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5143500" type="screen16x9"/>
  <p:notesSz cx="6858000" cy="9144000"/>
  <p:embeddedFontLst>
    <p:embeddedFont>
      <p:font typeface="Alfa Slab One" pitchFamily="2" charset="77"/>
      <p:regular r:id="rId34"/>
    </p:embeddedFont>
    <p:embeddedFont>
      <p:font typeface="Bree Serif" panose="02000503040000020004" pitchFamily="2" charset="77"/>
      <p:regular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Caveat" pitchFamily="2" charset="0"/>
      <p:regular r:id="rId40"/>
      <p:bold r:id="rId41"/>
    </p:embeddedFont>
    <p:embeddedFont>
      <p:font typeface="Comfortaa" pitchFamily="2" charset="0"/>
      <p:regular r:id="rId42"/>
      <p:bold r:id="rId43"/>
    </p:embeddedFont>
    <p:embeddedFont>
      <p:font typeface="Open Sans" panose="020B0606030504020204" pitchFamily="34" charset="0"/>
      <p:regular r:id="rId44"/>
      <p:bold r:id="rId45"/>
      <p:italic r:id="rId46"/>
      <p:boldItalic r:id="rId47"/>
    </p:embeddedFont>
    <p:embeddedFont>
      <p:font typeface="Oswald" pitchFamily="2" charset="77"/>
      <p:regular r:id="rId48"/>
      <p:bold r:id="rId49"/>
    </p:embeddedFont>
    <p:embeddedFont>
      <p:font typeface="Roboto" panose="02000000000000000000" pitchFamily="2" charset="0"/>
      <p:regular r:id="rId50"/>
      <p:bold r:id="rId51"/>
      <p:italic r:id="rId52"/>
      <p:boldItalic r:id="rId5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-152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font" Target="fonts/font20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0" Type="http://schemas.openxmlformats.org/officeDocument/2006/relationships/slide" Target="slides/slide19.xml"/><Relationship Id="rId41" Type="http://schemas.openxmlformats.org/officeDocument/2006/relationships/font" Target="fonts/font8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font" Target="fonts/font16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istory.com/topics/american-revolution/boston-tea-party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sausa.org/democratic-left/why-the-united-states-is-not-a-true-democracy-part-1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ushistory.org/us/35b.asp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hanacademy.org/humanities/art-americas/us-art-19c/romanticism-us/v/envisioning-manifest-destiny-leutzes-westward-the-course-of-empire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onders-of-the-world.net/Statue-of-Liberty/Construction-of-the-statue-of-Liberty.php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neweyesonart.wordpress.com/resources-nineteenth-century-art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khanacademy.org/humanities/art-americas/us-art-19c/realism-us/a/woodville-war-news-from-mexico" TargetMode="Externa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ionalgeographic.com/news/2015/08/150826-19th-amendment-womens-suffrage-voting-anniversary-history-saudi-arabia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coastguard.dodlive.mil/2013/06/into-the-jaws-of-death-u-s-coast-guard-manned-landing-craft-at-normandy/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1m4h79JZso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jS6KoN9Tnc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vxrBTsLqzA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19thcenturyusapaint.blogspot.com/2012/06/american-revolution.html" TargetMode="Externa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743c38f6e1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743c38f6e1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743c38f6e1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743c38f6e1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https://www.history.com/topics/american-revolution/boston-tea-party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743c38f6e1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743c38f6e1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743c38f6e1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743c38f6e1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743c38f6e1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743c38f6e1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743c38f6e1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743c38f6e1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743c38f6e1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743c38f6e1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743c38f6e1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743c38f6e1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743c38f6e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743c38f6e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743c38f6e1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743c38f6e1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https://www.dsausa.org/democratic-left/why-the-united-states-is-not-a-true-democracy-part-1/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http://www.ushistory.org/us/35b.asp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743c38f6e1_0_3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743c38f6e1_0_3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743c38f6e1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743c38f6e1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https://www.khanacademy.org/humanities/art-americas/us-art-19c/romanticism-us/v/envisioning-manifest-destiny-leutzes-westward-the-course-of-empire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743c38f6e1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743c38f6e1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https://www.wonders-of-the-world.net/Statue-of-Liberty/Construction-of-the-statue-of-Liberty.php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743c38f6e1_0_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743c38f6e1_0_1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https://neweyesonart.wordpress.com/resources-nineteenth-century-art/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https://www.khanacademy.org/humanities/art-americas/us-art-19c/realism-us/a/woodville-war-news-from-mexico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743c38f6e1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743c38f6e1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https://www.nationalgeographic.com/news/2015/08/150826-19th-amendment-womens-suffrage-voting-anniversary-history-saudi-arabia/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743c38f6e1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743c38f6e1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https://coastguard.dodlive.mil/2013/06/into-the-jaws-of-death-u-s-coast-guard-manned-landing-craft-at-normandy/</a:t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743c38f6e1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743c38f6e1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743c38f6e1_0_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743c38f6e1_0_1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Freeze the slide while students work on their ideas.</a:t>
            </a:r>
            <a:endParaRPr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743c38f6e1_0_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743c38f6e1_0_1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Project while students perform their sounds.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Teacher writes down each group and the number they performed.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Students write the number they guess for each group presentation.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Announce the image order after all groups have performed.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743c38f6e1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743c38f6e1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743c38f6e1_0_3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743c38f6e1_0_3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743c38f6e1_0_3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743c38f6e1_0_3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743c38f6e1_0_3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743c38f6e1_0_3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743c38f6e1_0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743c38f6e1_0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https://www.youtube.com/watch?v=n1m4h79JZso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743c38f6e1_0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743c38f6e1_0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0" dirty="0">
                <a:latin typeface="+mj-lt"/>
              </a:rPr>
              <a:t>https://</a:t>
            </a:r>
            <a:r>
              <a:rPr lang="en" b="0" dirty="0" err="1">
                <a:latin typeface="+mj-lt"/>
              </a:rPr>
              <a:t>www.youtube.com</a:t>
            </a:r>
            <a:r>
              <a:rPr lang="en" b="0" dirty="0">
                <a:latin typeface="+mj-lt"/>
              </a:rPr>
              <a:t>/</a:t>
            </a:r>
            <a:r>
              <a:rPr lang="en" b="0" dirty="0" err="1">
                <a:latin typeface="+mj-lt"/>
              </a:rPr>
              <a:t>watch?v</a:t>
            </a:r>
            <a:r>
              <a:rPr lang="en" b="0" dirty="0">
                <a:latin typeface="+mj-lt"/>
              </a:rPr>
              <a:t>=jalWK93xki4</a:t>
            </a:r>
            <a:endParaRPr b="0" dirty="0">
              <a:latin typeface="+mj-l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0" u="sng" dirty="0">
                <a:solidFill>
                  <a:schemeClr val="hlink"/>
                </a:solidFill>
                <a:latin typeface="+mj-lt"/>
                <a:hlinkClick r:id="rId3"/>
              </a:rPr>
              <a:t>https://www.youtube.com/watch?v=ujS6KoN9Tnc</a:t>
            </a:r>
            <a:endParaRPr lang="en" b="0" u="sng" dirty="0">
              <a:solidFill>
                <a:schemeClr val="hlink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b="0" i="0" dirty="0">
                <a:solidFill>
                  <a:srgbClr val="0F0F0F"/>
                </a:solidFill>
                <a:effectLst/>
                <a:latin typeface="+mj-lt"/>
              </a:rPr>
              <a:t>How Do Portraits Work In Harry Potter? - Harry Potter Video Essay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743c38f6e1_0_3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743c38f6e1_0_3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743c38f6e1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743c38f6e1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743c38f6e1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743c38f6e1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743c38f6e1_0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743c38f6e1_0_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 dirty="0">
                <a:solidFill>
                  <a:schemeClr val="hlink"/>
                </a:solidFill>
                <a:hlinkClick r:id="rId3"/>
              </a:rPr>
              <a:t>https://www.youtube.com/watch?v=LvxrBTsLqzA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 dirty="0">
                <a:solidFill>
                  <a:schemeClr val="hlink"/>
                </a:solidFill>
                <a:hlinkClick r:id="rId4"/>
              </a:rPr>
              <a:t>http://19thcenturyusapaint.blogspot.com/2012/06/american-revolution.html</a:t>
            </a:r>
            <a:endParaRPr lang="en" u="sng" dirty="0">
              <a:solidFill>
                <a:schemeClr val="hlink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none" dirty="0">
                <a:solidFill>
                  <a:schemeClr val="hlink"/>
                </a:solidFill>
              </a:rPr>
              <a:t>Listen to the sounds while I play the music while looking at the paintings. Are there other sounds that might be in these pictures?</a:t>
            </a:r>
            <a:endParaRPr u="none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743f7a4760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743f7a4760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Print 10 - one for each group or print 15 one for every two people or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Print 30 - one for each person</a:t>
            </a: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en.wikipedia.org/wiki/en:Jean_Leon_Gerome_Ferris" TargetMode="Externa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www.ebay.co.uk/itm/Photo-WW2-Normandy-Omaha-Beach-Into-Jaws-of-Death-/141535765513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8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30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19" Type="http://schemas.openxmlformats.org/officeDocument/2006/relationships/image" Target="../media/image10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n1m4h79JZso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jalWK93xki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youtube.com/watch?v=LvxrBTsLqzA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8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30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19" Type="http://schemas.openxmlformats.org/officeDocument/2006/relationships/image" Target="../media/image10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/>
          </a:blip>
          <a:srcRect t="27141" b="24997"/>
          <a:stretch/>
        </p:blipFill>
        <p:spPr>
          <a:xfrm rot="5400000">
            <a:off x="-2467775" y="1348101"/>
            <a:ext cx="7768632" cy="2091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 rotWithShape="1">
          <a:blip r:embed="rId4">
            <a:alphaModFix/>
          </a:blip>
          <a:srcRect l="19552" r="20137"/>
          <a:stretch/>
        </p:blipFill>
        <p:spPr>
          <a:xfrm>
            <a:off x="3033525" y="152400"/>
            <a:ext cx="5187700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7583779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2"/>
          <p:cNvSpPr txBox="1"/>
          <p:nvPr/>
        </p:nvSpPr>
        <p:spPr>
          <a:xfrm>
            <a:off x="7849700" y="4106400"/>
            <a:ext cx="1100400" cy="73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i="1">
                <a:solidFill>
                  <a:schemeClr val="dk1"/>
                </a:solidFill>
                <a:highlight>
                  <a:srgbClr val="F8F9FA"/>
                </a:highlight>
              </a:rPr>
              <a:t>The First Thanksgiving 1621</a:t>
            </a:r>
            <a:endParaRPr sz="900" i="1">
              <a:solidFill>
                <a:schemeClr val="dk1"/>
              </a:solidFill>
              <a:highlight>
                <a:srgbClr val="F8F9FA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highlight>
                  <a:srgbClr val="F8F9FA"/>
                </a:highlight>
              </a:rPr>
              <a:t>By: Jean Leon Gerome Ferris</a:t>
            </a:r>
            <a:endParaRPr sz="900">
              <a:solidFill>
                <a:schemeClr val="dk1"/>
              </a:solidFill>
              <a:highlight>
                <a:srgbClr val="F8F9FA"/>
              </a:highligh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7889184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3"/>
          <p:cNvSpPr txBox="1"/>
          <p:nvPr/>
        </p:nvSpPr>
        <p:spPr>
          <a:xfrm>
            <a:off x="8148625" y="218300"/>
            <a:ext cx="903900" cy="47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444444"/>
                </a:solidFill>
                <a:highlight>
                  <a:srgbClr val="FFFFFF"/>
                </a:highlight>
                <a:latin typeface="Oswald"/>
                <a:ea typeface="Oswald"/>
                <a:cs typeface="Oswald"/>
                <a:sym typeface="Oswald"/>
              </a:rPr>
              <a:t>Boston Tea Party 1773</a:t>
            </a:r>
            <a:endParaRPr sz="1600">
              <a:solidFill>
                <a:srgbClr val="444444"/>
              </a:solidFill>
              <a:highlight>
                <a:srgbClr val="FFFFFF"/>
              </a:highlight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>
                <a:solidFill>
                  <a:srgbClr val="444444"/>
                </a:solidFill>
                <a:highlight>
                  <a:srgbClr val="FFFFFF"/>
                </a:highlight>
              </a:rPr>
              <a:t>THE BOSTON TEA PARTY, 1773.</a:t>
            </a:r>
            <a:endParaRPr sz="900">
              <a:solidFill>
                <a:srgbClr val="444444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444444"/>
                </a:solidFill>
                <a:highlight>
                  <a:srgbClr val="FFFFFF"/>
                </a:highlight>
              </a:rPr>
              <a:t>Colonists in Boston, Massachusetts, throwing imported English tea into Boston Harbor, 16 December 1773. Wood engraving, c1850.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4"/>
          <p:cNvSpPr txBox="1"/>
          <p:nvPr/>
        </p:nvSpPr>
        <p:spPr>
          <a:xfrm>
            <a:off x="7432925" y="3516825"/>
            <a:ext cx="1349400" cy="15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 i="1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Battle on Lexington Green: Battle of Lexington and Concord 19th April 1775 American Revolutionary War</a:t>
            </a:r>
            <a:r>
              <a:rPr lang="en" sz="1050" b="1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" sz="105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picture by William Barnes Wollen</a:t>
            </a:r>
            <a:endParaRPr/>
          </a:p>
        </p:txBody>
      </p:sp>
      <p:pic>
        <p:nvPicPr>
          <p:cNvPr id="175" name="Google Shape;17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7170345" cy="483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5"/>
          <p:cNvSpPr txBox="1"/>
          <p:nvPr/>
        </p:nvSpPr>
        <p:spPr>
          <a:xfrm>
            <a:off x="6730700" y="4300575"/>
            <a:ext cx="2176800" cy="79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/>
              <a:t>George Washington Crossing the Delaware</a:t>
            </a:r>
            <a:endParaRPr i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</a:rPr>
              <a:t>Artist: Emanuel Leutze </a:t>
            </a:r>
            <a:endParaRPr sz="1200"/>
          </a:p>
        </p:txBody>
      </p:sp>
      <p:pic>
        <p:nvPicPr>
          <p:cNvPr id="181" name="Google Shape;181;p25" descr="George Washington Painting - George Washington Crossing The Delaware by Emanuel Leutze" title="George Washington Painting - George Washington Crossing The Delaware by Emanuel Leutze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513" y="0"/>
            <a:ext cx="648652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3674550" cy="489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79350" y="152400"/>
            <a:ext cx="359420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6"/>
          <p:cNvSpPr txBox="1"/>
          <p:nvPr/>
        </p:nvSpPr>
        <p:spPr>
          <a:xfrm>
            <a:off x="7742525" y="210825"/>
            <a:ext cx="1126500" cy="14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b="1" i="1">
                <a:solidFill>
                  <a:schemeClr val="dk1"/>
                </a:solidFill>
              </a:rPr>
              <a:t>Writing the Declaration of Independence, 1776</a:t>
            </a:r>
            <a:endParaRPr sz="1000" b="1" i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b="1">
                <a:solidFill>
                  <a:schemeClr val="dk1"/>
                </a:solidFill>
              </a:rPr>
              <a:t>Artist: </a:t>
            </a:r>
            <a:r>
              <a:rPr lang="en" sz="1000" b="1">
                <a:solidFill>
                  <a:schemeClr val="dk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Jean Leon Gerome Ferris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196" y="187229"/>
            <a:ext cx="6666776" cy="4765899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7"/>
          <p:cNvSpPr txBox="1"/>
          <p:nvPr/>
        </p:nvSpPr>
        <p:spPr>
          <a:xfrm>
            <a:off x="6917200" y="3890325"/>
            <a:ext cx="2056800" cy="99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3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i="1">
                <a:solidFill>
                  <a:schemeClr val="dk1"/>
                </a:solidFill>
                <a:highlight>
                  <a:srgbClr val="FFFFFF"/>
                </a:highlight>
              </a:rPr>
              <a:t>"The Prayer at Valley Forge,"</a:t>
            </a: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</a:rPr>
              <a:t> engraving by John McCrae, based on the painting by Henry Brueckner, ca. 1889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Google Shape;19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7680750" cy="4774525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28"/>
          <p:cNvSpPr txBox="1"/>
          <p:nvPr/>
        </p:nvSpPr>
        <p:spPr>
          <a:xfrm>
            <a:off x="7978325" y="3563450"/>
            <a:ext cx="995700" cy="13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 i="1">
                <a:solidFill>
                  <a:srgbClr val="333333"/>
                </a:solidFill>
                <a:highlight>
                  <a:srgbClr val="FFFFFF"/>
                </a:highlight>
              </a:rPr>
              <a:t>The Prayer at Valley Forge</a:t>
            </a:r>
            <a:endParaRPr sz="1350" i="1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</a:rPr>
              <a:t>By </a:t>
            </a:r>
            <a:r>
              <a:rPr lang="en" sz="1350">
                <a:solidFill>
                  <a:srgbClr val="333333"/>
                </a:solidFill>
                <a:highlight>
                  <a:srgbClr val="FFFFFF"/>
                </a:highlight>
              </a:rPr>
              <a:t>Arnold Friberg</a:t>
            </a:r>
            <a:endParaRPr sz="1350" i="1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6725" y="290088"/>
            <a:ext cx="6686200" cy="4563325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29"/>
          <p:cNvSpPr txBox="1"/>
          <p:nvPr/>
        </p:nvSpPr>
        <p:spPr>
          <a:xfrm>
            <a:off x="7650825" y="3748300"/>
            <a:ext cx="1205100" cy="12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i="1">
                <a:solidFill>
                  <a:srgbClr val="666666"/>
                </a:solidFill>
                <a:highlight>
                  <a:srgbClr val="FFFFFF"/>
                </a:highlight>
              </a:rPr>
              <a:t>Betsy Ross And General George Washington</a:t>
            </a:r>
            <a:endParaRPr sz="1200">
              <a:solidFill>
                <a:srgbClr val="666666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66666"/>
                </a:solidFill>
                <a:highlight>
                  <a:srgbClr val="FFFFFF"/>
                </a:highlight>
              </a:rPr>
              <a:t>By: Unknown</a:t>
            </a:r>
            <a:endParaRPr sz="1200">
              <a:solidFill>
                <a:srgbClr val="666666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1675" y="274775"/>
            <a:ext cx="6331824" cy="4249549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0"/>
          <p:cNvSpPr txBox="1"/>
          <p:nvPr/>
        </p:nvSpPr>
        <p:spPr>
          <a:xfrm>
            <a:off x="1650900" y="4513625"/>
            <a:ext cx="5825700" cy="70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999999"/>
                </a:solidFill>
                <a:highlight>
                  <a:srgbClr val="FFFFFF"/>
                </a:highlight>
              </a:rPr>
              <a:t>John Trumbull, </a:t>
            </a:r>
            <a:r>
              <a:rPr lang="en" sz="1050" i="1">
                <a:solidFill>
                  <a:srgbClr val="999999"/>
                </a:solidFill>
                <a:highlight>
                  <a:srgbClr val="FFFFFF"/>
                </a:highlight>
              </a:rPr>
              <a:t>The Declaration of Independence, July 4, 1776,</a:t>
            </a:r>
            <a:r>
              <a:rPr lang="en" sz="1050">
                <a:solidFill>
                  <a:srgbClr val="999999"/>
                </a:solidFill>
                <a:highlight>
                  <a:srgbClr val="FFFFFF"/>
                </a:highlight>
              </a:rPr>
              <a:t> 1786–1820, oil on canvas, 20 7/8 x 31 inches / 53 x 78.7 cm (Yale University Art Gallery)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17093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8C1A30D-1B74-CBA6-793C-F199C74C4FBF}"/>
              </a:ext>
            </a:extLst>
          </p:cNvPr>
          <p:cNvSpPr txBox="1"/>
          <p:nvPr/>
        </p:nvSpPr>
        <p:spPr>
          <a:xfrm>
            <a:off x="6154309" y="4572000"/>
            <a:ext cx="27750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Radical Reconstruction</a:t>
            </a:r>
            <a:r>
              <a:rPr lang="en-US" dirty="0">
                <a:solidFill>
                  <a:schemeClr val="bg1"/>
                </a:solidFill>
              </a:rPr>
              <a:t>, 1870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04800" y="0"/>
            <a:ext cx="978987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5366" y="62588"/>
            <a:ext cx="7488719" cy="501832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7314236-38C2-4135-F8CC-1E05A4AE949B}"/>
              </a:ext>
            </a:extLst>
          </p:cNvPr>
          <p:cNvSpPr txBox="1"/>
          <p:nvPr/>
        </p:nvSpPr>
        <p:spPr>
          <a:xfrm>
            <a:off x="7911547" y="3649648"/>
            <a:ext cx="1009816" cy="1316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</a:rPr>
              <a:t>Westward the Course of Empire Takes its Way</a:t>
            </a:r>
            <a:r>
              <a:rPr lang="en-US" sz="10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</a:rPr>
              <a:t>, 1862</a:t>
            </a:r>
            <a:endParaRPr lang="en-US" sz="10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</a:rPr>
              <a:t>Artist: Emanuel Leutze</a:t>
            </a:r>
            <a:endParaRPr lang="en-US" sz="10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3350900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55700" y="152400"/>
            <a:ext cx="3456214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3"/>
          <p:cNvSpPr txBox="1"/>
          <p:nvPr/>
        </p:nvSpPr>
        <p:spPr>
          <a:xfrm>
            <a:off x="7264325" y="3682400"/>
            <a:ext cx="1604700" cy="12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i="1">
                <a:solidFill>
                  <a:srgbClr val="333333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The Statue of Liberty</a:t>
            </a:r>
            <a:endParaRPr i="1">
              <a:solidFill>
                <a:srgbClr val="333333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50" i="1">
                <a:solidFill>
                  <a:srgbClr val="333333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Note: Most of the photographs below were taken by Albert Fernique.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3870961" cy="4838701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34"/>
          <p:cNvSpPr txBox="1"/>
          <p:nvPr/>
        </p:nvSpPr>
        <p:spPr>
          <a:xfrm>
            <a:off x="4066150" y="4123625"/>
            <a:ext cx="2384100" cy="84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i="1">
                <a:solidFill>
                  <a:srgbClr val="777777"/>
                </a:solidFill>
              </a:rPr>
              <a:t>War News From Mexico</a:t>
            </a:r>
            <a:endParaRPr sz="1200" i="1">
              <a:solidFill>
                <a:srgbClr val="777777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777777"/>
                </a:solidFill>
              </a:rPr>
              <a:t>Richard Caton Woodville</a:t>
            </a:r>
            <a:endParaRPr sz="1200">
              <a:solidFill>
                <a:srgbClr val="777777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777777"/>
                </a:solidFill>
              </a:rPr>
              <a:t>Bentonville, Ark., Crystal Bridges Collection</a:t>
            </a:r>
            <a:endParaRPr sz="12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002" y="244473"/>
            <a:ext cx="6292749" cy="46562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69B4CC-7C9A-C8E8-588C-BB9A0FEDFB99}"/>
              </a:ext>
            </a:extLst>
          </p:cNvPr>
          <p:cNvSpPr txBox="1"/>
          <p:nvPr/>
        </p:nvSpPr>
        <p:spPr>
          <a:xfrm>
            <a:off x="6631388" y="4254392"/>
            <a:ext cx="2043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</a:rPr>
              <a:t>Women march through Manhattan for voting rights in 1913. </a:t>
            </a:r>
            <a:endParaRPr lang="en-US" sz="1200" i="1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Google Shape;245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006661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36"/>
          <p:cNvSpPr txBox="1"/>
          <p:nvPr/>
        </p:nvSpPr>
        <p:spPr>
          <a:xfrm>
            <a:off x="6261475" y="4234075"/>
            <a:ext cx="2677500" cy="81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 i="1">
                <a:solidFill>
                  <a:schemeClr val="dk1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WW2. Normandy. Omaha Beach - Into Jaws of Death</a:t>
            </a:r>
            <a:endParaRPr sz="1100" i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dk1"/>
                </a:solidFill>
              </a:rPr>
              <a:t>Photographer: </a:t>
            </a:r>
            <a:r>
              <a:rPr lang="en" sz="1050">
                <a:solidFill>
                  <a:srgbClr val="545454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Mate Robert F. Sargent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Google Shape;25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0697" y="226103"/>
            <a:ext cx="7033324" cy="469130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7"/>
          <p:cNvSpPr txBox="1"/>
          <p:nvPr/>
        </p:nvSpPr>
        <p:spPr>
          <a:xfrm>
            <a:off x="7454325" y="3716750"/>
            <a:ext cx="1545900" cy="12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 i="1">
                <a:solidFill>
                  <a:schemeClr val="dk1"/>
                </a:solidFill>
              </a:rPr>
              <a:t>“The Problem We All Live With,” </a:t>
            </a:r>
            <a:endParaRPr b="1" i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Artist: Norman Rockwell, 1963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8"/>
          <p:cNvSpPr/>
          <p:nvPr/>
        </p:nvSpPr>
        <p:spPr>
          <a:xfrm>
            <a:off x="3868325" y="2167651"/>
            <a:ext cx="1558800" cy="2628300"/>
          </a:xfrm>
          <a:prstGeom prst="rect">
            <a:avLst/>
          </a:prstGeom>
          <a:solidFill>
            <a:srgbClr val="F9FFB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38"/>
          <p:cNvSpPr/>
          <p:nvPr/>
        </p:nvSpPr>
        <p:spPr>
          <a:xfrm>
            <a:off x="5618950" y="2167575"/>
            <a:ext cx="1558800" cy="2628300"/>
          </a:xfrm>
          <a:prstGeom prst="rect">
            <a:avLst/>
          </a:prstGeom>
          <a:solidFill>
            <a:srgbClr val="F9FFB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38"/>
          <p:cNvSpPr/>
          <p:nvPr/>
        </p:nvSpPr>
        <p:spPr>
          <a:xfrm>
            <a:off x="7369575" y="2167575"/>
            <a:ext cx="1558800" cy="2628300"/>
          </a:xfrm>
          <a:prstGeom prst="rect">
            <a:avLst/>
          </a:prstGeom>
          <a:solidFill>
            <a:srgbClr val="F9FFB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38"/>
          <p:cNvSpPr/>
          <p:nvPr/>
        </p:nvSpPr>
        <p:spPr>
          <a:xfrm>
            <a:off x="2117700" y="2167651"/>
            <a:ext cx="1558800" cy="2628300"/>
          </a:xfrm>
          <a:prstGeom prst="rect">
            <a:avLst/>
          </a:prstGeom>
          <a:solidFill>
            <a:srgbClr val="F9FFB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38"/>
          <p:cNvSpPr/>
          <p:nvPr/>
        </p:nvSpPr>
        <p:spPr>
          <a:xfrm>
            <a:off x="367075" y="2167651"/>
            <a:ext cx="1558800" cy="2628300"/>
          </a:xfrm>
          <a:prstGeom prst="rect">
            <a:avLst/>
          </a:prstGeom>
          <a:solidFill>
            <a:srgbClr val="F9FFB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38"/>
          <p:cNvSpPr txBox="1"/>
          <p:nvPr/>
        </p:nvSpPr>
        <p:spPr>
          <a:xfrm>
            <a:off x="479925" y="2199675"/>
            <a:ext cx="1338900" cy="23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Work in groups of </a:t>
            </a:r>
            <a:r>
              <a:rPr lang="en" sz="7200"/>
              <a:t>3</a:t>
            </a:r>
            <a:endParaRPr sz="1800"/>
          </a:p>
        </p:txBody>
      </p:sp>
      <p:sp>
        <p:nvSpPr>
          <p:cNvPr id="263" name="Google Shape;263;p38"/>
          <p:cNvSpPr txBox="1"/>
          <p:nvPr/>
        </p:nvSpPr>
        <p:spPr>
          <a:xfrm>
            <a:off x="2257703" y="2197275"/>
            <a:ext cx="1277100" cy="23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With your group, select a piece of art from American History.</a:t>
            </a:r>
            <a:endParaRPr sz="1800"/>
          </a:p>
        </p:txBody>
      </p:sp>
      <p:sp>
        <p:nvSpPr>
          <p:cNvPr id="264" name="Google Shape;264;p38"/>
          <p:cNvSpPr txBox="1"/>
          <p:nvPr/>
        </p:nvSpPr>
        <p:spPr>
          <a:xfrm>
            <a:off x="3954900" y="2170050"/>
            <a:ext cx="1338900" cy="23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LOOK at the DETAILS &amp; read about the artwork on the back of the image.</a:t>
            </a:r>
            <a:endParaRPr sz="1800"/>
          </a:p>
        </p:txBody>
      </p:sp>
      <p:sp>
        <p:nvSpPr>
          <p:cNvPr id="265" name="Google Shape;265;p38"/>
          <p:cNvSpPr txBox="1"/>
          <p:nvPr/>
        </p:nvSpPr>
        <p:spPr>
          <a:xfrm>
            <a:off x="5691650" y="2197275"/>
            <a:ext cx="1558800" cy="23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Brainstorm and list with your group sounds you would hear if you were in that moment.</a:t>
            </a:r>
            <a:endParaRPr sz="15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How can you make those sounds?</a:t>
            </a:r>
            <a:endParaRPr sz="1500"/>
          </a:p>
        </p:txBody>
      </p:sp>
      <p:sp>
        <p:nvSpPr>
          <p:cNvPr id="266" name="Google Shape;266;p38"/>
          <p:cNvSpPr txBox="1"/>
          <p:nvPr/>
        </p:nvSpPr>
        <p:spPr>
          <a:xfrm>
            <a:off x="7464875" y="2202075"/>
            <a:ext cx="1338900" cy="24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Record on the iPad up to </a:t>
            </a:r>
            <a:r>
              <a:rPr lang="en" sz="1800" b="1"/>
              <a:t>1 minute</a:t>
            </a:r>
            <a:r>
              <a:rPr lang="en" sz="1800"/>
              <a:t> of sounds that go with your image.</a:t>
            </a:r>
            <a:endParaRPr sz="1800"/>
          </a:p>
        </p:txBody>
      </p:sp>
      <p:sp>
        <p:nvSpPr>
          <p:cNvPr id="267" name="Google Shape;267;p38"/>
          <p:cNvSpPr txBox="1"/>
          <p:nvPr/>
        </p:nvSpPr>
        <p:spPr>
          <a:xfrm>
            <a:off x="4166150" y="446650"/>
            <a:ext cx="4532700" cy="9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2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Make ART come to</a:t>
            </a:r>
            <a:endParaRPr sz="320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>
                <a:solidFill>
                  <a:schemeClr val="accent5"/>
                </a:solidFill>
                <a:latin typeface="Comfortaa"/>
                <a:ea typeface="Comfortaa"/>
                <a:cs typeface="Comfortaa"/>
                <a:sym typeface="Comfortaa"/>
              </a:rPr>
              <a:t>LIFE</a:t>
            </a:r>
            <a:r>
              <a:rPr lang="en" sz="32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through </a:t>
            </a:r>
            <a:r>
              <a:rPr lang="en" sz="3200" i="1">
                <a:solidFill>
                  <a:srgbClr val="E06666"/>
                </a:solidFill>
                <a:latin typeface="Comfortaa"/>
                <a:ea typeface="Comfortaa"/>
                <a:cs typeface="Comfortaa"/>
                <a:sym typeface="Comfortaa"/>
              </a:rPr>
              <a:t>sound</a:t>
            </a:r>
            <a:r>
              <a:rPr lang="en" sz="3200" i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!</a:t>
            </a:r>
            <a:endParaRPr sz="320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268" name="Google Shape;268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950" y="388075"/>
            <a:ext cx="1086425" cy="1086425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38"/>
          <p:cNvSpPr txBox="1"/>
          <p:nvPr/>
        </p:nvSpPr>
        <p:spPr>
          <a:xfrm rot="-737648">
            <a:off x="828562" y="682397"/>
            <a:ext cx="3432107" cy="828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E06666"/>
                </a:solidFill>
                <a:latin typeface="Alfa Slab One"/>
                <a:ea typeface="Alfa Slab One"/>
                <a:cs typeface="Alfa Slab One"/>
                <a:sym typeface="Alfa Slab One"/>
              </a:rPr>
              <a:t>MISSION</a:t>
            </a:r>
            <a:endParaRPr sz="4800">
              <a:solidFill>
                <a:srgbClr val="E06666"/>
              </a:solidFill>
              <a:latin typeface="Alfa Slab One"/>
              <a:ea typeface="Alfa Slab One"/>
              <a:cs typeface="Alfa Slab One"/>
              <a:sym typeface="Alfa Slab One"/>
            </a:endParaRPr>
          </a:p>
        </p:txBody>
      </p:sp>
      <p:sp>
        <p:nvSpPr>
          <p:cNvPr id="270" name="Google Shape;270;p38"/>
          <p:cNvSpPr txBox="1"/>
          <p:nvPr/>
        </p:nvSpPr>
        <p:spPr>
          <a:xfrm>
            <a:off x="1233800" y="163800"/>
            <a:ext cx="222480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b="1">
                <a:latin typeface="Caveat"/>
                <a:ea typeface="Caveat"/>
                <a:cs typeface="Caveat"/>
                <a:sym typeface="Caveat"/>
              </a:rPr>
              <a:t>your</a:t>
            </a:r>
            <a:endParaRPr sz="4800" b="1">
              <a:latin typeface="Caveat"/>
              <a:ea typeface="Caveat"/>
              <a:cs typeface="Caveat"/>
              <a:sym typeface="Cave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Google Shape;2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850" y="152400"/>
            <a:ext cx="1926304" cy="122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30450" y="593325"/>
            <a:ext cx="2003879" cy="122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56825" y="593325"/>
            <a:ext cx="1820802" cy="122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60338" y="3758125"/>
            <a:ext cx="1969979" cy="131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3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898400" y="159674"/>
            <a:ext cx="1820826" cy="1214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39"/>
          <p:cNvPicPr preferRelativeResize="0"/>
          <p:nvPr/>
        </p:nvPicPr>
        <p:blipFill rotWithShape="1">
          <a:blip r:embed="rId8">
            <a:alphaModFix/>
          </a:blip>
          <a:srcRect t="7618" b="7914"/>
          <a:stretch/>
        </p:blipFill>
        <p:spPr>
          <a:xfrm>
            <a:off x="6093375" y="2666675"/>
            <a:ext cx="1632049" cy="111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3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2850" y="2821925"/>
            <a:ext cx="1926299" cy="1425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3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763650" y="2098450"/>
            <a:ext cx="1342976" cy="167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066100" y="1896200"/>
            <a:ext cx="1238296" cy="178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3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359621" y="1896192"/>
            <a:ext cx="2668301" cy="1788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3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6093388" y="3836800"/>
            <a:ext cx="2188785" cy="122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39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82850" y="1455275"/>
            <a:ext cx="1926300" cy="12928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39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2069238" y="3758125"/>
            <a:ext cx="1926300" cy="1314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39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064421" y="1455284"/>
            <a:ext cx="1661001" cy="1187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39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763650" y="159350"/>
            <a:ext cx="1342981" cy="178810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39"/>
          <p:cNvSpPr txBox="1"/>
          <p:nvPr/>
        </p:nvSpPr>
        <p:spPr>
          <a:xfrm>
            <a:off x="1696400" y="1016075"/>
            <a:ext cx="27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1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291" name="Google Shape;291;p39"/>
          <p:cNvSpPr txBox="1"/>
          <p:nvPr/>
        </p:nvSpPr>
        <p:spPr>
          <a:xfrm>
            <a:off x="3719250" y="1459375"/>
            <a:ext cx="27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2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292" name="Google Shape;292;p39"/>
          <p:cNvSpPr txBox="1"/>
          <p:nvPr/>
        </p:nvSpPr>
        <p:spPr>
          <a:xfrm>
            <a:off x="5548050" y="1459375"/>
            <a:ext cx="27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3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293" name="Google Shape;293;p39"/>
          <p:cNvSpPr txBox="1"/>
          <p:nvPr/>
        </p:nvSpPr>
        <p:spPr>
          <a:xfrm>
            <a:off x="7375125" y="1018450"/>
            <a:ext cx="27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4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294" name="Google Shape;294;p39"/>
          <p:cNvSpPr txBox="1"/>
          <p:nvPr/>
        </p:nvSpPr>
        <p:spPr>
          <a:xfrm>
            <a:off x="8822925" y="1551850"/>
            <a:ext cx="27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5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295" name="Google Shape;295;p39"/>
          <p:cNvSpPr txBox="1"/>
          <p:nvPr/>
        </p:nvSpPr>
        <p:spPr>
          <a:xfrm>
            <a:off x="1732850" y="2382725"/>
            <a:ext cx="27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6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296" name="Google Shape;296;p39"/>
          <p:cNvSpPr txBox="1"/>
          <p:nvPr/>
        </p:nvSpPr>
        <p:spPr>
          <a:xfrm>
            <a:off x="1734575" y="2745725"/>
            <a:ext cx="27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7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297" name="Google Shape;297;p39"/>
          <p:cNvSpPr txBox="1"/>
          <p:nvPr/>
        </p:nvSpPr>
        <p:spPr>
          <a:xfrm>
            <a:off x="3046825" y="1867475"/>
            <a:ext cx="27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8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298" name="Google Shape;298;p39"/>
          <p:cNvSpPr txBox="1"/>
          <p:nvPr/>
        </p:nvSpPr>
        <p:spPr>
          <a:xfrm>
            <a:off x="5700450" y="3108725"/>
            <a:ext cx="27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9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299" name="Google Shape;299;p39"/>
          <p:cNvSpPr txBox="1"/>
          <p:nvPr/>
        </p:nvSpPr>
        <p:spPr>
          <a:xfrm>
            <a:off x="7314525" y="2244038"/>
            <a:ext cx="3975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10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300" name="Google Shape;300;p39"/>
          <p:cNvSpPr txBox="1"/>
          <p:nvPr/>
        </p:nvSpPr>
        <p:spPr>
          <a:xfrm>
            <a:off x="7314525" y="2608738"/>
            <a:ext cx="3975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11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301" name="Google Shape;301;p39"/>
          <p:cNvSpPr txBox="1"/>
          <p:nvPr/>
        </p:nvSpPr>
        <p:spPr>
          <a:xfrm>
            <a:off x="7801625" y="3397600"/>
            <a:ext cx="3975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12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302" name="Google Shape;302;p39"/>
          <p:cNvSpPr txBox="1"/>
          <p:nvPr/>
        </p:nvSpPr>
        <p:spPr>
          <a:xfrm>
            <a:off x="3598050" y="4693550"/>
            <a:ext cx="3975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13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303" name="Google Shape;303;p39"/>
          <p:cNvSpPr txBox="1"/>
          <p:nvPr/>
        </p:nvSpPr>
        <p:spPr>
          <a:xfrm>
            <a:off x="5579250" y="4693550"/>
            <a:ext cx="3975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14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304" name="Google Shape;304;p39"/>
          <p:cNvSpPr txBox="1"/>
          <p:nvPr/>
        </p:nvSpPr>
        <p:spPr>
          <a:xfrm>
            <a:off x="7939725" y="4709825"/>
            <a:ext cx="3975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15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305" name="Google Shape;305;p39"/>
          <p:cNvSpPr txBox="1"/>
          <p:nvPr/>
        </p:nvSpPr>
        <p:spPr>
          <a:xfrm>
            <a:off x="87150" y="4321100"/>
            <a:ext cx="1917300" cy="75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Listen to the sounds and match them to an image.</a:t>
            </a:r>
            <a:endParaRPr sz="120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06" name="Google Shape;306;p39"/>
          <p:cNvSpPr txBox="1"/>
          <p:nvPr/>
        </p:nvSpPr>
        <p:spPr>
          <a:xfrm>
            <a:off x="2488625" y="101300"/>
            <a:ext cx="4331400" cy="41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Comfortaa"/>
                <a:ea typeface="Comfortaa"/>
                <a:cs typeface="Comfortaa"/>
                <a:sym typeface="Comfortaa"/>
              </a:rPr>
              <a:t>The SOUNDS of ART</a:t>
            </a:r>
            <a:endParaRPr sz="200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307" name="Google Shape;307;p39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2165070" y="156497"/>
            <a:ext cx="363000" cy="36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39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5344475" y="147075"/>
            <a:ext cx="397500" cy="39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39"/>
          <p:cNvPicPr preferRelativeResize="0"/>
          <p:nvPr/>
        </p:nvPicPr>
        <p:blipFill rotWithShape="1">
          <a:blip r:embed="rId20">
            <a:alphaModFix/>
          </a:blip>
          <a:srcRect l="18818" r="18517"/>
          <a:stretch/>
        </p:blipFill>
        <p:spPr>
          <a:xfrm>
            <a:off x="8345250" y="3879000"/>
            <a:ext cx="717287" cy="114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40"/>
          <p:cNvSpPr txBox="1"/>
          <p:nvPr/>
        </p:nvSpPr>
        <p:spPr>
          <a:xfrm>
            <a:off x="378850" y="4245350"/>
            <a:ext cx="3353100" cy="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Reward image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Google Shape;31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668960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7875" y="412663"/>
            <a:ext cx="3280050" cy="2460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5"/>
          <p:cNvPicPr preferRelativeResize="0"/>
          <p:nvPr/>
        </p:nvPicPr>
        <p:blipFill rotWithShape="1">
          <a:blip r:embed="rId4">
            <a:alphaModFix/>
          </a:blip>
          <a:srcRect t="27141" b="24997"/>
          <a:stretch/>
        </p:blipFill>
        <p:spPr>
          <a:xfrm>
            <a:off x="666000" y="2823426"/>
            <a:ext cx="7768632" cy="2091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5"/>
          <p:cNvPicPr preferRelativeResize="0"/>
          <p:nvPr/>
        </p:nvPicPr>
        <p:blipFill rotWithShape="1">
          <a:blip r:embed="rId5">
            <a:alphaModFix/>
          </a:blip>
          <a:srcRect r="45861"/>
          <a:stretch/>
        </p:blipFill>
        <p:spPr>
          <a:xfrm>
            <a:off x="666000" y="2777850"/>
            <a:ext cx="1811475" cy="908325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5"/>
          <p:cNvSpPr txBox="1"/>
          <p:nvPr/>
        </p:nvSpPr>
        <p:spPr>
          <a:xfrm>
            <a:off x="6895600" y="3969250"/>
            <a:ext cx="1811400" cy="6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fortaa"/>
                <a:ea typeface="Comfortaa"/>
                <a:cs typeface="Comfortaa"/>
                <a:sym typeface="Comfortaa"/>
              </a:rPr>
              <a:t>Would your experience be different?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69" name="Google Shape;69;p15"/>
          <p:cNvPicPr preferRelativeResize="0"/>
          <p:nvPr/>
        </p:nvPicPr>
        <p:blipFill rotWithShape="1">
          <a:blip r:embed="rId6">
            <a:alphaModFix/>
          </a:blip>
          <a:srcRect l="18157" r="15260"/>
          <a:stretch/>
        </p:blipFill>
        <p:spPr>
          <a:xfrm>
            <a:off x="3763800" y="993850"/>
            <a:ext cx="1728200" cy="1297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7175" y="180275"/>
            <a:ext cx="6377275" cy="478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Google Shape;329;p43" descr="Guess the Sound Game | 20 Sounds to Guess&#10;Guess the sounds before the time runs out. Play 'Guess the Sound' with friends or family!&#10;&#10;Subscribe to my channel for more guess the sound and listening games!" title="Guess the Sound Game | 20 Sounds to Guess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4188" y="-344650"/>
            <a:ext cx="7650526" cy="5737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16" descr="Grand tour of the Hogwarts Portrait Gallery. Have a look around at the paintings.&#10;&#10;--------------------------------YOUTUBE-----------------------------&#10;🔴 Subscribe for more behind the scene videos: https://www.youtube.com/channel/UC6IemEwfVA6E4mtcOnR1KSQ?sub_confirmation=1&#10;🎬Prisoner of Azkaban Behind the Scenes: https://www.youtube.com/watch?v=I8Qb8GjYDno&amp;list=PLRzqXH8K0HzFmChQJNeaMwT6uHuYnlbXA&#10;🎬Harry Potter Behind the Scenes: https://www.youtube.com/watch?v=h6ffck_igGI&amp;list=PLRzqXH8K0HzFJ977-UlqtV60jzxxXZA0Q&#10;🎬Watch our most recent videos: https://www.youtube.com/channel/UC6IemEwfVA6E4mtcOnR1KSQ/videos&#10;&#10;--------------------------------SOCIAL--------------------------------&#10;🐦Twitter: https://twitter.com/Pajasek991&#10;📝Patreon: https://www.patreon.com/user?u=24745487&#10;#harrypotter #prisonerofazkaban #behindthescenes" title="Hogwarts Portrait Gallery | Harry Potter Behind the Scenes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8175" y="-488337"/>
            <a:ext cx="8424575" cy="6318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0" y="1690650"/>
            <a:ext cx="1820750" cy="1820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63075" y="2184288"/>
            <a:ext cx="833475" cy="83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68525" y="1624550"/>
            <a:ext cx="1886850" cy="188685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7"/>
          <p:cNvSpPr txBox="1"/>
          <p:nvPr/>
        </p:nvSpPr>
        <p:spPr>
          <a:xfrm>
            <a:off x="2154025" y="529375"/>
            <a:ext cx="560940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latin typeface="Comfortaa"/>
                <a:ea typeface="Comfortaa"/>
                <a:cs typeface="Comfortaa"/>
                <a:sym typeface="Comfortaa"/>
              </a:rPr>
              <a:t>Today we will put...</a:t>
            </a:r>
            <a:endParaRPr sz="360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/>
          <p:nvPr/>
        </p:nvSpPr>
        <p:spPr>
          <a:xfrm>
            <a:off x="3868325" y="2167651"/>
            <a:ext cx="1558800" cy="2628300"/>
          </a:xfrm>
          <a:prstGeom prst="rect">
            <a:avLst/>
          </a:prstGeom>
          <a:solidFill>
            <a:srgbClr val="FFCECE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18"/>
          <p:cNvSpPr/>
          <p:nvPr/>
        </p:nvSpPr>
        <p:spPr>
          <a:xfrm>
            <a:off x="5618950" y="2167575"/>
            <a:ext cx="1558800" cy="2628300"/>
          </a:xfrm>
          <a:prstGeom prst="rect">
            <a:avLst/>
          </a:prstGeom>
          <a:solidFill>
            <a:srgbClr val="FFCECE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18"/>
          <p:cNvSpPr/>
          <p:nvPr/>
        </p:nvSpPr>
        <p:spPr>
          <a:xfrm>
            <a:off x="7369575" y="2167575"/>
            <a:ext cx="1558800" cy="2628300"/>
          </a:xfrm>
          <a:prstGeom prst="rect">
            <a:avLst/>
          </a:prstGeom>
          <a:solidFill>
            <a:srgbClr val="FFCECE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18"/>
          <p:cNvSpPr/>
          <p:nvPr/>
        </p:nvSpPr>
        <p:spPr>
          <a:xfrm>
            <a:off x="2117700" y="2167651"/>
            <a:ext cx="1558800" cy="2628300"/>
          </a:xfrm>
          <a:prstGeom prst="rect">
            <a:avLst/>
          </a:prstGeom>
          <a:solidFill>
            <a:srgbClr val="FFCECE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18"/>
          <p:cNvSpPr/>
          <p:nvPr/>
        </p:nvSpPr>
        <p:spPr>
          <a:xfrm>
            <a:off x="367075" y="2167651"/>
            <a:ext cx="1558800" cy="2628300"/>
          </a:xfrm>
          <a:prstGeom prst="rect">
            <a:avLst/>
          </a:prstGeom>
          <a:solidFill>
            <a:srgbClr val="FFCECE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8"/>
          <p:cNvSpPr txBox="1"/>
          <p:nvPr/>
        </p:nvSpPr>
        <p:spPr>
          <a:xfrm>
            <a:off x="4166150" y="446650"/>
            <a:ext cx="4532700" cy="9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Comfortaa"/>
                <a:ea typeface="Comfortaa"/>
                <a:cs typeface="Comfortaa"/>
                <a:sym typeface="Comfortaa"/>
              </a:rPr>
              <a:t>Make ART come to</a:t>
            </a:r>
            <a:endParaRPr sz="3200"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>
                <a:solidFill>
                  <a:schemeClr val="accent5"/>
                </a:solidFill>
                <a:latin typeface="Comfortaa"/>
                <a:ea typeface="Comfortaa"/>
                <a:cs typeface="Comfortaa"/>
                <a:sym typeface="Comfortaa"/>
              </a:rPr>
              <a:t>LIFE</a:t>
            </a:r>
            <a:r>
              <a:rPr lang="en" sz="3200">
                <a:latin typeface="Comfortaa"/>
                <a:ea typeface="Comfortaa"/>
                <a:cs typeface="Comfortaa"/>
                <a:sym typeface="Comfortaa"/>
              </a:rPr>
              <a:t> through </a:t>
            </a:r>
            <a:r>
              <a:rPr lang="en" sz="3200" i="1">
                <a:solidFill>
                  <a:srgbClr val="E06666"/>
                </a:solidFill>
                <a:latin typeface="Comfortaa"/>
                <a:ea typeface="Comfortaa"/>
                <a:cs typeface="Comfortaa"/>
                <a:sym typeface="Comfortaa"/>
              </a:rPr>
              <a:t>sound</a:t>
            </a:r>
            <a:r>
              <a:rPr lang="en" sz="3200" i="1">
                <a:latin typeface="Comfortaa"/>
                <a:ea typeface="Comfortaa"/>
                <a:cs typeface="Comfortaa"/>
                <a:sym typeface="Comfortaa"/>
              </a:rPr>
              <a:t>!</a:t>
            </a:r>
            <a:endParaRPr sz="3200" i="1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93" name="Google Shape;93;p18"/>
          <p:cNvSpPr txBox="1"/>
          <p:nvPr/>
        </p:nvSpPr>
        <p:spPr>
          <a:xfrm>
            <a:off x="479925" y="2199675"/>
            <a:ext cx="1338900" cy="23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Work in groups of </a:t>
            </a:r>
            <a:r>
              <a:rPr lang="en" sz="7200"/>
              <a:t>3</a:t>
            </a:r>
            <a:endParaRPr sz="1800"/>
          </a:p>
        </p:txBody>
      </p:sp>
      <p:sp>
        <p:nvSpPr>
          <p:cNvPr id="94" name="Google Shape;94;p18"/>
          <p:cNvSpPr txBox="1"/>
          <p:nvPr/>
        </p:nvSpPr>
        <p:spPr>
          <a:xfrm>
            <a:off x="2257703" y="2121075"/>
            <a:ext cx="1277100" cy="23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With your group, select a piece of art provided from American History.</a:t>
            </a:r>
            <a:endParaRPr sz="1800"/>
          </a:p>
        </p:txBody>
      </p:sp>
      <p:sp>
        <p:nvSpPr>
          <p:cNvPr id="95" name="Google Shape;95;p18"/>
          <p:cNvSpPr txBox="1"/>
          <p:nvPr/>
        </p:nvSpPr>
        <p:spPr>
          <a:xfrm>
            <a:off x="3954900" y="2170050"/>
            <a:ext cx="1338900" cy="23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LOOK at the DETAILS &amp; read about the artwork on the back of the image.</a:t>
            </a:r>
            <a:endParaRPr sz="1800"/>
          </a:p>
        </p:txBody>
      </p:sp>
      <p:sp>
        <p:nvSpPr>
          <p:cNvPr id="96" name="Google Shape;96;p18"/>
          <p:cNvSpPr txBox="1"/>
          <p:nvPr/>
        </p:nvSpPr>
        <p:spPr>
          <a:xfrm>
            <a:off x="5691650" y="2197275"/>
            <a:ext cx="1558800" cy="23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Brainstorm and list with your group sounds you would hear if you were in that moment.</a:t>
            </a:r>
            <a:endParaRPr sz="15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How can you make those sounds?</a:t>
            </a:r>
            <a:endParaRPr sz="1500"/>
          </a:p>
        </p:txBody>
      </p:sp>
      <p:sp>
        <p:nvSpPr>
          <p:cNvPr id="97" name="Google Shape;97;p18"/>
          <p:cNvSpPr txBox="1"/>
          <p:nvPr/>
        </p:nvSpPr>
        <p:spPr>
          <a:xfrm>
            <a:off x="7464875" y="2202075"/>
            <a:ext cx="1338900" cy="24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Practice the final version of sounds that go with your image &amp; then share.</a:t>
            </a:r>
            <a:endParaRPr sz="1800"/>
          </a:p>
        </p:txBody>
      </p:sp>
      <p:pic>
        <p:nvPicPr>
          <p:cNvPr id="98" name="Google Shape;9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950" y="388075"/>
            <a:ext cx="1086425" cy="1086425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8"/>
          <p:cNvSpPr txBox="1"/>
          <p:nvPr/>
        </p:nvSpPr>
        <p:spPr>
          <a:xfrm rot="-737648">
            <a:off x="828562" y="682397"/>
            <a:ext cx="3432107" cy="828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E06666"/>
                </a:solidFill>
                <a:latin typeface="Alfa Slab One"/>
                <a:ea typeface="Alfa Slab One"/>
                <a:cs typeface="Alfa Slab One"/>
                <a:sym typeface="Alfa Slab One"/>
              </a:rPr>
              <a:t>MISSION</a:t>
            </a:r>
            <a:endParaRPr sz="4800">
              <a:solidFill>
                <a:srgbClr val="E06666"/>
              </a:solidFill>
              <a:latin typeface="Alfa Slab One"/>
              <a:ea typeface="Alfa Slab One"/>
              <a:cs typeface="Alfa Slab One"/>
              <a:sym typeface="Alfa Slab One"/>
            </a:endParaRPr>
          </a:p>
        </p:txBody>
      </p:sp>
      <p:sp>
        <p:nvSpPr>
          <p:cNvPr id="100" name="Google Shape;100;p18"/>
          <p:cNvSpPr txBox="1"/>
          <p:nvPr/>
        </p:nvSpPr>
        <p:spPr>
          <a:xfrm>
            <a:off x="1233800" y="163800"/>
            <a:ext cx="222480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b="1">
                <a:latin typeface="Caveat"/>
                <a:ea typeface="Caveat"/>
                <a:cs typeface="Caveat"/>
                <a:sym typeface="Caveat"/>
              </a:rPr>
              <a:t>your</a:t>
            </a:r>
            <a:endParaRPr sz="4800" b="1">
              <a:latin typeface="Caveat"/>
              <a:ea typeface="Caveat"/>
              <a:cs typeface="Caveat"/>
              <a:sym typeface="Cave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/>
          <p:nvPr/>
        </p:nvSpPr>
        <p:spPr>
          <a:xfrm>
            <a:off x="3919425" y="253050"/>
            <a:ext cx="4923600" cy="23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Comfortaa"/>
                <a:ea typeface="Comfortaa"/>
                <a:cs typeface="Comfortaa"/>
                <a:sym typeface="Comfortaa"/>
              </a:rPr>
              <a:t>Return with your mission accomplished for a matching game.</a:t>
            </a:r>
            <a:endParaRPr sz="300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106" name="Google Shape;106;p19"/>
          <p:cNvPicPr preferRelativeResize="0"/>
          <p:nvPr/>
        </p:nvPicPr>
        <p:blipFill rotWithShape="1">
          <a:blip r:embed="rId3">
            <a:alphaModFix/>
          </a:blip>
          <a:srcRect l="53106"/>
          <a:stretch/>
        </p:blipFill>
        <p:spPr>
          <a:xfrm>
            <a:off x="0" y="0"/>
            <a:ext cx="36188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9"/>
          <p:cNvSpPr txBox="1"/>
          <p:nvPr/>
        </p:nvSpPr>
        <p:spPr>
          <a:xfrm>
            <a:off x="5823750" y="3280175"/>
            <a:ext cx="3091500" cy="23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i="1">
                <a:solidFill>
                  <a:schemeClr val="accent5"/>
                </a:solidFill>
                <a:latin typeface="Comfortaa"/>
                <a:ea typeface="Comfortaa"/>
                <a:cs typeface="Comfortaa"/>
                <a:sym typeface="Comfortaa"/>
              </a:rPr>
              <a:t>SHHH!</a:t>
            </a:r>
            <a:r>
              <a:rPr lang="en" sz="3000">
                <a:solidFill>
                  <a:schemeClr val="accent5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" sz="1800">
                <a:solidFill>
                  <a:schemeClr val="accent5"/>
                </a:solidFill>
                <a:latin typeface="Comfortaa"/>
                <a:ea typeface="Comfortaa"/>
                <a:cs typeface="Comfortaa"/>
                <a:sym typeface="Comfortaa"/>
              </a:rPr>
              <a:t>Keep your image to yourselves! We will try to match your sounds to an image...</a:t>
            </a:r>
            <a:endParaRPr sz="1800">
              <a:solidFill>
                <a:schemeClr val="accent5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89300" y="152400"/>
            <a:ext cx="3366692" cy="4159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0"/>
          <p:cNvSpPr txBox="1"/>
          <p:nvPr/>
        </p:nvSpPr>
        <p:spPr>
          <a:xfrm>
            <a:off x="851775" y="4468425"/>
            <a:ext cx="2262000" cy="4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i="1">
                <a:solidFill>
                  <a:srgbClr val="222222"/>
                </a:solidFill>
                <a:highlight>
                  <a:srgbClr val="FFFFFF"/>
                </a:highlight>
              </a:rPr>
              <a:t>The Continentals</a:t>
            </a: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 (1875)</a:t>
            </a:r>
            <a:endParaRPr sz="10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By: Frank Blackwell Mayer</a:t>
            </a:r>
            <a:endParaRPr sz="1000">
              <a:solidFill>
                <a:srgbClr val="222222"/>
              </a:solidFill>
              <a:highlight>
                <a:srgbClr val="FFFFFF"/>
              </a:highlight>
            </a:endParaRPr>
          </a:p>
        </p:txBody>
      </p:sp>
      <p:pic>
        <p:nvPicPr>
          <p:cNvPr id="114" name="Google Shape;114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34875" y="152400"/>
            <a:ext cx="2599766" cy="4159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0"/>
          <p:cNvSpPr txBox="1"/>
          <p:nvPr/>
        </p:nvSpPr>
        <p:spPr>
          <a:xfrm>
            <a:off x="3258675" y="4483925"/>
            <a:ext cx="2711700" cy="4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i="1">
                <a:solidFill>
                  <a:srgbClr val="222222"/>
                </a:solidFill>
                <a:highlight>
                  <a:srgbClr val="FFFFFF"/>
                </a:highlight>
              </a:rPr>
              <a:t>The Nation Makers</a:t>
            </a:r>
            <a:endParaRPr sz="1000" i="1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By:  Howard Pyle</a:t>
            </a:r>
            <a:endParaRPr sz="1000">
              <a:solidFill>
                <a:srgbClr val="222222"/>
              </a:solidFill>
              <a:highlight>
                <a:srgbClr val="FFFFFF"/>
              </a:highlight>
            </a:endParaRPr>
          </a:p>
        </p:txBody>
      </p:sp>
      <p:pic>
        <p:nvPicPr>
          <p:cNvPr id="116" name="Google Shape;116;p20"/>
          <p:cNvPicPr preferRelativeResize="0"/>
          <p:nvPr/>
        </p:nvPicPr>
        <p:blipFill rotWithShape="1">
          <a:blip r:embed="rId5">
            <a:alphaModFix/>
          </a:blip>
          <a:srcRect l="9830" r="17779"/>
          <a:stretch/>
        </p:blipFill>
        <p:spPr>
          <a:xfrm>
            <a:off x="6077650" y="152400"/>
            <a:ext cx="4555620" cy="4159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0"/>
          <p:cNvSpPr txBox="1"/>
          <p:nvPr/>
        </p:nvSpPr>
        <p:spPr>
          <a:xfrm>
            <a:off x="6077650" y="4483925"/>
            <a:ext cx="2711700" cy="4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i="1">
                <a:solidFill>
                  <a:srgbClr val="333333"/>
                </a:solidFill>
                <a:latin typeface="Open Sans"/>
                <a:ea typeface="Open Sans"/>
                <a:cs typeface="Open Sans"/>
                <a:sym typeface="Open Sans"/>
              </a:rPr>
              <a:t>Drum And Bugle Corp, Civil War Encampment</a:t>
            </a:r>
            <a:endParaRPr sz="900" i="1">
              <a:solidFill>
                <a:srgbClr val="33333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333333"/>
                </a:solidFill>
                <a:latin typeface="Open Sans"/>
                <a:ea typeface="Open Sans"/>
                <a:cs typeface="Open Sans"/>
                <a:sym typeface="Open Sans"/>
              </a:rPr>
              <a:t>By Winslow Homer</a:t>
            </a:r>
            <a:endParaRPr sz="900">
              <a:solidFill>
                <a:srgbClr val="222222"/>
              </a:solidFill>
              <a:highlight>
                <a:srgbClr val="FFFFFF"/>
              </a:highlight>
            </a:endParaRPr>
          </a:p>
        </p:txBody>
      </p:sp>
      <p:pic>
        <p:nvPicPr>
          <p:cNvPr id="118" name="Google Shape;118;p20" descr="Brickmaker March (traditional)&#10;www.newworldrecords.org&#10;From the album &quot;The Birth of Liberty: Music of the American Revolution&quot;&#10;http://www.newworldrecords.org/album.cgi?rm=view&amp;album_id=80276&#10;New World Records 80276-2&#10;©2014 Anthology of Recorded Music, Inc. All Rights Reserved.&#10;&#10;Images of the American war of independence via the National Archives (www.archives.gov)" title="Brickmaker March (fife and drum)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4448438"/>
            <a:ext cx="850275" cy="478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850" y="152400"/>
            <a:ext cx="1926304" cy="122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30450" y="593325"/>
            <a:ext cx="2003879" cy="122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56825" y="593325"/>
            <a:ext cx="1820802" cy="122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60338" y="3758125"/>
            <a:ext cx="1969979" cy="131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898400" y="159674"/>
            <a:ext cx="1820826" cy="1214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1"/>
          <p:cNvPicPr preferRelativeResize="0"/>
          <p:nvPr/>
        </p:nvPicPr>
        <p:blipFill rotWithShape="1">
          <a:blip r:embed="rId8">
            <a:alphaModFix/>
          </a:blip>
          <a:srcRect t="7618" b="7914"/>
          <a:stretch/>
        </p:blipFill>
        <p:spPr>
          <a:xfrm>
            <a:off x="6093375" y="2666675"/>
            <a:ext cx="1632049" cy="111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2850" y="2821925"/>
            <a:ext cx="1926299" cy="1425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2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763650" y="2098450"/>
            <a:ext cx="1342976" cy="167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066100" y="1896200"/>
            <a:ext cx="1238296" cy="178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2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359621" y="1896192"/>
            <a:ext cx="2668301" cy="1788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1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6093388" y="3836800"/>
            <a:ext cx="2188785" cy="122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1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82850" y="1455275"/>
            <a:ext cx="1926300" cy="12928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1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2069238" y="3758125"/>
            <a:ext cx="1926300" cy="1314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1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064421" y="1455284"/>
            <a:ext cx="1661001" cy="1187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1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763650" y="159350"/>
            <a:ext cx="1342981" cy="17881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1"/>
          <p:cNvSpPr txBox="1"/>
          <p:nvPr/>
        </p:nvSpPr>
        <p:spPr>
          <a:xfrm>
            <a:off x="1696400" y="1016075"/>
            <a:ext cx="27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1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39" name="Google Shape;139;p21"/>
          <p:cNvSpPr txBox="1"/>
          <p:nvPr/>
        </p:nvSpPr>
        <p:spPr>
          <a:xfrm>
            <a:off x="3719250" y="1459375"/>
            <a:ext cx="27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2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40" name="Google Shape;140;p21"/>
          <p:cNvSpPr txBox="1"/>
          <p:nvPr/>
        </p:nvSpPr>
        <p:spPr>
          <a:xfrm>
            <a:off x="5548050" y="1459375"/>
            <a:ext cx="27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3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41" name="Google Shape;141;p21"/>
          <p:cNvSpPr txBox="1"/>
          <p:nvPr/>
        </p:nvSpPr>
        <p:spPr>
          <a:xfrm>
            <a:off x="7375125" y="1018450"/>
            <a:ext cx="27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4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42" name="Google Shape;142;p21"/>
          <p:cNvSpPr txBox="1"/>
          <p:nvPr/>
        </p:nvSpPr>
        <p:spPr>
          <a:xfrm>
            <a:off x="8822925" y="1551850"/>
            <a:ext cx="27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5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43" name="Google Shape;143;p21"/>
          <p:cNvSpPr txBox="1"/>
          <p:nvPr/>
        </p:nvSpPr>
        <p:spPr>
          <a:xfrm>
            <a:off x="1732850" y="2382725"/>
            <a:ext cx="27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6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44" name="Google Shape;144;p21"/>
          <p:cNvSpPr txBox="1"/>
          <p:nvPr/>
        </p:nvSpPr>
        <p:spPr>
          <a:xfrm>
            <a:off x="1734575" y="2745725"/>
            <a:ext cx="27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7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45" name="Google Shape;145;p21"/>
          <p:cNvSpPr txBox="1"/>
          <p:nvPr/>
        </p:nvSpPr>
        <p:spPr>
          <a:xfrm>
            <a:off x="3046825" y="1867475"/>
            <a:ext cx="27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8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46" name="Google Shape;146;p21"/>
          <p:cNvSpPr txBox="1"/>
          <p:nvPr/>
        </p:nvSpPr>
        <p:spPr>
          <a:xfrm>
            <a:off x="5700450" y="3108725"/>
            <a:ext cx="27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9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47" name="Google Shape;147;p21"/>
          <p:cNvSpPr txBox="1"/>
          <p:nvPr/>
        </p:nvSpPr>
        <p:spPr>
          <a:xfrm>
            <a:off x="7314525" y="2244038"/>
            <a:ext cx="3975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10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48" name="Google Shape;148;p21"/>
          <p:cNvSpPr txBox="1"/>
          <p:nvPr/>
        </p:nvSpPr>
        <p:spPr>
          <a:xfrm>
            <a:off x="7314525" y="2608738"/>
            <a:ext cx="3975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11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49" name="Google Shape;149;p21"/>
          <p:cNvSpPr txBox="1"/>
          <p:nvPr/>
        </p:nvSpPr>
        <p:spPr>
          <a:xfrm>
            <a:off x="7801625" y="3397600"/>
            <a:ext cx="3975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12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50" name="Google Shape;150;p21"/>
          <p:cNvSpPr txBox="1"/>
          <p:nvPr/>
        </p:nvSpPr>
        <p:spPr>
          <a:xfrm>
            <a:off x="3598050" y="4693550"/>
            <a:ext cx="3975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13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51" name="Google Shape;151;p21"/>
          <p:cNvSpPr txBox="1"/>
          <p:nvPr/>
        </p:nvSpPr>
        <p:spPr>
          <a:xfrm>
            <a:off x="5579250" y="4693550"/>
            <a:ext cx="3975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14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52" name="Google Shape;152;p21"/>
          <p:cNvSpPr txBox="1"/>
          <p:nvPr/>
        </p:nvSpPr>
        <p:spPr>
          <a:xfrm>
            <a:off x="7939725" y="4709825"/>
            <a:ext cx="3975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15</a:t>
            </a:r>
            <a:endParaRPr>
              <a:solidFill>
                <a:srgbClr val="FFFFF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53" name="Google Shape;153;p21"/>
          <p:cNvSpPr txBox="1"/>
          <p:nvPr/>
        </p:nvSpPr>
        <p:spPr>
          <a:xfrm>
            <a:off x="87150" y="4321100"/>
            <a:ext cx="1917300" cy="75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Listen to the sounds and match them to an image.</a:t>
            </a:r>
            <a:endParaRPr sz="120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54" name="Google Shape;154;p21"/>
          <p:cNvSpPr txBox="1"/>
          <p:nvPr/>
        </p:nvSpPr>
        <p:spPr>
          <a:xfrm>
            <a:off x="2488625" y="101300"/>
            <a:ext cx="4331400" cy="41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Comfortaa"/>
                <a:ea typeface="Comfortaa"/>
                <a:cs typeface="Comfortaa"/>
                <a:sym typeface="Comfortaa"/>
              </a:rPr>
              <a:t>The SOUNDS of ART</a:t>
            </a:r>
            <a:endParaRPr sz="200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155" name="Google Shape;155;p21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2165070" y="156497"/>
            <a:ext cx="363000" cy="36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1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5344475" y="147075"/>
            <a:ext cx="397500" cy="39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1"/>
          <p:cNvPicPr preferRelativeResize="0"/>
          <p:nvPr/>
        </p:nvPicPr>
        <p:blipFill rotWithShape="1">
          <a:blip r:embed="rId20">
            <a:alphaModFix/>
          </a:blip>
          <a:srcRect l="18818" r="18517"/>
          <a:stretch/>
        </p:blipFill>
        <p:spPr>
          <a:xfrm>
            <a:off x="8345250" y="3879000"/>
            <a:ext cx="717287" cy="114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851</Words>
  <Application>Microsoft Macintosh PowerPoint</Application>
  <PresentationFormat>On-screen Show (16:9)</PresentationFormat>
  <Paragraphs>119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Arial</vt:lpstr>
      <vt:lpstr>Roboto</vt:lpstr>
      <vt:lpstr>Alfa Slab One</vt:lpstr>
      <vt:lpstr>Caveat</vt:lpstr>
      <vt:lpstr>Calibri</vt:lpstr>
      <vt:lpstr>Open Sans</vt:lpstr>
      <vt:lpstr>Bree Serif</vt:lpstr>
      <vt:lpstr>Oswald</vt:lpstr>
      <vt:lpstr>Comfortaa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michelledunlap@gmail.com</cp:lastModifiedBy>
  <cp:revision>3</cp:revision>
  <dcterms:modified xsi:type="dcterms:W3CDTF">2023-09-30T05:32:16Z</dcterms:modified>
</cp:coreProperties>
</file>