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59" r:id="rId1"/>
  </p:sldMasterIdLst>
  <p:notesMasterIdLst>
    <p:notesMasterId r:id="rId60"/>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 id="295" r:id="rId41"/>
    <p:sldId id="296" r:id="rId42"/>
    <p:sldId id="297" r:id="rId43"/>
    <p:sldId id="298" r:id="rId44"/>
    <p:sldId id="299" r:id="rId45"/>
    <p:sldId id="300" r:id="rId46"/>
    <p:sldId id="301" r:id="rId47"/>
    <p:sldId id="302" r:id="rId48"/>
    <p:sldId id="303" r:id="rId49"/>
    <p:sldId id="304" r:id="rId50"/>
    <p:sldId id="305" r:id="rId51"/>
    <p:sldId id="306" r:id="rId52"/>
    <p:sldId id="307" r:id="rId53"/>
    <p:sldId id="308" r:id="rId54"/>
    <p:sldId id="309" r:id="rId55"/>
    <p:sldId id="310" r:id="rId56"/>
    <p:sldId id="311" r:id="rId57"/>
    <p:sldId id="312" r:id="rId58"/>
    <p:sldId id="313" r:id="rId59"/>
  </p:sldIdLst>
  <p:sldSz cx="9144000" cy="5143500" type="screen16x9"/>
  <p:notesSz cx="6858000" cy="9144000"/>
  <p:embeddedFontLst>
    <p:embeddedFont>
      <p:font typeface="Bree Serif" panose="02000503040000020004" pitchFamily="2" charset="77"/>
      <p:regular r:id="rId61"/>
    </p:embeddedFont>
    <p:embeddedFont>
      <p:font typeface="Calibri" panose="020F0502020204030204" pitchFamily="34" charset="0"/>
      <p:regular r:id="rId62"/>
      <p:bold r:id="rId63"/>
      <p:italic r:id="rId64"/>
      <p:boldItalic r:id="rId65"/>
    </p:embeddedFont>
    <p:embeddedFont>
      <p:font typeface="Cambria" panose="02040503050406030204" pitchFamily="18" charset="0"/>
      <p:regular r:id="rId66"/>
      <p:bold r:id="rId67"/>
      <p:italic r:id="rId68"/>
      <p:boldItalic r:id="rId69"/>
    </p:embeddedFont>
    <p:embeddedFont>
      <p:font typeface="Comfortaa" pitchFamily="2" charset="0"/>
      <p:regular r:id="rId70"/>
      <p:bold r:id="rId71"/>
    </p:embeddedFont>
    <p:embeddedFont>
      <p:font typeface="Economica" panose="02000506040000020004" pitchFamily="2" charset="77"/>
      <p:regular r:id="rId72"/>
      <p:bold r:id="rId73"/>
      <p:italic r:id="rId74"/>
      <p:boldItalic r:id="rId75"/>
    </p:embeddedFont>
    <p:embeddedFont>
      <p:font typeface="Georgia" panose="02040502050405020303" pitchFamily="18" charset="0"/>
      <p:regular r:id="rId76"/>
      <p:bold r:id="rId77"/>
      <p:italic r:id="rId78"/>
      <p:boldItalic r:id="rId79"/>
    </p:embeddedFont>
    <p:embeddedFont>
      <p:font typeface="Gloria Hallelujah" panose="02000000000000000000" pitchFamily="2" charset="0"/>
      <p:regular r:id="rId80"/>
    </p:embeddedFont>
    <p:embeddedFont>
      <p:font typeface="Lobster" pitchFamily="2" charset="77"/>
      <p:regular r:id="rId81"/>
    </p:embeddedFont>
    <p:embeddedFont>
      <p:font typeface="Pacifico" pitchFamily="2" charset="77"/>
      <p:regular r:id="rId82"/>
    </p:embeddedFont>
    <p:embeddedFont>
      <p:font typeface="Poiret One" pitchFamily="2" charset="77"/>
      <p:regular r:id="rId83"/>
    </p:embeddedFont>
    <p:embeddedFont>
      <p:font typeface="Shadows Into Light" panose="02000000000000000000" pitchFamily="2" charset="77"/>
      <p:regular r:id="rId84"/>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11"/>
    <p:restoredTop sz="94694"/>
  </p:normalViewPr>
  <p:slideViewPr>
    <p:cSldViewPr snapToGrid="0">
      <p:cViewPr varScale="1">
        <p:scale>
          <a:sx n="161" d="100"/>
          <a:sy n="161" d="100"/>
        </p:scale>
        <p:origin x="784" y="200"/>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font" Target="fonts/font3.fntdata"/><Relationship Id="rId68" Type="http://schemas.openxmlformats.org/officeDocument/2006/relationships/font" Target="fonts/font8.fntdata"/><Relationship Id="rId84" Type="http://schemas.openxmlformats.org/officeDocument/2006/relationships/font" Target="fonts/font24.fntdata"/><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font" Target="fonts/font14.fntdata"/><Relationship Id="rId79" Type="http://schemas.openxmlformats.org/officeDocument/2006/relationships/font" Target="fonts/font19.fntdata"/><Relationship Id="rId5" Type="http://schemas.openxmlformats.org/officeDocument/2006/relationships/slide" Target="slides/slide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font" Target="fonts/font4.fntdata"/><Relationship Id="rId69" Type="http://schemas.openxmlformats.org/officeDocument/2006/relationships/font" Target="fonts/font9.fntdata"/><Relationship Id="rId77" Type="http://schemas.openxmlformats.org/officeDocument/2006/relationships/font" Target="fonts/font17.fntdata"/><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font" Target="fonts/font12.fntdata"/><Relationship Id="rId80" Type="http://schemas.openxmlformats.org/officeDocument/2006/relationships/font" Target="fonts/font20.fntdata"/><Relationship Id="rId85" Type="http://schemas.openxmlformats.org/officeDocument/2006/relationships/presProps" Target="pres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font" Target="fonts/font7.fntdata"/><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font" Target="fonts/font2.fntdata"/><Relationship Id="rId70" Type="http://schemas.openxmlformats.org/officeDocument/2006/relationships/font" Target="fonts/font10.fntdata"/><Relationship Id="rId75" Type="http://schemas.openxmlformats.org/officeDocument/2006/relationships/font" Target="fonts/font15.fntdata"/><Relationship Id="rId83" Type="http://schemas.openxmlformats.org/officeDocument/2006/relationships/font" Target="fonts/font23.fntdata"/><Relationship Id="rId88"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notesMaster" Target="notesMasters/notesMaster1.xml"/><Relationship Id="rId65" Type="http://schemas.openxmlformats.org/officeDocument/2006/relationships/font" Target="fonts/font5.fntdata"/><Relationship Id="rId73" Type="http://schemas.openxmlformats.org/officeDocument/2006/relationships/font" Target="fonts/font13.fntdata"/><Relationship Id="rId78" Type="http://schemas.openxmlformats.org/officeDocument/2006/relationships/font" Target="fonts/font18.fntdata"/><Relationship Id="rId81" Type="http://schemas.openxmlformats.org/officeDocument/2006/relationships/font" Target="fonts/font21.fntdata"/><Relationship Id="rId86"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font" Target="fonts/font16.fntdata"/><Relationship Id="rId7" Type="http://schemas.openxmlformats.org/officeDocument/2006/relationships/slide" Target="slides/slide6.xml"/><Relationship Id="rId71" Type="http://schemas.openxmlformats.org/officeDocument/2006/relationships/font" Target="fonts/font11.fntdata"/><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font" Target="fonts/font6.fntdata"/><Relationship Id="rId87" Type="http://schemas.openxmlformats.org/officeDocument/2006/relationships/theme" Target="theme/theme1.xml"/><Relationship Id="rId61" Type="http://schemas.openxmlformats.org/officeDocument/2006/relationships/font" Target="fonts/font1.fntdata"/><Relationship Id="rId82" Type="http://schemas.openxmlformats.org/officeDocument/2006/relationships/font" Target="fonts/font22.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3" Type="http://schemas.openxmlformats.org/officeDocument/2006/relationships/hyperlink" Target="https://www.moma.org/about/who-we-are/moma-history" TargetMode="External"/><Relationship Id="rId2" Type="http://schemas.openxmlformats.org/officeDocument/2006/relationships/slide" Target="../slides/slide22.xml"/><Relationship Id="rId1" Type="http://schemas.openxmlformats.org/officeDocument/2006/relationships/notesMaster" Target="../notesMasters/notesMaster1.xml"/><Relationship Id="rId4" Type="http://schemas.openxmlformats.org/officeDocument/2006/relationships/hyperlink" Target="https://www.moma.org/collection/" TargetMode="Externa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3" Type="http://schemas.openxmlformats.org/officeDocument/2006/relationships/hyperlink" Target="http://art-now-and-then.blogspot.com/2017/03/theo-van-doesburg.html" TargetMode="External"/><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www.tate.org.uk/art/art-terms/m/modernism" TargetMode="External"/><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3" Type="http://schemas.openxmlformats.org/officeDocument/2006/relationships/hyperlink" Target="https://www.moma.org/collection/works/79018" TargetMode="External"/><Relationship Id="rId2" Type="http://schemas.openxmlformats.org/officeDocument/2006/relationships/slide" Target="../slides/slide42.xml"/><Relationship Id="rId1" Type="http://schemas.openxmlformats.org/officeDocument/2006/relationships/notesMaster" Target="../notesMasters/notesMaster1.xml"/><Relationship Id="rId4" Type="http://schemas.openxmlformats.org/officeDocument/2006/relationships/hyperlink" Target="https://www.theartstory.org/artist-dali-salvador-life-and-legacy.htm" TargetMode="Externa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3" Type="http://schemas.openxmlformats.org/officeDocument/2006/relationships/hyperlink" Target="https://mymodernmet.com/edvard-munch-the-scream-painting/" TargetMode="External"/><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3" Type="http://schemas.openxmlformats.org/officeDocument/2006/relationships/hyperlink" Target="https://www.christies.com/features/Willem-de-Kooning-Untitled-XXV-7705-1.aspx" TargetMode="External"/><Relationship Id="rId2" Type="http://schemas.openxmlformats.org/officeDocument/2006/relationships/slide" Target="../slides/slide48.xml"/><Relationship Id="rId1" Type="http://schemas.openxmlformats.org/officeDocument/2006/relationships/notesMaster" Target="../notesMasters/notesMaster1.xml"/><Relationship Id="rId4" Type="http://schemas.openxmlformats.org/officeDocument/2006/relationships/hyperlink" Target="https://nypost.com/2017/11/09/stolen-160m-de-kooning-painting-was-sold-to-antique-shop-for-2k/" TargetMode="Externa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8" Type="http://schemas.openxmlformats.org/officeDocument/2006/relationships/hyperlink" Target="http://www.manet.org/" TargetMode="External"/><Relationship Id="rId3" Type="http://schemas.openxmlformats.org/officeDocument/2006/relationships/hyperlink" Target="https://www.diffen.com/difference/Manet_vs_Monet" TargetMode="External"/><Relationship Id="rId7" Type="http://schemas.openxmlformats.org/officeDocument/2006/relationships/hyperlink" Target="http://www.theartstory.org/artist-monet-claude.htm" TargetMode="External"/><Relationship Id="rId2" Type="http://schemas.openxmlformats.org/officeDocument/2006/relationships/slide" Target="../slides/slide53.xml"/><Relationship Id="rId1" Type="http://schemas.openxmlformats.org/officeDocument/2006/relationships/notesMaster" Target="../notesMasters/notesMaster1.xml"/><Relationship Id="rId6" Type="http://schemas.openxmlformats.org/officeDocument/2006/relationships/hyperlink" Target="http://mentalfloss.com/article/72782/15-things-you-might-not-know-about-manets-luncheon-grass" TargetMode="External"/><Relationship Id="rId5" Type="http://schemas.openxmlformats.org/officeDocument/2006/relationships/hyperlink" Target="http://lesiksarthistory.blogspot.ru/2012/04/rue-montorgueil-vs-rue-mosnier-with.html" TargetMode="External"/><Relationship Id="rId4" Type="http://schemas.openxmlformats.org/officeDocument/2006/relationships/hyperlink" Target="https://steemit.com/art/@aksinya/monet-and-manet-is-the-difference-more-than-just-o-and-a" TargetMode="Externa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
        <p:cNvGrpSpPr/>
        <p:nvPr/>
      </p:nvGrpSpPr>
      <p:grpSpPr>
        <a:xfrm>
          <a:off x="0" y="0"/>
          <a:ext cx="0" cy="0"/>
          <a:chOff x="0" y="0"/>
          <a:chExt cx="0" cy="0"/>
        </a:xfrm>
      </p:grpSpPr>
      <p:sp>
        <p:nvSpPr>
          <p:cNvPr id="51" name="Google Shape;51;g3d1ea30e73_0_52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2" name="Google Shape;52;g3d1ea30e73_0_52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1"/>
        <p:cNvGrpSpPr/>
        <p:nvPr/>
      </p:nvGrpSpPr>
      <p:grpSpPr>
        <a:xfrm>
          <a:off x="0" y="0"/>
          <a:ext cx="0" cy="0"/>
          <a:chOff x="0" y="0"/>
          <a:chExt cx="0" cy="0"/>
        </a:xfrm>
      </p:grpSpPr>
      <p:sp>
        <p:nvSpPr>
          <p:cNvPr id="132" name="Google Shape;132;g3d1ea30e73_0_445: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3" name="Google Shape;133;g3d1ea30e73_0_44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7"/>
        <p:cNvGrpSpPr/>
        <p:nvPr/>
      </p:nvGrpSpPr>
      <p:grpSpPr>
        <a:xfrm>
          <a:off x="0" y="0"/>
          <a:ext cx="0" cy="0"/>
          <a:chOff x="0" y="0"/>
          <a:chExt cx="0" cy="0"/>
        </a:xfrm>
      </p:grpSpPr>
      <p:sp>
        <p:nvSpPr>
          <p:cNvPr id="138" name="Google Shape;138;g3d1ea30e73_0_460: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9" name="Google Shape;139;g3d1ea30e73_0_46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4"/>
        <p:cNvGrpSpPr/>
        <p:nvPr/>
      </p:nvGrpSpPr>
      <p:grpSpPr>
        <a:xfrm>
          <a:off x="0" y="0"/>
          <a:ext cx="0" cy="0"/>
          <a:chOff x="0" y="0"/>
          <a:chExt cx="0" cy="0"/>
        </a:xfrm>
      </p:grpSpPr>
      <p:sp>
        <p:nvSpPr>
          <p:cNvPr id="145" name="Google Shape;145;g3d1ea30e73_0_450: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6" name="Google Shape;146;g3d1ea30e73_0_45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0"/>
        <p:cNvGrpSpPr/>
        <p:nvPr/>
      </p:nvGrpSpPr>
      <p:grpSpPr>
        <a:xfrm>
          <a:off x="0" y="0"/>
          <a:ext cx="0" cy="0"/>
          <a:chOff x="0" y="0"/>
          <a:chExt cx="0" cy="0"/>
        </a:xfrm>
      </p:grpSpPr>
      <p:sp>
        <p:nvSpPr>
          <p:cNvPr id="151" name="Google Shape;151;g3d1ea30e73_0_440: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2" name="Google Shape;152;g3d1ea30e73_0_44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6"/>
        <p:cNvGrpSpPr/>
        <p:nvPr/>
      </p:nvGrpSpPr>
      <p:grpSpPr>
        <a:xfrm>
          <a:off x="0" y="0"/>
          <a:ext cx="0" cy="0"/>
          <a:chOff x="0" y="0"/>
          <a:chExt cx="0" cy="0"/>
        </a:xfrm>
      </p:grpSpPr>
      <p:sp>
        <p:nvSpPr>
          <p:cNvPr id="157" name="Google Shape;157;g21208e47d7e_0_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8" name="Google Shape;158;g21208e47d7e_0_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3"/>
        <p:cNvGrpSpPr/>
        <p:nvPr/>
      </p:nvGrpSpPr>
      <p:grpSpPr>
        <a:xfrm>
          <a:off x="0" y="0"/>
          <a:ext cx="0" cy="0"/>
          <a:chOff x="0" y="0"/>
          <a:chExt cx="0" cy="0"/>
        </a:xfrm>
      </p:grpSpPr>
      <p:sp>
        <p:nvSpPr>
          <p:cNvPr id="164" name="Google Shape;164;p:notes"/>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5" name="Google Shape;165;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http://mentalfloss.com/article/66842/15-things-you-should-know-about-piet-mondrian</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4"/>
        <p:cNvGrpSpPr/>
        <p:nvPr/>
      </p:nvGrpSpPr>
      <p:grpSpPr>
        <a:xfrm>
          <a:off x="0" y="0"/>
          <a:ext cx="0" cy="0"/>
          <a:chOff x="0" y="0"/>
          <a:chExt cx="0" cy="0"/>
        </a:xfrm>
      </p:grpSpPr>
      <p:sp>
        <p:nvSpPr>
          <p:cNvPr id="175" name="Google Shape;175;g3d1ea30e73_0_44: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6" name="Google Shape;176;g3d1ea30e73_0_4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4"/>
        <p:cNvGrpSpPr/>
        <p:nvPr/>
      </p:nvGrpSpPr>
      <p:grpSpPr>
        <a:xfrm>
          <a:off x="0" y="0"/>
          <a:ext cx="0" cy="0"/>
          <a:chOff x="0" y="0"/>
          <a:chExt cx="0" cy="0"/>
        </a:xfrm>
      </p:grpSpPr>
      <p:sp>
        <p:nvSpPr>
          <p:cNvPr id="185" name="Google Shape;185;g3d1ea30e73_0_49: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6" name="Google Shape;186;g3d1ea30e73_0_4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4"/>
        <p:cNvGrpSpPr/>
        <p:nvPr/>
      </p:nvGrpSpPr>
      <p:grpSpPr>
        <a:xfrm>
          <a:off x="0" y="0"/>
          <a:ext cx="0" cy="0"/>
          <a:chOff x="0" y="0"/>
          <a:chExt cx="0" cy="0"/>
        </a:xfrm>
      </p:grpSpPr>
      <p:sp>
        <p:nvSpPr>
          <p:cNvPr id="195" name="Google Shape;195;g3d1ea30e73_0_61: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6" name="Google Shape;196;g3d1ea30e73_0_6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4"/>
        <p:cNvGrpSpPr/>
        <p:nvPr/>
      </p:nvGrpSpPr>
      <p:grpSpPr>
        <a:xfrm>
          <a:off x="0" y="0"/>
          <a:ext cx="0" cy="0"/>
          <a:chOff x="0" y="0"/>
          <a:chExt cx="0" cy="0"/>
        </a:xfrm>
      </p:grpSpPr>
      <p:sp>
        <p:nvSpPr>
          <p:cNvPr id="205" name="Google Shape;205;g413c7cfb38_0_1: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6" name="Google Shape;206;g413c7cfb38_0_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7"/>
        <p:cNvGrpSpPr/>
        <p:nvPr/>
      </p:nvGrpSpPr>
      <p:grpSpPr>
        <a:xfrm>
          <a:off x="0" y="0"/>
          <a:ext cx="0" cy="0"/>
          <a:chOff x="0" y="0"/>
          <a:chExt cx="0" cy="0"/>
        </a:xfrm>
      </p:grpSpPr>
      <p:sp>
        <p:nvSpPr>
          <p:cNvPr id="58" name="Google Shape;58;g21208e47d7e_0_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9" name="Google Shape;59;g21208e47d7e_0_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5"/>
        <p:cNvGrpSpPr/>
        <p:nvPr/>
      </p:nvGrpSpPr>
      <p:grpSpPr>
        <a:xfrm>
          <a:off x="0" y="0"/>
          <a:ext cx="0" cy="0"/>
          <a:chOff x="0" y="0"/>
          <a:chExt cx="0" cy="0"/>
        </a:xfrm>
      </p:grpSpPr>
      <p:sp>
        <p:nvSpPr>
          <p:cNvPr id="236" name="Google Shape;236;g3d1ea30e73_0_66: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7" name="Google Shape;237;g3d1ea30e73_0_6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5"/>
        <p:cNvGrpSpPr/>
        <p:nvPr/>
      </p:nvGrpSpPr>
      <p:grpSpPr>
        <a:xfrm>
          <a:off x="0" y="0"/>
          <a:ext cx="0" cy="0"/>
          <a:chOff x="0" y="0"/>
          <a:chExt cx="0" cy="0"/>
        </a:xfrm>
      </p:grpSpPr>
      <p:sp>
        <p:nvSpPr>
          <p:cNvPr id="246" name="Google Shape;246;g21208e47d7e_0_1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47" name="Google Shape;247;g21208e47d7e_0_1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2"/>
        <p:cNvGrpSpPr/>
        <p:nvPr/>
      </p:nvGrpSpPr>
      <p:grpSpPr>
        <a:xfrm>
          <a:off x="0" y="0"/>
          <a:ext cx="0" cy="0"/>
          <a:chOff x="0" y="0"/>
          <a:chExt cx="0" cy="0"/>
        </a:xfrm>
      </p:grpSpPr>
      <p:sp>
        <p:nvSpPr>
          <p:cNvPr id="253" name="Google Shape;253;g3d1ea30e73_0_77: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54" name="Google Shape;254;g3d1ea30e73_0_7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u="sng">
                <a:solidFill>
                  <a:schemeClr val="hlink"/>
                </a:solidFill>
                <a:hlinkClick r:id="rId3"/>
              </a:rPr>
              <a:t>https://www.moma.org/about/who-we-are/moma-history</a:t>
            </a:r>
            <a:endParaRPr/>
          </a:p>
          <a:p>
            <a:pPr marL="0" lvl="0" indent="0" algn="l" rtl="0">
              <a:spcBef>
                <a:spcPts val="0"/>
              </a:spcBef>
              <a:spcAft>
                <a:spcPts val="0"/>
              </a:spcAft>
              <a:buNone/>
            </a:pPr>
            <a:r>
              <a:rPr lang="en" u="sng">
                <a:solidFill>
                  <a:schemeClr val="hlink"/>
                </a:solidFill>
                <a:hlinkClick r:id="rId4"/>
              </a:rPr>
              <a:t>https://www.moma.org/collection/</a:t>
            </a:r>
            <a:endParaRPr/>
          </a:p>
          <a:p>
            <a:pPr marL="0" lvl="0" indent="0" algn="l" rtl="0">
              <a:spcBef>
                <a:spcPts val="0"/>
              </a:spcBef>
              <a:spcAft>
                <a:spcPts val="0"/>
              </a:spcAft>
              <a:buNone/>
            </a:pPr>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3"/>
        <p:cNvGrpSpPr/>
        <p:nvPr/>
      </p:nvGrpSpPr>
      <p:grpSpPr>
        <a:xfrm>
          <a:off x="0" y="0"/>
          <a:ext cx="0" cy="0"/>
          <a:chOff x="0" y="0"/>
          <a:chExt cx="0" cy="0"/>
        </a:xfrm>
      </p:grpSpPr>
      <p:sp>
        <p:nvSpPr>
          <p:cNvPr id="264" name="Google Shape;264;g3d1ea30e73_0_81: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65" name="Google Shape;265;g3d1ea30e73_0_8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http://mentalfloss.com/article/58387/15-things-you-didnt-know-about-famous-art</a:t>
            </a:r>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3"/>
        <p:cNvGrpSpPr/>
        <p:nvPr/>
      </p:nvGrpSpPr>
      <p:grpSpPr>
        <a:xfrm>
          <a:off x="0" y="0"/>
          <a:ext cx="0" cy="0"/>
          <a:chOff x="0" y="0"/>
          <a:chExt cx="0" cy="0"/>
        </a:xfrm>
      </p:grpSpPr>
      <p:sp>
        <p:nvSpPr>
          <p:cNvPr id="274" name="Google Shape;274;g3d1ea30e73_0_85: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75" name="Google Shape;275;g3d1ea30e73_0_8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https://www.independent.co.uk/arts-entertainment/art/features/hitler-hildebrand-gurlitt-cornelius-gurlitt-nazi-art-theft-a8041501.html</a:t>
            </a:r>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2"/>
        <p:cNvGrpSpPr/>
        <p:nvPr/>
      </p:nvGrpSpPr>
      <p:grpSpPr>
        <a:xfrm>
          <a:off x="0" y="0"/>
          <a:ext cx="0" cy="0"/>
          <a:chOff x="0" y="0"/>
          <a:chExt cx="0" cy="0"/>
        </a:xfrm>
      </p:grpSpPr>
      <p:sp>
        <p:nvSpPr>
          <p:cNvPr id="283" name="Google Shape;283;g3d1ea30e73_0_89: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84" name="Google Shape;284;g3d1ea30e73_0_8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u="sng">
                <a:solidFill>
                  <a:schemeClr val="hlink"/>
                </a:solidFill>
                <a:hlinkClick r:id="rId3"/>
              </a:rPr>
              <a:t>http://art-now-and-then.blogspot.com/2017/03/theo-van-doesburg.html</a:t>
            </a:r>
            <a:endParaRPr>
              <a:solidFill>
                <a:schemeClr val="dk1"/>
              </a:solidFill>
            </a:endParaRPr>
          </a:p>
          <a:p>
            <a:pPr marL="0" lvl="0" indent="0" algn="l" rtl="0">
              <a:spcBef>
                <a:spcPts val="0"/>
              </a:spcBef>
              <a:spcAft>
                <a:spcPts val="0"/>
              </a:spcAft>
              <a:buClr>
                <a:schemeClr val="dk1"/>
              </a:buClr>
              <a:buSzPts val="1100"/>
              <a:buFont typeface="Arial"/>
              <a:buNone/>
            </a:pPr>
            <a:r>
              <a:rPr lang="en">
                <a:solidFill>
                  <a:schemeClr val="dk1"/>
                </a:solidFill>
              </a:rPr>
              <a:t>http://www2.gvsu.edu/hipshean/resources/Feldman's%20Model%20Crit.pdf</a:t>
            </a:r>
            <a:endParaRPr>
              <a:solidFill>
                <a:schemeClr val="dk1"/>
              </a:solidFill>
            </a:endParaRPr>
          </a:p>
          <a:p>
            <a:pPr marL="0" lvl="0" indent="0" algn="l" rtl="0">
              <a:spcBef>
                <a:spcPts val="0"/>
              </a:spcBef>
              <a:spcAft>
                <a:spcPts val="0"/>
              </a:spcAft>
              <a:buNone/>
            </a:pPr>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1"/>
        <p:cNvGrpSpPr/>
        <p:nvPr/>
      </p:nvGrpSpPr>
      <p:grpSpPr>
        <a:xfrm>
          <a:off x="0" y="0"/>
          <a:ext cx="0" cy="0"/>
          <a:chOff x="0" y="0"/>
          <a:chExt cx="0" cy="0"/>
        </a:xfrm>
      </p:grpSpPr>
      <p:sp>
        <p:nvSpPr>
          <p:cNvPr id="292" name="Google Shape;292;g3d1ea30e73_0_93: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93" name="Google Shape;293;g3d1ea30e73_0_9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8"/>
        <p:cNvGrpSpPr/>
        <p:nvPr/>
      </p:nvGrpSpPr>
      <p:grpSpPr>
        <a:xfrm>
          <a:off x="0" y="0"/>
          <a:ext cx="0" cy="0"/>
          <a:chOff x="0" y="0"/>
          <a:chExt cx="0" cy="0"/>
        </a:xfrm>
      </p:grpSpPr>
      <p:sp>
        <p:nvSpPr>
          <p:cNvPr id="299" name="Google Shape;299;g21208e47d7e_0_1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00" name="Google Shape;300;g21208e47d7e_0_1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5"/>
        <p:cNvGrpSpPr/>
        <p:nvPr/>
      </p:nvGrpSpPr>
      <p:grpSpPr>
        <a:xfrm>
          <a:off x="0" y="0"/>
          <a:ext cx="0" cy="0"/>
          <a:chOff x="0" y="0"/>
          <a:chExt cx="0" cy="0"/>
        </a:xfrm>
      </p:grpSpPr>
      <p:sp>
        <p:nvSpPr>
          <p:cNvPr id="306" name="Google Shape;306;g3d1ea30e73_0_97: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07" name="Google Shape;307;g3d1ea30e73_0_9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https://www.theartstory.org/artist-gauguin-paul-life-and-legacy.htm</a:t>
            </a:r>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7"/>
        <p:cNvGrpSpPr/>
        <p:nvPr/>
      </p:nvGrpSpPr>
      <p:grpSpPr>
        <a:xfrm>
          <a:off x="0" y="0"/>
          <a:ext cx="0" cy="0"/>
          <a:chOff x="0" y="0"/>
          <a:chExt cx="0" cy="0"/>
        </a:xfrm>
      </p:grpSpPr>
      <p:sp>
        <p:nvSpPr>
          <p:cNvPr id="318" name="Google Shape;318;g3d1ea30e73_0_101: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19" name="Google Shape;319;g3d1ea30e73_0_10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4"/>
        <p:cNvGrpSpPr/>
        <p:nvPr/>
      </p:nvGrpSpPr>
      <p:grpSpPr>
        <a:xfrm>
          <a:off x="0" y="0"/>
          <a:ext cx="0" cy="0"/>
          <a:chOff x="0" y="0"/>
          <a:chExt cx="0" cy="0"/>
        </a:xfrm>
      </p:grpSpPr>
      <p:sp>
        <p:nvSpPr>
          <p:cNvPr id="65" name="Google Shape;65;g3d1ea30e73_0_374: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6" name="Google Shape;66;g3d1ea30e73_0_37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7"/>
        <p:cNvGrpSpPr/>
        <p:nvPr/>
      </p:nvGrpSpPr>
      <p:grpSpPr>
        <a:xfrm>
          <a:off x="0" y="0"/>
          <a:ext cx="0" cy="0"/>
          <a:chOff x="0" y="0"/>
          <a:chExt cx="0" cy="0"/>
        </a:xfrm>
      </p:grpSpPr>
      <p:sp>
        <p:nvSpPr>
          <p:cNvPr id="328" name="Google Shape;328;g3d1ea30e73_0_105: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29" name="Google Shape;329;g3d1ea30e73_0_10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a:solidFill>
                  <a:schemeClr val="dk1"/>
                </a:solidFill>
              </a:rPr>
              <a:t>http://www.designishistory.com/1920/de-stijl/</a:t>
            </a:r>
            <a:endParaRPr>
              <a:solidFill>
                <a:schemeClr val="dk1"/>
              </a:solidFill>
            </a:endParaRPr>
          </a:p>
          <a:p>
            <a:pPr marL="0" lvl="0" indent="0" algn="l" rtl="0">
              <a:spcBef>
                <a:spcPts val="0"/>
              </a:spcBef>
              <a:spcAft>
                <a:spcPts val="0"/>
              </a:spcAft>
              <a:buNone/>
            </a:pPr>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7"/>
        <p:cNvGrpSpPr/>
        <p:nvPr/>
      </p:nvGrpSpPr>
      <p:grpSpPr>
        <a:xfrm>
          <a:off x="0" y="0"/>
          <a:ext cx="0" cy="0"/>
          <a:chOff x="0" y="0"/>
          <a:chExt cx="0" cy="0"/>
        </a:xfrm>
      </p:grpSpPr>
      <p:sp>
        <p:nvSpPr>
          <p:cNvPr id="338" name="Google Shape;338;g3d1ea30e73_0_109: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39" name="Google Shape;339;g3d1ea30e73_0_10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https://www.thedailybeast.com/the-cezanne-stolen-in-the-perfect-art-heist-for-a-new-millennium</a:t>
            </a:r>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5"/>
        <p:cNvGrpSpPr/>
        <p:nvPr/>
      </p:nvGrpSpPr>
      <p:grpSpPr>
        <a:xfrm>
          <a:off x="0" y="0"/>
          <a:ext cx="0" cy="0"/>
          <a:chOff x="0" y="0"/>
          <a:chExt cx="0" cy="0"/>
        </a:xfrm>
      </p:grpSpPr>
      <p:sp>
        <p:nvSpPr>
          <p:cNvPr id="346" name="Google Shape;346;g3d1ea30e73_0_305: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47" name="Google Shape;347;g3d1ea30e73_0_30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https://www.thedailybeast.com/the-cezanne-stolen-in-the-perfect-art-heist-for-a-new-millennium</a:t>
            </a:r>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2"/>
        <p:cNvGrpSpPr/>
        <p:nvPr/>
      </p:nvGrpSpPr>
      <p:grpSpPr>
        <a:xfrm>
          <a:off x="0" y="0"/>
          <a:ext cx="0" cy="0"/>
          <a:chOff x="0" y="0"/>
          <a:chExt cx="0" cy="0"/>
        </a:xfrm>
      </p:grpSpPr>
      <p:sp>
        <p:nvSpPr>
          <p:cNvPr id="353" name="Google Shape;353;g3d1ea30e73_0_113: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54" name="Google Shape;354;g3d1ea30e73_0_11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0"/>
        <p:cNvGrpSpPr/>
        <p:nvPr/>
      </p:nvGrpSpPr>
      <p:grpSpPr>
        <a:xfrm>
          <a:off x="0" y="0"/>
          <a:ext cx="0" cy="0"/>
          <a:chOff x="0" y="0"/>
          <a:chExt cx="0" cy="0"/>
        </a:xfrm>
      </p:grpSpPr>
      <p:sp>
        <p:nvSpPr>
          <p:cNvPr id="361" name="Google Shape;361;g3d1ea30e73_0_340: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62" name="Google Shape;362;g3d1ea30e73_0_34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Examples for students</a:t>
            </a:r>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7"/>
        <p:cNvGrpSpPr/>
        <p:nvPr/>
      </p:nvGrpSpPr>
      <p:grpSpPr>
        <a:xfrm>
          <a:off x="0" y="0"/>
          <a:ext cx="0" cy="0"/>
          <a:chOff x="0" y="0"/>
          <a:chExt cx="0" cy="0"/>
        </a:xfrm>
      </p:grpSpPr>
      <p:sp>
        <p:nvSpPr>
          <p:cNvPr id="368" name="Google Shape;368;g21208e47d7e_0_2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69" name="Google Shape;369;g21208e47d7e_0_2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4"/>
        <p:cNvGrpSpPr/>
        <p:nvPr/>
      </p:nvGrpSpPr>
      <p:grpSpPr>
        <a:xfrm>
          <a:off x="0" y="0"/>
          <a:ext cx="0" cy="0"/>
          <a:chOff x="0" y="0"/>
          <a:chExt cx="0" cy="0"/>
        </a:xfrm>
      </p:grpSpPr>
      <p:sp>
        <p:nvSpPr>
          <p:cNvPr id="375" name="Google Shape;375;g3d1ea30e73_0_117: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76" name="Google Shape;376;g3d1ea30e73_0_11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3"/>
        <p:cNvGrpSpPr/>
        <p:nvPr/>
      </p:nvGrpSpPr>
      <p:grpSpPr>
        <a:xfrm>
          <a:off x="0" y="0"/>
          <a:ext cx="0" cy="0"/>
          <a:chOff x="0" y="0"/>
          <a:chExt cx="0" cy="0"/>
        </a:xfrm>
      </p:grpSpPr>
      <p:sp>
        <p:nvSpPr>
          <p:cNvPr id="384" name="Google Shape;384;g3d1ea30e73_0_121: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85" name="Google Shape;385;g3d1ea30e73_0_12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6"/>
        <p:cNvGrpSpPr/>
        <p:nvPr/>
      </p:nvGrpSpPr>
      <p:grpSpPr>
        <a:xfrm>
          <a:off x="0" y="0"/>
          <a:ext cx="0" cy="0"/>
          <a:chOff x="0" y="0"/>
          <a:chExt cx="0" cy="0"/>
        </a:xfrm>
      </p:grpSpPr>
      <p:sp>
        <p:nvSpPr>
          <p:cNvPr id="397" name="Google Shape;397;g3d1ea30e73_0_125: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98" name="Google Shape;398;g3d1ea30e73_0_12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https://www.pablopicasso.org/bull-fight.jsp</a:t>
            </a:r>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4"/>
        <p:cNvGrpSpPr/>
        <p:nvPr/>
      </p:nvGrpSpPr>
      <p:grpSpPr>
        <a:xfrm>
          <a:off x="0" y="0"/>
          <a:ext cx="0" cy="0"/>
          <a:chOff x="0" y="0"/>
          <a:chExt cx="0" cy="0"/>
        </a:xfrm>
      </p:grpSpPr>
      <p:sp>
        <p:nvSpPr>
          <p:cNvPr id="405" name="Google Shape;405;g3d1ea30e73_0_129: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06" name="Google Shape;406;g3d1ea30e73_0_12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
        <p:cNvGrpSpPr/>
        <p:nvPr/>
      </p:nvGrpSpPr>
      <p:grpSpPr>
        <a:xfrm>
          <a:off x="0" y="0"/>
          <a:ext cx="0" cy="0"/>
          <a:chOff x="0" y="0"/>
          <a:chExt cx="0" cy="0"/>
        </a:xfrm>
      </p:grpSpPr>
      <p:sp>
        <p:nvSpPr>
          <p:cNvPr id="81" name="Google Shape;81;g3d1ea30e73_0_379: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2" name="Google Shape;82;g3d1ea30e73_0_37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u="sng">
                <a:solidFill>
                  <a:schemeClr val="accent5"/>
                </a:solidFill>
                <a:hlinkClick r:id="rId3">
                  <a:extLst>
                    <a:ext uri="{A12FA001-AC4F-418D-AE19-62706E023703}">
                      <ahyp:hlinkClr xmlns:ahyp="http://schemas.microsoft.com/office/drawing/2018/hyperlinkcolor" val="tx"/>
                    </a:ext>
                  </a:extLst>
                </a:hlinkClick>
              </a:rPr>
              <a:t>http://www.tate.org.uk/art/art-terms/m/modernism</a:t>
            </a:r>
            <a:endParaRPr>
              <a:solidFill>
                <a:schemeClr val="dk1"/>
              </a:solidFill>
            </a:endParaRPr>
          </a:p>
          <a:p>
            <a:pPr marL="0" lvl="0" indent="0" algn="l" rtl="0">
              <a:spcBef>
                <a:spcPts val="0"/>
              </a:spcBef>
              <a:spcAft>
                <a:spcPts val="0"/>
              </a:spcAft>
              <a:buClr>
                <a:schemeClr val="dk1"/>
              </a:buClr>
              <a:buSzPts val="1100"/>
              <a:buFont typeface="Arial"/>
              <a:buNone/>
            </a:pPr>
            <a:r>
              <a:rPr lang="en">
                <a:solidFill>
                  <a:schemeClr val="dk1"/>
                </a:solidFill>
              </a:rPr>
              <a:t>https://www.britannica.com/art/Modernism-art</a:t>
            </a:r>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4"/>
        <p:cNvGrpSpPr/>
        <p:nvPr/>
      </p:nvGrpSpPr>
      <p:grpSpPr>
        <a:xfrm>
          <a:off x="0" y="0"/>
          <a:ext cx="0" cy="0"/>
          <a:chOff x="0" y="0"/>
          <a:chExt cx="0" cy="0"/>
        </a:xfrm>
      </p:grpSpPr>
      <p:sp>
        <p:nvSpPr>
          <p:cNvPr id="415" name="Google Shape;415;g3d1ea30e73_0_133: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16" name="Google Shape;416;g3d1ea30e73_0_13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4"/>
        <p:cNvGrpSpPr/>
        <p:nvPr/>
      </p:nvGrpSpPr>
      <p:grpSpPr>
        <a:xfrm>
          <a:off x="0" y="0"/>
          <a:ext cx="0" cy="0"/>
          <a:chOff x="0" y="0"/>
          <a:chExt cx="0" cy="0"/>
        </a:xfrm>
      </p:grpSpPr>
      <p:sp>
        <p:nvSpPr>
          <p:cNvPr id="425" name="Google Shape;425;g21208e47d7e_0_3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26" name="Google Shape;426;g21208e47d7e_0_3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1"/>
        <p:cNvGrpSpPr/>
        <p:nvPr/>
      </p:nvGrpSpPr>
      <p:grpSpPr>
        <a:xfrm>
          <a:off x="0" y="0"/>
          <a:ext cx="0" cy="0"/>
          <a:chOff x="0" y="0"/>
          <a:chExt cx="0" cy="0"/>
        </a:xfrm>
      </p:grpSpPr>
      <p:sp>
        <p:nvSpPr>
          <p:cNvPr id="432" name="Google Shape;432;g3d1ea30e73_0_137: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33" name="Google Shape;433;g3d1ea30e73_0_13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u="sng">
                <a:solidFill>
                  <a:schemeClr val="hlink"/>
                </a:solidFill>
                <a:hlinkClick r:id="rId3"/>
              </a:rPr>
              <a:t>https://www.moma.org/collection/works/79018</a:t>
            </a:r>
            <a:endParaRPr/>
          </a:p>
          <a:p>
            <a:pPr marL="0" lvl="0" indent="0" algn="l" rtl="0">
              <a:spcBef>
                <a:spcPts val="0"/>
              </a:spcBef>
              <a:spcAft>
                <a:spcPts val="0"/>
              </a:spcAft>
              <a:buNone/>
            </a:pPr>
            <a:r>
              <a:rPr lang="en" u="sng">
                <a:solidFill>
                  <a:schemeClr val="hlink"/>
                </a:solidFill>
                <a:hlinkClick r:id="rId4"/>
              </a:rPr>
              <a:t>https://www.theartstory.org/artist-dali-salvador-life-and-legacy.htm</a:t>
            </a:r>
            <a:endParaRPr/>
          </a:p>
          <a:p>
            <a:pPr marL="0" lvl="0" indent="0" algn="l" rtl="0">
              <a:spcBef>
                <a:spcPts val="0"/>
              </a:spcBef>
              <a:spcAft>
                <a:spcPts val="0"/>
              </a:spcAft>
              <a:buNone/>
            </a:pPr>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1"/>
        <p:cNvGrpSpPr/>
        <p:nvPr/>
      </p:nvGrpSpPr>
      <p:grpSpPr>
        <a:xfrm>
          <a:off x="0" y="0"/>
          <a:ext cx="0" cy="0"/>
          <a:chOff x="0" y="0"/>
          <a:chExt cx="0" cy="0"/>
        </a:xfrm>
      </p:grpSpPr>
      <p:sp>
        <p:nvSpPr>
          <p:cNvPr id="442" name="Google Shape;442;g42c3819f58_0_0: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43" name="Google Shape;443;g42c3819f58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7"/>
        <p:cNvGrpSpPr/>
        <p:nvPr/>
      </p:nvGrpSpPr>
      <p:grpSpPr>
        <a:xfrm>
          <a:off x="0" y="0"/>
          <a:ext cx="0" cy="0"/>
          <a:chOff x="0" y="0"/>
          <a:chExt cx="0" cy="0"/>
        </a:xfrm>
      </p:grpSpPr>
      <p:sp>
        <p:nvSpPr>
          <p:cNvPr id="448" name="Google Shape;448;g3d1ea30e73_0_141: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49" name="Google Shape;449;g3d1ea30e73_0_14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u="sng">
                <a:solidFill>
                  <a:schemeClr val="hlink"/>
                </a:solidFill>
                <a:hlinkClick r:id="rId3"/>
              </a:rPr>
              <a:t>https://mymodernmet.com/edvard-munch-the-scream-painting/</a:t>
            </a:r>
            <a:endParaRPr/>
          </a:p>
          <a:p>
            <a:pPr marL="0" lvl="0" indent="0" algn="l" rtl="0">
              <a:spcBef>
                <a:spcPts val="0"/>
              </a:spcBef>
              <a:spcAft>
                <a:spcPts val="0"/>
              </a:spcAft>
              <a:buNone/>
            </a:pPr>
            <a:r>
              <a:rPr lang="en"/>
              <a:t>https://www.edvardmunch.org/the-scream.jsp</a:t>
            </a:r>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6"/>
        <p:cNvGrpSpPr/>
        <p:nvPr/>
      </p:nvGrpSpPr>
      <p:grpSpPr>
        <a:xfrm>
          <a:off x="0" y="0"/>
          <a:ext cx="0" cy="0"/>
          <a:chOff x="0" y="0"/>
          <a:chExt cx="0" cy="0"/>
        </a:xfrm>
      </p:grpSpPr>
      <p:sp>
        <p:nvSpPr>
          <p:cNvPr id="457" name="Google Shape;457;g3d1ea30e73_0_145: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58" name="Google Shape;458;g3d1ea30e73_0_14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5"/>
        <p:cNvGrpSpPr/>
        <p:nvPr/>
      </p:nvGrpSpPr>
      <p:grpSpPr>
        <a:xfrm>
          <a:off x="0" y="0"/>
          <a:ext cx="0" cy="0"/>
          <a:chOff x="0" y="0"/>
          <a:chExt cx="0" cy="0"/>
        </a:xfrm>
      </p:grpSpPr>
      <p:sp>
        <p:nvSpPr>
          <p:cNvPr id="466" name="Google Shape;466;g3d1ea30e73_0_149: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67" name="Google Shape;467;g3d1ea30e73_0_14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5"/>
        <p:cNvGrpSpPr/>
        <p:nvPr/>
      </p:nvGrpSpPr>
      <p:grpSpPr>
        <a:xfrm>
          <a:off x="0" y="0"/>
          <a:ext cx="0" cy="0"/>
          <a:chOff x="0" y="0"/>
          <a:chExt cx="0" cy="0"/>
        </a:xfrm>
      </p:grpSpPr>
      <p:sp>
        <p:nvSpPr>
          <p:cNvPr id="476" name="Google Shape;476;g3d1ea30e73_0_153: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77" name="Google Shape;477;g3d1ea30e73_0_15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https://www.christies.com/features/Willem-de-Kooning-Untitled-XXV-7705-1.aspx</a:t>
            </a:r>
            <a:endParaRPr/>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84"/>
        <p:cNvGrpSpPr/>
        <p:nvPr/>
      </p:nvGrpSpPr>
      <p:grpSpPr>
        <a:xfrm>
          <a:off x="0" y="0"/>
          <a:ext cx="0" cy="0"/>
          <a:chOff x="0" y="0"/>
          <a:chExt cx="0" cy="0"/>
        </a:xfrm>
      </p:grpSpPr>
      <p:sp>
        <p:nvSpPr>
          <p:cNvPr id="485" name="Google Shape;485;g3d1ea30e73_0_657: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86" name="Google Shape;486;g3d1ea30e73_0_65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u="sng">
                <a:solidFill>
                  <a:schemeClr val="hlink"/>
                </a:solidFill>
                <a:hlinkClick r:id="rId3"/>
              </a:rPr>
              <a:t>https://www.christies.com/features/Willem-de-Kooning-Untitled-XXV-7705-1.aspx</a:t>
            </a:r>
            <a:endParaRPr/>
          </a:p>
          <a:p>
            <a:pPr marL="0" lvl="0" indent="0" algn="l" rtl="0">
              <a:spcBef>
                <a:spcPts val="0"/>
              </a:spcBef>
              <a:spcAft>
                <a:spcPts val="0"/>
              </a:spcAft>
              <a:buNone/>
            </a:pPr>
            <a:r>
              <a:rPr lang="en" u="sng">
                <a:solidFill>
                  <a:schemeClr val="hlink"/>
                </a:solidFill>
                <a:hlinkClick r:id="rId4"/>
              </a:rPr>
              <a:t>https://nypost.com/2017/11/09/stolen-160m-de-kooning-painting-was-sold-to-antique-shop-for-2k/</a:t>
            </a:r>
            <a:endParaRPr/>
          </a:p>
          <a:p>
            <a:pPr marL="0" lvl="0" indent="0" algn="l" rtl="0">
              <a:spcBef>
                <a:spcPts val="0"/>
              </a:spcBef>
              <a:spcAft>
                <a:spcPts val="0"/>
              </a:spcAft>
              <a:buNone/>
            </a:pPr>
            <a:r>
              <a:rPr lang="en"/>
              <a:t>https://www.christies.com/lotfinder/searchresults.aspx?pid=temporarysoldlotsbanner&amp;searchtype=p&amp;action=paging&amp;entry=Kooning&amp;pg=all&amp;sid=c7d6dce4-ea89-44d7-9499-555b82135cb8</a:t>
            </a:r>
            <a:endParaRPr/>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93"/>
        <p:cNvGrpSpPr/>
        <p:nvPr/>
      </p:nvGrpSpPr>
      <p:grpSpPr>
        <a:xfrm>
          <a:off x="0" y="0"/>
          <a:ext cx="0" cy="0"/>
          <a:chOff x="0" y="0"/>
          <a:chExt cx="0" cy="0"/>
        </a:xfrm>
      </p:grpSpPr>
      <p:sp>
        <p:nvSpPr>
          <p:cNvPr id="494" name="Google Shape;494;g21208e47d7e_0_3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95" name="Google Shape;495;g21208e47d7e_0_3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3"/>
        <p:cNvGrpSpPr/>
        <p:nvPr/>
      </p:nvGrpSpPr>
      <p:grpSpPr>
        <a:xfrm>
          <a:off x="0" y="0"/>
          <a:ext cx="0" cy="0"/>
          <a:chOff x="0" y="0"/>
          <a:chExt cx="0" cy="0"/>
        </a:xfrm>
      </p:grpSpPr>
      <p:sp>
        <p:nvSpPr>
          <p:cNvPr id="94" name="Google Shape;94;g3d1ea30e73_0_384: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5" name="Google Shape;95;g3d1ea30e73_0_38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0"/>
        <p:cNvGrpSpPr/>
        <p:nvPr/>
      </p:nvGrpSpPr>
      <p:grpSpPr>
        <a:xfrm>
          <a:off x="0" y="0"/>
          <a:ext cx="0" cy="0"/>
          <a:chOff x="0" y="0"/>
          <a:chExt cx="0" cy="0"/>
        </a:xfrm>
      </p:grpSpPr>
      <p:sp>
        <p:nvSpPr>
          <p:cNvPr id="501" name="Google Shape;501;g3d1ea30e73_0_157: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02" name="Google Shape;502;g3d1ea30e73_0_15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http://www.pbs.org/newshour/extra/daily-videos/artist-chuck-close-on-overcoming-disabilities/</a:t>
            </a:r>
            <a:endParaRPr/>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13"/>
        <p:cNvGrpSpPr/>
        <p:nvPr/>
      </p:nvGrpSpPr>
      <p:grpSpPr>
        <a:xfrm>
          <a:off x="0" y="0"/>
          <a:ext cx="0" cy="0"/>
          <a:chOff x="0" y="0"/>
          <a:chExt cx="0" cy="0"/>
        </a:xfrm>
      </p:grpSpPr>
      <p:sp>
        <p:nvSpPr>
          <p:cNvPr id="514" name="Google Shape;514;g3d1ea30e73_0_161: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15" name="Google Shape;515;g3d1ea30e73_0_16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https://www.theartnewspaper.com/news/have-gallery-representation-and-exclusivity-had-their-day</a:t>
            </a:r>
            <a:endParaRPr/>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3"/>
        <p:cNvGrpSpPr/>
        <p:nvPr/>
      </p:nvGrpSpPr>
      <p:grpSpPr>
        <a:xfrm>
          <a:off x="0" y="0"/>
          <a:ext cx="0" cy="0"/>
          <a:chOff x="0" y="0"/>
          <a:chExt cx="0" cy="0"/>
        </a:xfrm>
      </p:grpSpPr>
      <p:sp>
        <p:nvSpPr>
          <p:cNvPr id="524" name="Google Shape;524;g3d1ea30e73_0_165: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25" name="Google Shape;525;g3d1ea30e73_0_16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https://liannewilliams.com/blog/how-to-give-constructive-criticism-to-an-artist</a:t>
            </a:r>
            <a:endParaRPr/>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33"/>
        <p:cNvGrpSpPr/>
        <p:nvPr/>
      </p:nvGrpSpPr>
      <p:grpSpPr>
        <a:xfrm>
          <a:off x="0" y="0"/>
          <a:ext cx="0" cy="0"/>
          <a:chOff x="0" y="0"/>
          <a:chExt cx="0" cy="0"/>
        </a:xfrm>
      </p:grpSpPr>
      <p:sp>
        <p:nvSpPr>
          <p:cNvPr id="534" name="Google Shape;534;g3d1ea30e73_0_169: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35" name="Google Shape;535;g3d1ea30e73_0_16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u="sng">
                <a:solidFill>
                  <a:schemeClr val="hlink"/>
                </a:solidFill>
                <a:hlinkClick r:id="rId3"/>
              </a:rPr>
              <a:t>https://www.diffen.com/difference/Manet_vs_Monet</a:t>
            </a:r>
            <a:endParaRPr/>
          </a:p>
          <a:p>
            <a:pPr marL="0" lvl="0" indent="0" algn="l" rtl="0">
              <a:spcBef>
                <a:spcPts val="0"/>
              </a:spcBef>
              <a:spcAft>
                <a:spcPts val="0"/>
              </a:spcAft>
              <a:buNone/>
            </a:pPr>
            <a:r>
              <a:rPr lang="en" u="sng">
                <a:solidFill>
                  <a:schemeClr val="hlink"/>
                </a:solidFill>
                <a:hlinkClick r:id="rId4"/>
              </a:rPr>
              <a:t>https://steemit.com/art/@aksinya/monet-and-manet-is-the-difference-more-than-just-o-and-a</a:t>
            </a:r>
            <a:endParaRPr/>
          </a:p>
          <a:p>
            <a:pPr marL="0" lvl="0" indent="0" algn="l" rtl="0">
              <a:spcBef>
                <a:spcPts val="0"/>
              </a:spcBef>
              <a:spcAft>
                <a:spcPts val="0"/>
              </a:spcAft>
              <a:buClr>
                <a:schemeClr val="dk1"/>
              </a:buClr>
              <a:buSzPts val="1100"/>
              <a:buFont typeface="Arial"/>
              <a:buNone/>
            </a:pPr>
            <a:r>
              <a:rPr lang="en" sz="1450" u="sng">
                <a:solidFill>
                  <a:srgbClr val="1FBF8F"/>
                </a:solidFill>
                <a:highlight>
                  <a:srgbClr val="FFFFFF"/>
                </a:highlight>
                <a:latin typeface="Times New Roman"/>
                <a:ea typeface="Times New Roman"/>
                <a:cs typeface="Times New Roman"/>
                <a:sym typeface="Times New Roman"/>
                <a:hlinkClick r:id="rId5">
                  <a:extLst>
                    <a:ext uri="{A12FA001-AC4F-418D-AE19-62706E023703}">
                      <ahyp:hlinkClr xmlns:ahyp="http://schemas.microsoft.com/office/drawing/2018/hyperlinkcolor" val="tx"/>
                    </a:ext>
                  </a:extLst>
                </a:hlinkClick>
              </a:rPr>
              <a:t>http://lesiksarthistory.blogspot.ru/2012/04/rue-montorgueil-vs-rue-mosnier-with.html</a:t>
            </a:r>
            <a:endParaRPr sz="1450" u="sng">
              <a:solidFill>
                <a:srgbClr val="1FBF8F"/>
              </a:solidFill>
              <a:highlight>
                <a:srgbClr val="FFFFFF"/>
              </a:highlight>
              <a:latin typeface="Times New Roman"/>
              <a:ea typeface="Times New Roman"/>
              <a:cs typeface="Times New Roman"/>
              <a:sym typeface="Times New Roman"/>
              <a:hlinkClick r:id="rId5">
                <a:extLst>
                  <a:ext uri="{A12FA001-AC4F-418D-AE19-62706E023703}">
                    <ahyp:hlinkClr xmlns:ahyp="http://schemas.microsoft.com/office/drawing/2018/hyperlinkcolor" val="tx"/>
                  </a:ext>
                </a:extLst>
              </a:hlinkClick>
            </a:endParaRPr>
          </a:p>
          <a:p>
            <a:pPr marL="0" lvl="0" indent="0" algn="l" rtl="0">
              <a:spcBef>
                <a:spcPts val="0"/>
              </a:spcBef>
              <a:spcAft>
                <a:spcPts val="0"/>
              </a:spcAft>
              <a:buClr>
                <a:schemeClr val="dk1"/>
              </a:buClr>
              <a:buSzPts val="1100"/>
              <a:buFont typeface="Arial"/>
              <a:buNone/>
            </a:pPr>
            <a:r>
              <a:rPr lang="en" sz="1450" u="sng">
                <a:solidFill>
                  <a:srgbClr val="1FBF8F"/>
                </a:solidFill>
                <a:highlight>
                  <a:srgbClr val="FFFFFF"/>
                </a:highlight>
                <a:latin typeface="Times New Roman"/>
                <a:ea typeface="Times New Roman"/>
                <a:cs typeface="Times New Roman"/>
                <a:sym typeface="Times New Roman"/>
                <a:hlinkClick r:id="rId6">
                  <a:extLst>
                    <a:ext uri="{A12FA001-AC4F-418D-AE19-62706E023703}">
                      <ahyp:hlinkClr xmlns:ahyp="http://schemas.microsoft.com/office/drawing/2018/hyperlinkcolor" val="tx"/>
                    </a:ext>
                  </a:extLst>
                </a:hlinkClick>
              </a:rPr>
              <a:t>http://mentalfloss.com/article/72782/15-things-you-might-not-know-about-manets-luncheon-grass</a:t>
            </a:r>
            <a:endParaRPr sz="1450" u="sng">
              <a:solidFill>
                <a:srgbClr val="1FBF8F"/>
              </a:solidFill>
              <a:highlight>
                <a:srgbClr val="FFFFFF"/>
              </a:highlight>
              <a:latin typeface="Times New Roman"/>
              <a:ea typeface="Times New Roman"/>
              <a:cs typeface="Times New Roman"/>
              <a:sym typeface="Times New Roman"/>
              <a:hlinkClick r:id="rId6">
                <a:extLst>
                  <a:ext uri="{A12FA001-AC4F-418D-AE19-62706E023703}">
                    <ahyp:hlinkClr xmlns:ahyp="http://schemas.microsoft.com/office/drawing/2018/hyperlinkcolor" val="tx"/>
                  </a:ext>
                </a:extLst>
              </a:hlinkClick>
            </a:endParaRPr>
          </a:p>
          <a:p>
            <a:pPr marL="0" lvl="0" indent="0" algn="l" rtl="0">
              <a:spcBef>
                <a:spcPts val="0"/>
              </a:spcBef>
              <a:spcAft>
                <a:spcPts val="0"/>
              </a:spcAft>
              <a:buClr>
                <a:schemeClr val="dk1"/>
              </a:buClr>
              <a:buSzPts val="1100"/>
              <a:buFont typeface="Arial"/>
              <a:buNone/>
            </a:pPr>
            <a:r>
              <a:rPr lang="en" sz="1450" u="sng">
                <a:solidFill>
                  <a:srgbClr val="1FBF8F"/>
                </a:solidFill>
                <a:highlight>
                  <a:srgbClr val="FFFFFF"/>
                </a:highlight>
                <a:latin typeface="Times New Roman"/>
                <a:ea typeface="Times New Roman"/>
                <a:cs typeface="Times New Roman"/>
                <a:sym typeface="Times New Roman"/>
                <a:hlinkClick r:id="rId7">
                  <a:extLst>
                    <a:ext uri="{A12FA001-AC4F-418D-AE19-62706E023703}">
                      <ahyp:hlinkClr xmlns:ahyp="http://schemas.microsoft.com/office/drawing/2018/hyperlinkcolor" val="tx"/>
                    </a:ext>
                  </a:extLst>
                </a:hlinkClick>
              </a:rPr>
              <a:t>http://www.theartstory.org/artist-monet-claude.htm</a:t>
            </a:r>
            <a:endParaRPr sz="1450" u="sng">
              <a:solidFill>
                <a:srgbClr val="1FBF8F"/>
              </a:solidFill>
              <a:highlight>
                <a:srgbClr val="FFFFFF"/>
              </a:highlight>
              <a:latin typeface="Times New Roman"/>
              <a:ea typeface="Times New Roman"/>
              <a:cs typeface="Times New Roman"/>
              <a:sym typeface="Times New Roman"/>
              <a:hlinkClick r:id="rId7">
                <a:extLst>
                  <a:ext uri="{A12FA001-AC4F-418D-AE19-62706E023703}">
                    <ahyp:hlinkClr xmlns:ahyp="http://schemas.microsoft.com/office/drawing/2018/hyperlinkcolor" val="tx"/>
                  </a:ext>
                </a:extLst>
              </a:hlinkClick>
            </a:endParaRPr>
          </a:p>
          <a:p>
            <a:pPr marL="0" lvl="0" indent="0" algn="l" rtl="0">
              <a:spcBef>
                <a:spcPts val="0"/>
              </a:spcBef>
              <a:spcAft>
                <a:spcPts val="0"/>
              </a:spcAft>
              <a:buNone/>
            </a:pPr>
            <a:r>
              <a:rPr lang="en" sz="1450" u="sng">
                <a:solidFill>
                  <a:srgbClr val="1FBF8F"/>
                </a:solidFill>
                <a:highlight>
                  <a:srgbClr val="FFFFFF"/>
                </a:highlight>
                <a:latin typeface="Times New Roman"/>
                <a:ea typeface="Times New Roman"/>
                <a:cs typeface="Times New Roman"/>
                <a:sym typeface="Times New Roman"/>
                <a:hlinkClick r:id="rId8">
                  <a:extLst>
                    <a:ext uri="{A12FA001-AC4F-418D-AE19-62706E023703}">
                      <ahyp:hlinkClr xmlns:ahyp="http://schemas.microsoft.com/office/drawing/2018/hyperlinkcolor" val="tx"/>
                    </a:ext>
                  </a:extLst>
                </a:hlinkClick>
              </a:rPr>
              <a:t>http://www.manet.org/</a:t>
            </a:r>
            <a:endParaRPr/>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46"/>
        <p:cNvGrpSpPr/>
        <p:nvPr/>
      </p:nvGrpSpPr>
      <p:grpSpPr>
        <a:xfrm>
          <a:off x="0" y="0"/>
          <a:ext cx="0" cy="0"/>
          <a:chOff x="0" y="0"/>
          <a:chExt cx="0" cy="0"/>
        </a:xfrm>
      </p:grpSpPr>
      <p:sp>
        <p:nvSpPr>
          <p:cNvPr id="547" name="Google Shape;547;g3d1ea30e73_0_587: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48" name="Google Shape;548;g3d1ea30e73_0_58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Students to look at two pieces of art and decide which is Monet and which is Manet.</a:t>
            </a:r>
            <a:endParaRPr/>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54"/>
        <p:cNvGrpSpPr/>
        <p:nvPr/>
      </p:nvGrpSpPr>
      <p:grpSpPr>
        <a:xfrm>
          <a:off x="0" y="0"/>
          <a:ext cx="0" cy="0"/>
          <a:chOff x="0" y="0"/>
          <a:chExt cx="0" cy="0"/>
        </a:xfrm>
      </p:grpSpPr>
      <p:sp>
        <p:nvSpPr>
          <p:cNvPr id="555" name="Google Shape;555;g3d1ea30e73_0_610: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56" name="Google Shape;556;g3d1ea30e73_0_6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64"/>
        <p:cNvGrpSpPr/>
        <p:nvPr/>
      </p:nvGrpSpPr>
      <p:grpSpPr>
        <a:xfrm>
          <a:off x="0" y="0"/>
          <a:ext cx="0" cy="0"/>
          <a:chOff x="0" y="0"/>
          <a:chExt cx="0" cy="0"/>
        </a:xfrm>
      </p:grpSpPr>
      <p:sp>
        <p:nvSpPr>
          <p:cNvPr id="565" name="Google Shape;565;g3d1ea30e73_0_592: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66" name="Google Shape;566;g3d1ea30e73_0_59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74"/>
        <p:cNvGrpSpPr/>
        <p:nvPr/>
      </p:nvGrpSpPr>
      <p:grpSpPr>
        <a:xfrm>
          <a:off x="0" y="0"/>
          <a:ext cx="0" cy="0"/>
          <a:chOff x="0" y="0"/>
          <a:chExt cx="0" cy="0"/>
        </a:xfrm>
      </p:grpSpPr>
      <p:sp>
        <p:nvSpPr>
          <p:cNvPr id="575" name="Google Shape;575;g3d1ea30e73_0_605: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76" name="Google Shape;576;g3d1ea30e73_0_60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84"/>
        <p:cNvGrpSpPr/>
        <p:nvPr/>
      </p:nvGrpSpPr>
      <p:grpSpPr>
        <a:xfrm>
          <a:off x="0" y="0"/>
          <a:ext cx="0" cy="0"/>
          <a:chOff x="0" y="0"/>
          <a:chExt cx="0" cy="0"/>
        </a:xfrm>
      </p:grpSpPr>
      <p:sp>
        <p:nvSpPr>
          <p:cNvPr id="585" name="Google Shape;585;g3d1ea30e73_0_173: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86" name="Google Shape;586;g3d1ea30e73_0_17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8"/>
        <p:cNvGrpSpPr/>
        <p:nvPr/>
      </p:nvGrpSpPr>
      <p:grpSpPr>
        <a:xfrm>
          <a:off x="0" y="0"/>
          <a:ext cx="0" cy="0"/>
          <a:chOff x="0" y="0"/>
          <a:chExt cx="0" cy="0"/>
        </a:xfrm>
      </p:grpSpPr>
      <p:sp>
        <p:nvSpPr>
          <p:cNvPr id="109" name="Google Shape;109;g3d1ea30e73_0_411: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0" name="Google Shape;110;g3d1ea30e73_0_41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3"/>
        <p:cNvGrpSpPr/>
        <p:nvPr/>
      </p:nvGrpSpPr>
      <p:grpSpPr>
        <a:xfrm>
          <a:off x="0" y="0"/>
          <a:ext cx="0" cy="0"/>
          <a:chOff x="0" y="0"/>
          <a:chExt cx="0" cy="0"/>
        </a:xfrm>
      </p:grpSpPr>
      <p:sp>
        <p:nvSpPr>
          <p:cNvPr id="114" name="Google Shape;114;g3d1ea30e73_0_649: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5" name="Google Shape;115;g3d1ea30e73_0_64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9"/>
        <p:cNvGrpSpPr/>
        <p:nvPr/>
      </p:nvGrpSpPr>
      <p:grpSpPr>
        <a:xfrm>
          <a:off x="0" y="0"/>
          <a:ext cx="0" cy="0"/>
          <a:chOff x="0" y="0"/>
          <a:chExt cx="0" cy="0"/>
        </a:xfrm>
      </p:grpSpPr>
      <p:sp>
        <p:nvSpPr>
          <p:cNvPr id="120" name="Google Shape;120;g3d1ea30e73_0_432: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1" name="Google Shape;121;g3d1ea30e73_0_43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5"/>
        <p:cNvGrpSpPr/>
        <p:nvPr/>
      </p:nvGrpSpPr>
      <p:grpSpPr>
        <a:xfrm>
          <a:off x="0" y="0"/>
          <a:ext cx="0" cy="0"/>
          <a:chOff x="0" y="0"/>
          <a:chExt cx="0" cy="0"/>
        </a:xfrm>
      </p:grpSpPr>
      <p:sp>
        <p:nvSpPr>
          <p:cNvPr id="126" name="Google Shape;126;g3d1ea30e73_0_455: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7" name="Google Shape;127;g3d1ea30e73_0_45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no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a:p>
        </p:txBody>
      </p:sp>
      <p:sp>
        <p:nvSpPr>
          <p:cNvPr id="11" name="Google Shape;11;p2"/>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no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12" name="Google Shape;12;p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4"/>
        <p:cNvGrpSpPr/>
        <p:nvPr/>
      </p:nvGrpSpPr>
      <p:grpSpPr>
        <a:xfrm>
          <a:off x="0" y="0"/>
          <a:ext cx="0" cy="0"/>
          <a:chOff x="0" y="0"/>
          <a:chExt cx="0" cy="0"/>
        </a:xfrm>
      </p:grpSpPr>
      <p:sp>
        <p:nvSpPr>
          <p:cNvPr id="45" name="Google Shape;45;p11"/>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no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noAutofit/>
          </a:bodyPr>
          <a:lstStyle>
            <a:lvl1pPr marL="457200" lvl="0" indent="-342900" algn="ctr">
              <a:spcBef>
                <a:spcPts val="0"/>
              </a:spcBef>
              <a:spcAft>
                <a:spcPts val="0"/>
              </a:spcAft>
              <a:buSzPts val="1800"/>
              <a:buChar char="●"/>
              <a:defRPr/>
            </a:lvl1pPr>
            <a:lvl2pPr marL="914400" lvl="1" indent="-317500" algn="ctr">
              <a:spcBef>
                <a:spcPts val="1600"/>
              </a:spcBef>
              <a:spcAft>
                <a:spcPts val="0"/>
              </a:spcAft>
              <a:buSzPts val="1400"/>
              <a:buChar char="○"/>
              <a:defRPr/>
            </a:lvl2pPr>
            <a:lvl3pPr marL="1371600" lvl="2" indent="-317500" algn="ctr">
              <a:spcBef>
                <a:spcPts val="1600"/>
              </a:spcBef>
              <a:spcAft>
                <a:spcPts val="0"/>
              </a:spcAft>
              <a:buSzPts val="1400"/>
              <a:buChar char="■"/>
              <a:defRPr/>
            </a:lvl3pPr>
            <a:lvl4pPr marL="1828800" lvl="3" indent="-317500" algn="ctr">
              <a:spcBef>
                <a:spcPts val="1600"/>
              </a:spcBef>
              <a:spcAft>
                <a:spcPts val="0"/>
              </a:spcAft>
              <a:buSzPts val="1400"/>
              <a:buChar char="●"/>
              <a:defRPr/>
            </a:lvl4pPr>
            <a:lvl5pPr marL="2286000" lvl="4" indent="-317500" algn="ctr">
              <a:spcBef>
                <a:spcPts val="1600"/>
              </a:spcBef>
              <a:spcAft>
                <a:spcPts val="0"/>
              </a:spcAft>
              <a:buSzPts val="1400"/>
              <a:buChar char="○"/>
              <a:defRPr/>
            </a:lvl5pPr>
            <a:lvl6pPr marL="2743200" lvl="5" indent="-317500" algn="ctr">
              <a:spcBef>
                <a:spcPts val="1600"/>
              </a:spcBef>
              <a:spcAft>
                <a:spcPts val="0"/>
              </a:spcAft>
              <a:buSzPts val="1400"/>
              <a:buChar char="■"/>
              <a:defRPr/>
            </a:lvl6pPr>
            <a:lvl7pPr marL="3200400" lvl="6" indent="-317500" algn="ctr">
              <a:spcBef>
                <a:spcPts val="1600"/>
              </a:spcBef>
              <a:spcAft>
                <a:spcPts val="0"/>
              </a:spcAft>
              <a:buSzPts val="1400"/>
              <a:buChar char="●"/>
              <a:defRPr/>
            </a:lvl7pPr>
            <a:lvl8pPr marL="3657600" lvl="7" indent="-317500" algn="ctr">
              <a:spcBef>
                <a:spcPts val="1600"/>
              </a:spcBef>
              <a:spcAft>
                <a:spcPts val="0"/>
              </a:spcAft>
              <a:buSzPts val="1400"/>
              <a:buChar char="○"/>
              <a:defRPr/>
            </a:lvl8pPr>
            <a:lvl9pPr marL="4114800" lvl="8" indent="-317500" algn="ctr">
              <a:spcBef>
                <a:spcPts val="1600"/>
              </a:spcBef>
              <a:spcAft>
                <a:spcPts val="1600"/>
              </a:spcAft>
              <a:buSzPts val="1400"/>
              <a:buChar char="■"/>
              <a:defRPr/>
            </a:lvl9pPr>
          </a:lstStyle>
          <a:p>
            <a:endParaRPr/>
          </a:p>
        </p:txBody>
      </p:sp>
      <p:sp>
        <p:nvSpPr>
          <p:cNvPr id="47" name="Google Shape;47;p1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Google Shape;49;p1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no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5" name="Google Shape;15;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4"/>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19" name="Google Shape;19;p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0"/>
        <p:cNvGrpSpPr/>
        <p:nvPr/>
      </p:nvGrpSpPr>
      <p:grpSpPr>
        <a:xfrm>
          <a:off x="0" y="0"/>
          <a:ext cx="0" cy="0"/>
          <a:chOff x="0" y="0"/>
          <a:chExt cx="0" cy="0"/>
        </a:xfrm>
      </p:grpSpPr>
      <p:sp>
        <p:nvSpPr>
          <p:cNvPr id="21" name="Google Shape;21;p5"/>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2" name="Google Shape;22;p5"/>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noAutofit/>
          </a:bodyPr>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3" name="Google Shape;23;p5"/>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noAutofit/>
          </a:bodyPr>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4" name="Google Shape;24;p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7" name="Google Shape;27;p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no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30" name="Google Shape;30;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noAutofit/>
          </a:bodyPr>
          <a:lstStyle>
            <a:lvl1pPr marL="457200" lvl="0" indent="-304800">
              <a:spcBef>
                <a:spcPts val="0"/>
              </a:spcBef>
              <a:spcAft>
                <a:spcPts val="0"/>
              </a:spcAft>
              <a:buSzPts val="1200"/>
              <a:buChar char="●"/>
              <a:defRPr sz="12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31" name="Google Shape;31;p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no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
        <p:nvSpPr>
          <p:cNvPr id="34" name="Google Shape;34;p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 name="Google Shape;37;p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no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38" name="Google Shape;38;p9"/>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no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39" name="Google Shape;39;p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noAutofit/>
          </a:bodyPr>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40" name="Google Shape;40;p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1"/>
        <p:cNvGrpSpPr/>
        <p:nvPr/>
      </p:nvGrpSpPr>
      <p:grpSpPr>
        <a:xfrm>
          <a:off x="0" y="0"/>
          <a:ext cx="0" cy="0"/>
          <a:chOff x="0" y="0"/>
          <a:chExt cx="0" cy="0"/>
        </a:xfrm>
      </p:grpSpPr>
      <p:sp>
        <p:nvSpPr>
          <p:cNvPr id="42" name="Google Shape;42;p10"/>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noAutofit/>
          </a:bodyPr>
          <a:lstStyle>
            <a:lvl1pPr marL="457200" lvl="0" indent="-228600">
              <a:lnSpc>
                <a:spcPct val="100000"/>
              </a:lnSpc>
              <a:spcBef>
                <a:spcPts val="0"/>
              </a:spcBef>
              <a:spcAft>
                <a:spcPts val="0"/>
              </a:spcAft>
              <a:buSzPts val="1800"/>
              <a:buNone/>
              <a:defRPr/>
            </a:lvl1pPr>
          </a:lstStyle>
          <a:p>
            <a:endParaRPr/>
          </a:p>
        </p:txBody>
      </p:sp>
      <p:sp>
        <p:nvSpPr>
          <p:cNvPr id="43" name="Google Shape;43;p1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Autofit/>
          </a:bodyPr>
          <a:lstStyle>
            <a:lvl1pPr marL="457200" lvl="0" indent="-342900">
              <a:lnSpc>
                <a:spcPct val="115000"/>
              </a:lnSpc>
              <a:spcBef>
                <a:spcPts val="0"/>
              </a:spcBef>
              <a:spcAft>
                <a:spcPts val="0"/>
              </a:spcAft>
              <a:buClr>
                <a:schemeClr val="dk2"/>
              </a:buClr>
              <a:buSzPts val="1800"/>
              <a:buChar char="●"/>
              <a:defRPr sz="1800">
                <a:solidFill>
                  <a:schemeClr val="dk2"/>
                </a:solidFill>
              </a:defRPr>
            </a:lvl1pPr>
            <a:lvl2pPr marL="914400" lvl="1" indent="-317500">
              <a:lnSpc>
                <a:spcPct val="115000"/>
              </a:lnSpc>
              <a:spcBef>
                <a:spcPts val="1600"/>
              </a:spcBef>
              <a:spcAft>
                <a:spcPts val="0"/>
              </a:spcAft>
              <a:buClr>
                <a:schemeClr val="dk2"/>
              </a:buClr>
              <a:buSzPts val="1400"/>
              <a:buChar char="○"/>
              <a:defRPr>
                <a:solidFill>
                  <a:schemeClr val="dk2"/>
                </a:solidFill>
              </a:defRPr>
            </a:lvl2pPr>
            <a:lvl3pPr marL="1371600" lvl="2" indent="-317500">
              <a:lnSpc>
                <a:spcPct val="115000"/>
              </a:lnSpc>
              <a:spcBef>
                <a:spcPts val="1600"/>
              </a:spcBef>
              <a:spcAft>
                <a:spcPts val="0"/>
              </a:spcAft>
              <a:buClr>
                <a:schemeClr val="dk2"/>
              </a:buClr>
              <a:buSzPts val="1400"/>
              <a:buChar char="■"/>
              <a:defRPr>
                <a:solidFill>
                  <a:schemeClr val="dk2"/>
                </a:solidFill>
              </a:defRPr>
            </a:lvl3pPr>
            <a:lvl4pPr marL="1828800" lvl="3" indent="-317500">
              <a:lnSpc>
                <a:spcPct val="115000"/>
              </a:lnSpc>
              <a:spcBef>
                <a:spcPts val="1600"/>
              </a:spcBef>
              <a:spcAft>
                <a:spcPts val="0"/>
              </a:spcAft>
              <a:buClr>
                <a:schemeClr val="dk2"/>
              </a:buClr>
              <a:buSzPts val="1400"/>
              <a:buChar char="●"/>
              <a:defRPr>
                <a:solidFill>
                  <a:schemeClr val="dk2"/>
                </a:solidFill>
              </a:defRPr>
            </a:lvl4pPr>
            <a:lvl5pPr marL="2286000" lvl="4" indent="-317500">
              <a:lnSpc>
                <a:spcPct val="115000"/>
              </a:lnSpc>
              <a:spcBef>
                <a:spcPts val="1600"/>
              </a:spcBef>
              <a:spcAft>
                <a:spcPts val="0"/>
              </a:spcAft>
              <a:buClr>
                <a:schemeClr val="dk2"/>
              </a:buClr>
              <a:buSzPts val="1400"/>
              <a:buChar char="○"/>
              <a:defRPr>
                <a:solidFill>
                  <a:schemeClr val="dk2"/>
                </a:solidFill>
              </a:defRPr>
            </a:lvl5pPr>
            <a:lvl6pPr marL="2743200" lvl="5" indent="-317500">
              <a:lnSpc>
                <a:spcPct val="115000"/>
              </a:lnSpc>
              <a:spcBef>
                <a:spcPts val="1600"/>
              </a:spcBef>
              <a:spcAft>
                <a:spcPts val="0"/>
              </a:spcAft>
              <a:buClr>
                <a:schemeClr val="dk2"/>
              </a:buClr>
              <a:buSzPts val="1400"/>
              <a:buChar char="■"/>
              <a:defRPr>
                <a:solidFill>
                  <a:schemeClr val="dk2"/>
                </a:solidFill>
              </a:defRPr>
            </a:lvl6pPr>
            <a:lvl7pPr marL="3200400" lvl="6" indent="-317500">
              <a:lnSpc>
                <a:spcPct val="115000"/>
              </a:lnSpc>
              <a:spcBef>
                <a:spcPts val="1600"/>
              </a:spcBef>
              <a:spcAft>
                <a:spcPts val="0"/>
              </a:spcAft>
              <a:buClr>
                <a:schemeClr val="dk2"/>
              </a:buClr>
              <a:buSzPts val="1400"/>
              <a:buChar char="●"/>
              <a:defRPr>
                <a:solidFill>
                  <a:schemeClr val="dk2"/>
                </a:solidFill>
              </a:defRPr>
            </a:lvl7pPr>
            <a:lvl8pPr marL="3657600" lvl="7" indent="-317500">
              <a:lnSpc>
                <a:spcPct val="115000"/>
              </a:lnSpc>
              <a:spcBef>
                <a:spcPts val="1600"/>
              </a:spcBef>
              <a:spcAft>
                <a:spcPts val="0"/>
              </a:spcAft>
              <a:buClr>
                <a:schemeClr val="dk2"/>
              </a:buClr>
              <a:buSzPts val="1400"/>
              <a:buChar char="○"/>
              <a:defRPr>
                <a:solidFill>
                  <a:schemeClr val="dk2"/>
                </a:solidFill>
              </a:defRPr>
            </a:lvl8pPr>
            <a:lvl9pPr marL="4114800" lvl="8" indent="-317500">
              <a:lnSpc>
                <a:spcPct val="115000"/>
              </a:lnSpc>
              <a:spcBef>
                <a:spcPts val="1600"/>
              </a:spcBef>
              <a:spcAft>
                <a:spcPts val="1600"/>
              </a:spcAft>
              <a:buClr>
                <a:schemeClr val="dk2"/>
              </a:buClr>
              <a:buSzPts val="1400"/>
              <a:buChar char="■"/>
              <a:defRPr>
                <a:solidFill>
                  <a:schemeClr val="dk2"/>
                </a:solidFill>
              </a:defRPr>
            </a:lvl9pPr>
          </a:lstStyle>
          <a:p>
            <a:endParaRPr/>
          </a:p>
        </p:txBody>
      </p:sp>
      <p:sp>
        <p:nvSpPr>
          <p:cNvPr id="8" name="Google Shape;8;p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4.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5.xml.rels><?xml version="1.0" encoding="UTF-8" standalone="yes"?>
<Relationships xmlns="http://schemas.openxmlformats.org/package/2006/relationships"><Relationship Id="rId8" Type="http://schemas.openxmlformats.org/officeDocument/2006/relationships/hyperlink" Target="https://www.google.co.uk/search?q=Amersfoort+Netherlands&amp;stick=H4sIAAAAAAAAAOPgE-LUz9U3SC7KSzJV4gAxC4otzbTEspOt9AtS8wtyUoFUUXF-nlVSflEeAFRuaWwvAAAA&amp;sa=X&amp;ved=0ahUKEwjB24O1nuvbAhUPaVAKHV4sB_UQmxMIlgIoATAd" TargetMode="External"/><Relationship Id="rId13" Type="http://schemas.openxmlformats.org/officeDocument/2006/relationships/hyperlink" Target="https://www.google.co.uk/search?q=Impressionism&amp;stick=H4sIAAAAAAAAAOPgE-LUz9U3SC7KSzJV4gAxjSuyDLX0s5Ot9Msyi0sTc-ITi0qQmJnFJVYFqUWZ-SnxSZUggfL8ouxiAAQVogpIAAAA&amp;sa=X&amp;ved=0ahUKEwjB24O1nuvbAhUPaVAKHV4sB_UQmxMIpQIoAzAg" TargetMode="External"/><Relationship Id="rId18" Type="http://schemas.openxmlformats.org/officeDocument/2006/relationships/hyperlink" Target="https://www.google.co.uk/search?q=Modernism&amp;stick=H4sIAAAAAAAAAOPgE-LUz9U3SC7KSzJV4gAxTSpNDLX0s5Ot9Msyi0sTc-ITi0qQmJnFJVYFqUWZ-SnxSZUggfL8ouxiAOxYZ7RIAAAA&amp;sa=X&amp;ved=0ahUKEwjB24O1nuvbAhUPaVAKHV4sB_UQmxMIqgIoCDAg" TargetMode="External"/><Relationship Id="rId3" Type="http://schemas.openxmlformats.org/officeDocument/2006/relationships/image" Target="../media/image19.jpg"/><Relationship Id="rId21" Type="http://schemas.openxmlformats.org/officeDocument/2006/relationships/hyperlink" Target="https://www.google.co.uk/search?q=piet+mondrian+influenced+by&amp;stick=H4sIAAAAAAAAAOPgE-LUz9U3SC7KSzLVUswot9JPzs_JSU0uyczP0y8vyixJLSq2ysxLyylNzUtOLQYA1lRktzAAAAA&amp;sa=X&amp;ved=0ahUKEwjB24O1nuvbAhUPaVAKHV4sB_UQ6BMIsQIoADAi" TargetMode="External"/><Relationship Id="rId7" Type="http://schemas.openxmlformats.org/officeDocument/2006/relationships/hyperlink" Target="https://www.google.co.uk/search?q=piet+mondrian+born&amp;stick=H4sIAAAAAAAAAOPgE-LUz9U3SC7KSzLVEstOttIvSM0vyEkFUkXF-XlWSflFeQCCCC_hJQAAAA&amp;sa=X&amp;ved=0ahUKEwjB24O1nuvbAhUPaVAKHV4sB_UQ6BMIlQIoADAd" TargetMode="External"/><Relationship Id="rId12" Type="http://schemas.openxmlformats.org/officeDocument/2006/relationships/hyperlink" Target="https://www.google.co.uk/search?q=Post-Impressionism&amp;stick=H4sIAAAAAAAAAOPgE-LUz9U3SC7KSzJVAjMNTSuKCrX0s5Ot9Msyi0sTc-ITi0qQmJnFJVYFqUWZ-SnxSZUggfL8ouxiAOUMH2ZJAAAA&amp;sa=X&amp;ved=0ahUKEwjB24O1nuvbAhUPaVAKHV4sB_UQmxMIpAIoAjAg" TargetMode="External"/><Relationship Id="rId17" Type="http://schemas.openxmlformats.org/officeDocument/2006/relationships/hyperlink" Target="https://www.google.co.uk/search?q=Abstract+art&amp;stick=H4sIAAAAAAAAAOPgE-LUz9U3SC7KSzJVAjMNLc2LzbT0s5Ot9Msyi0sTc-ITi0qQmJnFJVYFqUWZ-SnxSZUggfL8ouxiAEReq8lJAAAA&amp;sa=X&amp;ved=0ahUKEwjB24O1nuvbAhUPaVAKHV4sB_UQmxMIqQIoBzAg" TargetMode="External"/><Relationship Id="rId2" Type="http://schemas.openxmlformats.org/officeDocument/2006/relationships/notesSlide" Target="../notesSlides/notesSlide15.xml"/><Relationship Id="rId16" Type="http://schemas.openxmlformats.org/officeDocument/2006/relationships/hyperlink" Target="https://www.google.co.uk/search?q=Cubism&amp;stick=H4sIAAAAAAAAAOPgE-LUz9U3SC7KSzJV4gAxLdPSjLX0s5Ot9Msyi0sTc-ITi0qQmJnFJVYFqUWZ-SnxSZUggfL8ouxiAKyyWGBIAAAA&amp;sa=X&amp;ved=0ahUKEwjB24O1nuvbAhUPaVAKHV4sB_UQmxMIqAIoBjAg" TargetMode="External"/><Relationship Id="rId20" Type="http://schemas.openxmlformats.org/officeDocument/2006/relationships/hyperlink" Target="https://www.google.co.uk/search?q=piet+mondrian+nationality&amp;stick=H4sIAAAAAAAAAOPgE-LUz9U3SC7KSzLVks1OttIvSM0vyEkFUkXF-XlWeYklmfl5iTmZJZUAGxAR7SwAAAA&amp;sa=X&amp;ved=0ahUKEwjB24O1nuvbAhUPaVAKHV4sB_UQ6BMIrgIoADAh" TargetMode="External"/><Relationship Id="rId1" Type="http://schemas.openxmlformats.org/officeDocument/2006/relationships/slideLayout" Target="../slideLayouts/slideLayout1.xml"/><Relationship Id="rId6" Type="http://schemas.openxmlformats.org/officeDocument/2006/relationships/image" Target="../media/image22.png"/><Relationship Id="rId11" Type="http://schemas.openxmlformats.org/officeDocument/2006/relationships/hyperlink" Target="https://www.google.co.uk/search?q=De+Stijl&amp;stick=H4sIAAAAAAAAAOPgE-LUz9U3SC7KSzJVAjMN0-MrcrX0s5Ot9Msyi0sTc-ITi0qQmJnFJVYFqUWZ-SnxSZUggfL8ouxiAEYlN-RJAAAA&amp;sa=X&amp;ved=0ahUKEwjB24O1nuvbAhUPaVAKHV4sB_UQmxMIowIoATAg" TargetMode="External"/><Relationship Id="rId5" Type="http://schemas.openxmlformats.org/officeDocument/2006/relationships/image" Target="../media/image21.png"/><Relationship Id="rId15" Type="http://schemas.openxmlformats.org/officeDocument/2006/relationships/hyperlink" Target="https://www.google.co.uk/search?q=Modern+art&amp;stick=H4sIAAAAAAAAAOPgE-LUz9U3SC7KSzJVAjMNTYvMDLX0s5Ot9Msyi0sTc-ITi0qQmJnFJVYFqUWZ-SnxSZUggfL8ouxiAEMUeDxJAAAA&amp;sa=X&amp;ved=0ahUKEwjB24O1nuvbAhUPaVAKHV4sB_UQmxMIpwIoBTAg" TargetMode="External"/><Relationship Id="rId23" Type="http://schemas.openxmlformats.org/officeDocument/2006/relationships/hyperlink" Target="https://www.google.co.uk/search?q=Theo+van+Doesburg&amp;stick=H4sIAAAAAAAAAOPgE-LUz9U3SC7KSzJVAjMNC8uKjbQUM8qt9JPzc3JSk0sy8_P0y4syS1KLiq0y89JySlPzklOLAZuXH-I7AAAA&amp;sa=X&amp;ved=0ahUKEwjB24O1nuvbAhUPaVAKHV4sB_UQmxMIswIoAjAi" TargetMode="External"/><Relationship Id="rId10" Type="http://schemas.openxmlformats.org/officeDocument/2006/relationships/hyperlink" Target="https://www.google.co.uk/search?q=piet+mondrian+periods&amp;stick=H4sIAAAAAAAAAOPgE-LUz9U3SC7KSzLV0s9OttIvyywuTcyJTywqQWJmFpdYFaQWZeanxCdVggTK84uyiwFHSgxSPgAAAA&amp;sa=X&amp;ved=0ahUKEwjB24O1nuvbAhUPaVAKHV4sB_UQ6BMIogIoADAg" TargetMode="External"/><Relationship Id="rId19" Type="http://schemas.openxmlformats.org/officeDocument/2006/relationships/hyperlink" Target="https://www.google.co.uk/search?q=Expressionism&amp;stick=H4sIAAAAAAAAAOPgE-LUz9U3SC7KSzJV4gAxCyqTcrT0s5Ot9Msyi0sTc-ITi0qQmJnFJVYFqUWZ-SnxSZUggfL8ouxiAFURvP5IAAAA&amp;sa=X&amp;ved=0ahUKEwjB24O1nuvbAhUPaVAKHV4sB_UQmxMIqwIoCTAg" TargetMode="External"/><Relationship Id="rId4" Type="http://schemas.openxmlformats.org/officeDocument/2006/relationships/image" Target="../media/image20.jpg"/><Relationship Id="rId9" Type="http://schemas.openxmlformats.org/officeDocument/2006/relationships/hyperlink" Target="https://www.google.co.uk/search?q=piet+mondrian+died&amp;stick=H4sIAAAAAAAAAOPgE-LUz9U3SC7KSzLVks9OttIvSM0vyEnVT0lNTk0sTk2JL0gtKs7Ps0rJTE0BAJv57lAuAAAA&amp;sa=X&amp;ved=0ahUKEwjB24O1nuvbAhUPaVAKHV4sB_UQ6BMImQIoADAe" TargetMode="External"/><Relationship Id="rId14" Type="http://schemas.openxmlformats.org/officeDocument/2006/relationships/hyperlink" Target="https://www.google.co.uk/search?q=Fauvism&amp;stick=H4sIAAAAAAAAAOPgE-LUz9U3SC7KSzJV4gAxTXIqDLX0s5Ot9Msyi0sTc-ITi0qQmJnFJVYFqUWZ-SnxSZUggfL8ouxiAP7LGKVIAAAA&amp;sa=X&amp;ved=0ahUKEwjB24O1nuvbAhUPaVAKHV4sB_UQmxMIpgIoBDAg" TargetMode="External"/><Relationship Id="rId22" Type="http://schemas.openxmlformats.org/officeDocument/2006/relationships/hyperlink" Target="https://www.google.co.uk/search?q=Pablo+Picasso&amp;stick=H4sIAAAAAAAAAOPgE-LUz9U3SC7KSzJV4gAxzQzizbUUM8qt9JPzc3JSk0sy8_P0y4syS1KLiq0y89JySlPzklOLAfrLphs6AAAA&amp;sa=X&amp;ved=0ahUKEwjB24O1nuvbAhUPaVAKHV4sB_UQmxMIsgIoATAi" TargetMode="External"/></Relationships>
</file>

<file path=ppt/slides/_rels/slide16.xml.rels><?xml version="1.0" encoding="UTF-8" standalone="yes"?>
<Relationships xmlns="http://schemas.openxmlformats.org/package/2006/relationships"><Relationship Id="rId8" Type="http://schemas.openxmlformats.org/officeDocument/2006/relationships/image" Target="../media/image23.png"/><Relationship Id="rId3" Type="http://schemas.openxmlformats.org/officeDocument/2006/relationships/image" Target="../media/image19.jpg"/><Relationship Id="rId7" Type="http://schemas.openxmlformats.org/officeDocument/2006/relationships/hyperlink" Target="http://en.wikipedia.org/wiki/Gerrit_Rietveld" TargetMode="External"/><Relationship Id="rId2" Type="http://schemas.openxmlformats.org/officeDocument/2006/relationships/notesSlide" Target="../notesSlides/notesSlide16.xml"/><Relationship Id="rId1" Type="http://schemas.openxmlformats.org/officeDocument/2006/relationships/slideLayout" Target="../slideLayouts/slideLayout1.xml"/><Relationship Id="rId6" Type="http://schemas.openxmlformats.org/officeDocument/2006/relationships/hyperlink" Target="http://en.wikipedia.org/wiki/Piet_Mondrian" TargetMode="External"/><Relationship Id="rId5" Type="http://schemas.openxmlformats.org/officeDocument/2006/relationships/hyperlink" Target="http://en.wikipedia.org/wiki/Theo_van_Doesburg" TargetMode="External"/><Relationship Id="rId4" Type="http://schemas.openxmlformats.org/officeDocument/2006/relationships/image" Target="../media/image20.jpg"/><Relationship Id="rId9" Type="http://schemas.openxmlformats.org/officeDocument/2006/relationships/image" Target="../media/image24.png"/></Relationships>
</file>

<file path=ppt/slides/_rels/slide17.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17.xml"/><Relationship Id="rId1" Type="http://schemas.openxmlformats.org/officeDocument/2006/relationships/slideLayout" Target="../slideLayouts/slideLayout1.xml"/><Relationship Id="rId6" Type="http://schemas.openxmlformats.org/officeDocument/2006/relationships/image" Target="../media/image26.png"/><Relationship Id="rId5" Type="http://schemas.openxmlformats.org/officeDocument/2006/relationships/image" Target="../media/image25.png"/><Relationship Id="rId4" Type="http://schemas.openxmlformats.org/officeDocument/2006/relationships/image" Target="../media/image19.jpg"/></Relationships>
</file>

<file path=ppt/slides/_rels/slide18.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18.xml"/><Relationship Id="rId1" Type="http://schemas.openxmlformats.org/officeDocument/2006/relationships/slideLayout" Target="../slideLayouts/slideLayout1.xml"/><Relationship Id="rId5" Type="http://schemas.openxmlformats.org/officeDocument/2006/relationships/image" Target="../media/image27.png"/><Relationship Id="rId4" Type="http://schemas.openxmlformats.org/officeDocument/2006/relationships/image" Target="../media/image19.jpg"/></Relationships>
</file>

<file path=ppt/slides/_rels/slide19.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19.xml"/><Relationship Id="rId1" Type="http://schemas.openxmlformats.org/officeDocument/2006/relationships/slideLayout" Target="../slideLayouts/slideLayout1.xml"/><Relationship Id="rId5" Type="http://schemas.openxmlformats.org/officeDocument/2006/relationships/image" Target="../media/image27.png"/><Relationship Id="rId4" Type="http://schemas.openxmlformats.org/officeDocument/2006/relationships/image" Target="../media/image19.jpg"/></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20.xml"/><Relationship Id="rId1" Type="http://schemas.openxmlformats.org/officeDocument/2006/relationships/slideLayout" Target="../slideLayouts/slideLayout1.xml"/><Relationship Id="rId6" Type="http://schemas.openxmlformats.org/officeDocument/2006/relationships/image" Target="../media/image29.jpg"/><Relationship Id="rId5" Type="http://schemas.openxmlformats.org/officeDocument/2006/relationships/image" Target="../media/image28.jpg"/><Relationship Id="rId4" Type="http://schemas.openxmlformats.org/officeDocument/2006/relationships/image" Target="../media/image19.jpg"/></Relationships>
</file>

<file path=ppt/slides/_rels/slide2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1.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22.xml.rels><?xml version="1.0" encoding="UTF-8" standalone="yes"?>
<Relationships xmlns="http://schemas.openxmlformats.org/package/2006/relationships"><Relationship Id="rId8" Type="http://schemas.openxmlformats.org/officeDocument/2006/relationships/hyperlink" Target="https://www.moma.org/collection/about?locale=en" TargetMode="External"/><Relationship Id="rId3" Type="http://schemas.openxmlformats.org/officeDocument/2006/relationships/image" Target="../media/image30.png"/><Relationship Id="rId7" Type="http://schemas.openxmlformats.org/officeDocument/2006/relationships/image" Target="../media/image32.jpg"/><Relationship Id="rId2" Type="http://schemas.openxmlformats.org/officeDocument/2006/relationships/notesSlide" Target="../notesSlides/notesSlide22.xml"/><Relationship Id="rId1" Type="http://schemas.openxmlformats.org/officeDocument/2006/relationships/slideLayout" Target="../slideLayouts/slideLayout1.xml"/><Relationship Id="rId6" Type="http://schemas.openxmlformats.org/officeDocument/2006/relationships/image" Target="../media/image19.jpg"/><Relationship Id="rId5" Type="http://schemas.openxmlformats.org/officeDocument/2006/relationships/image" Target="../media/image20.jpg"/><Relationship Id="rId4" Type="http://schemas.openxmlformats.org/officeDocument/2006/relationships/image" Target="../media/image31.jpg"/></Relationships>
</file>

<file path=ppt/slides/_rels/slide23.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23.xml"/><Relationship Id="rId1" Type="http://schemas.openxmlformats.org/officeDocument/2006/relationships/slideLayout" Target="../slideLayouts/slideLayout1.xml"/><Relationship Id="rId6" Type="http://schemas.openxmlformats.org/officeDocument/2006/relationships/image" Target="../media/image34.png"/><Relationship Id="rId5" Type="http://schemas.openxmlformats.org/officeDocument/2006/relationships/image" Target="../media/image33.png"/><Relationship Id="rId4" Type="http://schemas.openxmlformats.org/officeDocument/2006/relationships/image" Target="../media/image20.jpg"/></Relationships>
</file>

<file path=ppt/slides/_rels/slide24.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24.xml"/><Relationship Id="rId1" Type="http://schemas.openxmlformats.org/officeDocument/2006/relationships/slideLayout" Target="../slideLayouts/slideLayout1.xml"/><Relationship Id="rId4" Type="http://schemas.openxmlformats.org/officeDocument/2006/relationships/image" Target="../media/image20.jpg"/></Relationships>
</file>

<file path=ppt/slides/_rels/slide25.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25.xml"/><Relationship Id="rId1" Type="http://schemas.openxmlformats.org/officeDocument/2006/relationships/slideLayout" Target="../slideLayouts/slideLayout1.xml"/><Relationship Id="rId6" Type="http://schemas.openxmlformats.org/officeDocument/2006/relationships/hyperlink" Target="http://art-now-and-then.blogspot.com/2011/05/piet-mondrian-and-de-stijl.html" TargetMode="External"/><Relationship Id="rId5" Type="http://schemas.openxmlformats.org/officeDocument/2006/relationships/image" Target="../media/image35.png"/><Relationship Id="rId4" Type="http://schemas.openxmlformats.org/officeDocument/2006/relationships/image" Target="../media/image20.jpg"/></Relationships>
</file>

<file path=ppt/slides/_rels/slide26.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26.xml"/><Relationship Id="rId1" Type="http://schemas.openxmlformats.org/officeDocument/2006/relationships/slideLayout" Target="../slideLayouts/slideLayout1.xml"/><Relationship Id="rId4" Type="http://schemas.openxmlformats.org/officeDocument/2006/relationships/image" Target="../media/image19.jpg"/></Relationships>
</file>

<file path=ppt/slides/_rels/slide2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7.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28.xml.rels><?xml version="1.0" encoding="UTF-8" standalone="yes"?>
<Relationships xmlns="http://schemas.openxmlformats.org/package/2006/relationships"><Relationship Id="rId8" Type="http://schemas.openxmlformats.org/officeDocument/2006/relationships/hyperlink" Target="https://www.google.com/search?safe=active&amp;sa=X&amp;biw=1415&amp;bih=685&amp;q=paul+gauguin+periods&amp;stick=H4sIAAAAAAAAAOPgE-LQz9U3yLAwqtDSz0620i_LLC5NzIlPLCpBYmYWl1gVpBZl5qfEJ1WCBMrzi7KLATJVzFk9AAAA&amp;ved=0ahUKEwiV4pz6quvbAhXPY1AKHRjGAfgQ6BMImgIoADAa" TargetMode="External"/><Relationship Id="rId13" Type="http://schemas.openxmlformats.org/officeDocument/2006/relationships/hyperlink" Target="https://www.google.com/search?safe=active&amp;sa=X&amp;biw=1415&amp;bih=685&amp;q=Synthetism&amp;stick=H4sIAAAAAAAAAOPgE-LQz9U3yLAwqlDiBLGMs8stTLX0s5Ot9Msyi0sTc-ITi0qQmJnFJVYFqUWZ-SnxSZUggfL8ouxiACTxpaxIAAAA&amp;ved=0ahUKEwiV4pz6quvbAhXPY1AKHRjGAfgQmxMInwIoBTAa" TargetMode="External"/><Relationship Id="rId3" Type="http://schemas.openxmlformats.org/officeDocument/2006/relationships/image" Target="../media/image20.jpg"/><Relationship Id="rId7" Type="http://schemas.openxmlformats.org/officeDocument/2006/relationships/hyperlink" Target="https://www.google.com/search?safe=active&amp;sa=X&amp;biw=1415&amp;bih=685&amp;q=paul+gauguin+died&amp;stick=H4sIAAAAAAAAAOPgE-LQz9U3yLAwqtCSz0620i9IzS_ISdVPSU1OTSxOTYkvSC0qzs-zSslMTQEAGAFZhS0AAAA&amp;ved=0ahUKEwiV4pz6quvbAhXPY1AKHRjGAfgQ6BMIkAIoADAY" TargetMode="External"/><Relationship Id="rId12" Type="http://schemas.openxmlformats.org/officeDocument/2006/relationships/hyperlink" Target="https://www.google.com/search?safe=active&amp;sa=X&amp;biw=1415&amp;bih=685&amp;q=Primitivism&amp;stick=H4sIAAAAAAAAAOPgE-LQz9U3yLAwqlDiBLHMig1SzLX0s5Ot9Msyi0sTc-ITi0qQmJnFJVYFqUWZ-SnxSZUggfL8ouxiAEWTbuxIAAAA&amp;ved=0ahUKEwiV4pz6quvbAhXPY1AKHRjGAfgQmxMIngIoBDAa" TargetMode="External"/><Relationship Id="rId17" Type="http://schemas.openxmlformats.org/officeDocument/2006/relationships/image" Target="../media/image38.png"/><Relationship Id="rId2" Type="http://schemas.openxmlformats.org/officeDocument/2006/relationships/notesSlide" Target="../notesSlides/notesSlide28.xml"/><Relationship Id="rId16" Type="http://schemas.openxmlformats.org/officeDocument/2006/relationships/image" Target="../media/image37.png"/><Relationship Id="rId1" Type="http://schemas.openxmlformats.org/officeDocument/2006/relationships/slideLayout" Target="../slideLayouts/slideLayout1.xml"/><Relationship Id="rId6" Type="http://schemas.openxmlformats.org/officeDocument/2006/relationships/hyperlink" Target="https://www.google.com/search?safe=active&amp;sa=X&amp;biw=1415&amp;bih=685&amp;q=Paris&amp;stick=H4sIAAAAAAAAAOPgE-LQz9U3yLAwqlACs0wLS7K0xLKTrfQLUvMLclKBVFFxfp5VUn5RHgCQbP7HLgAAAA&amp;ved=0ahUKEwiV4pz6quvbAhXPY1AKHRjGAfgQmxMIjQIoATAX" TargetMode="External"/><Relationship Id="rId11" Type="http://schemas.openxmlformats.org/officeDocument/2006/relationships/hyperlink" Target="https://www.google.com/search?safe=active&amp;sa=X&amp;biw=1415&amp;bih=685&amp;q=Modern+art&amp;stick=H4sIAAAAAAAAAOPgE-LQz9U3yLAwqlDiBLEMTYvMDLX0s5Ot9Msyi0sTc-ITi0qQmJnFJVYFqUWZ-SnxSZUggfL8ouxiAIkvBYBIAAAA&amp;ved=0ahUKEwiV4pz6quvbAhXPY1AKHRjGAfgQmxMInQIoAzAa" TargetMode="External"/><Relationship Id="rId5" Type="http://schemas.openxmlformats.org/officeDocument/2006/relationships/hyperlink" Target="https://www.google.com/search?safe=active&amp;sa=X&amp;biw=1415&amp;bih=685&amp;q=paul+gauguin+born&amp;stick=H4sIAAAAAAAAAOPgE-LQz9U3yLAwqtASy0620i9IzS_ISQVSRcX5eVZJ-UV5AJjDUe0kAAAA&amp;ved=0ahUKEwiV4pz6quvbAhXPY1AKHRjGAfgQ6BMIjAIoADAX" TargetMode="External"/><Relationship Id="rId15" Type="http://schemas.openxmlformats.org/officeDocument/2006/relationships/hyperlink" Target="https://www.google.com/search?safe=active&amp;sa=X&amp;biw=1415&amp;bih=685&amp;q=ceramics&amp;stick=H4sIAAAAAAAAAONgVuLWT9c3NDIoq0pJMwMAhxauDg8AAAA&amp;ved=0ahUKEwiV4pz6quvbAhXPY1AKHRjGAfgQmxMIqAIoATAc" TargetMode="External"/><Relationship Id="rId10" Type="http://schemas.openxmlformats.org/officeDocument/2006/relationships/hyperlink" Target="https://www.google.com/search?safe=active&amp;sa=X&amp;biw=1415&amp;bih=685&amp;q=Impressionism&amp;stick=H4sIAAAAAAAAAOPgE-LQz9U3yLAwqlACs4wrsgy19LOTrfTLMotLE3PiE4tKkJiZxSVWBalFmfkp8UmVIIHy_KLsYgC1xRoRRwAAAA&amp;ved=0ahUKEwiV4pz6quvbAhXPY1AKHRjGAfgQmxMInAIoAjAa" TargetMode="External"/><Relationship Id="rId4" Type="http://schemas.openxmlformats.org/officeDocument/2006/relationships/image" Target="../media/image36.jpg"/><Relationship Id="rId9" Type="http://schemas.openxmlformats.org/officeDocument/2006/relationships/hyperlink" Target="https://www.google.com/search?safe=active&amp;sa=X&amp;biw=1415&amp;bih=685&amp;q=Post-Impressionism&amp;stick=H4sIAAAAAAAAAOPgE-LQz9U3yLAwqlDiBLEMTSuKCrX0s5Ot9Msyi0sTc-ITi0qQmJnFJVYFqUWZ-SnxSZUggfL8ouxiAC83YtpIAAAA&amp;ved=0ahUKEwiV4pz6quvbAhXPY1AKHRjGAfgQmxMImwIoATAa" TargetMode="External"/><Relationship Id="rId14" Type="http://schemas.openxmlformats.org/officeDocument/2006/relationships/hyperlink" Target="https://www.google.com/search?safe=active&amp;sa=X&amp;biw=1415&amp;bih=685&amp;q=paul+gauguin+known+for&amp;ved=0ahUKEwiV4pz6quvbAhXPY1AKHRjGAfgQ6BMIpwIoADAc" TargetMode="External"/></Relationships>
</file>

<file path=ppt/slides/_rels/slide29.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29.xml"/><Relationship Id="rId1" Type="http://schemas.openxmlformats.org/officeDocument/2006/relationships/slideLayout" Target="../slideLayouts/slideLayout1.xml"/><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image" Target="../media/image36.jp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30.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30.xml"/><Relationship Id="rId1" Type="http://schemas.openxmlformats.org/officeDocument/2006/relationships/slideLayout" Target="../slideLayouts/slideLayout1.xml"/><Relationship Id="rId6" Type="http://schemas.openxmlformats.org/officeDocument/2006/relationships/image" Target="../media/image41.png"/><Relationship Id="rId5" Type="http://schemas.openxmlformats.org/officeDocument/2006/relationships/hyperlink" Target="https://www.britannica.com/art/avant-garde-art" TargetMode="External"/><Relationship Id="rId4" Type="http://schemas.openxmlformats.org/officeDocument/2006/relationships/image" Target="../media/image36.jpg"/></Relationships>
</file>

<file path=ppt/slides/_rels/slide31.xml.rels><?xml version="1.0" encoding="UTF-8" standalone="yes"?>
<Relationships xmlns="http://schemas.openxmlformats.org/package/2006/relationships"><Relationship Id="rId3" Type="http://schemas.openxmlformats.org/officeDocument/2006/relationships/image" Target="../media/image36.jpg"/><Relationship Id="rId2" Type="http://schemas.openxmlformats.org/officeDocument/2006/relationships/notesSlide" Target="../notesSlides/notesSlide31.xml"/><Relationship Id="rId1" Type="http://schemas.openxmlformats.org/officeDocument/2006/relationships/slideLayout" Target="../slideLayouts/slideLayout1.xml"/><Relationship Id="rId5" Type="http://schemas.openxmlformats.org/officeDocument/2006/relationships/image" Target="../media/image20.jpg"/><Relationship Id="rId4" Type="http://schemas.openxmlformats.org/officeDocument/2006/relationships/image" Target="../media/image42.png"/></Relationships>
</file>

<file path=ppt/slides/_rels/slide32.xml.rels><?xml version="1.0" encoding="UTF-8" standalone="yes"?>
<Relationships xmlns="http://schemas.openxmlformats.org/package/2006/relationships"><Relationship Id="rId8" Type="http://schemas.openxmlformats.org/officeDocument/2006/relationships/hyperlink" Target="https://www.fbi.gov/investigate/violent-crime/art-theft/fbi-top-ten-art-crimes/theft-of-cezannes-view-of-auvers-sur-oise" TargetMode="External"/><Relationship Id="rId3" Type="http://schemas.openxmlformats.org/officeDocument/2006/relationships/hyperlink" Target="http://www.thedailybeast.com/sight-unseen-cezannes-mysterious-wife" TargetMode="External"/><Relationship Id="rId7" Type="http://schemas.openxmlformats.org/officeDocument/2006/relationships/hyperlink" Target="https://www.nytimes.com/2000/02/03/arts/art-world-nightmare-made-order-theft-stolen-works-like-oxford-s-cezanne-can.html" TargetMode="External"/><Relationship Id="rId2" Type="http://schemas.openxmlformats.org/officeDocument/2006/relationships/notesSlide" Target="../notesSlides/notesSlide32.xml"/><Relationship Id="rId1" Type="http://schemas.openxmlformats.org/officeDocument/2006/relationships/slideLayout" Target="../slideLayouts/slideLayout1.xml"/><Relationship Id="rId6" Type="http://schemas.openxmlformats.org/officeDocument/2006/relationships/hyperlink" Target="https://www.theguardian.com/uk/2000/jan/02/tonythompson.theobserver" TargetMode="External"/><Relationship Id="rId11" Type="http://schemas.openxmlformats.org/officeDocument/2006/relationships/hyperlink" Target="https://www.theguardian.com/uk/2000/jan/03/johnezard" TargetMode="External"/><Relationship Id="rId5" Type="http://schemas.openxmlformats.org/officeDocument/2006/relationships/hyperlink" Target="http://www.thedailybeast.com/cezanne-becomes-priciest-painting-ever" TargetMode="External"/><Relationship Id="rId10" Type="http://schemas.openxmlformats.org/officeDocument/2006/relationships/hyperlink" Target="http://www.ashmolean.org/" TargetMode="External"/><Relationship Id="rId4" Type="http://schemas.openxmlformats.org/officeDocument/2006/relationships/hyperlink" Target="http://www.thedailybeast.com/cezannes-letter-to-pissarro-picture-business-isnt-going-well" TargetMode="External"/><Relationship Id="rId9" Type="http://schemas.openxmlformats.org/officeDocument/2006/relationships/hyperlink" Target="http://www.thedailybeast.com/keyword/oxford-university" TargetMode="External"/></Relationships>
</file>

<file path=ppt/slides/_rels/slide33.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33.xml"/><Relationship Id="rId1" Type="http://schemas.openxmlformats.org/officeDocument/2006/relationships/slideLayout" Target="../slideLayouts/slideLayout1.xml"/><Relationship Id="rId5" Type="http://schemas.openxmlformats.org/officeDocument/2006/relationships/image" Target="../media/image43.jpg"/><Relationship Id="rId4" Type="http://schemas.openxmlformats.org/officeDocument/2006/relationships/image" Target="../media/image36.jpg"/></Relationships>
</file>

<file path=ppt/slides/_rels/slide34.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34.xml"/><Relationship Id="rId1" Type="http://schemas.openxmlformats.org/officeDocument/2006/relationships/slideLayout" Target="../slideLayouts/slideLayout1.xml"/><Relationship Id="rId5" Type="http://schemas.openxmlformats.org/officeDocument/2006/relationships/image" Target="../media/image46.png"/><Relationship Id="rId4" Type="http://schemas.openxmlformats.org/officeDocument/2006/relationships/image" Target="../media/image45.png"/></Relationships>
</file>

<file path=ppt/slides/_rels/slide3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5.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36.xml.rels><?xml version="1.0" encoding="UTF-8" standalone="yes"?>
<Relationships xmlns="http://schemas.openxmlformats.org/package/2006/relationships"><Relationship Id="rId3" Type="http://schemas.openxmlformats.org/officeDocument/2006/relationships/image" Target="../media/image36.jpg"/><Relationship Id="rId2" Type="http://schemas.openxmlformats.org/officeDocument/2006/relationships/notesSlide" Target="../notesSlides/notesSlide36.xml"/><Relationship Id="rId1" Type="http://schemas.openxmlformats.org/officeDocument/2006/relationships/slideLayout" Target="../slideLayouts/slideLayout1.xml"/><Relationship Id="rId5" Type="http://schemas.openxmlformats.org/officeDocument/2006/relationships/image" Target="../media/image47.png"/><Relationship Id="rId4" Type="http://schemas.openxmlformats.org/officeDocument/2006/relationships/image" Target="../media/image20.jpg"/></Relationships>
</file>

<file path=ppt/slides/_rels/slide37.xml.rels><?xml version="1.0" encoding="UTF-8" standalone="yes"?>
<Relationships xmlns="http://schemas.openxmlformats.org/package/2006/relationships"><Relationship Id="rId3" Type="http://schemas.openxmlformats.org/officeDocument/2006/relationships/image" Target="../media/image20.jpg"/><Relationship Id="rId7" Type="http://schemas.openxmlformats.org/officeDocument/2006/relationships/image" Target="../media/image50.png"/><Relationship Id="rId2" Type="http://schemas.openxmlformats.org/officeDocument/2006/relationships/notesSlide" Target="../notesSlides/notesSlide37.xml"/><Relationship Id="rId1" Type="http://schemas.openxmlformats.org/officeDocument/2006/relationships/slideLayout" Target="../slideLayouts/slideLayout1.xml"/><Relationship Id="rId6" Type="http://schemas.openxmlformats.org/officeDocument/2006/relationships/image" Target="../media/image49.png"/><Relationship Id="rId5" Type="http://schemas.openxmlformats.org/officeDocument/2006/relationships/image" Target="../media/image48.png"/><Relationship Id="rId4" Type="http://schemas.openxmlformats.org/officeDocument/2006/relationships/image" Target="../media/image36.jpg"/></Relationships>
</file>

<file path=ppt/slides/_rels/slide38.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38.xml"/><Relationship Id="rId1" Type="http://schemas.openxmlformats.org/officeDocument/2006/relationships/slideLayout" Target="../slideLayouts/slideLayout1.xml"/><Relationship Id="rId6" Type="http://schemas.openxmlformats.org/officeDocument/2006/relationships/image" Target="../media/image52.png"/><Relationship Id="rId5" Type="http://schemas.openxmlformats.org/officeDocument/2006/relationships/hyperlink" Target="https://www.pablopicasso.org/guernica.jsp" TargetMode="External"/><Relationship Id="rId4" Type="http://schemas.openxmlformats.org/officeDocument/2006/relationships/image" Target="../media/image20.jpg"/></Relationships>
</file>

<file path=ppt/slides/_rels/slide39.xml.rels><?xml version="1.0" encoding="UTF-8" standalone="yes"?>
<Relationships xmlns="http://schemas.openxmlformats.org/package/2006/relationships"><Relationship Id="rId3" Type="http://schemas.openxmlformats.org/officeDocument/2006/relationships/image" Target="../media/image36.jpg"/><Relationship Id="rId2" Type="http://schemas.openxmlformats.org/officeDocument/2006/relationships/notesSlide" Target="../notesSlides/notesSlide39.xml"/><Relationship Id="rId1" Type="http://schemas.openxmlformats.org/officeDocument/2006/relationships/slideLayout" Target="../slideLayouts/slideLayout1.xml"/><Relationship Id="rId5" Type="http://schemas.openxmlformats.org/officeDocument/2006/relationships/image" Target="../media/image53.png"/><Relationship Id="rId4" Type="http://schemas.openxmlformats.org/officeDocument/2006/relationships/image" Target="../media/image20.jpg"/></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xml"/><Relationship Id="rId1" Type="http://schemas.openxmlformats.org/officeDocument/2006/relationships/slideLayout" Target="../slideLayouts/slideLayout1.xml"/><Relationship Id="rId6" Type="http://schemas.openxmlformats.org/officeDocument/2006/relationships/image" Target="../media/image8.png"/><Relationship Id="rId5" Type="http://schemas.openxmlformats.org/officeDocument/2006/relationships/hyperlink" Target="https://www.britannica.com/art/avant-garde-art" TargetMode="External"/><Relationship Id="rId4" Type="http://schemas.openxmlformats.org/officeDocument/2006/relationships/hyperlink" Target="https://www.britannica.com/biography/Edouard-Manet" TargetMode="External"/></Relationships>
</file>

<file path=ppt/slides/_rels/slide40.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40.xml"/><Relationship Id="rId1" Type="http://schemas.openxmlformats.org/officeDocument/2006/relationships/slideLayout" Target="../slideLayouts/slideLayout1.xml"/><Relationship Id="rId6" Type="http://schemas.openxmlformats.org/officeDocument/2006/relationships/image" Target="../media/image55.png"/><Relationship Id="rId5" Type="http://schemas.openxmlformats.org/officeDocument/2006/relationships/image" Target="../media/image54.png"/><Relationship Id="rId4" Type="http://schemas.openxmlformats.org/officeDocument/2006/relationships/image" Target="../media/image36.jpg"/></Relationships>
</file>

<file path=ppt/slides/_rels/slide4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1.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42.xml.rels><?xml version="1.0" encoding="UTF-8" standalone="yes"?>
<Relationships xmlns="http://schemas.openxmlformats.org/package/2006/relationships"><Relationship Id="rId3" Type="http://schemas.openxmlformats.org/officeDocument/2006/relationships/image" Target="../media/image20.jpg"/><Relationship Id="rId7" Type="http://schemas.openxmlformats.org/officeDocument/2006/relationships/image" Target="../media/image58.png"/><Relationship Id="rId2" Type="http://schemas.openxmlformats.org/officeDocument/2006/relationships/notesSlide" Target="../notesSlides/notesSlide42.xml"/><Relationship Id="rId1" Type="http://schemas.openxmlformats.org/officeDocument/2006/relationships/slideLayout" Target="../slideLayouts/slideLayout1.xml"/><Relationship Id="rId6" Type="http://schemas.openxmlformats.org/officeDocument/2006/relationships/hyperlink" Target="https://www.moma.org/artists/1364?locale=en" TargetMode="External"/><Relationship Id="rId5" Type="http://schemas.openxmlformats.org/officeDocument/2006/relationships/image" Target="../media/image57.png"/><Relationship Id="rId4" Type="http://schemas.openxmlformats.org/officeDocument/2006/relationships/image" Target="../media/image56.jpg"/></Relationships>
</file>

<file path=ppt/slides/_rels/slide43.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43.xml"/><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44.xml"/><Relationship Id="rId1" Type="http://schemas.openxmlformats.org/officeDocument/2006/relationships/slideLayout" Target="../slideLayouts/slideLayout1.xml"/><Relationship Id="rId6" Type="http://schemas.openxmlformats.org/officeDocument/2006/relationships/hyperlink" Target="https://www.leonardodavinci.net/the-mona-lisa.jsp" TargetMode="External"/><Relationship Id="rId5" Type="http://schemas.openxmlformats.org/officeDocument/2006/relationships/image" Target="../media/image60.png"/><Relationship Id="rId4" Type="http://schemas.openxmlformats.org/officeDocument/2006/relationships/image" Target="../media/image56.jpg"/></Relationships>
</file>

<file path=ppt/slides/_rels/slide45.xml.rels><?xml version="1.0" encoding="UTF-8" standalone="yes"?>
<Relationships xmlns="http://schemas.openxmlformats.org/package/2006/relationships"><Relationship Id="rId8" Type="http://schemas.openxmlformats.org/officeDocument/2006/relationships/hyperlink" Target="https://www.google.co.uk/search?biw=1298&amp;bih=685&amp;q=Modern+art&amp;stick=H4sIAAAAAAAAAOPgE-LQz9U3MDPOrVDiBLEMTYvMDLX0s5Ot9Msyi0sTc-ITi0qQmJnFJVYFqUWZ-SnxSZUggfL8ouxiABNwFx9IAAAA&amp;sa=X&amp;ved=0ahUKEwjfgtTZxevbAhWSL1AKHTWFA_gQmxMIywIoAjAk" TargetMode="External"/><Relationship Id="rId3" Type="http://schemas.openxmlformats.org/officeDocument/2006/relationships/image" Target="../media/image20.jpg"/><Relationship Id="rId7" Type="http://schemas.openxmlformats.org/officeDocument/2006/relationships/hyperlink" Target="https://www.google.co.uk/search?biw=1298&amp;bih=685&amp;q=Post-Impressionism&amp;stick=H4sIAAAAAAAAAOPgE-LQz9U3MDPOrVDiBLEMTSuKCrX0s5Ot9Msyi0sTc-ITi0qQmJnFJVYFqUWZ-SnxSZUggfL8ouxiALVocEVIAAAA&amp;sa=X&amp;ved=0ahUKEwjfgtTZxevbAhWSL1AKHTWFA_gQmxMIygIoATAk" TargetMode="External"/><Relationship Id="rId2" Type="http://schemas.openxmlformats.org/officeDocument/2006/relationships/notesSlide" Target="../notesSlides/notesSlide45.xml"/><Relationship Id="rId1" Type="http://schemas.openxmlformats.org/officeDocument/2006/relationships/slideLayout" Target="../slideLayouts/slideLayout1.xml"/><Relationship Id="rId6" Type="http://schemas.openxmlformats.org/officeDocument/2006/relationships/hyperlink" Target="https://www.google.co.uk/search?biw=1298&amp;bih=685&amp;q=paul+c%C3%A9zanne+periods&amp;stick=H4sIAAAAAAAAAOPgE-LQz9U3MDPOrdDSz0620i_LLC5NzIlPLCpBYmYWl1gVpBZl5qfEJ1WCBMrzi7KLAfWiNNQ9AAAA&amp;sa=X&amp;ved=0ahUKEwjfgtTZxevbAhWSL1AKHTWFA_gQ6BMIyQIoADAk" TargetMode="External"/><Relationship Id="rId5" Type="http://schemas.openxmlformats.org/officeDocument/2006/relationships/image" Target="../media/image61.png"/><Relationship Id="rId10" Type="http://schemas.openxmlformats.org/officeDocument/2006/relationships/hyperlink" Target="https://www.google.co.uk/search?biw=1298&amp;bih=685&amp;q=Romanticism&amp;stick=H4sIAAAAAAAAAOPgE-LQz9U3MDPOrVCCsDKKs7X0s5Ot9Msyi0sTc-ITi0qQmJnFJVYFqUWZ-SnxSZUggfL8ouxiAFO3u09HAAAA&amp;sa=X&amp;ved=0ahUKEwjfgtTZxevbAhWSL1AKHTWFA_gQmxMIzQIoBDAk" TargetMode="External"/><Relationship Id="rId4" Type="http://schemas.openxmlformats.org/officeDocument/2006/relationships/image" Target="../media/image56.jpg"/><Relationship Id="rId9" Type="http://schemas.openxmlformats.org/officeDocument/2006/relationships/hyperlink" Target="https://www.google.co.uk/search?biw=1298&amp;bih=685&amp;q=Impressionism&amp;stick=H4sIAAAAAAAAAOPgE-LQz9U3MDPOrVACs4wrsgy19LOTrfTLMotLE3PiE4tKkJiZxSVWBalFmfkp8UmVIIHy_KLsYgDz-qG8RwAAAA&amp;sa=X&amp;ved=0ahUKEwjfgtTZxevbAhWSL1AKHTWFA_gQmxMIzAIoAzAk" TargetMode="External"/></Relationships>
</file>

<file path=ppt/slides/_rels/slide46.xml.rels><?xml version="1.0" encoding="UTF-8" standalone="yes"?>
<Relationships xmlns="http://schemas.openxmlformats.org/package/2006/relationships"><Relationship Id="rId3" Type="http://schemas.openxmlformats.org/officeDocument/2006/relationships/image" Target="../media/image56.jpg"/><Relationship Id="rId2" Type="http://schemas.openxmlformats.org/officeDocument/2006/relationships/notesSlide" Target="../notesSlides/notesSlide46.xml"/><Relationship Id="rId1" Type="http://schemas.openxmlformats.org/officeDocument/2006/relationships/slideLayout" Target="../slideLayouts/slideLayout1.xml"/><Relationship Id="rId5" Type="http://schemas.openxmlformats.org/officeDocument/2006/relationships/image" Target="../media/image62.png"/><Relationship Id="rId4" Type="http://schemas.openxmlformats.org/officeDocument/2006/relationships/image" Target="../media/image20.jpg"/></Relationships>
</file>

<file path=ppt/slides/_rels/slide47.xml.rels><?xml version="1.0" encoding="UTF-8" standalone="yes"?>
<Relationships xmlns="http://schemas.openxmlformats.org/package/2006/relationships"><Relationship Id="rId8" Type="http://schemas.openxmlformats.org/officeDocument/2006/relationships/hyperlink" Target="https://www.google.co.uk/search?sa=X&amp;biw=1298&amp;bih=685&amp;q=willem+de+kooning+periods&amp;stick=H4sIAAAAAAAAAOPgE-LUz9U3MEo2TSrQ0s9OttIvyywuTcyJTywqQWJmFpdYFaQWZeanxCdVggTK84uyiwH6TJtePgAAAA&amp;ved=0ahUKEwirv_GlzevbAhVKa1AKHaynBgoQ6BMIxAIoADAm" TargetMode="External"/><Relationship Id="rId13" Type="http://schemas.openxmlformats.org/officeDocument/2006/relationships/hyperlink" Target="https://www.google.co.uk/search?sa=X&amp;biw=1298&amp;bih=685&amp;q=Grand+Central+School+of+Art&amp;stick=H4sIAAAAAAAAAOPgE-LUz9U3MEo2TSpQ4gIzi8zTjM21pLOTrfQLUvMLclKBVFFxfp5VakppcmJJZn4eAEf2a6w2AAAA&amp;ved=0ahUKEwirv_GlzevbAhVKa1AKHaynBgoQmxMI0AIoAjAo" TargetMode="External"/><Relationship Id="rId3" Type="http://schemas.openxmlformats.org/officeDocument/2006/relationships/image" Target="../media/image20.jpg"/><Relationship Id="rId7" Type="http://schemas.openxmlformats.org/officeDocument/2006/relationships/hyperlink" Target="https://www.google.co.uk/search?sa=X&amp;biw=1298&amp;bih=685&amp;q=East+Hampton+Long+Island&amp;stick=H4sIAAAAAAAAAOPgE-LUz9U3MEo2TSpQAjONTUvK0rTks5Ot9AtS8wtyUvVTUpNTE4tTU-ILUouK8_OsUjJTUwDrEAtiOQAAAA&amp;ved=0ahUKEwirv_GlzevbAhVKa1AKHaynBgoQmxMIvAIoATAk" TargetMode="External"/><Relationship Id="rId12" Type="http://schemas.openxmlformats.org/officeDocument/2006/relationships/hyperlink" Target="https://www.google.co.uk/search?sa=X&amp;biw=1298&amp;bih=685&amp;q=Willem+de+Kooning+Academy&amp;stick=H4sIAAAAAAAAAOPgE-LUz9U3MEo2TSpQ4gIxjZOzispNtKSzk630C1LzC3JSgVRRcX6eVWpKaXJiSWZ-HgBZMOz3NgAAAA&amp;ved=0ahUKEwirv_GlzevbAhVKa1AKHaynBgoQmxMIzwIoATAo" TargetMode="External"/><Relationship Id="rId2" Type="http://schemas.openxmlformats.org/officeDocument/2006/relationships/notesSlide" Target="../notesSlides/notesSlide47.xml"/><Relationship Id="rId16" Type="http://schemas.openxmlformats.org/officeDocument/2006/relationships/hyperlink" Target="https://www.google.co.uk/search?sa=X&amp;biw=1298&amp;bih=685&amp;q=Josef+Albers&amp;stick=H4sIAAAAAAAAAOPgE-LUz9U3MEo2TSpQAjMNK9IsSrQUM8qt9JPzc3JSk0sy8_P0y4syS1KLiq0y89JySlPzklOLAZ3LT-I7AAAA&amp;ved=0ahUKEwirv_GlzevbAhVKa1AKHaynBgoQmxMI1gIoAjAp" TargetMode="External"/><Relationship Id="rId1" Type="http://schemas.openxmlformats.org/officeDocument/2006/relationships/slideLayout" Target="../slideLayouts/slideLayout1.xml"/><Relationship Id="rId6" Type="http://schemas.openxmlformats.org/officeDocument/2006/relationships/hyperlink" Target="https://www.google.co.uk/search?sa=X&amp;biw=1298&amp;bih=685&amp;q=willem+de+kooning+died&amp;stick=H4sIAAAAAAAAAOPgE-LUz9U3MEo2TSrQks9OttIvSM0vyEnVT0lNTk0sTk2JL0gtKs7Ps0rJTE0BAN0l9dcuAAAA&amp;ved=0ahUKEwirv_GlzevbAhVKa1AKHaynBgoQ6BMIuwIoADAk" TargetMode="External"/><Relationship Id="rId11" Type="http://schemas.openxmlformats.org/officeDocument/2006/relationships/hyperlink" Target="https://www.google.co.uk/search?sa=X&amp;biw=1298&amp;bih=685&amp;q=willem+de+kooning+education&amp;stick=H4sIAAAAAAAAAOPgE-LUz9U3MEo2TSrQks5OttIvSM0vyEkFUkXF-XlWqSmlyYklmfl5AA8tnVYqAAAA&amp;ved=0ahUKEwirv_GlzevbAhVKa1AKHaynBgoQ6BMIzgIoADAo" TargetMode="External"/><Relationship Id="rId5" Type="http://schemas.openxmlformats.org/officeDocument/2006/relationships/image" Target="../media/image63.png"/><Relationship Id="rId15" Type="http://schemas.openxmlformats.org/officeDocument/2006/relationships/hyperlink" Target="https://www.google.co.uk/search?sa=X&amp;biw=1298&amp;bih=685&amp;q=Vincent+van+Gogh&amp;stick=H4sIAAAAAAAAAOPgE-LUz9U3MEo2TSpQ4gAxzeNzjbQUM8qt9JPzc3JSk0sy8_P0y4syS1KLiq0y89JySlPzklOLAUrezik6AAAA&amp;ved=0ahUKEwirv_GlzevbAhVKa1AKHaynBgoQmxMI1QIoATAp" TargetMode="External"/><Relationship Id="rId10" Type="http://schemas.openxmlformats.org/officeDocument/2006/relationships/hyperlink" Target="https://www.google.co.uk/search?sa=X&amp;biw=1298&amp;bih=685&amp;q=Expressionism&amp;stick=H4sIAAAAAAAAAOPgE-LUz9U3MEo2TSpQ4gAxCyqTcrT0s5Ot9Msyi0sTc-ITi0qQmJnFJVYFqUWZ-SnxSZUggfL8ouxiAMq_SxRIAAAA&amp;ved=0ahUKEwirv_GlzevbAhVKa1AKHaynBgoQmxMIxgIoAjAm" TargetMode="External"/><Relationship Id="rId4" Type="http://schemas.openxmlformats.org/officeDocument/2006/relationships/image" Target="../media/image56.jpg"/><Relationship Id="rId9" Type="http://schemas.openxmlformats.org/officeDocument/2006/relationships/hyperlink" Target="https://www.google.co.uk/search?sa=X&amp;biw=1298&amp;bih=685&amp;q=Abstract+expressionism&amp;stick=H4sIAAAAAAAAAOPgE-LUz9U3MEo2TSpQAjMNjSqTLLX0s5Ot9Msyi0sTc-ITi0qQmJnFJVYFqUWZ-SnxSZUggfL8ouxiAJSMG5tJAAAA&amp;ved=0ahUKEwirv_GlzevbAhVKa1AKHaynBgoQmxMIxQIoATAm" TargetMode="External"/><Relationship Id="rId14" Type="http://schemas.openxmlformats.org/officeDocument/2006/relationships/hyperlink" Target="https://www.google.co.uk/search?sa=X&amp;biw=1298&amp;bih=685&amp;q=Acad%C3%A9mie+Royale+des+Beaux-Arts&amp;stick=H4sIAAAAAAAAAOPgE-LUz9U3MEo2TSpQ4gIxk4vSDIsLtKSzk630C1LzC3JSgVRRcX6eVWpKaXJiSWZ-HgDJgzKENgAAAA&amp;ved=0ahUKEwirv_GlzevbAhVKa1AKHaynBgoQmxMI0QIoAzAo" TargetMode="External"/></Relationships>
</file>

<file path=ppt/slides/_rels/slide48.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48.xml"/><Relationship Id="rId1" Type="http://schemas.openxmlformats.org/officeDocument/2006/relationships/slideLayout" Target="../slideLayouts/slideLayout1.xml"/><Relationship Id="rId5" Type="http://schemas.openxmlformats.org/officeDocument/2006/relationships/image" Target="../media/image63.png"/><Relationship Id="rId4" Type="http://schemas.openxmlformats.org/officeDocument/2006/relationships/image" Target="../media/image56.jpg"/></Relationships>
</file>

<file path=ppt/slides/_rels/slide4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9.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5.xml"/><Relationship Id="rId1" Type="http://schemas.openxmlformats.org/officeDocument/2006/relationships/slideLayout" Target="../slideLayouts/slideLayout1.xml"/><Relationship Id="rId4" Type="http://schemas.openxmlformats.org/officeDocument/2006/relationships/image" Target="../media/image10.png"/></Relationships>
</file>

<file path=ppt/slides/_rels/slide50.xml.rels><?xml version="1.0" encoding="UTF-8" standalone="yes"?>
<Relationships xmlns="http://schemas.openxmlformats.org/package/2006/relationships"><Relationship Id="rId8" Type="http://schemas.openxmlformats.org/officeDocument/2006/relationships/image" Target="../media/image67.png"/><Relationship Id="rId3" Type="http://schemas.openxmlformats.org/officeDocument/2006/relationships/image" Target="../media/image56.jpg"/><Relationship Id="rId7" Type="http://schemas.openxmlformats.org/officeDocument/2006/relationships/image" Target="../media/image66.png"/><Relationship Id="rId2" Type="http://schemas.openxmlformats.org/officeDocument/2006/relationships/notesSlide" Target="../notesSlides/notesSlide50.xml"/><Relationship Id="rId1" Type="http://schemas.openxmlformats.org/officeDocument/2006/relationships/slideLayout" Target="../slideLayouts/slideLayout1.xml"/><Relationship Id="rId6" Type="http://schemas.openxmlformats.org/officeDocument/2006/relationships/image" Target="../media/image65.png"/><Relationship Id="rId5" Type="http://schemas.openxmlformats.org/officeDocument/2006/relationships/image" Target="../media/image64.png"/><Relationship Id="rId4" Type="http://schemas.openxmlformats.org/officeDocument/2006/relationships/image" Target="../media/image20.jpg"/></Relationships>
</file>

<file path=ppt/slides/_rels/slide51.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notesSlide" Target="../notesSlides/notesSlide51.xml"/><Relationship Id="rId1" Type="http://schemas.openxmlformats.org/officeDocument/2006/relationships/slideLayout" Target="../slideLayouts/slideLayout1.xml"/><Relationship Id="rId6" Type="http://schemas.openxmlformats.org/officeDocument/2006/relationships/hyperlink" Target="https://www.theartnewspaper.com/margaret-carrigan" TargetMode="External"/><Relationship Id="rId5" Type="http://schemas.openxmlformats.org/officeDocument/2006/relationships/image" Target="../media/image56.jpg"/><Relationship Id="rId4" Type="http://schemas.openxmlformats.org/officeDocument/2006/relationships/image" Target="../media/image20.jpg"/></Relationships>
</file>

<file path=ppt/slides/_rels/slide52.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52.xml"/><Relationship Id="rId1" Type="http://schemas.openxmlformats.org/officeDocument/2006/relationships/slideLayout" Target="../slideLayouts/slideLayout1.xml"/><Relationship Id="rId5" Type="http://schemas.openxmlformats.org/officeDocument/2006/relationships/image" Target="../media/image69.png"/><Relationship Id="rId4" Type="http://schemas.openxmlformats.org/officeDocument/2006/relationships/image" Target="../media/image56.jpg"/></Relationships>
</file>

<file path=ppt/slides/_rels/slide53.xml.rels><?xml version="1.0" encoding="UTF-8" standalone="yes"?>
<Relationships xmlns="http://schemas.openxmlformats.org/package/2006/relationships"><Relationship Id="rId3" Type="http://schemas.openxmlformats.org/officeDocument/2006/relationships/image" Target="../media/image56.jpg"/><Relationship Id="rId7" Type="http://schemas.openxmlformats.org/officeDocument/2006/relationships/image" Target="../media/image72.png"/><Relationship Id="rId2" Type="http://schemas.openxmlformats.org/officeDocument/2006/relationships/notesSlide" Target="../notesSlides/notesSlide53.xml"/><Relationship Id="rId1" Type="http://schemas.openxmlformats.org/officeDocument/2006/relationships/slideLayout" Target="../slideLayouts/slideLayout1.xml"/><Relationship Id="rId6" Type="http://schemas.openxmlformats.org/officeDocument/2006/relationships/image" Target="../media/image71.png"/><Relationship Id="rId5" Type="http://schemas.openxmlformats.org/officeDocument/2006/relationships/image" Target="../media/image70.png"/><Relationship Id="rId4" Type="http://schemas.openxmlformats.org/officeDocument/2006/relationships/image" Target="../media/image20.jpg"/></Relationships>
</file>

<file path=ppt/slides/_rels/slide54.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notesSlide" Target="../notesSlides/notesSlide54.xml"/><Relationship Id="rId1" Type="http://schemas.openxmlformats.org/officeDocument/2006/relationships/slideLayout" Target="../slideLayouts/slideLayout1.xml"/></Relationships>
</file>

<file path=ppt/slides/_rels/slide55.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notesSlide" Target="../notesSlides/notesSlide55.xml"/><Relationship Id="rId1" Type="http://schemas.openxmlformats.org/officeDocument/2006/relationships/slideLayout" Target="../slideLayouts/slideLayout1.xml"/><Relationship Id="rId4" Type="http://schemas.openxmlformats.org/officeDocument/2006/relationships/image" Target="../media/image74.png"/></Relationships>
</file>

<file path=ppt/slides/_rels/slide56.xml.rels><?xml version="1.0" encoding="UTF-8" standalone="yes"?>
<Relationships xmlns="http://schemas.openxmlformats.org/package/2006/relationships"><Relationship Id="rId3" Type="http://schemas.openxmlformats.org/officeDocument/2006/relationships/image" Target="../media/image75.jpg"/><Relationship Id="rId2" Type="http://schemas.openxmlformats.org/officeDocument/2006/relationships/notesSlide" Target="../notesSlides/notesSlide56.xml"/><Relationship Id="rId1" Type="http://schemas.openxmlformats.org/officeDocument/2006/relationships/slideLayout" Target="../slideLayouts/slideLayout1.xml"/><Relationship Id="rId5" Type="http://schemas.openxmlformats.org/officeDocument/2006/relationships/hyperlink" Target="https://yandex.ru/images/search?text=big%20channel%20%20in%20venice%20manet&amp;img_url=https://regnum.ru/uploads/pictures/news/2016/01/23/regnum_picture_1453577871506108_normal.jpg&amp;pos=0&amp;rpt=simage" TargetMode="External"/><Relationship Id="rId4" Type="http://schemas.openxmlformats.org/officeDocument/2006/relationships/image" Target="../media/image76.png"/></Relationships>
</file>

<file path=ppt/slides/_rels/slide57.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notesSlide" Target="../notesSlides/notesSlide57.xml"/><Relationship Id="rId1" Type="http://schemas.openxmlformats.org/officeDocument/2006/relationships/slideLayout" Target="../slideLayouts/slideLayout1.xml"/><Relationship Id="rId6" Type="http://schemas.openxmlformats.org/officeDocument/2006/relationships/hyperlink" Target="https://www.google.ru/search?q=street%20monije%20with%20flags%20manet&amp;newwindow=1&amp;biw=1600&amp;bih=721&amp;source=lnms&amp;tbm=isch&amp;sa=X&amp;ved=0ahUKEwiy54PTzM7QAhWDB5oKHRX7BZwQ_AUIBigB#imgrc=a8iQuHnnlBMXhM:" TargetMode="External"/><Relationship Id="rId5" Type="http://schemas.openxmlformats.org/officeDocument/2006/relationships/hyperlink" Target="https://yandex.ru/images/search?text=%D0%BC%D0%BE%D0%BD%D0%B5%20%D1%83%D0%BB%D0%B8%D1%86%D0%B0%20%D0%BC%D0%BE%D0%BD%D1%82%D0%BE%D1%80%D0%B3%D0%B5%D0%B9%20%D0%B2%20%D0%BF%D0%B0%D1%80%D0%B8%D0%B6%D0%B5&amp;img_url=https://uploads8.wikiart.org/images/claude-monet/the-rue-montorgueil-paris.jpg&amp;pos=0&amp;rpt=simage" TargetMode="External"/><Relationship Id="rId4" Type="http://schemas.openxmlformats.org/officeDocument/2006/relationships/image" Target="../media/image78.png"/></Relationships>
</file>

<file path=ppt/slides/_rels/slide58.xml.rels><?xml version="1.0" encoding="UTF-8" standalone="yes"?>
<Relationships xmlns="http://schemas.openxmlformats.org/package/2006/relationships"><Relationship Id="rId8" Type="http://schemas.openxmlformats.org/officeDocument/2006/relationships/image" Target="../media/image82.png"/><Relationship Id="rId3" Type="http://schemas.openxmlformats.org/officeDocument/2006/relationships/image" Target="../media/image56.jpg"/><Relationship Id="rId7" Type="http://schemas.openxmlformats.org/officeDocument/2006/relationships/image" Target="../media/image81.png"/><Relationship Id="rId2" Type="http://schemas.openxmlformats.org/officeDocument/2006/relationships/notesSlide" Target="../notesSlides/notesSlide58.xml"/><Relationship Id="rId1" Type="http://schemas.openxmlformats.org/officeDocument/2006/relationships/slideLayout" Target="../slideLayouts/slideLayout1.xml"/><Relationship Id="rId6" Type="http://schemas.openxmlformats.org/officeDocument/2006/relationships/image" Target="../media/image80.png"/><Relationship Id="rId5" Type="http://schemas.openxmlformats.org/officeDocument/2006/relationships/image" Target="../media/image79.png"/><Relationship Id="rId4" Type="http://schemas.openxmlformats.org/officeDocument/2006/relationships/image" Target="../media/image20.jpg"/></Relationships>
</file>

<file path=ppt/slides/_rels/slide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53"/>
        <p:cNvGrpSpPr/>
        <p:nvPr/>
      </p:nvGrpSpPr>
      <p:grpSpPr>
        <a:xfrm>
          <a:off x="0" y="0"/>
          <a:ext cx="0" cy="0"/>
          <a:chOff x="0" y="0"/>
          <a:chExt cx="0" cy="0"/>
        </a:xfrm>
      </p:grpSpPr>
      <p:pic>
        <p:nvPicPr>
          <p:cNvPr id="54" name="Google Shape;54;p13"/>
          <p:cNvPicPr preferRelativeResize="0"/>
          <p:nvPr/>
        </p:nvPicPr>
        <p:blipFill>
          <a:blip r:embed="rId3">
            <a:alphaModFix/>
          </a:blip>
          <a:stretch>
            <a:fillRect/>
          </a:stretch>
        </p:blipFill>
        <p:spPr>
          <a:xfrm>
            <a:off x="1861144" y="1467869"/>
            <a:ext cx="1466425" cy="2629325"/>
          </a:xfrm>
          <a:prstGeom prst="rect">
            <a:avLst/>
          </a:prstGeom>
          <a:noFill/>
          <a:ln>
            <a:noFill/>
          </a:ln>
        </p:spPr>
      </p:pic>
      <p:sp>
        <p:nvSpPr>
          <p:cNvPr id="55" name="Google Shape;55;p13"/>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r>
              <a:rPr lang="en">
                <a:latin typeface="Comfortaa"/>
                <a:ea typeface="Comfortaa"/>
                <a:cs typeface="Comfortaa"/>
                <a:sym typeface="Comfortaa"/>
              </a:rPr>
              <a:t>MODERN ART</a:t>
            </a:r>
            <a:endParaRPr>
              <a:latin typeface="Comfortaa"/>
              <a:ea typeface="Comfortaa"/>
              <a:cs typeface="Comfortaa"/>
              <a:sym typeface="Comfortaa"/>
            </a:endParaRPr>
          </a:p>
        </p:txBody>
      </p:sp>
      <p:sp>
        <p:nvSpPr>
          <p:cNvPr id="56" name="Google Shape;56;p13"/>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a:latin typeface="Economica"/>
                <a:ea typeface="Economica"/>
                <a:cs typeface="Economica"/>
                <a:sym typeface="Economica"/>
              </a:rPr>
              <a:t>T E R M   1</a:t>
            </a:r>
            <a:endParaRPr>
              <a:latin typeface="Economica"/>
              <a:ea typeface="Economica"/>
              <a:cs typeface="Economica"/>
              <a:sym typeface="Economica"/>
            </a:endParaRPr>
          </a:p>
        </p:txBody>
      </p:sp>
      <p:pic>
        <p:nvPicPr>
          <p:cNvPr id="2" name="Picture 1">
            <a:extLst>
              <a:ext uri="{FF2B5EF4-FFF2-40B4-BE49-F238E27FC236}">
                <a16:creationId xmlns:a16="http://schemas.microsoft.com/office/drawing/2014/main" id="{853A478C-D880-2624-A9FC-48E2167498EB}"/>
              </a:ext>
            </a:extLst>
          </p:cNvPr>
          <p:cNvPicPr>
            <a:picLocks noChangeAspect="1"/>
          </p:cNvPicPr>
          <p:nvPr/>
        </p:nvPicPr>
        <p:blipFill>
          <a:blip r:embed="rId4"/>
          <a:stretch>
            <a:fillRect/>
          </a:stretch>
        </p:blipFill>
        <p:spPr>
          <a:xfrm>
            <a:off x="7028953" y="4791475"/>
            <a:ext cx="1833162" cy="112810"/>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34"/>
        <p:cNvGrpSpPr/>
        <p:nvPr/>
      </p:nvGrpSpPr>
      <p:grpSpPr>
        <a:xfrm>
          <a:off x="0" y="0"/>
          <a:ext cx="0" cy="0"/>
          <a:chOff x="0" y="0"/>
          <a:chExt cx="0" cy="0"/>
        </a:xfrm>
      </p:grpSpPr>
      <p:sp>
        <p:nvSpPr>
          <p:cNvPr id="135" name="Google Shape;135;p22"/>
          <p:cNvSpPr txBox="1"/>
          <p:nvPr/>
        </p:nvSpPr>
        <p:spPr>
          <a:xfrm>
            <a:off x="5244125" y="3385050"/>
            <a:ext cx="3622800" cy="1460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800">
                <a:latin typeface="Cambria"/>
                <a:ea typeface="Cambria"/>
                <a:cs typeface="Cambria"/>
                <a:sym typeface="Cambria"/>
              </a:rPr>
              <a:t>Takishi Murakami</a:t>
            </a:r>
            <a:endParaRPr sz="1800">
              <a:latin typeface="Cambria"/>
              <a:ea typeface="Cambria"/>
              <a:cs typeface="Cambria"/>
              <a:sym typeface="Cambria"/>
            </a:endParaRPr>
          </a:p>
          <a:p>
            <a:pPr marL="0" lvl="0" indent="0" algn="l" rtl="0">
              <a:spcBef>
                <a:spcPts val="0"/>
              </a:spcBef>
              <a:spcAft>
                <a:spcPts val="0"/>
              </a:spcAft>
              <a:buNone/>
            </a:pPr>
            <a:r>
              <a:rPr lang="en" sz="1800">
                <a:latin typeface="Cambria"/>
                <a:ea typeface="Cambria"/>
                <a:cs typeface="Cambria"/>
                <a:sym typeface="Cambria"/>
              </a:rPr>
              <a:t>When I Close My Eyes, I See Shangri-la, 2010</a:t>
            </a:r>
            <a:endParaRPr sz="1800">
              <a:latin typeface="Cambria"/>
              <a:ea typeface="Cambria"/>
              <a:cs typeface="Cambria"/>
              <a:sym typeface="Cambria"/>
            </a:endParaRPr>
          </a:p>
          <a:p>
            <a:pPr marL="0" lvl="0" indent="0" algn="l" rtl="0">
              <a:spcBef>
                <a:spcPts val="0"/>
              </a:spcBef>
              <a:spcAft>
                <a:spcPts val="0"/>
              </a:spcAft>
              <a:buNone/>
            </a:pPr>
            <a:r>
              <a:rPr lang="en" sz="1800">
                <a:latin typeface="Cambria"/>
                <a:ea typeface="Cambria"/>
                <a:cs typeface="Cambria"/>
                <a:sym typeface="Cambria"/>
              </a:rPr>
              <a:t>Post-Modernism</a:t>
            </a:r>
            <a:endParaRPr sz="1800">
              <a:latin typeface="Cambria"/>
              <a:ea typeface="Cambria"/>
              <a:cs typeface="Cambria"/>
              <a:sym typeface="Cambria"/>
            </a:endParaRPr>
          </a:p>
          <a:p>
            <a:pPr marL="0" lvl="0" indent="0" algn="l" rtl="0">
              <a:spcBef>
                <a:spcPts val="0"/>
              </a:spcBef>
              <a:spcAft>
                <a:spcPts val="0"/>
              </a:spcAft>
              <a:buNone/>
            </a:pPr>
            <a:r>
              <a:rPr lang="en" sz="1800">
                <a:latin typeface="Cambria"/>
                <a:ea typeface="Cambria"/>
                <a:cs typeface="Cambria"/>
                <a:sym typeface="Cambria"/>
              </a:rPr>
              <a:t>Superflat</a:t>
            </a:r>
            <a:endParaRPr sz="1800">
              <a:latin typeface="Cambria"/>
              <a:ea typeface="Cambria"/>
              <a:cs typeface="Cambria"/>
              <a:sym typeface="Cambria"/>
            </a:endParaRPr>
          </a:p>
        </p:txBody>
      </p:sp>
      <p:pic>
        <p:nvPicPr>
          <p:cNvPr id="136" name="Google Shape;136;p22"/>
          <p:cNvPicPr preferRelativeResize="0"/>
          <p:nvPr/>
        </p:nvPicPr>
        <p:blipFill>
          <a:blip r:embed="rId3">
            <a:alphaModFix/>
          </a:blip>
          <a:stretch>
            <a:fillRect/>
          </a:stretch>
        </p:blipFill>
        <p:spPr>
          <a:xfrm>
            <a:off x="342475" y="223838"/>
            <a:ext cx="4752975" cy="4695825"/>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40"/>
        <p:cNvGrpSpPr/>
        <p:nvPr/>
      </p:nvGrpSpPr>
      <p:grpSpPr>
        <a:xfrm>
          <a:off x="0" y="0"/>
          <a:ext cx="0" cy="0"/>
          <a:chOff x="0" y="0"/>
          <a:chExt cx="0" cy="0"/>
        </a:xfrm>
      </p:grpSpPr>
      <p:sp>
        <p:nvSpPr>
          <p:cNvPr id="141" name="Google Shape;141;p23"/>
          <p:cNvSpPr txBox="1"/>
          <p:nvPr/>
        </p:nvSpPr>
        <p:spPr>
          <a:xfrm>
            <a:off x="3475400" y="3991800"/>
            <a:ext cx="4273500" cy="10773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800">
                <a:latin typeface="Cambria"/>
                <a:ea typeface="Cambria"/>
                <a:cs typeface="Cambria"/>
                <a:sym typeface="Cambria"/>
              </a:rPr>
              <a:t>Claude Monet, Cathedral Painting </a:t>
            </a:r>
            <a:endParaRPr sz="1800">
              <a:latin typeface="Cambria"/>
              <a:ea typeface="Cambria"/>
              <a:cs typeface="Cambria"/>
              <a:sym typeface="Cambria"/>
            </a:endParaRPr>
          </a:p>
          <a:p>
            <a:pPr marL="0" lvl="0" indent="0" algn="l" rtl="0">
              <a:spcBef>
                <a:spcPts val="0"/>
              </a:spcBef>
              <a:spcAft>
                <a:spcPts val="0"/>
              </a:spcAft>
              <a:buNone/>
            </a:pPr>
            <a:r>
              <a:rPr lang="en" sz="1800">
                <a:latin typeface="Cambria"/>
                <a:ea typeface="Cambria"/>
                <a:cs typeface="Cambria"/>
                <a:sym typeface="Cambria"/>
              </a:rPr>
              <a:t>Impressionism, 1893</a:t>
            </a:r>
            <a:endParaRPr sz="1800">
              <a:latin typeface="Cambria"/>
              <a:ea typeface="Cambria"/>
              <a:cs typeface="Cambria"/>
              <a:sym typeface="Cambria"/>
            </a:endParaRPr>
          </a:p>
          <a:p>
            <a:pPr marL="0" lvl="0" indent="0" algn="l" rtl="0">
              <a:spcBef>
                <a:spcPts val="0"/>
              </a:spcBef>
              <a:spcAft>
                <a:spcPts val="0"/>
              </a:spcAft>
              <a:buNone/>
            </a:pPr>
            <a:r>
              <a:rPr lang="en" sz="1800">
                <a:latin typeface="Cambria"/>
                <a:ea typeface="Cambria"/>
                <a:cs typeface="Cambria"/>
                <a:sym typeface="Cambria"/>
              </a:rPr>
              <a:t>19th Century</a:t>
            </a:r>
            <a:endParaRPr sz="1800">
              <a:latin typeface="Cambria"/>
              <a:ea typeface="Cambria"/>
              <a:cs typeface="Cambria"/>
              <a:sym typeface="Cambria"/>
            </a:endParaRPr>
          </a:p>
        </p:txBody>
      </p:sp>
      <p:pic>
        <p:nvPicPr>
          <p:cNvPr id="142" name="Google Shape;142;p23"/>
          <p:cNvPicPr preferRelativeResize="0"/>
          <p:nvPr/>
        </p:nvPicPr>
        <p:blipFill>
          <a:blip r:embed="rId3">
            <a:alphaModFix/>
          </a:blip>
          <a:stretch>
            <a:fillRect/>
          </a:stretch>
        </p:blipFill>
        <p:spPr>
          <a:xfrm>
            <a:off x="152400" y="152400"/>
            <a:ext cx="3102816" cy="4838700"/>
          </a:xfrm>
          <a:prstGeom prst="rect">
            <a:avLst/>
          </a:prstGeom>
          <a:noFill/>
          <a:ln>
            <a:noFill/>
          </a:ln>
        </p:spPr>
      </p:pic>
      <p:pic>
        <p:nvPicPr>
          <p:cNvPr id="143" name="Google Shape;143;p23"/>
          <p:cNvPicPr preferRelativeResize="0"/>
          <p:nvPr/>
        </p:nvPicPr>
        <p:blipFill rotWithShape="1">
          <a:blip r:embed="rId3">
            <a:alphaModFix/>
          </a:blip>
          <a:srcRect b="41911"/>
          <a:stretch/>
        </p:blipFill>
        <p:spPr>
          <a:xfrm>
            <a:off x="3475400" y="152400"/>
            <a:ext cx="4151996" cy="3761124"/>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47"/>
        <p:cNvGrpSpPr/>
        <p:nvPr/>
      </p:nvGrpSpPr>
      <p:grpSpPr>
        <a:xfrm>
          <a:off x="0" y="0"/>
          <a:ext cx="0" cy="0"/>
          <a:chOff x="0" y="0"/>
          <a:chExt cx="0" cy="0"/>
        </a:xfrm>
      </p:grpSpPr>
      <p:sp>
        <p:nvSpPr>
          <p:cNvPr id="148" name="Google Shape;148;p24"/>
          <p:cNvSpPr txBox="1"/>
          <p:nvPr/>
        </p:nvSpPr>
        <p:spPr>
          <a:xfrm>
            <a:off x="6328750" y="3378000"/>
            <a:ext cx="2538300" cy="1460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800">
                <a:solidFill>
                  <a:schemeClr val="dk1"/>
                </a:solidFill>
                <a:latin typeface="Cambria"/>
                <a:ea typeface="Cambria"/>
                <a:cs typeface="Cambria"/>
                <a:sym typeface="Cambria"/>
              </a:rPr>
              <a:t>Andre Derain</a:t>
            </a:r>
            <a:endParaRPr sz="1800">
              <a:latin typeface="Cambria"/>
              <a:ea typeface="Cambria"/>
              <a:cs typeface="Cambria"/>
              <a:sym typeface="Cambria"/>
            </a:endParaRPr>
          </a:p>
          <a:p>
            <a:pPr marL="0" lvl="0" indent="0" algn="l" rtl="0">
              <a:spcBef>
                <a:spcPts val="0"/>
              </a:spcBef>
              <a:spcAft>
                <a:spcPts val="0"/>
              </a:spcAft>
              <a:buNone/>
            </a:pPr>
            <a:r>
              <a:rPr lang="en" sz="1800">
                <a:latin typeface="Cambria"/>
                <a:ea typeface="Cambria"/>
                <a:cs typeface="Cambria"/>
                <a:sym typeface="Cambria"/>
              </a:rPr>
              <a:t>Landscape near Chatou</a:t>
            </a:r>
            <a:endParaRPr sz="1800">
              <a:latin typeface="Cambria"/>
              <a:ea typeface="Cambria"/>
              <a:cs typeface="Cambria"/>
              <a:sym typeface="Cambria"/>
            </a:endParaRPr>
          </a:p>
          <a:p>
            <a:pPr marL="0" lvl="0" indent="0" algn="l" rtl="0">
              <a:spcBef>
                <a:spcPts val="0"/>
              </a:spcBef>
              <a:spcAft>
                <a:spcPts val="0"/>
              </a:spcAft>
              <a:buNone/>
            </a:pPr>
            <a:r>
              <a:rPr lang="en" sz="1800">
                <a:latin typeface="Cambria"/>
                <a:ea typeface="Cambria"/>
                <a:cs typeface="Cambria"/>
                <a:sym typeface="Cambria"/>
              </a:rPr>
              <a:t>1904</a:t>
            </a:r>
            <a:endParaRPr sz="1800">
              <a:latin typeface="Cambria"/>
              <a:ea typeface="Cambria"/>
              <a:cs typeface="Cambria"/>
              <a:sym typeface="Cambria"/>
            </a:endParaRPr>
          </a:p>
          <a:p>
            <a:pPr marL="0" lvl="0" indent="0" algn="l" rtl="0">
              <a:spcBef>
                <a:spcPts val="0"/>
              </a:spcBef>
              <a:spcAft>
                <a:spcPts val="0"/>
              </a:spcAft>
              <a:buNone/>
            </a:pPr>
            <a:r>
              <a:rPr lang="en" sz="1800">
                <a:latin typeface="Cambria"/>
                <a:ea typeface="Cambria"/>
                <a:cs typeface="Cambria"/>
                <a:sym typeface="Cambria"/>
              </a:rPr>
              <a:t>Modernism</a:t>
            </a:r>
            <a:endParaRPr sz="1800">
              <a:latin typeface="Cambria"/>
              <a:ea typeface="Cambria"/>
              <a:cs typeface="Cambria"/>
              <a:sym typeface="Cambria"/>
            </a:endParaRPr>
          </a:p>
          <a:p>
            <a:pPr marL="0" lvl="0" indent="0" algn="l" rtl="0">
              <a:spcBef>
                <a:spcPts val="0"/>
              </a:spcBef>
              <a:spcAft>
                <a:spcPts val="0"/>
              </a:spcAft>
              <a:buNone/>
            </a:pPr>
            <a:r>
              <a:rPr lang="en" sz="1800">
                <a:latin typeface="Cambria"/>
                <a:ea typeface="Cambria"/>
                <a:cs typeface="Cambria"/>
                <a:sym typeface="Cambria"/>
              </a:rPr>
              <a:t>Fauvism</a:t>
            </a:r>
            <a:endParaRPr sz="1800">
              <a:latin typeface="Cambria"/>
              <a:ea typeface="Cambria"/>
              <a:cs typeface="Cambria"/>
              <a:sym typeface="Cambria"/>
            </a:endParaRPr>
          </a:p>
        </p:txBody>
      </p:sp>
      <p:pic>
        <p:nvPicPr>
          <p:cNvPr id="149" name="Google Shape;149;p24"/>
          <p:cNvPicPr preferRelativeResize="0"/>
          <p:nvPr/>
        </p:nvPicPr>
        <p:blipFill>
          <a:blip r:embed="rId3">
            <a:alphaModFix/>
          </a:blip>
          <a:stretch>
            <a:fillRect/>
          </a:stretch>
        </p:blipFill>
        <p:spPr>
          <a:xfrm>
            <a:off x="152400" y="152400"/>
            <a:ext cx="6088967" cy="4838699"/>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53"/>
        <p:cNvGrpSpPr/>
        <p:nvPr/>
      </p:nvGrpSpPr>
      <p:grpSpPr>
        <a:xfrm>
          <a:off x="0" y="0"/>
          <a:ext cx="0" cy="0"/>
          <a:chOff x="0" y="0"/>
          <a:chExt cx="0" cy="0"/>
        </a:xfrm>
      </p:grpSpPr>
      <p:sp>
        <p:nvSpPr>
          <p:cNvPr id="154" name="Google Shape;154;p25"/>
          <p:cNvSpPr txBox="1"/>
          <p:nvPr/>
        </p:nvSpPr>
        <p:spPr>
          <a:xfrm>
            <a:off x="1529800" y="3614900"/>
            <a:ext cx="3745800" cy="1460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800">
                <a:latin typeface="Cambria"/>
                <a:ea typeface="Cambria"/>
                <a:cs typeface="Cambria"/>
                <a:sym typeface="Cambria"/>
              </a:rPr>
              <a:t>Carl Andre</a:t>
            </a:r>
            <a:endParaRPr sz="1800">
              <a:latin typeface="Cambria"/>
              <a:ea typeface="Cambria"/>
              <a:cs typeface="Cambria"/>
              <a:sym typeface="Cambria"/>
            </a:endParaRPr>
          </a:p>
          <a:p>
            <a:pPr marL="0" lvl="0" indent="0" algn="l" rtl="0">
              <a:spcBef>
                <a:spcPts val="0"/>
              </a:spcBef>
              <a:spcAft>
                <a:spcPts val="0"/>
              </a:spcAft>
              <a:buNone/>
            </a:pPr>
            <a:r>
              <a:rPr lang="en" sz="1800">
                <a:latin typeface="Cambria"/>
                <a:ea typeface="Cambria"/>
                <a:cs typeface="Cambria"/>
                <a:sym typeface="Cambria"/>
              </a:rPr>
              <a:t>Steel Zinc Plain, 1969</a:t>
            </a:r>
            <a:endParaRPr sz="1800">
              <a:latin typeface="Cambria"/>
              <a:ea typeface="Cambria"/>
              <a:cs typeface="Cambria"/>
              <a:sym typeface="Cambria"/>
            </a:endParaRPr>
          </a:p>
          <a:p>
            <a:pPr marL="0" lvl="0" indent="0" algn="l" rtl="0">
              <a:spcBef>
                <a:spcPts val="0"/>
              </a:spcBef>
              <a:spcAft>
                <a:spcPts val="0"/>
              </a:spcAft>
              <a:buNone/>
            </a:pPr>
            <a:r>
              <a:rPr lang="en" sz="1800">
                <a:latin typeface="Cambria"/>
                <a:ea typeface="Cambria"/>
                <a:cs typeface="Cambria"/>
                <a:sym typeface="Cambria"/>
              </a:rPr>
              <a:t>Post-Modernism</a:t>
            </a:r>
            <a:endParaRPr sz="1800">
              <a:latin typeface="Cambria"/>
              <a:ea typeface="Cambria"/>
              <a:cs typeface="Cambria"/>
              <a:sym typeface="Cambria"/>
            </a:endParaRPr>
          </a:p>
          <a:p>
            <a:pPr marL="0" lvl="0" indent="0" algn="l" rtl="0">
              <a:spcBef>
                <a:spcPts val="0"/>
              </a:spcBef>
              <a:spcAft>
                <a:spcPts val="0"/>
              </a:spcAft>
              <a:buNone/>
            </a:pPr>
            <a:r>
              <a:rPr lang="en" sz="1800">
                <a:latin typeface="Cambria"/>
                <a:ea typeface="Cambria"/>
                <a:cs typeface="Cambria"/>
                <a:sym typeface="Cambria"/>
              </a:rPr>
              <a:t>Minimalism</a:t>
            </a:r>
            <a:endParaRPr sz="1800">
              <a:latin typeface="Cambria"/>
              <a:ea typeface="Cambria"/>
              <a:cs typeface="Cambria"/>
              <a:sym typeface="Cambria"/>
            </a:endParaRPr>
          </a:p>
          <a:p>
            <a:pPr marL="0" lvl="0" indent="0" algn="l" rtl="0">
              <a:spcBef>
                <a:spcPts val="0"/>
              </a:spcBef>
              <a:spcAft>
                <a:spcPts val="0"/>
              </a:spcAft>
              <a:buNone/>
            </a:pPr>
            <a:endParaRPr sz="1800">
              <a:latin typeface="Cambria"/>
              <a:ea typeface="Cambria"/>
              <a:cs typeface="Cambria"/>
              <a:sym typeface="Cambria"/>
            </a:endParaRPr>
          </a:p>
          <a:p>
            <a:pPr marL="0" lvl="0" indent="0" algn="l" rtl="0">
              <a:spcBef>
                <a:spcPts val="0"/>
              </a:spcBef>
              <a:spcAft>
                <a:spcPts val="0"/>
              </a:spcAft>
              <a:buNone/>
            </a:pPr>
            <a:endParaRPr sz="1800">
              <a:latin typeface="Cambria"/>
              <a:ea typeface="Cambria"/>
              <a:cs typeface="Cambria"/>
              <a:sym typeface="Cambria"/>
            </a:endParaRPr>
          </a:p>
        </p:txBody>
      </p:sp>
      <p:pic>
        <p:nvPicPr>
          <p:cNvPr id="155" name="Google Shape;155;p25"/>
          <p:cNvPicPr preferRelativeResize="0"/>
          <p:nvPr/>
        </p:nvPicPr>
        <p:blipFill>
          <a:blip r:embed="rId3">
            <a:alphaModFix/>
          </a:blip>
          <a:stretch>
            <a:fillRect/>
          </a:stretch>
        </p:blipFill>
        <p:spPr>
          <a:xfrm>
            <a:off x="1529800" y="387225"/>
            <a:ext cx="6224275" cy="3225601"/>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59"/>
        <p:cNvGrpSpPr/>
        <p:nvPr/>
      </p:nvGrpSpPr>
      <p:grpSpPr>
        <a:xfrm>
          <a:off x="0" y="0"/>
          <a:ext cx="0" cy="0"/>
          <a:chOff x="0" y="0"/>
          <a:chExt cx="0" cy="0"/>
        </a:xfrm>
      </p:grpSpPr>
      <p:pic>
        <p:nvPicPr>
          <p:cNvPr id="160" name="Google Shape;160;p26"/>
          <p:cNvPicPr preferRelativeResize="0"/>
          <p:nvPr/>
        </p:nvPicPr>
        <p:blipFill>
          <a:blip r:embed="rId3">
            <a:alphaModFix/>
          </a:blip>
          <a:stretch>
            <a:fillRect/>
          </a:stretch>
        </p:blipFill>
        <p:spPr>
          <a:xfrm>
            <a:off x="1861144" y="1467869"/>
            <a:ext cx="1466425" cy="2629325"/>
          </a:xfrm>
          <a:prstGeom prst="rect">
            <a:avLst/>
          </a:prstGeom>
          <a:noFill/>
          <a:ln>
            <a:noFill/>
          </a:ln>
        </p:spPr>
      </p:pic>
      <p:sp>
        <p:nvSpPr>
          <p:cNvPr id="161" name="Google Shape;161;p26"/>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r>
              <a:rPr lang="en">
                <a:latin typeface="Comfortaa"/>
                <a:ea typeface="Comfortaa"/>
                <a:cs typeface="Comfortaa"/>
                <a:sym typeface="Comfortaa"/>
              </a:rPr>
              <a:t>MODERN ART</a:t>
            </a:r>
            <a:endParaRPr>
              <a:latin typeface="Comfortaa"/>
              <a:ea typeface="Comfortaa"/>
              <a:cs typeface="Comfortaa"/>
              <a:sym typeface="Comfortaa"/>
            </a:endParaRPr>
          </a:p>
        </p:txBody>
      </p:sp>
      <p:sp>
        <p:nvSpPr>
          <p:cNvPr id="162" name="Google Shape;162;p26"/>
          <p:cNvSpPr txBox="1">
            <a:spLocks noGrp="1"/>
          </p:cNvSpPr>
          <p:nvPr>
            <p:ph type="subTitle" idx="1"/>
          </p:nvPr>
        </p:nvSpPr>
        <p:spPr>
          <a:xfrm>
            <a:off x="1256425" y="2844100"/>
            <a:ext cx="7575900" cy="7926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a:latin typeface="Economica"/>
                <a:ea typeface="Economica"/>
                <a:cs typeface="Economica"/>
                <a:sym typeface="Economica"/>
              </a:rPr>
              <a:t>T E R M   1    •    W E E K  1</a:t>
            </a:r>
            <a:endParaRPr>
              <a:latin typeface="Economica"/>
              <a:ea typeface="Economica"/>
              <a:cs typeface="Economica"/>
              <a:sym typeface="Economica"/>
            </a:endParaRPr>
          </a:p>
        </p:txBody>
      </p:sp>
      <p:pic>
        <p:nvPicPr>
          <p:cNvPr id="2" name="Picture 1">
            <a:extLst>
              <a:ext uri="{FF2B5EF4-FFF2-40B4-BE49-F238E27FC236}">
                <a16:creationId xmlns:a16="http://schemas.microsoft.com/office/drawing/2014/main" id="{CE52E53A-E7F0-440F-900A-1317653448BA}"/>
              </a:ext>
            </a:extLst>
          </p:cNvPr>
          <p:cNvPicPr>
            <a:picLocks noChangeAspect="1"/>
          </p:cNvPicPr>
          <p:nvPr/>
        </p:nvPicPr>
        <p:blipFill>
          <a:blip r:embed="rId4"/>
          <a:stretch>
            <a:fillRect/>
          </a:stretch>
        </p:blipFill>
        <p:spPr>
          <a:xfrm>
            <a:off x="7028953" y="4791475"/>
            <a:ext cx="1833162" cy="112810"/>
          </a:xfrm>
          <a:prstGeom prst="rect">
            <a:avLst/>
          </a:prstGeom>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66"/>
        <p:cNvGrpSpPr/>
        <p:nvPr/>
      </p:nvGrpSpPr>
      <p:grpSpPr>
        <a:xfrm>
          <a:off x="0" y="0"/>
          <a:ext cx="0" cy="0"/>
          <a:chOff x="0" y="0"/>
          <a:chExt cx="0" cy="0"/>
        </a:xfrm>
      </p:grpSpPr>
      <p:pic>
        <p:nvPicPr>
          <p:cNvPr id="167" name="Google Shape;167;p27"/>
          <p:cNvPicPr preferRelativeResize="0"/>
          <p:nvPr/>
        </p:nvPicPr>
        <p:blipFill rotWithShape="1">
          <a:blip r:embed="rId3">
            <a:alphaModFix/>
          </a:blip>
          <a:srcRect l="3607" t="4988" r="58344" b="81995"/>
          <a:stretch/>
        </p:blipFill>
        <p:spPr>
          <a:xfrm>
            <a:off x="4495000" y="0"/>
            <a:ext cx="4052227" cy="1071099"/>
          </a:xfrm>
          <a:prstGeom prst="rect">
            <a:avLst/>
          </a:prstGeom>
          <a:noFill/>
          <a:ln>
            <a:noFill/>
          </a:ln>
        </p:spPr>
      </p:pic>
      <p:pic>
        <p:nvPicPr>
          <p:cNvPr id="168" name="Google Shape;168;p27"/>
          <p:cNvPicPr preferRelativeResize="0"/>
          <p:nvPr/>
        </p:nvPicPr>
        <p:blipFill rotWithShape="1">
          <a:blip r:embed="rId4">
            <a:alphaModFix/>
          </a:blip>
          <a:srcRect l="4510" t="6021" r="62322" b="87968"/>
          <a:stretch/>
        </p:blipFill>
        <p:spPr>
          <a:xfrm>
            <a:off x="189675" y="145061"/>
            <a:ext cx="4382326" cy="613651"/>
          </a:xfrm>
          <a:prstGeom prst="rect">
            <a:avLst/>
          </a:prstGeom>
          <a:noFill/>
          <a:ln>
            <a:noFill/>
          </a:ln>
        </p:spPr>
      </p:pic>
      <p:pic>
        <p:nvPicPr>
          <p:cNvPr id="169" name="Google Shape;169;p27"/>
          <p:cNvPicPr preferRelativeResize="0"/>
          <p:nvPr/>
        </p:nvPicPr>
        <p:blipFill>
          <a:blip r:embed="rId5">
            <a:alphaModFix/>
          </a:blip>
          <a:stretch>
            <a:fillRect/>
          </a:stretch>
        </p:blipFill>
        <p:spPr>
          <a:xfrm>
            <a:off x="270546" y="882154"/>
            <a:ext cx="2804448" cy="2807275"/>
          </a:xfrm>
          <a:prstGeom prst="rect">
            <a:avLst/>
          </a:prstGeom>
          <a:noFill/>
          <a:ln>
            <a:noFill/>
          </a:ln>
        </p:spPr>
      </p:pic>
      <p:pic>
        <p:nvPicPr>
          <p:cNvPr id="170" name="Google Shape;170;p27"/>
          <p:cNvPicPr preferRelativeResize="0"/>
          <p:nvPr/>
        </p:nvPicPr>
        <p:blipFill>
          <a:blip r:embed="rId6">
            <a:alphaModFix/>
          </a:blip>
          <a:stretch>
            <a:fillRect/>
          </a:stretch>
        </p:blipFill>
        <p:spPr>
          <a:xfrm>
            <a:off x="7557076" y="758700"/>
            <a:ext cx="1325800" cy="1343634"/>
          </a:xfrm>
          <a:prstGeom prst="rect">
            <a:avLst/>
          </a:prstGeom>
          <a:noFill/>
          <a:ln>
            <a:noFill/>
          </a:ln>
        </p:spPr>
      </p:pic>
      <p:sp>
        <p:nvSpPr>
          <p:cNvPr id="171" name="Google Shape;171;p27"/>
          <p:cNvSpPr txBox="1"/>
          <p:nvPr/>
        </p:nvSpPr>
        <p:spPr>
          <a:xfrm>
            <a:off x="3228000" y="830850"/>
            <a:ext cx="3539100" cy="4124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200">
                <a:solidFill>
                  <a:srgbClr val="26323E"/>
                </a:solidFill>
                <a:latin typeface="Calibri"/>
                <a:ea typeface="Calibri"/>
                <a:cs typeface="Calibri"/>
                <a:sym typeface="Calibri"/>
              </a:rPr>
              <a:t>     Raised in a Dutch home where his parents encouraged his creativity, Mondrian was first taught to paint by his uncle, a well-known artist. He went on to study at the Royal Academy of Visual Arts in Amsterdam and fell in love with landscape painting. Only after a disciplined art education, and exposure to cubism artwork of Picasso and Barque, did he dedicate to the De Stijl motive of "absolute devaluation of tradition." His motive was to create a 2-D surface, not 3-D as the cubists aspired.  This artwork was done on the side. During the day, he taught drawing, did scientific drawings, and reproductions for museums.</a:t>
            </a:r>
            <a:endParaRPr sz="1200">
              <a:solidFill>
                <a:srgbClr val="26323E"/>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a:solidFill>
                  <a:srgbClr val="26323E"/>
                </a:solidFill>
                <a:latin typeface="Calibri"/>
                <a:ea typeface="Calibri"/>
                <a:cs typeface="Calibri"/>
                <a:sym typeface="Calibri"/>
              </a:rPr>
              <a:t>      In 1938, he and his brother saw Disney’s Snow White and the Seven Dwarfs, which he fell in love with. He was known to send his brother postcards with movie references. (He signed one card “Sleepy”.)</a:t>
            </a:r>
            <a:endParaRPr sz="1200">
              <a:solidFill>
                <a:srgbClr val="26323E"/>
              </a:solidFill>
              <a:latin typeface="Calibri"/>
              <a:ea typeface="Calibri"/>
              <a:cs typeface="Calibri"/>
              <a:sym typeface="Calibri"/>
            </a:endParaRPr>
          </a:p>
          <a:p>
            <a:pPr marL="0" lvl="0" indent="0" algn="l" rtl="0">
              <a:spcBef>
                <a:spcPts val="0"/>
              </a:spcBef>
              <a:spcAft>
                <a:spcPts val="0"/>
              </a:spcAft>
              <a:buNone/>
            </a:pPr>
            <a:r>
              <a:rPr lang="en" sz="1200">
                <a:solidFill>
                  <a:srgbClr val="26323E"/>
                </a:solidFill>
                <a:latin typeface="Calibri"/>
                <a:ea typeface="Calibri"/>
                <a:cs typeface="Calibri"/>
                <a:sym typeface="Calibri"/>
              </a:rPr>
              <a:t>      Two of his artworks were on display at Hitler’s Degenerate Art Exhibit. He was on Hitler’s blacklist and didn’t wait to find out his plans; he fled to America after narrowly surviving the London Blitz. His artwork changed after he arrived in New York.</a:t>
            </a:r>
            <a:endParaRPr sz="1200">
              <a:solidFill>
                <a:srgbClr val="26323E"/>
              </a:solidFill>
              <a:latin typeface="Calibri"/>
              <a:ea typeface="Calibri"/>
              <a:cs typeface="Calibri"/>
              <a:sym typeface="Calibri"/>
            </a:endParaRPr>
          </a:p>
        </p:txBody>
      </p:sp>
      <p:sp>
        <p:nvSpPr>
          <p:cNvPr id="172" name="Google Shape;172;p27"/>
          <p:cNvSpPr txBox="1"/>
          <p:nvPr/>
        </p:nvSpPr>
        <p:spPr>
          <a:xfrm>
            <a:off x="236975" y="3812875"/>
            <a:ext cx="3024000" cy="9693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a:solidFill>
                  <a:srgbClr val="26323E"/>
                </a:solidFill>
                <a:latin typeface="Times New Roman"/>
                <a:ea typeface="Times New Roman"/>
                <a:cs typeface="Times New Roman"/>
                <a:sym typeface="Times New Roman"/>
              </a:rPr>
              <a:t>Mondrian moved to New York City in 1940, and based </a:t>
            </a:r>
            <a:r>
              <a:rPr lang="en" sz="1200" i="1">
                <a:solidFill>
                  <a:srgbClr val="26323E"/>
                </a:solidFill>
                <a:latin typeface="Times New Roman"/>
                <a:ea typeface="Times New Roman"/>
                <a:cs typeface="Times New Roman"/>
                <a:sym typeface="Times New Roman"/>
              </a:rPr>
              <a:t>Broadway Boogie Woogie</a:t>
            </a:r>
            <a:r>
              <a:rPr lang="en" sz="1200">
                <a:solidFill>
                  <a:srgbClr val="26323E"/>
                </a:solidFill>
                <a:latin typeface="Times New Roman"/>
                <a:ea typeface="Times New Roman"/>
                <a:cs typeface="Times New Roman"/>
                <a:sym typeface="Times New Roman"/>
              </a:rPr>
              <a:t> on the iconic grid layout of the city’s streets &amp; jazz music played in the bars and on the streets. Can you find a rhythm in this image?</a:t>
            </a:r>
            <a:endParaRPr sz="1200"/>
          </a:p>
        </p:txBody>
      </p:sp>
      <p:sp>
        <p:nvSpPr>
          <p:cNvPr id="173" name="Google Shape;173;p27"/>
          <p:cNvSpPr txBox="1"/>
          <p:nvPr/>
        </p:nvSpPr>
        <p:spPr>
          <a:xfrm>
            <a:off x="6760675" y="2056288"/>
            <a:ext cx="2350800" cy="4590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 b="1">
                <a:latin typeface="Calibri"/>
                <a:ea typeface="Calibri"/>
                <a:cs typeface="Calibri"/>
                <a:sym typeface="Calibri"/>
              </a:rPr>
              <a:t>PIET MONDRIAN</a:t>
            </a:r>
            <a:endParaRPr b="1">
              <a:latin typeface="Calibri"/>
              <a:ea typeface="Calibri"/>
              <a:cs typeface="Calibri"/>
              <a:sym typeface="Calibri"/>
            </a:endParaRPr>
          </a:p>
          <a:p>
            <a:pPr marL="0" marR="139700" lvl="0" indent="0" algn="l" rtl="0">
              <a:lnSpc>
                <a:spcPct val="100000"/>
              </a:lnSpc>
              <a:spcBef>
                <a:spcPts val="500"/>
              </a:spcBef>
              <a:spcAft>
                <a:spcPts val="0"/>
              </a:spcAft>
              <a:buClr>
                <a:schemeClr val="dk1"/>
              </a:buClr>
              <a:buSzPts val="1100"/>
              <a:buFont typeface="Arial"/>
              <a:buNone/>
            </a:pPr>
            <a:r>
              <a:rPr lang="en" sz="1100">
                <a:uFill>
                  <a:noFill/>
                </a:uFill>
                <a:latin typeface="Calibri"/>
                <a:ea typeface="Calibri"/>
                <a:cs typeface="Calibri"/>
                <a:sym typeface="Calibri"/>
                <a:hlinkClick r:id="rId7"/>
              </a:rPr>
              <a:t>Born</a:t>
            </a:r>
            <a:r>
              <a:rPr lang="en" sz="1100">
                <a:latin typeface="Calibri"/>
                <a:ea typeface="Calibri"/>
                <a:cs typeface="Calibri"/>
                <a:sym typeface="Calibri"/>
              </a:rPr>
              <a:t>: 7 March 1872, </a:t>
            </a:r>
            <a:r>
              <a:rPr lang="en" sz="1100">
                <a:uFill>
                  <a:noFill/>
                </a:uFill>
                <a:latin typeface="Calibri"/>
                <a:ea typeface="Calibri"/>
                <a:cs typeface="Calibri"/>
                <a:sym typeface="Calibri"/>
                <a:hlinkClick r:id="rId8"/>
              </a:rPr>
              <a:t>Amersfoort, Netherlands</a:t>
            </a:r>
            <a:endParaRPr sz="1100">
              <a:uFill>
                <a:noFill/>
              </a:uFill>
              <a:latin typeface="Calibri"/>
              <a:ea typeface="Calibri"/>
              <a:cs typeface="Calibri"/>
              <a:sym typeface="Calibri"/>
              <a:hlinkClick r:id="rId8"/>
            </a:endParaRPr>
          </a:p>
          <a:p>
            <a:pPr marL="0" marR="139700" lvl="0" indent="0" algn="l" rtl="0">
              <a:lnSpc>
                <a:spcPct val="100000"/>
              </a:lnSpc>
              <a:spcBef>
                <a:spcPts val="500"/>
              </a:spcBef>
              <a:spcAft>
                <a:spcPts val="0"/>
              </a:spcAft>
              <a:buClr>
                <a:schemeClr val="dk1"/>
              </a:buClr>
              <a:buSzPts val="1100"/>
              <a:buFont typeface="Arial"/>
              <a:buNone/>
            </a:pPr>
            <a:r>
              <a:rPr lang="en" sz="1100">
                <a:uFill>
                  <a:noFill/>
                </a:uFill>
                <a:latin typeface="Calibri"/>
                <a:ea typeface="Calibri"/>
                <a:cs typeface="Calibri"/>
                <a:sym typeface="Calibri"/>
                <a:hlinkClick r:id="rId9"/>
              </a:rPr>
              <a:t>Died</a:t>
            </a:r>
            <a:r>
              <a:rPr lang="en" sz="1100">
                <a:latin typeface="Calibri"/>
                <a:ea typeface="Calibri"/>
                <a:cs typeface="Calibri"/>
                <a:sym typeface="Calibri"/>
              </a:rPr>
              <a:t>: 1 February 1944, Manhattan, New York City, New York, United States, of pneumonia</a:t>
            </a:r>
            <a:endParaRPr sz="1100">
              <a:latin typeface="Calibri"/>
              <a:ea typeface="Calibri"/>
              <a:cs typeface="Calibri"/>
              <a:sym typeface="Calibri"/>
            </a:endParaRPr>
          </a:p>
          <a:p>
            <a:pPr marL="0" marR="139700" lvl="0" indent="0" algn="l" rtl="0">
              <a:lnSpc>
                <a:spcPct val="100000"/>
              </a:lnSpc>
              <a:spcBef>
                <a:spcPts val="500"/>
              </a:spcBef>
              <a:spcAft>
                <a:spcPts val="0"/>
              </a:spcAft>
              <a:buClr>
                <a:schemeClr val="dk1"/>
              </a:buClr>
              <a:buSzPts val="1100"/>
              <a:buFont typeface="Arial"/>
              <a:buNone/>
            </a:pPr>
            <a:r>
              <a:rPr lang="en" sz="1100">
                <a:uFill>
                  <a:noFill/>
                </a:uFill>
                <a:latin typeface="Calibri"/>
                <a:ea typeface="Calibri"/>
                <a:cs typeface="Calibri"/>
                <a:sym typeface="Calibri"/>
                <a:hlinkClick r:id="rId10"/>
              </a:rPr>
              <a:t>Periods</a:t>
            </a:r>
            <a:r>
              <a:rPr lang="en" sz="1100">
                <a:latin typeface="Calibri"/>
                <a:ea typeface="Calibri"/>
                <a:cs typeface="Calibri"/>
                <a:sym typeface="Calibri"/>
              </a:rPr>
              <a:t>: </a:t>
            </a:r>
            <a:r>
              <a:rPr lang="en" sz="1100">
                <a:uFill>
                  <a:noFill/>
                </a:uFill>
                <a:latin typeface="Calibri"/>
                <a:ea typeface="Calibri"/>
                <a:cs typeface="Calibri"/>
                <a:sym typeface="Calibri"/>
                <a:hlinkClick r:id="rId11"/>
              </a:rPr>
              <a:t>De Stijl</a:t>
            </a:r>
            <a:r>
              <a:rPr lang="en" sz="1100">
                <a:latin typeface="Calibri"/>
                <a:ea typeface="Calibri"/>
                <a:cs typeface="Calibri"/>
                <a:sym typeface="Calibri"/>
              </a:rPr>
              <a:t>, </a:t>
            </a:r>
            <a:r>
              <a:rPr lang="en" sz="1100">
                <a:uFill>
                  <a:noFill/>
                </a:uFill>
                <a:latin typeface="Calibri"/>
                <a:ea typeface="Calibri"/>
                <a:cs typeface="Calibri"/>
                <a:sym typeface="Calibri"/>
                <a:hlinkClick r:id="rId12"/>
              </a:rPr>
              <a:t>Post-Impressionism</a:t>
            </a:r>
            <a:r>
              <a:rPr lang="en" sz="1100">
                <a:latin typeface="Calibri"/>
                <a:ea typeface="Calibri"/>
                <a:cs typeface="Calibri"/>
                <a:sym typeface="Calibri"/>
              </a:rPr>
              <a:t>, </a:t>
            </a:r>
            <a:r>
              <a:rPr lang="en" sz="1100">
                <a:uFill>
                  <a:noFill/>
                </a:uFill>
                <a:latin typeface="Calibri"/>
                <a:ea typeface="Calibri"/>
                <a:cs typeface="Calibri"/>
                <a:sym typeface="Calibri"/>
                <a:hlinkClick r:id="rId13"/>
              </a:rPr>
              <a:t>Impressionism</a:t>
            </a:r>
            <a:r>
              <a:rPr lang="en" sz="1100">
                <a:latin typeface="Calibri"/>
                <a:ea typeface="Calibri"/>
                <a:cs typeface="Calibri"/>
                <a:sym typeface="Calibri"/>
              </a:rPr>
              <a:t>, </a:t>
            </a:r>
            <a:r>
              <a:rPr lang="en" sz="1100">
                <a:uFill>
                  <a:noFill/>
                </a:uFill>
                <a:latin typeface="Calibri"/>
                <a:ea typeface="Calibri"/>
                <a:cs typeface="Calibri"/>
                <a:sym typeface="Calibri"/>
                <a:hlinkClick r:id="rId14"/>
              </a:rPr>
              <a:t>Fauvism</a:t>
            </a:r>
            <a:r>
              <a:rPr lang="en" sz="1100">
                <a:latin typeface="Calibri"/>
                <a:ea typeface="Calibri"/>
                <a:cs typeface="Calibri"/>
                <a:sym typeface="Calibri"/>
              </a:rPr>
              <a:t>, </a:t>
            </a:r>
            <a:r>
              <a:rPr lang="en" sz="1100">
                <a:uFill>
                  <a:noFill/>
                </a:uFill>
                <a:latin typeface="Calibri"/>
                <a:ea typeface="Calibri"/>
                <a:cs typeface="Calibri"/>
                <a:sym typeface="Calibri"/>
                <a:hlinkClick r:id="rId15"/>
              </a:rPr>
              <a:t>Modern art</a:t>
            </a:r>
            <a:r>
              <a:rPr lang="en" sz="1100">
                <a:latin typeface="Calibri"/>
                <a:ea typeface="Calibri"/>
                <a:cs typeface="Calibri"/>
                <a:sym typeface="Calibri"/>
              </a:rPr>
              <a:t>, </a:t>
            </a:r>
            <a:r>
              <a:rPr lang="en" sz="1100">
                <a:uFill>
                  <a:noFill/>
                </a:uFill>
                <a:latin typeface="Calibri"/>
                <a:ea typeface="Calibri"/>
                <a:cs typeface="Calibri"/>
                <a:sym typeface="Calibri"/>
                <a:hlinkClick r:id="rId16"/>
              </a:rPr>
              <a:t>Cubism</a:t>
            </a:r>
            <a:r>
              <a:rPr lang="en" sz="1100">
                <a:latin typeface="Calibri"/>
                <a:ea typeface="Calibri"/>
                <a:cs typeface="Calibri"/>
                <a:sym typeface="Calibri"/>
              </a:rPr>
              <a:t>, </a:t>
            </a:r>
            <a:r>
              <a:rPr lang="en" sz="1100">
                <a:uFill>
                  <a:noFill/>
                </a:uFill>
                <a:latin typeface="Calibri"/>
                <a:ea typeface="Calibri"/>
                <a:cs typeface="Calibri"/>
                <a:sym typeface="Calibri"/>
                <a:hlinkClick r:id="rId17"/>
              </a:rPr>
              <a:t>Abstract art</a:t>
            </a:r>
            <a:r>
              <a:rPr lang="en" sz="1100">
                <a:latin typeface="Calibri"/>
                <a:ea typeface="Calibri"/>
                <a:cs typeface="Calibri"/>
                <a:sym typeface="Calibri"/>
              </a:rPr>
              <a:t>, </a:t>
            </a:r>
            <a:r>
              <a:rPr lang="en" sz="1100">
                <a:uFill>
                  <a:noFill/>
                </a:uFill>
                <a:latin typeface="Calibri"/>
                <a:ea typeface="Calibri"/>
                <a:cs typeface="Calibri"/>
                <a:sym typeface="Calibri"/>
                <a:hlinkClick r:id="rId18"/>
              </a:rPr>
              <a:t>Modernism</a:t>
            </a:r>
            <a:r>
              <a:rPr lang="en" sz="1100">
                <a:latin typeface="Calibri"/>
                <a:ea typeface="Calibri"/>
                <a:cs typeface="Calibri"/>
                <a:sym typeface="Calibri"/>
              </a:rPr>
              <a:t>, </a:t>
            </a:r>
            <a:r>
              <a:rPr lang="en" sz="1100">
                <a:uFill>
                  <a:noFill/>
                </a:uFill>
                <a:latin typeface="Calibri"/>
                <a:ea typeface="Calibri"/>
                <a:cs typeface="Calibri"/>
                <a:sym typeface="Calibri"/>
                <a:hlinkClick r:id="rId19"/>
              </a:rPr>
              <a:t>Expressionism</a:t>
            </a:r>
            <a:endParaRPr sz="1100">
              <a:uFill>
                <a:noFill/>
              </a:uFill>
              <a:latin typeface="Calibri"/>
              <a:ea typeface="Calibri"/>
              <a:cs typeface="Calibri"/>
              <a:sym typeface="Calibri"/>
              <a:hlinkClick r:id="rId19"/>
            </a:endParaRPr>
          </a:p>
          <a:p>
            <a:pPr marL="0" marR="139700" lvl="0" indent="0" algn="l" rtl="0">
              <a:lnSpc>
                <a:spcPct val="100000"/>
              </a:lnSpc>
              <a:spcBef>
                <a:spcPts val="500"/>
              </a:spcBef>
              <a:spcAft>
                <a:spcPts val="0"/>
              </a:spcAft>
              <a:buClr>
                <a:schemeClr val="dk1"/>
              </a:buClr>
              <a:buSzPts val="1100"/>
              <a:buFont typeface="Arial"/>
              <a:buNone/>
            </a:pPr>
            <a:r>
              <a:rPr lang="en" sz="1100">
                <a:uFill>
                  <a:noFill/>
                </a:uFill>
                <a:latin typeface="Calibri"/>
                <a:ea typeface="Calibri"/>
                <a:cs typeface="Calibri"/>
                <a:sym typeface="Calibri"/>
                <a:hlinkClick r:id="rId20"/>
              </a:rPr>
              <a:t>Nationality</a:t>
            </a:r>
            <a:r>
              <a:rPr lang="en" sz="1100">
                <a:latin typeface="Calibri"/>
                <a:ea typeface="Calibri"/>
                <a:cs typeface="Calibri"/>
                <a:sym typeface="Calibri"/>
              </a:rPr>
              <a:t>: Dutch</a:t>
            </a:r>
            <a:endParaRPr sz="1100">
              <a:latin typeface="Calibri"/>
              <a:ea typeface="Calibri"/>
              <a:cs typeface="Calibri"/>
              <a:sym typeface="Calibri"/>
            </a:endParaRPr>
          </a:p>
          <a:p>
            <a:pPr marL="0" marR="139700" lvl="0" indent="0" algn="l" rtl="0">
              <a:lnSpc>
                <a:spcPct val="100000"/>
              </a:lnSpc>
              <a:spcBef>
                <a:spcPts val="500"/>
              </a:spcBef>
              <a:spcAft>
                <a:spcPts val="0"/>
              </a:spcAft>
              <a:buNone/>
            </a:pPr>
            <a:r>
              <a:rPr lang="en" sz="1100">
                <a:uFill>
                  <a:noFill/>
                </a:uFill>
                <a:latin typeface="Calibri"/>
                <a:ea typeface="Calibri"/>
                <a:cs typeface="Calibri"/>
                <a:sym typeface="Calibri"/>
                <a:hlinkClick r:id="rId21"/>
              </a:rPr>
              <a:t>Influenced by</a:t>
            </a:r>
            <a:r>
              <a:rPr lang="en" sz="1100">
                <a:latin typeface="Calibri"/>
                <a:ea typeface="Calibri"/>
                <a:cs typeface="Calibri"/>
                <a:sym typeface="Calibri"/>
              </a:rPr>
              <a:t>: </a:t>
            </a:r>
            <a:r>
              <a:rPr lang="en" sz="1100">
                <a:uFill>
                  <a:noFill/>
                </a:uFill>
                <a:latin typeface="Calibri"/>
                <a:ea typeface="Calibri"/>
                <a:cs typeface="Calibri"/>
                <a:sym typeface="Calibri"/>
                <a:hlinkClick r:id="rId22"/>
              </a:rPr>
              <a:t>Pablo Picasso</a:t>
            </a:r>
            <a:r>
              <a:rPr lang="en" sz="1100">
                <a:latin typeface="Calibri"/>
                <a:ea typeface="Calibri"/>
                <a:cs typeface="Calibri"/>
                <a:sym typeface="Calibri"/>
              </a:rPr>
              <a:t>, </a:t>
            </a:r>
            <a:r>
              <a:rPr lang="en" sz="1100">
                <a:uFill>
                  <a:noFill/>
                </a:uFill>
                <a:latin typeface="Calibri"/>
                <a:ea typeface="Calibri"/>
                <a:cs typeface="Calibri"/>
                <a:sym typeface="Calibri"/>
                <a:hlinkClick r:id="rId23"/>
              </a:rPr>
              <a:t>Theo van Doesburg</a:t>
            </a:r>
            <a:r>
              <a:rPr lang="en" sz="1100">
                <a:latin typeface="Calibri"/>
                <a:ea typeface="Calibri"/>
                <a:cs typeface="Calibri"/>
                <a:sym typeface="Calibri"/>
              </a:rPr>
              <a:t>, Georges Braque</a:t>
            </a:r>
            <a:endParaRPr>
              <a:latin typeface="Calibri"/>
              <a:ea typeface="Calibri"/>
              <a:cs typeface="Calibri"/>
              <a:sym typeface="Calibri"/>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177"/>
        <p:cNvGrpSpPr/>
        <p:nvPr/>
      </p:nvGrpSpPr>
      <p:grpSpPr>
        <a:xfrm>
          <a:off x="0" y="0"/>
          <a:ext cx="0" cy="0"/>
          <a:chOff x="0" y="0"/>
          <a:chExt cx="0" cy="0"/>
        </a:xfrm>
      </p:grpSpPr>
      <p:pic>
        <p:nvPicPr>
          <p:cNvPr id="178" name="Google Shape;178;p28"/>
          <p:cNvPicPr preferRelativeResize="0"/>
          <p:nvPr/>
        </p:nvPicPr>
        <p:blipFill rotWithShape="1">
          <a:blip r:embed="rId3">
            <a:alphaModFix/>
          </a:blip>
          <a:srcRect l="2768" t="16704" r="76782" b="71365"/>
          <a:stretch/>
        </p:blipFill>
        <p:spPr>
          <a:xfrm>
            <a:off x="4311575" y="0"/>
            <a:ext cx="3761773" cy="1695900"/>
          </a:xfrm>
          <a:prstGeom prst="rect">
            <a:avLst/>
          </a:prstGeom>
          <a:noFill/>
          <a:ln>
            <a:noFill/>
          </a:ln>
        </p:spPr>
      </p:pic>
      <p:pic>
        <p:nvPicPr>
          <p:cNvPr id="179" name="Google Shape;179;p28"/>
          <p:cNvPicPr preferRelativeResize="0"/>
          <p:nvPr/>
        </p:nvPicPr>
        <p:blipFill rotWithShape="1">
          <a:blip r:embed="rId4">
            <a:alphaModFix/>
          </a:blip>
          <a:srcRect l="4510" t="16822" r="62322" b="77167"/>
          <a:stretch/>
        </p:blipFill>
        <p:spPr>
          <a:xfrm>
            <a:off x="275125" y="256605"/>
            <a:ext cx="4382326" cy="613651"/>
          </a:xfrm>
          <a:prstGeom prst="rect">
            <a:avLst/>
          </a:prstGeom>
          <a:noFill/>
          <a:ln>
            <a:noFill/>
          </a:ln>
        </p:spPr>
      </p:pic>
      <p:sp>
        <p:nvSpPr>
          <p:cNvPr id="180" name="Google Shape;180;p28"/>
          <p:cNvSpPr txBox="1"/>
          <p:nvPr/>
        </p:nvSpPr>
        <p:spPr>
          <a:xfrm>
            <a:off x="1965300" y="1361200"/>
            <a:ext cx="3265500" cy="35703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2400">
                <a:latin typeface="Calibri"/>
                <a:ea typeface="Calibri"/>
                <a:cs typeface="Calibri"/>
                <a:sym typeface="Calibri"/>
              </a:rPr>
              <a:t>De Stijl</a:t>
            </a:r>
            <a:endParaRPr sz="2400">
              <a:latin typeface="Calibri"/>
              <a:ea typeface="Calibri"/>
              <a:cs typeface="Calibri"/>
              <a:sym typeface="Calibri"/>
            </a:endParaRPr>
          </a:p>
          <a:p>
            <a:pPr marL="0" lvl="0" indent="0" algn="l" rtl="0">
              <a:spcBef>
                <a:spcPts val="0"/>
              </a:spcBef>
              <a:spcAft>
                <a:spcPts val="0"/>
              </a:spcAft>
              <a:buNone/>
            </a:pPr>
            <a:r>
              <a:rPr lang="en" sz="1500">
                <a:latin typeface="Calibri"/>
                <a:ea typeface="Calibri"/>
                <a:cs typeface="Calibri"/>
                <a:sym typeface="Calibri"/>
              </a:rPr>
              <a:t>Dutch for </a:t>
            </a:r>
            <a:r>
              <a:rPr lang="en" sz="1500" i="1">
                <a:latin typeface="Calibri"/>
                <a:ea typeface="Calibri"/>
                <a:cs typeface="Calibri"/>
                <a:sym typeface="Calibri"/>
              </a:rPr>
              <a:t>The Style</a:t>
            </a:r>
            <a:endParaRPr sz="1500">
              <a:latin typeface="Calibri"/>
              <a:ea typeface="Calibri"/>
              <a:cs typeface="Calibri"/>
              <a:sym typeface="Calibri"/>
            </a:endParaRPr>
          </a:p>
          <a:p>
            <a:pPr marL="0" lvl="0" indent="0" algn="l" rtl="0">
              <a:spcBef>
                <a:spcPts val="0"/>
              </a:spcBef>
              <a:spcAft>
                <a:spcPts val="0"/>
              </a:spcAft>
              <a:buNone/>
            </a:pPr>
            <a:r>
              <a:rPr lang="en" sz="1500">
                <a:latin typeface="Calibri"/>
                <a:ea typeface="Calibri"/>
                <a:cs typeface="Calibri"/>
                <a:sym typeface="Calibri"/>
              </a:rPr>
              <a:t>De Stijl was founded in 1917</a:t>
            </a:r>
            <a:endParaRPr sz="1500">
              <a:latin typeface="Calibri"/>
              <a:ea typeface="Calibri"/>
              <a:cs typeface="Calibri"/>
              <a:sym typeface="Calibri"/>
            </a:endParaRPr>
          </a:p>
          <a:p>
            <a:pPr marL="0" lvl="0" indent="0" algn="l" rtl="0">
              <a:spcBef>
                <a:spcPts val="0"/>
              </a:spcBef>
              <a:spcAft>
                <a:spcPts val="0"/>
              </a:spcAft>
              <a:buNone/>
            </a:pPr>
            <a:r>
              <a:rPr lang="en" sz="1500">
                <a:latin typeface="Calibri"/>
                <a:ea typeface="Calibri"/>
                <a:cs typeface="Calibri"/>
                <a:sym typeface="Calibri"/>
              </a:rPr>
              <a:t>The artists most recognized with the movement were the painters </a:t>
            </a:r>
            <a:r>
              <a:rPr lang="en" sz="1500">
                <a:uFill>
                  <a:noFill/>
                </a:uFill>
                <a:latin typeface="Calibri"/>
                <a:ea typeface="Calibri"/>
                <a:cs typeface="Calibri"/>
                <a:sym typeface="Calibri"/>
                <a:hlinkClick r:id="rId5"/>
              </a:rPr>
              <a:t>Theo van Doesburg</a:t>
            </a:r>
            <a:r>
              <a:rPr lang="en" sz="1500">
                <a:latin typeface="Calibri"/>
                <a:ea typeface="Calibri"/>
                <a:cs typeface="Calibri"/>
                <a:sym typeface="Calibri"/>
              </a:rPr>
              <a:t> (who was also a writer and a critic) and </a:t>
            </a:r>
            <a:r>
              <a:rPr lang="en" sz="1500">
                <a:uFill>
                  <a:noFill/>
                </a:uFill>
                <a:latin typeface="Calibri"/>
                <a:ea typeface="Calibri"/>
                <a:cs typeface="Calibri"/>
                <a:sym typeface="Calibri"/>
                <a:hlinkClick r:id="rId6"/>
              </a:rPr>
              <a:t>Piet Mondrian</a:t>
            </a:r>
            <a:r>
              <a:rPr lang="en" sz="1500">
                <a:latin typeface="Calibri"/>
                <a:ea typeface="Calibri"/>
                <a:cs typeface="Calibri"/>
                <a:sym typeface="Calibri"/>
              </a:rPr>
              <a:t>, along with the architect </a:t>
            </a:r>
            <a:r>
              <a:rPr lang="en" sz="1500">
                <a:uFill>
                  <a:noFill/>
                </a:uFill>
                <a:latin typeface="Calibri"/>
                <a:ea typeface="Calibri"/>
                <a:cs typeface="Calibri"/>
                <a:sym typeface="Calibri"/>
                <a:hlinkClick r:id="rId7"/>
              </a:rPr>
              <a:t>Gerrit </a:t>
            </a:r>
            <a:r>
              <a:rPr lang="en" sz="1500">
                <a:uFill>
                  <a:noFill/>
                </a:uFill>
                <a:latin typeface="Calibri"/>
                <a:ea typeface="Calibri"/>
                <a:cs typeface="Calibri"/>
                <a:sym typeface="Calibri"/>
                <a:hlinkClick r:id="rId7"/>
              </a:rPr>
              <a:t>Rietveld</a:t>
            </a:r>
            <a:r>
              <a:rPr lang="en" sz="1500">
                <a:latin typeface="Calibri"/>
                <a:ea typeface="Calibri"/>
                <a:cs typeface="Calibri"/>
                <a:sym typeface="Calibri"/>
              </a:rPr>
              <a:t>. </a:t>
            </a:r>
            <a:endParaRPr sz="1500">
              <a:latin typeface="Calibri"/>
              <a:ea typeface="Calibri"/>
              <a:cs typeface="Calibri"/>
              <a:sym typeface="Calibri"/>
            </a:endParaRPr>
          </a:p>
          <a:p>
            <a:pPr marL="0" lvl="0" indent="0" algn="l" rtl="0">
              <a:spcBef>
                <a:spcPts val="0"/>
              </a:spcBef>
              <a:spcAft>
                <a:spcPts val="0"/>
              </a:spcAft>
              <a:buNone/>
            </a:pPr>
            <a:endParaRPr sz="1500">
              <a:latin typeface="Calibri"/>
              <a:ea typeface="Calibri"/>
              <a:cs typeface="Calibri"/>
              <a:sym typeface="Calibri"/>
            </a:endParaRPr>
          </a:p>
          <a:p>
            <a:pPr marL="0" lvl="0" indent="0" algn="l" rtl="0">
              <a:spcBef>
                <a:spcPts val="0"/>
              </a:spcBef>
              <a:spcAft>
                <a:spcPts val="0"/>
              </a:spcAft>
              <a:buNone/>
            </a:pPr>
            <a:r>
              <a:rPr lang="en" sz="1500">
                <a:latin typeface="Calibri"/>
                <a:ea typeface="Calibri"/>
                <a:cs typeface="Calibri"/>
                <a:sym typeface="Calibri"/>
              </a:rPr>
              <a:t>The movement proposed ultimate simplicity and abstraction through which they could express a Utopian idea of harmony and order.</a:t>
            </a:r>
            <a:endParaRPr sz="1500">
              <a:latin typeface="Calibri"/>
              <a:ea typeface="Calibri"/>
              <a:cs typeface="Calibri"/>
              <a:sym typeface="Calibri"/>
            </a:endParaRPr>
          </a:p>
        </p:txBody>
      </p:sp>
      <p:sp>
        <p:nvSpPr>
          <p:cNvPr id="181" name="Google Shape;181;p28"/>
          <p:cNvSpPr txBox="1"/>
          <p:nvPr/>
        </p:nvSpPr>
        <p:spPr>
          <a:xfrm>
            <a:off x="5230800" y="1769575"/>
            <a:ext cx="3265500" cy="34104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500">
                <a:solidFill>
                  <a:schemeClr val="dk1"/>
                </a:solidFill>
                <a:latin typeface="Calibri"/>
                <a:ea typeface="Calibri"/>
                <a:cs typeface="Calibri"/>
                <a:sym typeface="Calibri"/>
              </a:rPr>
              <a:t>Harmony and order were established through a reduction of elements to pure geometric forms and primary colors. Die Stijl was also the name of a publication discussing the group’s theories, which was published by van Doesburg. The publication Die Stijl represents the most significant work of graphic design from the movement, but the ideas of reduction of form and color are major influences on the development of graphic design as well.</a:t>
            </a:r>
            <a:endParaRPr sz="1500">
              <a:solidFill>
                <a:schemeClr val="dk1"/>
              </a:solidFill>
              <a:latin typeface="Calibri"/>
              <a:ea typeface="Calibri"/>
              <a:cs typeface="Calibri"/>
              <a:sym typeface="Calibri"/>
            </a:endParaRPr>
          </a:p>
          <a:p>
            <a:pPr marL="0" lvl="0" indent="0" algn="l" rtl="0">
              <a:spcBef>
                <a:spcPts val="0"/>
              </a:spcBef>
              <a:spcAft>
                <a:spcPts val="0"/>
              </a:spcAft>
              <a:buNone/>
            </a:pPr>
            <a:endParaRPr/>
          </a:p>
        </p:txBody>
      </p:sp>
      <p:pic>
        <p:nvPicPr>
          <p:cNvPr id="182" name="Google Shape;182;p28"/>
          <p:cNvPicPr preferRelativeResize="0"/>
          <p:nvPr/>
        </p:nvPicPr>
        <p:blipFill>
          <a:blip r:embed="rId8">
            <a:alphaModFix/>
          </a:blip>
          <a:stretch>
            <a:fillRect/>
          </a:stretch>
        </p:blipFill>
        <p:spPr>
          <a:xfrm>
            <a:off x="278950" y="939225"/>
            <a:ext cx="1405225" cy="1808050"/>
          </a:xfrm>
          <a:prstGeom prst="rect">
            <a:avLst/>
          </a:prstGeom>
          <a:noFill/>
          <a:ln>
            <a:noFill/>
          </a:ln>
        </p:spPr>
      </p:pic>
      <p:pic>
        <p:nvPicPr>
          <p:cNvPr id="183" name="Google Shape;183;p28"/>
          <p:cNvPicPr preferRelativeResize="0"/>
          <p:nvPr/>
        </p:nvPicPr>
        <p:blipFill>
          <a:blip r:embed="rId9">
            <a:alphaModFix/>
          </a:blip>
          <a:stretch>
            <a:fillRect/>
          </a:stretch>
        </p:blipFill>
        <p:spPr>
          <a:xfrm>
            <a:off x="278950" y="2896025"/>
            <a:ext cx="1405225" cy="1858153"/>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187"/>
        <p:cNvGrpSpPr/>
        <p:nvPr/>
      </p:nvGrpSpPr>
      <p:grpSpPr>
        <a:xfrm>
          <a:off x="0" y="0"/>
          <a:ext cx="0" cy="0"/>
          <a:chOff x="0" y="0"/>
          <a:chExt cx="0" cy="0"/>
        </a:xfrm>
      </p:grpSpPr>
      <p:pic>
        <p:nvPicPr>
          <p:cNvPr id="188" name="Google Shape;188;p29"/>
          <p:cNvPicPr preferRelativeResize="0"/>
          <p:nvPr/>
        </p:nvPicPr>
        <p:blipFill rotWithShape="1">
          <a:blip r:embed="rId3">
            <a:alphaModFix/>
          </a:blip>
          <a:srcRect l="4510" t="27568" r="62322" b="66421"/>
          <a:stretch/>
        </p:blipFill>
        <p:spPr>
          <a:xfrm>
            <a:off x="265550" y="208163"/>
            <a:ext cx="4382326" cy="613651"/>
          </a:xfrm>
          <a:prstGeom prst="rect">
            <a:avLst/>
          </a:prstGeom>
          <a:noFill/>
          <a:ln>
            <a:noFill/>
          </a:ln>
        </p:spPr>
      </p:pic>
      <p:pic>
        <p:nvPicPr>
          <p:cNvPr id="189" name="Google Shape;189;p29"/>
          <p:cNvPicPr preferRelativeResize="0"/>
          <p:nvPr/>
        </p:nvPicPr>
        <p:blipFill rotWithShape="1">
          <a:blip r:embed="rId4">
            <a:alphaModFix/>
          </a:blip>
          <a:srcRect l="3775" t="34707" r="72757" b="55096"/>
          <a:stretch/>
        </p:blipFill>
        <p:spPr>
          <a:xfrm>
            <a:off x="4647875" y="46788"/>
            <a:ext cx="2789300" cy="936424"/>
          </a:xfrm>
          <a:prstGeom prst="rect">
            <a:avLst/>
          </a:prstGeom>
          <a:noFill/>
          <a:ln>
            <a:noFill/>
          </a:ln>
        </p:spPr>
      </p:pic>
      <p:pic>
        <p:nvPicPr>
          <p:cNvPr id="190" name="Google Shape;190;p29"/>
          <p:cNvPicPr preferRelativeResize="0"/>
          <p:nvPr/>
        </p:nvPicPr>
        <p:blipFill>
          <a:blip r:embed="rId5">
            <a:alphaModFix/>
          </a:blip>
          <a:stretch>
            <a:fillRect/>
          </a:stretch>
        </p:blipFill>
        <p:spPr>
          <a:xfrm rot="-5400000">
            <a:off x="1297150" y="1499171"/>
            <a:ext cx="2978425" cy="3723050"/>
          </a:xfrm>
          <a:prstGeom prst="rect">
            <a:avLst/>
          </a:prstGeom>
          <a:noFill/>
          <a:ln>
            <a:noFill/>
          </a:ln>
        </p:spPr>
      </p:pic>
      <p:sp>
        <p:nvSpPr>
          <p:cNvPr id="191" name="Google Shape;191;p29"/>
          <p:cNvSpPr txBox="1"/>
          <p:nvPr/>
        </p:nvSpPr>
        <p:spPr>
          <a:xfrm>
            <a:off x="265513" y="907000"/>
            <a:ext cx="4382400" cy="726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2400">
                <a:latin typeface="Calibri"/>
                <a:ea typeface="Calibri"/>
                <a:cs typeface="Calibri"/>
                <a:sym typeface="Calibri"/>
              </a:rPr>
              <a:t>Finish this graphic...adding your own lines and shading</a:t>
            </a:r>
            <a:endParaRPr sz="2400">
              <a:latin typeface="Calibri"/>
              <a:ea typeface="Calibri"/>
              <a:cs typeface="Calibri"/>
              <a:sym typeface="Calibri"/>
            </a:endParaRPr>
          </a:p>
        </p:txBody>
      </p:sp>
      <p:pic>
        <p:nvPicPr>
          <p:cNvPr id="192" name="Google Shape;192;p29"/>
          <p:cNvPicPr preferRelativeResize="0"/>
          <p:nvPr/>
        </p:nvPicPr>
        <p:blipFill>
          <a:blip r:embed="rId6">
            <a:alphaModFix/>
          </a:blip>
          <a:stretch>
            <a:fillRect/>
          </a:stretch>
        </p:blipFill>
        <p:spPr>
          <a:xfrm>
            <a:off x="5495800" y="1548725"/>
            <a:ext cx="3041399" cy="3289975"/>
          </a:xfrm>
          <a:prstGeom prst="rect">
            <a:avLst/>
          </a:prstGeom>
          <a:noFill/>
          <a:ln>
            <a:noFill/>
          </a:ln>
        </p:spPr>
      </p:pic>
      <p:sp>
        <p:nvSpPr>
          <p:cNvPr id="193" name="Google Shape;193;p29"/>
          <p:cNvSpPr txBox="1"/>
          <p:nvPr/>
        </p:nvSpPr>
        <p:spPr>
          <a:xfrm>
            <a:off x="5601400" y="907000"/>
            <a:ext cx="3164400" cy="726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3000">
                <a:latin typeface="Calibri"/>
                <a:ea typeface="Calibri"/>
                <a:cs typeface="Calibri"/>
                <a:sym typeface="Calibri"/>
              </a:rPr>
              <a:t>De Stijl Example</a:t>
            </a:r>
            <a:endParaRPr sz="3000">
              <a:latin typeface="Calibri"/>
              <a:ea typeface="Calibri"/>
              <a:cs typeface="Calibri"/>
              <a:sym typeface="Calibri"/>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92"/>
                                        </p:tgtEl>
                                        <p:attrNameLst>
                                          <p:attrName>style.visibility</p:attrName>
                                        </p:attrNameLst>
                                      </p:cBhvr>
                                      <p:to>
                                        <p:strVal val="visible"/>
                                      </p:to>
                                    </p:set>
                                    <p:animEffect transition="in" filter="fade">
                                      <p:cBhvr>
                                        <p:cTn id="7" dur="1000"/>
                                        <p:tgtEl>
                                          <p:spTgt spid="1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197"/>
        <p:cNvGrpSpPr/>
        <p:nvPr/>
      </p:nvGrpSpPr>
      <p:grpSpPr>
        <a:xfrm>
          <a:off x="0" y="0"/>
          <a:ext cx="0" cy="0"/>
          <a:chOff x="0" y="0"/>
          <a:chExt cx="0" cy="0"/>
        </a:xfrm>
      </p:grpSpPr>
      <p:pic>
        <p:nvPicPr>
          <p:cNvPr id="198" name="Google Shape;198;p30"/>
          <p:cNvPicPr preferRelativeResize="0"/>
          <p:nvPr/>
        </p:nvPicPr>
        <p:blipFill rotWithShape="1">
          <a:blip r:embed="rId3">
            <a:alphaModFix/>
          </a:blip>
          <a:srcRect l="4510" t="37657" r="62322" b="56332"/>
          <a:stretch/>
        </p:blipFill>
        <p:spPr>
          <a:xfrm>
            <a:off x="113150" y="145027"/>
            <a:ext cx="4382326" cy="613651"/>
          </a:xfrm>
          <a:prstGeom prst="rect">
            <a:avLst/>
          </a:prstGeom>
          <a:noFill/>
          <a:ln>
            <a:noFill/>
          </a:ln>
        </p:spPr>
      </p:pic>
      <p:pic>
        <p:nvPicPr>
          <p:cNvPr id="199" name="Google Shape;199;p30"/>
          <p:cNvPicPr preferRelativeResize="0"/>
          <p:nvPr/>
        </p:nvPicPr>
        <p:blipFill rotWithShape="1">
          <a:blip r:embed="rId4">
            <a:alphaModFix/>
          </a:blip>
          <a:srcRect l="4110" t="49240" r="68902" b="39697"/>
          <a:stretch/>
        </p:blipFill>
        <p:spPr>
          <a:xfrm>
            <a:off x="4571675" y="0"/>
            <a:ext cx="3874501" cy="1227274"/>
          </a:xfrm>
          <a:prstGeom prst="rect">
            <a:avLst/>
          </a:prstGeom>
          <a:noFill/>
          <a:ln>
            <a:noFill/>
          </a:ln>
        </p:spPr>
      </p:pic>
      <p:sp>
        <p:nvSpPr>
          <p:cNvPr id="200" name="Google Shape;200;p30"/>
          <p:cNvSpPr txBox="1"/>
          <p:nvPr/>
        </p:nvSpPr>
        <p:spPr>
          <a:xfrm>
            <a:off x="4753000" y="1204975"/>
            <a:ext cx="3570300" cy="6582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a:t>FInd the elements and principles of art in any direction:</a:t>
            </a:r>
            <a:endParaRPr/>
          </a:p>
        </p:txBody>
      </p:sp>
      <p:sp>
        <p:nvSpPr>
          <p:cNvPr id="201" name="Google Shape;201;p30"/>
          <p:cNvSpPr txBox="1"/>
          <p:nvPr/>
        </p:nvSpPr>
        <p:spPr>
          <a:xfrm>
            <a:off x="4762763" y="1907900"/>
            <a:ext cx="1651200" cy="2688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a:solidFill>
                  <a:schemeClr val="dk1"/>
                </a:solidFill>
              </a:rPr>
              <a:t>balance </a:t>
            </a:r>
            <a:endParaRPr>
              <a:solidFill>
                <a:schemeClr val="dk1"/>
              </a:solidFill>
            </a:endParaRPr>
          </a:p>
          <a:p>
            <a:pPr marL="0" lvl="0" indent="0" algn="l" rtl="0">
              <a:spcBef>
                <a:spcPts val="0"/>
              </a:spcBef>
              <a:spcAft>
                <a:spcPts val="0"/>
              </a:spcAft>
              <a:buClr>
                <a:schemeClr val="dk1"/>
              </a:buClr>
              <a:buSzPts val="1100"/>
              <a:buFont typeface="Arial"/>
              <a:buNone/>
            </a:pPr>
            <a:r>
              <a:rPr lang="en">
                <a:solidFill>
                  <a:schemeClr val="dk1"/>
                </a:solidFill>
              </a:rPr>
              <a:t>color</a:t>
            </a:r>
            <a:endParaRPr>
              <a:solidFill>
                <a:schemeClr val="dk1"/>
              </a:solidFill>
            </a:endParaRPr>
          </a:p>
          <a:p>
            <a:pPr marL="0" lvl="0" indent="0" algn="l" rtl="0">
              <a:spcBef>
                <a:spcPts val="0"/>
              </a:spcBef>
              <a:spcAft>
                <a:spcPts val="0"/>
              </a:spcAft>
              <a:buClr>
                <a:schemeClr val="dk1"/>
              </a:buClr>
              <a:buSzPts val="1100"/>
              <a:buFont typeface="Arial"/>
              <a:buNone/>
            </a:pPr>
            <a:r>
              <a:rPr lang="en">
                <a:solidFill>
                  <a:schemeClr val="dk1"/>
                </a:solidFill>
              </a:rPr>
              <a:t>contrast</a:t>
            </a:r>
            <a:endParaRPr>
              <a:solidFill>
                <a:schemeClr val="dk1"/>
              </a:solidFill>
            </a:endParaRPr>
          </a:p>
          <a:p>
            <a:pPr marL="0" lvl="0" indent="0" algn="l" rtl="0">
              <a:spcBef>
                <a:spcPts val="0"/>
              </a:spcBef>
              <a:spcAft>
                <a:spcPts val="0"/>
              </a:spcAft>
              <a:buClr>
                <a:schemeClr val="dk1"/>
              </a:buClr>
              <a:buSzPts val="1100"/>
              <a:buFont typeface="Arial"/>
              <a:buNone/>
            </a:pPr>
            <a:r>
              <a:rPr lang="en">
                <a:solidFill>
                  <a:schemeClr val="dk1"/>
                </a:solidFill>
              </a:rPr>
              <a:t>elements</a:t>
            </a:r>
            <a:endParaRPr>
              <a:solidFill>
                <a:schemeClr val="dk1"/>
              </a:solidFill>
            </a:endParaRPr>
          </a:p>
          <a:p>
            <a:pPr marL="0" lvl="0" indent="0" algn="l" rtl="0">
              <a:spcBef>
                <a:spcPts val="0"/>
              </a:spcBef>
              <a:spcAft>
                <a:spcPts val="0"/>
              </a:spcAft>
              <a:buClr>
                <a:schemeClr val="dk1"/>
              </a:buClr>
              <a:buSzPts val="1100"/>
              <a:buFont typeface="Arial"/>
              <a:buNone/>
            </a:pPr>
            <a:r>
              <a:rPr lang="en">
                <a:solidFill>
                  <a:schemeClr val="dk1"/>
                </a:solidFill>
              </a:rPr>
              <a:t>emphasis</a:t>
            </a:r>
            <a:endParaRPr>
              <a:solidFill>
                <a:schemeClr val="dk1"/>
              </a:solidFill>
            </a:endParaRPr>
          </a:p>
          <a:p>
            <a:pPr marL="0" lvl="0" indent="0" algn="l" rtl="0">
              <a:spcBef>
                <a:spcPts val="0"/>
              </a:spcBef>
              <a:spcAft>
                <a:spcPts val="0"/>
              </a:spcAft>
              <a:buClr>
                <a:schemeClr val="dk1"/>
              </a:buClr>
              <a:buSzPts val="1100"/>
              <a:buFont typeface="Arial"/>
              <a:buNone/>
            </a:pPr>
            <a:r>
              <a:rPr lang="en">
                <a:solidFill>
                  <a:schemeClr val="dk1"/>
                </a:solidFill>
              </a:rPr>
              <a:t>form</a:t>
            </a:r>
            <a:endParaRPr>
              <a:solidFill>
                <a:schemeClr val="dk1"/>
              </a:solidFill>
            </a:endParaRPr>
          </a:p>
          <a:p>
            <a:pPr marL="0" lvl="0" indent="0" algn="l" rtl="0">
              <a:spcBef>
                <a:spcPts val="0"/>
              </a:spcBef>
              <a:spcAft>
                <a:spcPts val="0"/>
              </a:spcAft>
              <a:buClr>
                <a:schemeClr val="dk1"/>
              </a:buClr>
              <a:buSzPts val="1100"/>
              <a:buFont typeface="Arial"/>
              <a:buNone/>
            </a:pPr>
            <a:r>
              <a:rPr lang="en">
                <a:solidFill>
                  <a:schemeClr val="dk1"/>
                </a:solidFill>
              </a:rPr>
              <a:t>harmony</a:t>
            </a:r>
            <a:endParaRPr>
              <a:solidFill>
                <a:schemeClr val="dk1"/>
              </a:solidFill>
            </a:endParaRPr>
          </a:p>
          <a:p>
            <a:pPr marL="0" lvl="0" indent="0" algn="l" rtl="0">
              <a:spcBef>
                <a:spcPts val="0"/>
              </a:spcBef>
              <a:spcAft>
                <a:spcPts val="0"/>
              </a:spcAft>
              <a:buClr>
                <a:schemeClr val="dk1"/>
              </a:buClr>
              <a:buSzPts val="1100"/>
              <a:buFont typeface="Arial"/>
              <a:buNone/>
            </a:pPr>
            <a:r>
              <a:rPr lang="en">
                <a:solidFill>
                  <a:schemeClr val="dk1"/>
                </a:solidFill>
              </a:rPr>
              <a:t>line</a:t>
            </a:r>
            <a:endParaRPr>
              <a:solidFill>
                <a:schemeClr val="dk1"/>
              </a:solidFill>
            </a:endParaRPr>
          </a:p>
          <a:p>
            <a:pPr marL="0" lvl="0" indent="0" algn="l" rtl="0">
              <a:spcBef>
                <a:spcPts val="0"/>
              </a:spcBef>
              <a:spcAft>
                <a:spcPts val="0"/>
              </a:spcAft>
              <a:buClr>
                <a:schemeClr val="dk1"/>
              </a:buClr>
              <a:buSzPts val="1100"/>
              <a:buFont typeface="Arial"/>
              <a:buNone/>
            </a:pPr>
            <a:r>
              <a:rPr lang="en">
                <a:solidFill>
                  <a:schemeClr val="dk1"/>
                </a:solidFill>
              </a:rPr>
              <a:t>movement</a:t>
            </a:r>
            <a:endParaRPr>
              <a:solidFill>
                <a:schemeClr val="dk1"/>
              </a:solidFill>
            </a:endParaRPr>
          </a:p>
          <a:p>
            <a:pPr marL="0" lvl="0" indent="0" algn="l" rtl="0">
              <a:spcBef>
                <a:spcPts val="0"/>
              </a:spcBef>
              <a:spcAft>
                <a:spcPts val="0"/>
              </a:spcAft>
              <a:buClr>
                <a:schemeClr val="dk1"/>
              </a:buClr>
              <a:buSzPts val="1100"/>
              <a:buFont typeface="Arial"/>
              <a:buNone/>
            </a:pPr>
            <a:endParaRPr>
              <a:solidFill>
                <a:schemeClr val="dk1"/>
              </a:solidFill>
            </a:endParaRPr>
          </a:p>
          <a:p>
            <a:pPr marL="0" lvl="0" indent="0" algn="l" rtl="0">
              <a:spcBef>
                <a:spcPts val="0"/>
              </a:spcBef>
              <a:spcAft>
                <a:spcPts val="0"/>
              </a:spcAft>
              <a:buNone/>
            </a:pPr>
            <a:endParaRPr/>
          </a:p>
        </p:txBody>
      </p:sp>
      <p:sp>
        <p:nvSpPr>
          <p:cNvPr id="202" name="Google Shape;202;p30"/>
          <p:cNvSpPr txBox="1"/>
          <p:nvPr/>
        </p:nvSpPr>
        <p:spPr>
          <a:xfrm>
            <a:off x="6637188" y="1907900"/>
            <a:ext cx="1617900" cy="2688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a:solidFill>
                  <a:schemeClr val="dk1"/>
                </a:solidFill>
              </a:rPr>
              <a:t>pattern</a:t>
            </a:r>
            <a:endParaRPr>
              <a:solidFill>
                <a:schemeClr val="dk1"/>
              </a:solidFill>
            </a:endParaRPr>
          </a:p>
          <a:p>
            <a:pPr marL="0" lvl="0" indent="0" algn="l" rtl="0">
              <a:spcBef>
                <a:spcPts val="0"/>
              </a:spcBef>
              <a:spcAft>
                <a:spcPts val="0"/>
              </a:spcAft>
              <a:buClr>
                <a:schemeClr val="dk1"/>
              </a:buClr>
              <a:buSzPts val="1100"/>
              <a:buFont typeface="Arial"/>
              <a:buNone/>
            </a:pPr>
            <a:r>
              <a:rPr lang="en">
                <a:solidFill>
                  <a:schemeClr val="dk1"/>
                </a:solidFill>
              </a:rPr>
              <a:t>principles</a:t>
            </a:r>
            <a:endParaRPr>
              <a:solidFill>
                <a:schemeClr val="dk1"/>
              </a:solidFill>
            </a:endParaRPr>
          </a:p>
          <a:p>
            <a:pPr marL="0" lvl="0" indent="0" algn="l" rtl="0">
              <a:spcBef>
                <a:spcPts val="0"/>
              </a:spcBef>
              <a:spcAft>
                <a:spcPts val="0"/>
              </a:spcAft>
              <a:buClr>
                <a:schemeClr val="dk1"/>
              </a:buClr>
              <a:buSzPts val="1100"/>
              <a:buFont typeface="Arial"/>
              <a:buNone/>
            </a:pPr>
            <a:r>
              <a:rPr lang="en">
                <a:solidFill>
                  <a:schemeClr val="dk1"/>
                </a:solidFill>
              </a:rPr>
              <a:t>rhythm</a:t>
            </a:r>
            <a:endParaRPr>
              <a:solidFill>
                <a:schemeClr val="dk1"/>
              </a:solidFill>
            </a:endParaRPr>
          </a:p>
          <a:p>
            <a:pPr marL="0" lvl="0" indent="0" algn="l" rtl="0">
              <a:spcBef>
                <a:spcPts val="0"/>
              </a:spcBef>
              <a:spcAft>
                <a:spcPts val="0"/>
              </a:spcAft>
              <a:buClr>
                <a:schemeClr val="dk1"/>
              </a:buClr>
              <a:buSzPts val="1100"/>
              <a:buFont typeface="Arial"/>
              <a:buNone/>
            </a:pPr>
            <a:r>
              <a:rPr lang="en">
                <a:solidFill>
                  <a:schemeClr val="dk1"/>
                </a:solidFill>
              </a:rPr>
              <a:t>scale</a:t>
            </a:r>
            <a:endParaRPr>
              <a:solidFill>
                <a:schemeClr val="dk1"/>
              </a:solidFill>
            </a:endParaRPr>
          </a:p>
          <a:p>
            <a:pPr marL="0" lvl="0" indent="0" algn="l" rtl="0">
              <a:spcBef>
                <a:spcPts val="0"/>
              </a:spcBef>
              <a:spcAft>
                <a:spcPts val="0"/>
              </a:spcAft>
              <a:buClr>
                <a:schemeClr val="dk1"/>
              </a:buClr>
              <a:buSzPts val="1100"/>
              <a:buFont typeface="Arial"/>
              <a:buNone/>
            </a:pPr>
            <a:r>
              <a:rPr lang="en">
                <a:solidFill>
                  <a:schemeClr val="dk1"/>
                </a:solidFill>
              </a:rPr>
              <a:t>shape</a:t>
            </a:r>
            <a:endParaRPr>
              <a:solidFill>
                <a:schemeClr val="dk1"/>
              </a:solidFill>
            </a:endParaRPr>
          </a:p>
          <a:p>
            <a:pPr marL="0" lvl="0" indent="0" algn="l" rtl="0">
              <a:spcBef>
                <a:spcPts val="0"/>
              </a:spcBef>
              <a:spcAft>
                <a:spcPts val="0"/>
              </a:spcAft>
              <a:buClr>
                <a:schemeClr val="dk1"/>
              </a:buClr>
              <a:buSzPts val="1100"/>
              <a:buFont typeface="Arial"/>
              <a:buNone/>
            </a:pPr>
            <a:r>
              <a:rPr lang="en">
                <a:solidFill>
                  <a:schemeClr val="dk1"/>
                </a:solidFill>
              </a:rPr>
              <a:t>space</a:t>
            </a:r>
            <a:endParaRPr>
              <a:solidFill>
                <a:schemeClr val="dk1"/>
              </a:solidFill>
            </a:endParaRPr>
          </a:p>
          <a:p>
            <a:pPr marL="0" lvl="0" indent="0" algn="l" rtl="0">
              <a:spcBef>
                <a:spcPts val="0"/>
              </a:spcBef>
              <a:spcAft>
                <a:spcPts val="0"/>
              </a:spcAft>
              <a:buClr>
                <a:schemeClr val="dk1"/>
              </a:buClr>
              <a:buSzPts val="1100"/>
              <a:buFont typeface="Arial"/>
              <a:buNone/>
            </a:pPr>
            <a:r>
              <a:rPr lang="en">
                <a:solidFill>
                  <a:schemeClr val="dk1"/>
                </a:solidFill>
              </a:rPr>
              <a:t>texture</a:t>
            </a:r>
            <a:endParaRPr>
              <a:solidFill>
                <a:schemeClr val="dk1"/>
              </a:solidFill>
            </a:endParaRPr>
          </a:p>
          <a:p>
            <a:pPr marL="0" lvl="0" indent="0" algn="l" rtl="0">
              <a:spcBef>
                <a:spcPts val="0"/>
              </a:spcBef>
              <a:spcAft>
                <a:spcPts val="0"/>
              </a:spcAft>
              <a:buClr>
                <a:schemeClr val="dk1"/>
              </a:buClr>
              <a:buSzPts val="1100"/>
              <a:buFont typeface="Arial"/>
              <a:buNone/>
            </a:pPr>
            <a:r>
              <a:rPr lang="en">
                <a:solidFill>
                  <a:schemeClr val="dk1"/>
                </a:solidFill>
              </a:rPr>
              <a:t>unity</a:t>
            </a:r>
            <a:endParaRPr>
              <a:solidFill>
                <a:schemeClr val="dk1"/>
              </a:solidFill>
            </a:endParaRPr>
          </a:p>
          <a:p>
            <a:pPr marL="0" lvl="0" indent="0" algn="l" rtl="0">
              <a:spcBef>
                <a:spcPts val="0"/>
              </a:spcBef>
              <a:spcAft>
                <a:spcPts val="0"/>
              </a:spcAft>
              <a:buClr>
                <a:schemeClr val="dk1"/>
              </a:buClr>
              <a:buSzPts val="1100"/>
              <a:buFont typeface="Arial"/>
              <a:buNone/>
            </a:pPr>
            <a:r>
              <a:rPr lang="en">
                <a:solidFill>
                  <a:schemeClr val="dk1"/>
                </a:solidFill>
              </a:rPr>
              <a:t>value	</a:t>
            </a:r>
            <a:endParaRPr>
              <a:solidFill>
                <a:schemeClr val="dk1"/>
              </a:solidFill>
            </a:endParaRPr>
          </a:p>
          <a:p>
            <a:pPr marL="0" lvl="0" indent="0" algn="l" rtl="0">
              <a:spcBef>
                <a:spcPts val="0"/>
              </a:spcBef>
              <a:spcAft>
                <a:spcPts val="0"/>
              </a:spcAft>
              <a:buClr>
                <a:schemeClr val="dk1"/>
              </a:buClr>
              <a:buSzPts val="1100"/>
              <a:buFont typeface="Arial"/>
              <a:buNone/>
            </a:pPr>
            <a:r>
              <a:rPr lang="en">
                <a:solidFill>
                  <a:schemeClr val="dk1"/>
                </a:solidFill>
              </a:rPr>
              <a:t>variety</a:t>
            </a:r>
            <a:endParaRPr>
              <a:solidFill>
                <a:schemeClr val="dk1"/>
              </a:solidFill>
            </a:endParaRPr>
          </a:p>
          <a:p>
            <a:pPr marL="0" lvl="0" indent="0" algn="l" rtl="0">
              <a:spcBef>
                <a:spcPts val="0"/>
              </a:spcBef>
              <a:spcAft>
                <a:spcPts val="0"/>
              </a:spcAft>
              <a:buNone/>
            </a:pPr>
            <a:endParaRPr/>
          </a:p>
        </p:txBody>
      </p:sp>
      <p:pic>
        <p:nvPicPr>
          <p:cNvPr id="203" name="Google Shape;203;p30"/>
          <p:cNvPicPr preferRelativeResize="0"/>
          <p:nvPr/>
        </p:nvPicPr>
        <p:blipFill>
          <a:blip r:embed="rId5">
            <a:alphaModFix/>
          </a:blip>
          <a:stretch>
            <a:fillRect/>
          </a:stretch>
        </p:blipFill>
        <p:spPr>
          <a:xfrm>
            <a:off x="299300" y="900878"/>
            <a:ext cx="4010025" cy="4029075"/>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207"/>
        <p:cNvGrpSpPr/>
        <p:nvPr/>
      </p:nvGrpSpPr>
      <p:grpSpPr>
        <a:xfrm>
          <a:off x="0" y="0"/>
          <a:ext cx="0" cy="0"/>
          <a:chOff x="0" y="0"/>
          <a:chExt cx="0" cy="0"/>
        </a:xfrm>
      </p:grpSpPr>
      <p:pic>
        <p:nvPicPr>
          <p:cNvPr id="208" name="Google Shape;208;p31"/>
          <p:cNvPicPr preferRelativeResize="0"/>
          <p:nvPr/>
        </p:nvPicPr>
        <p:blipFill rotWithShape="1">
          <a:blip r:embed="rId3">
            <a:alphaModFix/>
          </a:blip>
          <a:srcRect l="4510" t="37657" r="62322" b="56332"/>
          <a:stretch/>
        </p:blipFill>
        <p:spPr>
          <a:xfrm>
            <a:off x="113150" y="145027"/>
            <a:ext cx="4382326" cy="613651"/>
          </a:xfrm>
          <a:prstGeom prst="rect">
            <a:avLst/>
          </a:prstGeom>
          <a:noFill/>
          <a:ln>
            <a:noFill/>
          </a:ln>
        </p:spPr>
      </p:pic>
      <p:pic>
        <p:nvPicPr>
          <p:cNvPr id="209" name="Google Shape;209;p31"/>
          <p:cNvPicPr preferRelativeResize="0"/>
          <p:nvPr/>
        </p:nvPicPr>
        <p:blipFill rotWithShape="1">
          <a:blip r:embed="rId4">
            <a:alphaModFix/>
          </a:blip>
          <a:srcRect l="4110" t="49240" r="68902" b="39697"/>
          <a:stretch/>
        </p:blipFill>
        <p:spPr>
          <a:xfrm>
            <a:off x="4571675" y="0"/>
            <a:ext cx="3874501" cy="1227274"/>
          </a:xfrm>
          <a:prstGeom prst="rect">
            <a:avLst/>
          </a:prstGeom>
          <a:noFill/>
          <a:ln>
            <a:noFill/>
          </a:ln>
        </p:spPr>
      </p:pic>
      <p:sp>
        <p:nvSpPr>
          <p:cNvPr id="210" name="Google Shape;210;p31"/>
          <p:cNvSpPr txBox="1"/>
          <p:nvPr/>
        </p:nvSpPr>
        <p:spPr>
          <a:xfrm>
            <a:off x="4753000" y="1204975"/>
            <a:ext cx="3570300" cy="6582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a:t>Find the elements and principles of art in any direction:</a:t>
            </a:r>
            <a:endParaRPr/>
          </a:p>
        </p:txBody>
      </p:sp>
      <p:sp>
        <p:nvSpPr>
          <p:cNvPr id="211" name="Google Shape;211;p31"/>
          <p:cNvSpPr txBox="1"/>
          <p:nvPr/>
        </p:nvSpPr>
        <p:spPr>
          <a:xfrm>
            <a:off x="4762775" y="1907900"/>
            <a:ext cx="1651200" cy="2148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a:solidFill>
                  <a:schemeClr val="dk1"/>
                </a:solidFill>
              </a:rPr>
              <a:t>balance </a:t>
            </a:r>
            <a:endParaRPr>
              <a:solidFill>
                <a:schemeClr val="dk1"/>
              </a:solidFill>
            </a:endParaRPr>
          </a:p>
          <a:p>
            <a:pPr marL="0" lvl="0" indent="0" algn="l" rtl="0">
              <a:spcBef>
                <a:spcPts val="0"/>
              </a:spcBef>
              <a:spcAft>
                <a:spcPts val="0"/>
              </a:spcAft>
              <a:buClr>
                <a:schemeClr val="dk1"/>
              </a:buClr>
              <a:buSzPts val="1100"/>
              <a:buFont typeface="Arial"/>
              <a:buNone/>
            </a:pPr>
            <a:r>
              <a:rPr lang="en">
                <a:solidFill>
                  <a:schemeClr val="dk1"/>
                </a:solidFill>
              </a:rPr>
              <a:t>color</a:t>
            </a:r>
            <a:endParaRPr>
              <a:solidFill>
                <a:schemeClr val="dk1"/>
              </a:solidFill>
            </a:endParaRPr>
          </a:p>
          <a:p>
            <a:pPr marL="0" lvl="0" indent="0" algn="l" rtl="0">
              <a:spcBef>
                <a:spcPts val="0"/>
              </a:spcBef>
              <a:spcAft>
                <a:spcPts val="0"/>
              </a:spcAft>
              <a:buClr>
                <a:schemeClr val="dk1"/>
              </a:buClr>
              <a:buSzPts val="1100"/>
              <a:buFont typeface="Arial"/>
              <a:buNone/>
            </a:pPr>
            <a:r>
              <a:rPr lang="en">
                <a:solidFill>
                  <a:schemeClr val="dk1"/>
                </a:solidFill>
              </a:rPr>
              <a:t>contrast</a:t>
            </a:r>
            <a:endParaRPr>
              <a:solidFill>
                <a:schemeClr val="dk1"/>
              </a:solidFill>
            </a:endParaRPr>
          </a:p>
          <a:p>
            <a:pPr marL="0" lvl="0" indent="0" algn="l" rtl="0">
              <a:spcBef>
                <a:spcPts val="0"/>
              </a:spcBef>
              <a:spcAft>
                <a:spcPts val="0"/>
              </a:spcAft>
              <a:buClr>
                <a:schemeClr val="dk1"/>
              </a:buClr>
              <a:buSzPts val="1100"/>
              <a:buFont typeface="Arial"/>
              <a:buNone/>
            </a:pPr>
            <a:r>
              <a:rPr lang="en">
                <a:solidFill>
                  <a:schemeClr val="dk1"/>
                </a:solidFill>
              </a:rPr>
              <a:t>elements</a:t>
            </a:r>
            <a:endParaRPr>
              <a:solidFill>
                <a:schemeClr val="dk1"/>
              </a:solidFill>
            </a:endParaRPr>
          </a:p>
          <a:p>
            <a:pPr marL="0" lvl="0" indent="0" algn="l" rtl="0">
              <a:spcBef>
                <a:spcPts val="0"/>
              </a:spcBef>
              <a:spcAft>
                <a:spcPts val="0"/>
              </a:spcAft>
              <a:buClr>
                <a:schemeClr val="dk1"/>
              </a:buClr>
              <a:buSzPts val="1100"/>
              <a:buFont typeface="Arial"/>
              <a:buNone/>
            </a:pPr>
            <a:r>
              <a:rPr lang="en">
                <a:solidFill>
                  <a:schemeClr val="dk1"/>
                </a:solidFill>
              </a:rPr>
              <a:t>emphasis</a:t>
            </a:r>
            <a:endParaRPr>
              <a:solidFill>
                <a:schemeClr val="dk1"/>
              </a:solidFill>
            </a:endParaRPr>
          </a:p>
          <a:p>
            <a:pPr marL="0" lvl="0" indent="0" algn="l" rtl="0">
              <a:spcBef>
                <a:spcPts val="0"/>
              </a:spcBef>
              <a:spcAft>
                <a:spcPts val="0"/>
              </a:spcAft>
              <a:buClr>
                <a:schemeClr val="dk1"/>
              </a:buClr>
              <a:buSzPts val="1100"/>
              <a:buFont typeface="Arial"/>
              <a:buNone/>
            </a:pPr>
            <a:r>
              <a:rPr lang="en">
                <a:solidFill>
                  <a:schemeClr val="dk1"/>
                </a:solidFill>
              </a:rPr>
              <a:t>form</a:t>
            </a:r>
            <a:endParaRPr>
              <a:solidFill>
                <a:schemeClr val="dk1"/>
              </a:solidFill>
            </a:endParaRPr>
          </a:p>
          <a:p>
            <a:pPr marL="0" lvl="0" indent="0" algn="l" rtl="0">
              <a:spcBef>
                <a:spcPts val="0"/>
              </a:spcBef>
              <a:spcAft>
                <a:spcPts val="0"/>
              </a:spcAft>
              <a:buClr>
                <a:schemeClr val="dk1"/>
              </a:buClr>
              <a:buSzPts val="1100"/>
              <a:buFont typeface="Arial"/>
              <a:buNone/>
            </a:pPr>
            <a:r>
              <a:rPr lang="en">
                <a:solidFill>
                  <a:schemeClr val="dk1"/>
                </a:solidFill>
              </a:rPr>
              <a:t>harmony</a:t>
            </a:r>
            <a:endParaRPr>
              <a:solidFill>
                <a:schemeClr val="dk1"/>
              </a:solidFill>
            </a:endParaRPr>
          </a:p>
          <a:p>
            <a:pPr marL="0" lvl="0" indent="0" algn="l" rtl="0">
              <a:spcBef>
                <a:spcPts val="0"/>
              </a:spcBef>
              <a:spcAft>
                <a:spcPts val="0"/>
              </a:spcAft>
              <a:buClr>
                <a:schemeClr val="dk1"/>
              </a:buClr>
              <a:buSzPts val="1100"/>
              <a:buFont typeface="Arial"/>
              <a:buNone/>
            </a:pPr>
            <a:r>
              <a:rPr lang="en">
                <a:solidFill>
                  <a:schemeClr val="dk1"/>
                </a:solidFill>
              </a:rPr>
              <a:t>line</a:t>
            </a:r>
            <a:endParaRPr>
              <a:solidFill>
                <a:schemeClr val="dk1"/>
              </a:solidFill>
            </a:endParaRPr>
          </a:p>
          <a:p>
            <a:pPr marL="0" lvl="0" indent="0" algn="l" rtl="0">
              <a:spcBef>
                <a:spcPts val="0"/>
              </a:spcBef>
              <a:spcAft>
                <a:spcPts val="0"/>
              </a:spcAft>
              <a:buClr>
                <a:schemeClr val="dk1"/>
              </a:buClr>
              <a:buSzPts val="1100"/>
              <a:buFont typeface="Arial"/>
              <a:buNone/>
            </a:pPr>
            <a:r>
              <a:rPr lang="en">
                <a:solidFill>
                  <a:schemeClr val="dk1"/>
                </a:solidFill>
              </a:rPr>
              <a:t>movement</a:t>
            </a:r>
            <a:endParaRPr/>
          </a:p>
        </p:txBody>
      </p:sp>
      <p:sp>
        <p:nvSpPr>
          <p:cNvPr id="212" name="Google Shape;212;p31"/>
          <p:cNvSpPr txBox="1"/>
          <p:nvPr/>
        </p:nvSpPr>
        <p:spPr>
          <a:xfrm>
            <a:off x="6637200" y="1907900"/>
            <a:ext cx="1617900" cy="23172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a:solidFill>
                  <a:schemeClr val="dk1"/>
                </a:solidFill>
              </a:rPr>
              <a:t>pattern</a:t>
            </a:r>
            <a:endParaRPr>
              <a:solidFill>
                <a:schemeClr val="dk1"/>
              </a:solidFill>
            </a:endParaRPr>
          </a:p>
          <a:p>
            <a:pPr marL="0" lvl="0" indent="0" algn="l" rtl="0">
              <a:spcBef>
                <a:spcPts val="0"/>
              </a:spcBef>
              <a:spcAft>
                <a:spcPts val="0"/>
              </a:spcAft>
              <a:buClr>
                <a:schemeClr val="dk1"/>
              </a:buClr>
              <a:buSzPts val="1100"/>
              <a:buFont typeface="Arial"/>
              <a:buNone/>
            </a:pPr>
            <a:r>
              <a:rPr lang="en">
                <a:solidFill>
                  <a:schemeClr val="dk1"/>
                </a:solidFill>
              </a:rPr>
              <a:t>principles</a:t>
            </a:r>
            <a:endParaRPr>
              <a:solidFill>
                <a:schemeClr val="dk1"/>
              </a:solidFill>
            </a:endParaRPr>
          </a:p>
          <a:p>
            <a:pPr marL="0" lvl="0" indent="0" algn="l" rtl="0">
              <a:spcBef>
                <a:spcPts val="0"/>
              </a:spcBef>
              <a:spcAft>
                <a:spcPts val="0"/>
              </a:spcAft>
              <a:buClr>
                <a:schemeClr val="dk1"/>
              </a:buClr>
              <a:buSzPts val="1100"/>
              <a:buFont typeface="Arial"/>
              <a:buNone/>
            </a:pPr>
            <a:r>
              <a:rPr lang="en">
                <a:solidFill>
                  <a:schemeClr val="dk1"/>
                </a:solidFill>
              </a:rPr>
              <a:t>rhythm</a:t>
            </a:r>
            <a:endParaRPr>
              <a:solidFill>
                <a:schemeClr val="dk1"/>
              </a:solidFill>
            </a:endParaRPr>
          </a:p>
          <a:p>
            <a:pPr marL="0" lvl="0" indent="0" algn="l" rtl="0">
              <a:spcBef>
                <a:spcPts val="0"/>
              </a:spcBef>
              <a:spcAft>
                <a:spcPts val="0"/>
              </a:spcAft>
              <a:buClr>
                <a:schemeClr val="dk1"/>
              </a:buClr>
              <a:buSzPts val="1100"/>
              <a:buFont typeface="Arial"/>
              <a:buNone/>
            </a:pPr>
            <a:r>
              <a:rPr lang="en">
                <a:solidFill>
                  <a:schemeClr val="dk1"/>
                </a:solidFill>
              </a:rPr>
              <a:t>scale</a:t>
            </a:r>
            <a:endParaRPr>
              <a:solidFill>
                <a:schemeClr val="dk1"/>
              </a:solidFill>
            </a:endParaRPr>
          </a:p>
          <a:p>
            <a:pPr marL="0" lvl="0" indent="0" algn="l" rtl="0">
              <a:spcBef>
                <a:spcPts val="0"/>
              </a:spcBef>
              <a:spcAft>
                <a:spcPts val="0"/>
              </a:spcAft>
              <a:buClr>
                <a:schemeClr val="dk1"/>
              </a:buClr>
              <a:buSzPts val="1100"/>
              <a:buFont typeface="Arial"/>
              <a:buNone/>
            </a:pPr>
            <a:r>
              <a:rPr lang="en">
                <a:solidFill>
                  <a:schemeClr val="dk1"/>
                </a:solidFill>
              </a:rPr>
              <a:t>shape</a:t>
            </a:r>
            <a:endParaRPr>
              <a:solidFill>
                <a:schemeClr val="dk1"/>
              </a:solidFill>
            </a:endParaRPr>
          </a:p>
          <a:p>
            <a:pPr marL="0" lvl="0" indent="0" algn="l" rtl="0">
              <a:spcBef>
                <a:spcPts val="0"/>
              </a:spcBef>
              <a:spcAft>
                <a:spcPts val="0"/>
              </a:spcAft>
              <a:buClr>
                <a:schemeClr val="dk1"/>
              </a:buClr>
              <a:buSzPts val="1100"/>
              <a:buFont typeface="Arial"/>
              <a:buNone/>
            </a:pPr>
            <a:r>
              <a:rPr lang="en">
                <a:solidFill>
                  <a:schemeClr val="dk1"/>
                </a:solidFill>
              </a:rPr>
              <a:t>space</a:t>
            </a:r>
            <a:endParaRPr>
              <a:solidFill>
                <a:schemeClr val="dk1"/>
              </a:solidFill>
            </a:endParaRPr>
          </a:p>
          <a:p>
            <a:pPr marL="0" lvl="0" indent="0" algn="l" rtl="0">
              <a:spcBef>
                <a:spcPts val="0"/>
              </a:spcBef>
              <a:spcAft>
                <a:spcPts val="0"/>
              </a:spcAft>
              <a:buClr>
                <a:schemeClr val="dk1"/>
              </a:buClr>
              <a:buSzPts val="1100"/>
              <a:buFont typeface="Arial"/>
              <a:buNone/>
            </a:pPr>
            <a:r>
              <a:rPr lang="en">
                <a:solidFill>
                  <a:schemeClr val="dk1"/>
                </a:solidFill>
              </a:rPr>
              <a:t>texture</a:t>
            </a:r>
            <a:endParaRPr>
              <a:solidFill>
                <a:schemeClr val="dk1"/>
              </a:solidFill>
            </a:endParaRPr>
          </a:p>
          <a:p>
            <a:pPr marL="0" lvl="0" indent="0" algn="l" rtl="0">
              <a:spcBef>
                <a:spcPts val="0"/>
              </a:spcBef>
              <a:spcAft>
                <a:spcPts val="0"/>
              </a:spcAft>
              <a:buClr>
                <a:schemeClr val="dk1"/>
              </a:buClr>
              <a:buSzPts val="1100"/>
              <a:buFont typeface="Arial"/>
              <a:buNone/>
            </a:pPr>
            <a:r>
              <a:rPr lang="en">
                <a:solidFill>
                  <a:schemeClr val="dk1"/>
                </a:solidFill>
              </a:rPr>
              <a:t>unity</a:t>
            </a:r>
            <a:endParaRPr>
              <a:solidFill>
                <a:schemeClr val="dk1"/>
              </a:solidFill>
            </a:endParaRPr>
          </a:p>
          <a:p>
            <a:pPr marL="0" lvl="0" indent="0" algn="l" rtl="0">
              <a:spcBef>
                <a:spcPts val="0"/>
              </a:spcBef>
              <a:spcAft>
                <a:spcPts val="0"/>
              </a:spcAft>
              <a:buClr>
                <a:schemeClr val="dk1"/>
              </a:buClr>
              <a:buSzPts val="1100"/>
              <a:buFont typeface="Arial"/>
              <a:buNone/>
            </a:pPr>
            <a:r>
              <a:rPr lang="en">
                <a:solidFill>
                  <a:schemeClr val="dk1"/>
                </a:solidFill>
              </a:rPr>
              <a:t>value	</a:t>
            </a:r>
            <a:endParaRPr>
              <a:solidFill>
                <a:schemeClr val="dk1"/>
              </a:solidFill>
            </a:endParaRPr>
          </a:p>
          <a:p>
            <a:pPr marL="0" lvl="0" indent="0" algn="l" rtl="0">
              <a:spcBef>
                <a:spcPts val="0"/>
              </a:spcBef>
              <a:spcAft>
                <a:spcPts val="0"/>
              </a:spcAft>
              <a:buClr>
                <a:schemeClr val="dk1"/>
              </a:buClr>
              <a:buSzPts val="1100"/>
              <a:buFont typeface="Arial"/>
              <a:buNone/>
            </a:pPr>
            <a:r>
              <a:rPr lang="en">
                <a:solidFill>
                  <a:schemeClr val="dk1"/>
                </a:solidFill>
              </a:rPr>
              <a:t>variety</a:t>
            </a:r>
            <a:endParaRPr>
              <a:solidFill>
                <a:schemeClr val="dk1"/>
              </a:solidFill>
            </a:endParaRPr>
          </a:p>
          <a:p>
            <a:pPr marL="0" lvl="0" indent="0" algn="l" rtl="0">
              <a:spcBef>
                <a:spcPts val="0"/>
              </a:spcBef>
              <a:spcAft>
                <a:spcPts val="0"/>
              </a:spcAft>
              <a:buNone/>
            </a:pPr>
            <a:endParaRPr/>
          </a:p>
        </p:txBody>
      </p:sp>
      <p:pic>
        <p:nvPicPr>
          <p:cNvPr id="213" name="Google Shape;213;p31"/>
          <p:cNvPicPr preferRelativeResize="0"/>
          <p:nvPr/>
        </p:nvPicPr>
        <p:blipFill>
          <a:blip r:embed="rId5">
            <a:alphaModFix/>
          </a:blip>
          <a:stretch>
            <a:fillRect/>
          </a:stretch>
        </p:blipFill>
        <p:spPr>
          <a:xfrm>
            <a:off x="299300" y="900878"/>
            <a:ext cx="4010025" cy="4029075"/>
          </a:xfrm>
          <a:prstGeom prst="rect">
            <a:avLst/>
          </a:prstGeom>
          <a:noFill/>
          <a:ln>
            <a:noFill/>
          </a:ln>
        </p:spPr>
      </p:pic>
      <p:sp>
        <p:nvSpPr>
          <p:cNvPr id="214" name="Google Shape;214;p31"/>
          <p:cNvSpPr/>
          <p:nvPr/>
        </p:nvSpPr>
        <p:spPr>
          <a:xfrm>
            <a:off x="877650" y="1010325"/>
            <a:ext cx="224400" cy="1296000"/>
          </a:xfrm>
          <a:prstGeom prst="rect">
            <a:avLst/>
          </a:prstGeom>
          <a:noFill/>
          <a:ln w="9525" cap="flat" cmpd="sng">
            <a:solidFill>
              <a:srgbClr val="FF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5" name="Google Shape;215;p31"/>
          <p:cNvSpPr/>
          <p:nvPr/>
        </p:nvSpPr>
        <p:spPr>
          <a:xfrm>
            <a:off x="1102050" y="2510525"/>
            <a:ext cx="224400" cy="1857300"/>
          </a:xfrm>
          <a:prstGeom prst="rect">
            <a:avLst/>
          </a:prstGeom>
          <a:noFill/>
          <a:ln w="9525" cap="flat" cmpd="sng">
            <a:solidFill>
              <a:srgbClr val="FF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6" name="Google Shape;216;p31"/>
          <p:cNvSpPr/>
          <p:nvPr/>
        </p:nvSpPr>
        <p:spPr>
          <a:xfrm>
            <a:off x="4040525" y="1227275"/>
            <a:ext cx="224400" cy="2068200"/>
          </a:xfrm>
          <a:prstGeom prst="rect">
            <a:avLst/>
          </a:prstGeom>
          <a:noFill/>
          <a:ln w="9525" cap="flat" cmpd="sng">
            <a:solidFill>
              <a:srgbClr val="FF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7" name="Google Shape;217;p31"/>
          <p:cNvSpPr/>
          <p:nvPr/>
        </p:nvSpPr>
        <p:spPr>
          <a:xfrm>
            <a:off x="1663475" y="3571875"/>
            <a:ext cx="1879200" cy="234600"/>
          </a:xfrm>
          <a:prstGeom prst="rect">
            <a:avLst/>
          </a:prstGeom>
          <a:noFill/>
          <a:ln w="9525" cap="flat" cmpd="sng">
            <a:solidFill>
              <a:srgbClr val="FF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8" name="Google Shape;218;p31"/>
          <p:cNvSpPr/>
          <p:nvPr/>
        </p:nvSpPr>
        <p:spPr>
          <a:xfrm>
            <a:off x="1417875" y="3060875"/>
            <a:ext cx="1021200" cy="234600"/>
          </a:xfrm>
          <a:prstGeom prst="rect">
            <a:avLst/>
          </a:prstGeom>
          <a:noFill/>
          <a:ln w="9525" cap="flat" cmpd="sng">
            <a:solidFill>
              <a:srgbClr val="FF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9" name="Google Shape;219;p31"/>
          <p:cNvSpPr/>
          <p:nvPr/>
        </p:nvSpPr>
        <p:spPr>
          <a:xfrm>
            <a:off x="1417875" y="3321875"/>
            <a:ext cx="1827300" cy="234600"/>
          </a:xfrm>
          <a:prstGeom prst="rect">
            <a:avLst/>
          </a:prstGeom>
          <a:noFill/>
          <a:ln w="9525" cap="flat" cmpd="sng">
            <a:solidFill>
              <a:srgbClr val="FF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0" name="Google Shape;220;p31"/>
          <p:cNvSpPr/>
          <p:nvPr/>
        </p:nvSpPr>
        <p:spPr>
          <a:xfrm>
            <a:off x="1917250" y="3821875"/>
            <a:ext cx="1327800" cy="234600"/>
          </a:xfrm>
          <a:prstGeom prst="rect">
            <a:avLst/>
          </a:prstGeom>
          <a:noFill/>
          <a:ln w="9525" cap="flat" cmpd="sng">
            <a:solidFill>
              <a:srgbClr val="FF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1" name="Google Shape;221;p31"/>
          <p:cNvSpPr/>
          <p:nvPr/>
        </p:nvSpPr>
        <p:spPr>
          <a:xfrm>
            <a:off x="356500" y="1479075"/>
            <a:ext cx="224400" cy="1857300"/>
          </a:xfrm>
          <a:prstGeom prst="rect">
            <a:avLst/>
          </a:prstGeom>
          <a:noFill/>
          <a:ln w="9525" cap="flat" cmpd="sng">
            <a:solidFill>
              <a:srgbClr val="FF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222" name="Google Shape;222;p31"/>
          <p:cNvCxnSpPr>
            <a:stCxn id="214" idx="0"/>
          </p:cNvCxnSpPr>
          <p:nvPr/>
        </p:nvCxnSpPr>
        <p:spPr>
          <a:xfrm>
            <a:off x="989850" y="1010325"/>
            <a:ext cx="2571900" cy="2449200"/>
          </a:xfrm>
          <a:prstGeom prst="straightConnector1">
            <a:avLst/>
          </a:prstGeom>
          <a:noFill/>
          <a:ln w="9525" cap="flat" cmpd="sng">
            <a:solidFill>
              <a:srgbClr val="FF0000"/>
            </a:solidFill>
            <a:prstDash val="solid"/>
            <a:round/>
            <a:headEnd type="none" w="med" len="med"/>
            <a:tailEnd type="none" w="med" len="med"/>
          </a:ln>
        </p:spPr>
      </p:cxnSp>
      <p:cxnSp>
        <p:nvCxnSpPr>
          <p:cNvPr id="223" name="Google Shape;223;p31"/>
          <p:cNvCxnSpPr/>
          <p:nvPr/>
        </p:nvCxnSpPr>
        <p:spPr>
          <a:xfrm>
            <a:off x="1273350" y="992450"/>
            <a:ext cx="2004900" cy="1958100"/>
          </a:xfrm>
          <a:prstGeom prst="straightConnector1">
            <a:avLst/>
          </a:prstGeom>
          <a:noFill/>
          <a:ln w="9525" cap="flat" cmpd="sng">
            <a:solidFill>
              <a:srgbClr val="FF0000"/>
            </a:solidFill>
            <a:prstDash val="solid"/>
            <a:round/>
            <a:headEnd type="none" w="med" len="med"/>
            <a:tailEnd type="none" w="med" len="med"/>
          </a:ln>
        </p:spPr>
      </p:cxnSp>
      <p:cxnSp>
        <p:nvCxnSpPr>
          <p:cNvPr id="224" name="Google Shape;224;p31"/>
          <p:cNvCxnSpPr/>
          <p:nvPr/>
        </p:nvCxnSpPr>
        <p:spPr>
          <a:xfrm>
            <a:off x="1398975" y="1652375"/>
            <a:ext cx="1999500" cy="1939800"/>
          </a:xfrm>
          <a:prstGeom prst="straightConnector1">
            <a:avLst/>
          </a:prstGeom>
          <a:noFill/>
          <a:ln w="9525" cap="flat" cmpd="sng">
            <a:solidFill>
              <a:srgbClr val="FF0000"/>
            </a:solidFill>
            <a:prstDash val="solid"/>
            <a:round/>
            <a:headEnd type="none" w="med" len="med"/>
            <a:tailEnd type="none" w="med" len="med"/>
          </a:ln>
        </p:spPr>
      </p:cxnSp>
      <p:sp>
        <p:nvSpPr>
          <p:cNvPr id="225" name="Google Shape;225;p31"/>
          <p:cNvSpPr/>
          <p:nvPr/>
        </p:nvSpPr>
        <p:spPr>
          <a:xfrm>
            <a:off x="3276050" y="2234975"/>
            <a:ext cx="224400" cy="1035300"/>
          </a:xfrm>
          <a:prstGeom prst="rect">
            <a:avLst/>
          </a:prstGeom>
          <a:noFill/>
          <a:ln w="9525" cap="flat" cmpd="sng">
            <a:solidFill>
              <a:srgbClr val="FF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226" name="Google Shape;226;p31"/>
          <p:cNvCxnSpPr/>
          <p:nvPr/>
        </p:nvCxnSpPr>
        <p:spPr>
          <a:xfrm rot="10800000" flipH="1">
            <a:off x="1494075" y="1081775"/>
            <a:ext cx="2057400" cy="1944000"/>
          </a:xfrm>
          <a:prstGeom prst="straightConnector1">
            <a:avLst/>
          </a:prstGeom>
          <a:noFill/>
          <a:ln w="9525" cap="flat" cmpd="sng">
            <a:solidFill>
              <a:srgbClr val="FF0000"/>
            </a:solidFill>
            <a:prstDash val="solid"/>
            <a:round/>
            <a:headEnd type="none" w="med" len="med"/>
            <a:tailEnd type="none" w="med" len="med"/>
          </a:ln>
        </p:spPr>
      </p:cxnSp>
      <p:cxnSp>
        <p:nvCxnSpPr>
          <p:cNvPr id="227" name="Google Shape;227;p31"/>
          <p:cNvCxnSpPr/>
          <p:nvPr/>
        </p:nvCxnSpPr>
        <p:spPr>
          <a:xfrm rot="10800000" flipH="1">
            <a:off x="1398800" y="1041050"/>
            <a:ext cx="1958700" cy="1860900"/>
          </a:xfrm>
          <a:prstGeom prst="straightConnector1">
            <a:avLst/>
          </a:prstGeom>
          <a:noFill/>
          <a:ln w="9525" cap="flat" cmpd="sng">
            <a:solidFill>
              <a:srgbClr val="FF0000"/>
            </a:solidFill>
            <a:prstDash val="solid"/>
            <a:round/>
            <a:headEnd type="none" w="med" len="med"/>
            <a:tailEnd type="none" w="med" len="med"/>
          </a:ln>
        </p:spPr>
      </p:cxnSp>
      <p:sp>
        <p:nvSpPr>
          <p:cNvPr id="228" name="Google Shape;228;p31"/>
          <p:cNvSpPr/>
          <p:nvPr/>
        </p:nvSpPr>
        <p:spPr>
          <a:xfrm>
            <a:off x="3564050" y="1775725"/>
            <a:ext cx="224400" cy="1800000"/>
          </a:xfrm>
          <a:prstGeom prst="rect">
            <a:avLst/>
          </a:prstGeom>
          <a:noFill/>
          <a:ln w="9525" cap="flat" cmpd="sng">
            <a:solidFill>
              <a:srgbClr val="FF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9" name="Google Shape;229;p31"/>
          <p:cNvSpPr/>
          <p:nvPr/>
        </p:nvSpPr>
        <p:spPr>
          <a:xfrm>
            <a:off x="3802300" y="1718525"/>
            <a:ext cx="224400" cy="1342200"/>
          </a:xfrm>
          <a:prstGeom prst="rect">
            <a:avLst/>
          </a:prstGeom>
          <a:noFill/>
          <a:ln w="9525" cap="flat" cmpd="sng">
            <a:solidFill>
              <a:srgbClr val="FF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0" name="Google Shape;230;p31"/>
          <p:cNvSpPr/>
          <p:nvPr/>
        </p:nvSpPr>
        <p:spPr>
          <a:xfrm>
            <a:off x="1102050" y="1479075"/>
            <a:ext cx="224400" cy="1296000"/>
          </a:xfrm>
          <a:prstGeom prst="rect">
            <a:avLst/>
          </a:prstGeom>
          <a:noFill/>
          <a:ln w="9525" cap="flat" cmpd="sng">
            <a:solidFill>
              <a:srgbClr val="FF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1" name="Google Shape;231;p31"/>
          <p:cNvSpPr/>
          <p:nvPr/>
        </p:nvSpPr>
        <p:spPr>
          <a:xfrm>
            <a:off x="580900" y="3041175"/>
            <a:ext cx="224400" cy="1296000"/>
          </a:xfrm>
          <a:prstGeom prst="rect">
            <a:avLst/>
          </a:prstGeom>
          <a:noFill/>
          <a:ln w="9525" cap="flat" cmpd="sng">
            <a:solidFill>
              <a:srgbClr val="FF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2" name="Google Shape;232;p31"/>
          <p:cNvSpPr/>
          <p:nvPr/>
        </p:nvSpPr>
        <p:spPr>
          <a:xfrm>
            <a:off x="587550" y="4582875"/>
            <a:ext cx="1617900" cy="234600"/>
          </a:xfrm>
          <a:prstGeom prst="rect">
            <a:avLst/>
          </a:prstGeom>
          <a:noFill/>
          <a:ln w="9525" cap="flat" cmpd="sng">
            <a:solidFill>
              <a:srgbClr val="FF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3" name="Google Shape;233;p31"/>
          <p:cNvSpPr/>
          <p:nvPr/>
        </p:nvSpPr>
        <p:spPr>
          <a:xfrm>
            <a:off x="1693025" y="4071875"/>
            <a:ext cx="2571900" cy="234600"/>
          </a:xfrm>
          <a:prstGeom prst="rect">
            <a:avLst/>
          </a:prstGeom>
          <a:noFill/>
          <a:ln w="9525" cap="flat" cmpd="sng">
            <a:solidFill>
              <a:srgbClr val="FF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4" name="Google Shape;234;p31"/>
          <p:cNvSpPr/>
          <p:nvPr/>
        </p:nvSpPr>
        <p:spPr>
          <a:xfrm>
            <a:off x="2439075" y="4321875"/>
            <a:ext cx="1327800" cy="234600"/>
          </a:xfrm>
          <a:prstGeom prst="rect">
            <a:avLst/>
          </a:prstGeom>
          <a:noFill/>
          <a:ln w="9525" cap="flat" cmpd="sng">
            <a:solidFill>
              <a:srgbClr val="FF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60"/>
        <p:cNvGrpSpPr/>
        <p:nvPr/>
      </p:nvGrpSpPr>
      <p:grpSpPr>
        <a:xfrm>
          <a:off x="0" y="0"/>
          <a:ext cx="0" cy="0"/>
          <a:chOff x="0" y="0"/>
          <a:chExt cx="0" cy="0"/>
        </a:xfrm>
      </p:grpSpPr>
      <p:pic>
        <p:nvPicPr>
          <p:cNvPr id="61" name="Google Shape;61;p14"/>
          <p:cNvPicPr preferRelativeResize="0"/>
          <p:nvPr/>
        </p:nvPicPr>
        <p:blipFill>
          <a:blip r:embed="rId3">
            <a:alphaModFix/>
          </a:blip>
          <a:stretch>
            <a:fillRect/>
          </a:stretch>
        </p:blipFill>
        <p:spPr>
          <a:xfrm>
            <a:off x="1861144" y="1467869"/>
            <a:ext cx="1466425" cy="2629325"/>
          </a:xfrm>
          <a:prstGeom prst="rect">
            <a:avLst/>
          </a:prstGeom>
          <a:noFill/>
          <a:ln>
            <a:noFill/>
          </a:ln>
        </p:spPr>
      </p:pic>
      <p:sp>
        <p:nvSpPr>
          <p:cNvPr id="62" name="Google Shape;62;p14"/>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r>
              <a:rPr lang="en">
                <a:latin typeface="Comfortaa"/>
                <a:ea typeface="Comfortaa"/>
                <a:cs typeface="Comfortaa"/>
                <a:sym typeface="Comfortaa"/>
              </a:rPr>
              <a:t>MODERN ART</a:t>
            </a:r>
            <a:endParaRPr>
              <a:latin typeface="Comfortaa"/>
              <a:ea typeface="Comfortaa"/>
              <a:cs typeface="Comfortaa"/>
              <a:sym typeface="Comfortaa"/>
            </a:endParaRPr>
          </a:p>
        </p:txBody>
      </p:sp>
      <p:sp>
        <p:nvSpPr>
          <p:cNvPr id="63" name="Google Shape;63;p14"/>
          <p:cNvSpPr txBox="1">
            <a:spLocks noGrp="1"/>
          </p:cNvSpPr>
          <p:nvPr>
            <p:ph type="subTitle" idx="1"/>
          </p:nvPr>
        </p:nvSpPr>
        <p:spPr>
          <a:xfrm>
            <a:off x="1256425" y="2844100"/>
            <a:ext cx="7575900" cy="7926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a:latin typeface="Economica"/>
                <a:ea typeface="Economica"/>
                <a:cs typeface="Economica"/>
                <a:sym typeface="Economica"/>
              </a:rPr>
              <a:t>T E R M   1    •    I N T R O</a:t>
            </a:r>
            <a:endParaRPr>
              <a:latin typeface="Economica"/>
              <a:ea typeface="Economica"/>
              <a:cs typeface="Economica"/>
              <a:sym typeface="Economica"/>
            </a:endParaRPr>
          </a:p>
        </p:txBody>
      </p:sp>
      <p:pic>
        <p:nvPicPr>
          <p:cNvPr id="2" name="Picture 1">
            <a:extLst>
              <a:ext uri="{FF2B5EF4-FFF2-40B4-BE49-F238E27FC236}">
                <a16:creationId xmlns:a16="http://schemas.microsoft.com/office/drawing/2014/main" id="{7383D985-0853-0596-3051-A0C8340AEBB0}"/>
              </a:ext>
            </a:extLst>
          </p:cNvPr>
          <p:cNvPicPr>
            <a:picLocks noChangeAspect="1"/>
          </p:cNvPicPr>
          <p:nvPr/>
        </p:nvPicPr>
        <p:blipFill>
          <a:blip r:embed="rId4"/>
          <a:stretch>
            <a:fillRect/>
          </a:stretch>
        </p:blipFill>
        <p:spPr>
          <a:xfrm>
            <a:off x="7028953" y="4791475"/>
            <a:ext cx="1833162" cy="112810"/>
          </a:xfrm>
          <a:prstGeom prst="rect">
            <a:avLst/>
          </a:prstGeom>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238"/>
        <p:cNvGrpSpPr/>
        <p:nvPr/>
      </p:nvGrpSpPr>
      <p:grpSpPr>
        <a:xfrm>
          <a:off x="0" y="0"/>
          <a:ext cx="0" cy="0"/>
          <a:chOff x="0" y="0"/>
          <a:chExt cx="0" cy="0"/>
        </a:xfrm>
      </p:grpSpPr>
      <p:pic>
        <p:nvPicPr>
          <p:cNvPr id="239" name="Google Shape;239;p32"/>
          <p:cNvPicPr preferRelativeResize="0"/>
          <p:nvPr/>
        </p:nvPicPr>
        <p:blipFill rotWithShape="1">
          <a:blip r:embed="rId3">
            <a:alphaModFix/>
          </a:blip>
          <a:srcRect l="4510" t="47313" r="62322" b="46115"/>
          <a:stretch/>
        </p:blipFill>
        <p:spPr>
          <a:xfrm>
            <a:off x="111575" y="111577"/>
            <a:ext cx="4382326" cy="670924"/>
          </a:xfrm>
          <a:prstGeom prst="rect">
            <a:avLst/>
          </a:prstGeom>
          <a:noFill/>
          <a:ln>
            <a:noFill/>
          </a:ln>
        </p:spPr>
      </p:pic>
      <p:pic>
        <p:nvPicPr>
          <p:cNvPr id="240" name="Google Shape;240;p32"/>
          <p:cNvPicPr preferRelativeResize="0"/>
          <p:nvPr/>
        </p:nvPicPr>
        <p:blipFill rotWithShape="1">
          <a:blip r:embed="rId4">
            <a:alphaModFix/>
          </a:blip>
          <a:srcRect l="4445" t="62037" r="71920" b="23646"/>
          <a:stretch/>
        </p:blipFill>
        <p:spPr>
          <a:xfrm>
            <a:off x="4786475" y="111575"/>
            <a:ext cx="3905026" cy="1827875"/>
          </a:xfrm>
          <a:prstGeom prst="rect">
            <a:avLst/>
          </a:prstGeom>
          <a:noFill/>
          <a:ln>
            <a:noFill/>
          </a:ln>
        </p:spPr>
      </p:pic>
      <p:pic>
        <p:nvPicPr>
          <p:cNvPr id="241" name="Google Shape;241;p32"/>
          <p:cNvPicPr preferRelativeResize="0"/>
          <p:nvPr/>
        </p:nvPicPr>
        <p:blipFill>
          <a:blip r:embed="rId5">
            <a:alphaModFix/>
          </a:blip>
          <a:stretch>
            <a:fillRect/>
          </a:stretch>
        </p:blipFill>
        <p:spPr>
          <a:xfrm>
            <a:off x="296213" y="934901"/>
            <a:ext cx="4013048" cy="4056199"/>
          </a:xfrm>
          <a:prstGeom prst="rect">
            <a:avLst/>
          </a:prstGeom>
          <a:noFill/>
          <a:ln w="38100" cap="flat" cmpd="sng">
            <a:solidFill>
              <a:schemeClr val="dk2"/>
            </a:solidFill>
            <a:prstDash val="solid"/>
            <a:round/>
            <a:headEnd type="none" w="sm" len="sm"/>
            <a:tailEnd type="none" w="sm" len="sm"/>
          </a:ln>
        </p:spPr>
      </p:pic>
      <p:pic>
        <p:nvPicPr>
          <p:cNvPr id="242" name="Google Shape;242;p32"/>
          <p:cNvPicPr preferRelativeResize="0"/>
          <p:nvPr/>
        </p:nvPicPr>
        <p:blipFill>
          <a:blip r:embed="rId6">
            <a:alphaModFix/>
          </a:blip>
          <a:stretch>
            <a:fillRect/>
          </a:stretch>
        </p:blipFill>
        <p:spPr>
          <a:xfrm>
            <a:off x="4572000" y="1886525"/>
            <a:ext cx="2337175" cy="2337175"/>
          </a:xfrm>
          <a:prstGeom prst="rect">
            <a:avLst/>
          </a:prstGeom>
          <a:noFill/>
          <a:ln>
            <a:noFill/>
          </a:ln>
        </p:spPr>
      </p:pic>
      <p:sp>
        <p:nvSpPr>
          <p:cNvPr id="243" name="Google Shape;243;p32"/>
          <p:cNvSpPr txBox="1"/>
          <p:nvPr/>
        </p:nvSpPr>
        <p:spPr>
          <a:xfrm>
            <a:off x="6959825" y="1816450"/>
            <a:ext cx="2012700" cy="29673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a:t>Identify the Elements and Principles of Art. Check each box that applies. </a:t>
            </a:r>
            <a:endParaRPr/>
          </a:p>
          <a:p>
            <a:pPr marL="0" lvl="0" indent="0" algn="l" rtl="0">
              <a:spcBef>
                <a:spcPts val="0"/>
              </a:spcBef>
              <a:spcAft>
                <a:spcPts val="0"/>
              </a:spcAft>
              <a:buNone/>
            </a:pPr>
            <a:endParaRPr/>
          </a:p>
          <a:p>
            <a:pPr marL="0" lvl="0" indent="0" algn="l" rtl="0">
              <a:spcBef>
                <a:spcPts val="0"/>
              </a:spcBef>
              <a:spcAft>
                <a:spcPts val="0"/>
              </a:spcAft>
              <a:buClr>
                <a:schemeClr val="dk1"/>
              </a:buClr>
              <a:buSzPts val="1100"/>
              <a:buFont typeface="Arial"/>
              <a:buNone/>
            </a:pPr>
            <a:r>
              <a:rPr lang="en"/>
              <a:t>In the empty box, create art inspired by Piet Mondrian. Use a ruler, primary colors, black, and white. Can you apply the same</a:t>
            </a:r>
            <a:endParaRPr/>
          </a:p>
          <a:p>
            <a:pPr marL="0" lvl="0" indent="0" algn="l" rtl="0">
              <a:spcBef>
                <a:spcPts val="0"/>
              </a:spcBef>
              <a:spcAft>
                <a:spcPts val="0"/>
              </a:spcAft>
              <a:buNone/>
            </a:pPr>
            <a:endParaRPr/>
          </a:p>
        </p:txBody>
      </p:sp>
      <p:sp>
        <p:nvSpPr>
          <p:cNvPr id="244" name="Google Shape;244;p32"/>
          <p:cNvSpPr txBox="1"/>
          <p:nvPr/>
        </p:nvSpPr>
        <p:spPr>
          <a:xfrm>
            <a:off x="4522438" y="4157650"/>
            <a:ext cx="4585500" cy="6261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a:t>Elements and Principles of Art you noted in Mondrian’s work?</a:t>
            </a:r>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248"/>
        <p:cNvGrpSpPr/>
        <p:nvPr/>
      </p:nvGrpSpPr>
      <p:grpSpPr>
        <a:xfrm>
          <a:off x="0" y="0"/>
          <a:ext cx="0" cy="0"/>
          <a:chOff x="0" y="0"/>
          <a:chExt cx="0" cy="0"/>
        </a:xfrm>
      </p:grpSpPr>
      <p:pic>
        <p:nvPicPr>
          <p:cNvPr id="249" name="Google Shape;249;p33"/>
          <p:cNvPicPr preferRelativeResize="0"/>
          <p:nvPr/>
        </p:nvPicPr>
        <p:blipFill>
          <a:blip r:embed="rId3">
            <a:alphaModFix/>
          </a:blip>
          <a:stretch>
            <a:fillRect/>
          </a:stretch>
        </p:blipFill>
        <p:spPr>
          <a:xfrm>
            <a:off x="1861144" y="1467869"/>
            <a:ext cx="1466425" cy="2629325"/>
          </a:xfrm>
          <a:prstGeom prst="rect">
            <a:avLst/>
          </a:prstGeom>
          <a:noFill/>
          <a:ln>
            <a:noFill/>
          </a:ln>
        </p:spPr>
      </p:pic>
      <p:sp>
        <p:nvSpPr>
          <p:cNvPr id="250" name="Google Shape;250;p33"/>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r>
              <a:rPr lang="en">
                <a:latin typeface="Comfortaa"/>
                <a:ea typeface="Comfortaa"/>
                <a:cs typeface="Comfortaa"/>
                <a:sym typeface="Comfortaa"/>
              </a:rPr>
              <a:t>MODERN ART</a:t>
            </a:r>
            <a:endParaRPr>
              <a:latin typeface="Comfortaa"/>
              <a:ea typeface="Comfortaa"/>
              <a:cs typeface="Comfortaa"/>
              <a:sym typeface="Comfortaa"/>
            </a:endParaRPr>
          </a:p>
        </p:txBody>
      </p:sp>
      <p:sp>
        <p:nvSpPr>
          <p:cNvPr id="251" name="Google Shape;251;p33"/>
          <p:cNvSpPr txBox="1">
            <a:spLocks noGrp="1"/>
          </p:cNvSpPr>
          <p:nvPr>
            <p:ph type="subTitle" idx="1"/>
          </p:nvPr>
        </p:nvSpPr>
        <p:spPr>
          <a:xfrm>
            <a:off x="1256425" y="2844100"/>
            <a:ext cx="7575900" cy="7926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a:latin typeface="Economica"/>
                <a:ea typeface="Economica"/>
                <a:cs typeface="Economica"/>
                <a:sym typeface="Economica"/>
              </a:rPr>
              <a:t>T E R M   1    •    W E E K  2</a:t>
            </a:r>
            <a:endParaRPr>
              <a:latin typeface="Economica"/>
              <a:ea typeface="Economica"/>
              <a:cs typeface="Economica"/>
              <a:sym typeface="Economica"/>
            </a:endParaRPr>
          </a:p>
        </p:txBody>
      </p:sp>
      <p:pic>
        <p:nvPicPr>
          <p:cNvPr id="2" name="Picture 1">
            <a:extLst>
              <a:ext uri="{FF2B5EF4-FFF2-40B4-BE49-F238E27FC236}">
                <a16:creationId xmlns:a16="http://schemas.microsoft.com/office/drawing/2014/main" id="{F0A6EFF9-87DD-3912-32BB-4A1585177296}"/>
              </a:ext>
            </a:extLst>
          </p:cNvPr>
          <p:cNvPicPr>
            <a:picLocks noChangeAspect="1"/>
          </p:cNvPicPr>
          <p:nvPr/>
        </p:nvPicPr>
        <p:blipFill>
          <a:blip r:embed="rId4"/>
          <a:stretch>
            <a:fillRect/>
          </a:stretch>
        </p:blipFill>
        <p:spPr>
          <a:xfrm>
            <a:off x="7028953" y="4791475"/>
            <a:ext cx="1833162" cy="112810"/>
          </a:xfrm>
          <a:prstGeom prst="rect">
            <a:avLst/>
          </a:prstGeom>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255"/>
        <p:cNvGrpSpPr/>
        <p:nvPr/>
      </p:nvGrpSpPr>
      <p:grpSpPr>
        <a:xfrm>
          <a:off x="0" y="0"/>
          <a:ext cx="0" cy="0"/>
          <a:chOff x="0" y="0"/>
          <a:chExt cx="0" cy="0"/>
        </a:xfrm>
      </p:grpSpPr>
      <p:pic>
        <p:nvPicPr>
          <p:cNvPr id="256" name="Google Shape;256;p34"/>
          <p:cNvPicPr preferRelativeResize="0"/>
          <p:nvPr/>
        </p:nvPicPr>
        <p:blipFill>
          <a:blip r:embed="rId3">
            <a:alphaModFix/>
          </a:blip>
          <a:stretch>
            <a:fillRect/>
          </a:stretch>
        </p:blipFill>
        <p:spPr>
          <a:xfrm>
            <a:off x="1777050" y="998475"/>
            <a:ext cx="2450750" cy="980295"/>
          </a:xfrm>
          <a:prstGeom prst="rect">
            <a:avLst/>
          </a:prstGeom>
          <a:noFill/>
          <a:ln>
            <a:noFill/>
          </a:ln>
        </p:spPr>
      </p:pic>
      <p:pic>
        <p:nvPicPr>
          <p:cNvPr id="257" name="Google Shape;257;p34"/>
          <p:cNvPicPr preferRelativeResize="0"/>
          <p:nvPr/>
        </p:nvPicPr>
        <p:blipFill rotWithShape="1">
          <a:blip r:embed="rId4">
            <a:alphaModFix/>
          </a:blip>
          <a:srcRect t="5855" r="28668"/>
          <a:stretch/>
        </p:blipFill>
        <p:spPr>
          <a:xfrm>
            <a:off x="191600" y="223150"/>
            <a:ext cx="1426224" cy="4842249"/>
          </a:xfrm>
          <a:prstGeom prst="rect">
            <a:avLst/>
          </a:prstGeom>
          <a:noFill/>
          <a:ln>
            <a:noFill/>
          </a:ln>
        </p:spPr>
      </p:pic>
      <p:pic>
        <p:nvPicPr>
          <p:cNvPr id="258" name="Google Shape;258;p34"/>
          <p:cNvPicPr preferRelativeResize="0"/>
          <p:nvPr/>
        </p:nvPicPr>
        <p:blipFill rotWithShape="1">
          <a:blip r:embed="rId5">
            <a:alphaModFix/>
          </a:blip>
          <a:srcRect l="4510" t="6021" r="62322" b="87968"/>
          <a:stretch/>
        </p:blipFill>
        <p:spPr>
          <a:xfrm>
            <a:off x="4572000" y="156236"/>
            <a:ext cx="4382326" cy="613651"/>
          </a:xfrm>
          <a:prstGeom prst="rect">
            <a:avLst/>
          </a:prstGeom>
          <a:noFill/>
          <a:ln>
            <a:noFill/>
          </a:ln>
        </p:spPr>
      </p:pic>
      <p:pic>
        <p:nvPicPr>
          <p:cNvPr id="259" name="Google Shape;259;p34"/>
          <p:cNvPicPr preferRelativeResize="0"/>
          <p:nvPr/>
        </p:nvPicPr>
        <p:blipFill rotWithShape="1">
          <a:blip r:embed="rId6">
            <a:alphaModFix/>
          </a:blip>
          <a:srcRect l="45846" t="4337" r="29346" b="83731"/>
          <a:stretch/>
        </p:blipFill>
        <p:spPr>
          <a:xfrm>
            <a:off x="1426225" y="-122700"/>
            <a:ext cx="3152399" cy="1171499"/>
          </a:xfrm>
          <a:prstGeom prst="rect">
            <a:avLst/>
          </a:prstGeom>
          <a:noFill/>
          <a:ln>
            <a:noFill/>
          </a:ln>
        </p:spPr>
      </p:pic>
      <p:pic>
        <p:nvPicPr>
          <p:cNvPr id="260" name="Google Shape;260;p34"/>
          <p:cNvPicPr preferRelativeResize="0"/>
          <p:nvPr/>
        </p:nvPicPr>
        <p:blipFill rotWithShape="1">
          <a:blip r:embed="rId7">
            <a:alphaModFix/>
          </a:blip>
          <a:srcRect t="4401" b="6145"/>
          <a:stretch/>
        </p:blipFill>
        <p:spPr>
          <a:xfrm>
            <a:off x="1777050" y="2026825"/>
            <a:ext cx="2450750" cy="2923200"/>
          </a:xfrm>
          <a:prstGeom prst="rect">
            <a:avLst/>
          </a:prstGeom>
          <a:noFill/>
          <a:ln>
            <a:noFill/>
          </a:ln>
        </p:spPr>
      </p:pic>
      <p:sp>
        <p:nvSpPr>
          <p:cNvPr id="261" name="Google Shape;261;p34"/>
          <p:cNvSpPr txBox="1"/>
          <p:nvPr/>
        </p:nvSpPr>
        <p:spPr>
          <a:xfrm>
            <a:off x="4572000" y="1048800"/>
            <a:ext cx="4295700" cy="39012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200">
                <a:solidFill>
                  <a:srgbClr val="222222"/>
                </a:solidFill>
                <a:highlight>
                  <a:srgbClr val="FFFFFF"/>
                </a:highlight>
                <a:latin typeface="Calibri"/>
                <a:ea typeface="Calibri"/>
                <a:cs typeface="Calibri"/>
                <a:sym typeface="Calibri"/>
              </a:rPr>
              <a:t>Located: Midtown Manhattan - 11 W 53rd St, New York, NY 10019</a:t>
            </a:r>
            <a:endParaRPr sz="1200">
              <a:highlight>
                <a:srgbClr val="FFFFFF"/>
              </a:highlight>
              <a:latin typeface="Calibri"/>
              <a:ea typeface="Calibri"/>
              <a:cs typeface="Calibri"/>
              <a:sym typeface="Calibri"/>
            </a:endParaRPr>
          </a:p>
          <a:p>
            <a:pPr marL="0" lvl="0" indent="0" algn="l" rtl="0">
              <a:spcBef>
                <a:spcPts val="0"/>
              </a:spcBef>
              <a:spcAft>
                <a:spcPts val="0"/>
              </a:spcAft>
              <a:buNone/>
            </a:pPr>
            <a:endParaRPr sz="1200">
              <a:highlight>
                <a:srgbClr val="FFFFFF"/>
              </a:highlight>
              <a:latin typeface="Calibri"/>
              <a:ea typeface="Calibri"/>
              <a:cs typeface="Calibri"/>
              <a:sym typeface="Calibri"/>
            </a:endParaRPr>
          </a:p>
          <a:p>
            <a:pPr marL="0" lvl="0" indent="0" algn="l" rtl="0">
              <a:spcBef>
                <a:spcPts val="0"/>
              </a:spcBef>
              <a:spcAft>
                <a:spcPts val="0"/>
              </a:spcAft>
              <a:buNone/>
            </a:pPr>
            <a:r>
              <a:rPr lang="en" sz="1200">
                <a:highlight>
                  <a:srgbClr val="FFFFFF"/>
                </a:highlight>
                <a:latin typeface="Calibri"/>
                <a:ea typeface="Calibri"/>
                <a:cs typeface="Calibri"/>
                <a:sym typeface="Calibri"/>
              </a:rPr>
              <a:t>A group of patrons and trustees collaborated in the late 1920’s with the idea to form a modern museum. The museum was born in 1929. </a:t>
            </a:r>
            <a:r>
              <a:rPr lang="en" sz="1200">
                <a:solidFill>
                  <a:schemeClr val="dk1"/>
                </a:solidFill>
                <a:latin typeface="Calibri"/>
                <a:ea typeface="Calibri"/>
                <a:cs typeface="Calibri"/>
                <a:sym typeface="Calibri"/>
              </a:rPr>
              <a:t>This group intended the Museum to be dedicated to helping people understand and enjoy the visual arts of our time, hoping that it might provide New York with “the greatest museum of modern art in the world.” The public response was supportive and enthusiastic. The building was completed in 1939 and has remained open since. It has undergone multiple expansions of the interior and garden area.</a:t>
            </a:r>
            <a:endParaRPr sz="1200">
              <a:solidFill>
                <a:schemeClr val="dk1"/>
              </a:solidFill>
              <a:latin typeface="Calibri"/>
              <a:ea typeface="Calibri"/>
              <a:cs typeface="Calibri"/>
              <a:sym typeface="Calibri"/>
            </a:endParaRPr>
          </a:p>
          <a:p>
            <a:pPr marL="0" lvl="0" indent="0" algn="l" rtl="0">
              <a:spcBef>
                <a:spcPts val="0"/>
              </a:spcBef>
              <a:spcAft>
                <a:spcPts val="0"/>
              </a:spcAft>
              <a:buNone/>
            </a:pPr>
            <a:endParaRPr sz="1200">
              <a:highlight>
                <a:srgbClr val="FFFFFF"/>
              </a:highlight>
              <a:latin typeface="Calibri"/>
              <a:ea typeface="Calibri"/>
              <a:cs typeface="Calibri"/>
              <a:sym typeface="Calibri"/>
            </a:endParaRPr>
          </a:p>
          <a:p>
            <a:pPr marL="0" lvl="0" indent="0" algn="l" rtl="0">
              <a:spcBef>
                <a:spcPts val="0"/>
              </a:spcBef>
              <a:spcAft>
                <a:spcPts val="0"/>
              </a:spcAft>
              <a:buNone/>
            </a:pPr>
            <a:r>
              <a:rPr lang="en" sz="1200">
                <a:highlight>
                  <a:srgbClr val="FFFFFF"/>
                </a:highlight>
                <a:latin typeface="Calibri"/>
                <a:ea typeface="Calibri"/>
                <a:cs typeface="Calibri"/>
                <a:sym typeface="Calibri"/>
              </a:rPr>
              <a:t>MoMA’s e</a:t>
            </a:r>
            <a:r>
              <a:rPr lang="en" sz="1200">
                <a:highlight>
                  <a:srgbClr val="FFFFFF"/>
                </a:highlight>
                <a:uFill>
                  <a:noFill/>
                </a:uFill>
                <a:latin typeface="Calibri"/>
                <a:ea typeface="Calibri"/>
                <a:cs typeface="Calibri"/>
                <a:sym typeface="Calibri"/>
                <a:hlinkClick r:id="rId8"/>
              </a:rPr>
              <a:t>volving collection</a:t>
            </a:r>
            <a:r>
              <a:rPr lang="en" sz="1200">
                <a:highlight>
                  <a:srgbClr val="FFFFFF"/>
                </a:highlight>
                <a:latin typeface="Calibri"/>
                <a:ea typeface="Calibri"/>
                <a:cs typeface="Calibri"/>
                <a:sym typeface="Calibri"/>
              </a:rPr>
              <a:t> contains almost 200,000 works of modern and contemporary art. More than 78,000 works are currently available online. </a:t>
            </a:r>
            <a:r>
              <a:rPr lang="en" sz="1200">
                <a:solidFill>
                  <a:schemeClr val="dk1"/>
                </a:solidFill>
                <a:latin typeface="Calibri"/>
                <a:ea typeface="Calibri"/>
                <a:cs typeface="Calibri"/>
                <a:sym typeface="Calibri"/>
              </a:rPr>
              <a:t>MoMA’s Library holds over 320,000 items, including books, artists’ books, periodicals, and extensive individual files on more than 90,000 artists. The Museum has one of the most active publishing programs of any art museum and has published more than 2,500 editions appearing in 35 languages.</a:t>
            </a:r>
            <a:endParaRPr sz="1200">
              <a:latin typeface="Calibri"/>
              <a:ea typeface="Calibri"/>
              <a:cs typeface="Calibri"/>
              <a:sym typeface="Calibri"/>
            </a:endParaRPr>
          </a:p>
        </p:txBody>
      </p:sp>
      <p:sp>
        <p:nvSpPr>
          <p:cNvPr id="262" name="Google Shape;262;p34"/>
          <p:cNvSpPr/>
          <p:nvPr/>
        </p:nvSpPr>
        <p:spPr>
          <a:xfrm>
            <a:off x="260425" y="3079425"/>
            <a:ext cx="591300" cy="156300"/>
          </a:xfrm>
          <a:prstGeom prst="rightArrow">
            <a:avLst>
              <a:gd name="adj1" fmla="val 50000"/>
              <a:gd name="adj2" fmla="val 50000"/>
            </a:avLst>
          </a:prstGeom>
          <a:solidFill>
            <a:srgbClr val="FF0000"/>
          </a:solidFill>
          <a:ln w="9525" cap="flat" cmpd="sng">
            <a:solidFill>
              <a:srgbClr val="FF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266"/>
        <p:cNvGrpSpPr/>
        <p:nvPr/>
      </p:nvGrpSpPr>
      <p:grpSpPr>
        <a:xfrm>
          <a:off x="0" y="0"/>
          <a:ext cx="0" cy="0"/>
          <a:chOff x="0" y="0"/>
          <a:chExt cx="0" cy="0"/>
        </a:xfrm>
      </p:grpSpPr>
      <p:pic>
        <p:nvPicPr>
          <p:cNvPr id="267" name="Google Shape;267;p35"/>
          <p:cNvPicPr preferRelativeResize="0"/>
          <p:nvPr/>
        </p:nvPicPr>
        <p:blipFill rotWithShape="1">
          <a:blip r:embed="rId3">
            <a:alphaModFix/>
          </a:blip>
          <a:srcRect l="43667" t="21474" r="38229" b="68112"/>
          <a:stretch/>
        </p:blipFill>
        <p:spPr>
          <a:xfrm>
            <a:off x="1905026" y="1"/>
            <a:ext cx="2937227" cy="1305425"/>
          </a:xfrm>
          <a:prstGeom prst="rect">
            <a:avLst/>
          </a:prstGeom>
          <a:noFill/>
          <a:ln>
            <a:noFill/>
          </a:ln>
        </p:spPr>
      </p:pic>
      <p:pic>
        <p:nvPicPr>
          <p:cNvPr id="268" name="Google Shape;268;p35"/>
          <p:cNvPicPr preferRelativeResize="0"/>
          <p:nvPr/>
        </p:nvPicPr>
        <p:blipFill rotWithShape="1">
          <a:blip r:embed="rId4">
            <a:alphaModFix/>
          </a:blip>
          <a:srcRect l="4510" t="16822" r="62322" b="77167"/>
          <a:stretch/>
        </p:blipFill>
        <p:spPr>
          <a:xfrm>
            <a:off x="4572000" y="267755"/>
            <a:ext cx="4382326" cy="613651"/>
          </a:xfrm>
          <a:prstGeom prst="rect">
            <a:avLst/>
          </a:prstGeom>
          <a:noFill/>
          <a:ln>
            <a:noFill/>
          </a:ln>
        </p:spPr>
      </p:pic>
      <p:sp>
        <p:nvSpPr>
          <p:cNvPr id="269" name="Google Shape;269;p35"/>
          <p:cNvSpPr txBox="1"/>
          <p:nvPr/>
        </p:nvSpPr>
        <p:spPr>
          <a:xfrm>
            <a:off x="268350" y="1986125"/>
            <a:ext cx="3993600" cy="2866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a:solidFill>
                  <a:srgbClr val="26323E"/>
                </a:solidFill>
                <a:latin typeface="Calibri"/>
                <a:ea typeface="Calibri"/>
                <a:cs typeface="Calibri"/>
                <a:sym typeface="Calibri"/>
              </a:rPr>
              <a:t>Andy Warhol’s 1962 Pop Art depiction of a Campbell’s Soup can actually comes in a set of 32 silkscreened canvases, each representing the 32 separate soup varieties that the company sold at the time. As a sickly child, he remembered his mother heating up Campbell’s soup for him. Warhol never gave instructions on how to display them, so the Museum of Modern Art arranged them chronologically in the order in which the soups were introduced by the Campbell's Company…. </a:t>
            </a:r>
            <a:endParaRPr>
              <a:solidFill>
                <a:srgbClr val="26323E"/>
              </a:solidFill>
              <a:latin typeface="Calibri"/>
              <a:ea typeface="Calibri"/>
              <a:cs typeface="Calibri"/>
              <a:sym typeface="Calibri"/>
            </a:endParaRPr>
          </a:p>
          <a:p>
            <a:pPr marL="0" lvl="0" indent="0" algn="l" rtl="0">
              <a:spcBef>
                <a:spcPts val="0"/>
              </a:spcBef>
              <a:spcAft>
                <a:spcPts val="0"/>
              </a:spcAft>
              <a:buNone/>
            </a:pPr>
            <a:endParaRPr b="1">
              <a:solidFill>
                <a:srgbClr val="26323E"/>
              </a:solidFill>
              <a:latin typeface="Calibri"/>
              <a:ea typeface="Calibri"/>
              <a:cs typeface="Calibri"/>
              <a:sym typeface="Calibri"/>
            </a:endParaRPr>
          </a:p>
          <a:p>
            <a:pPr marL="0" lvl="0" indent="0" algn="l" rtl="0">
              <a:spcBef>
                <a:spcPts val="0"/>
              </a:spcBef>
              <a:spcAft>
                <a:spcPts val="0"/>
              </a:spcAft>
              <a:buNone/>
            </a:pPr>
            <a:r>
              <a:rPr lang="en" b="1">
                <a:solidFill>
                  <a:srgbClr val="26323E"/>
                </a:solidFill>
                <a:latin typeface="Calibri"/>
                <a:ea typeface="Calibri"/>
                <a:cs typeface="Calibri"/>
                <a:sym typeface="Calibri"/>
              </a:rPr>
              <a:t>Write 1 Fact from above &amp; draw your favorite can of soup.</a:t>
            </a:r>
            <a:endParaRPr b="1">
              <a:latin typeface="Calibri"/>
              <a:ea typeface="Calibri"/>
              <a:cs typeface="Calibri"/>
              <a:sym typeface="Calibri"/>
            </a:endParaRPr>
          </a:p>
        </p:txBody>
      </p:sp>
      <p:pic>
        <p:nvPicPr>
          <p:cNvPr id="270" name="Google Shape;270;p35"/>
          <p:cNvPicPr preferRelativeResize="0"/>
          <p:nvPr/>
        </p:nvPicPr>
        <p:blipFill>
          <a:blip r:embed="rId5">
            <a:alphaModFix/>
          </a:blip>
          <a:stretch>
            <a:fillRect/>
          </a:stretch>
        </p:blipFill>
        <p:spPr>
          <a:xfrm>
            <a:off x="330825" y="267750"/>
            <a:ext cx="1850476" cy="1632776"/>
          </a:xfrm>
          <a:prstGeom prst="rect">
            <a:avLst/>
          </a:prstGeom>
          <a:noFill/>
          <a:ln>
            <a:noFill/>
          </a:ln>
        </p:spPr>
      </p:pic>
      <p:pic>
        <p:nvPicPr>
          <p:cNvPr id="271" name="Google Shape;271;p35"/>
          <p:cNvPicPr preferRelativeResize="0"/>
          <p:nvPr/>
        </p:nvPicPr>
        <p:blipFill>
          <a:blip r:embed="rId6">
            <a:alphaModFix/>
          </a:blip>
          <a:stretch>
            <a:fillRect/>
          </a:stretch>
        </p:blipFill>
        <p:spPr>
          <a:xfrm>
            <a:off x="4421850" y="1299725"/>
            <a:ext cx="4532475" cy="3399356"/>
          </a:xfrm>
          <a:prstGeom prst="rect">
            <a:avLst/>
          </a:prstGeom>
          <a:noFill/>
          <a:ln>
            <a:noFill/>
          </a:ln>
        </p:spPr>
      </p:pic>
      <p:sp>
        <p:nvSpPr>
          <p:cNvPr id="272" name="Google Shape;272;p35"/>
          <p:cNvSpPr txBox="1"/>
          <p:nvPr/>
        </p:nvSpPr>
        <p:spPr>
          <a:xfrm>
            <a:off x="2376500" y="1338875"/>
            <a:ext cx="1817700" cy="613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a:latin typeface="Calibri"/>
                <a:ea typeface="Calibri"/>
                <a:cs typeface="Calibri"/>
                <a:sym typeface="Calibri"/>
              </a:rPr>
              <a:t>Campbell’s Soup Cans, 1962</a:t>
            </a:r>
            <a:endParaRPr>
              <a:latin typeface="Calibri"/>
              <a:ea typeface="Calibri"/>
              <a:cs typeface="Calibri"/>
              <a:sym typeface="Calibri"/>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276"/>
        <p:cNvGrpSpPr/>
        <p:nvPr/>
      </p:nvGrpSpPr>
      <p:grpSpPr>
        <a:xfrm>
          <a:off x="0" y="0"/>
          <a:ext cx="0" cy="0"/>
          <a:chOff x="0" y="0"/>
          <a:chExt cx="0" cy="0"/>
        </a:xfrm>
      </p:grpSpPr>
      <p:pic>
        <p:nvPicPr>
          <p:cNvPr id="277" name="Google Shape;277;p36"/>
          <p:cNvPicPr preferRelativeResize="0"/>
          <p:nvPr/>
        </p:nvPicPr>
        <p:blipFill rotWithShape="1">
          <a:blip r:embed="rId3">
            <a:alphaModFix/>
          </a:blip>
          <a:srcRect l="43669" t="36442" r="29176" b="51627"/>
          <a:stretch/>
        </p:blipFill>
        <p:spPr>
          <a:xfrm>
            <a:off x="1329050" y="-24225"/>
            <a:ext cx="3319148" cy="1126874"/>
          </a:xfrm>
          <a:prstGeom prst="rect">
            <a:avLst/>
          </a:prstGeom>
          <a:noFill/>
          <a:ln>
            <a:noFill/>
          </a:ln>
        </p:spPr>
      </p:pic>
      <p:pic>
        <p:nvPicPr>
          <p:cNvPr id="278" name="Google Shape;278;p36"/>
          <p:cNvPicPr preferRelativeResize="0"/>
          <p:nvPr/>
        </p:nvPicPr>
        <p:blipFill rotWithShape="1">
          <a:blip r:embed="rId4">
            <a:alphaModFix/>
          </a:blip>
          <a:srcRect l="4510" t="27568" r="62322" b="66421"/>
          <a:stretch/>
        </p:blipFill>
        <p:spPr>
          <a:xfrm>
            <a:off x="4572000" y="208163"/>
            <a:ext cx="4382326" cy="613651"/>
          </a:xfrm>
          <a:prstGeom prst="rect">
            <a:avLst/>
          </a:prstGeom>
          <a:noFill/>
          <a:ln>
            <a:noFill/>
          </a:ln>
        </p:spPr>
      </p:pic>
      <p:sp>
        <p:nvSpPr>
          <p:cNvPr id="279" name="Google Shape;279;p36"/>
          <p:cNvSpPr txBox="1"/>
          <p:nvPr/>
        </p:nvSpPr>
        <p:spPr>
          <a:xfrm>
            <a:off x="824700" y="1197025"/>
            <a:ext cx="7812900" cy="17940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3000">
              <a:latin typeface="Calibri"/>
              <a:ea typeface="Calibri"/>
              <a:cs typeface="Calibri"/>
              <a:sym typeface="Calibri"/>
            </a:endParaRPr>
          </a:p>
        </p:txBody>
      </p:sp>
      <p:sp>
        <p:nvSpPr>
          <p:cNvPr id="280" name="Google Shape;280;p36"/>
          <p:cNvSpPr txBox="1"/>
          <p:nvPr/>
        </p:nvSpPr>
        <p:spPr>
          <a:xfrm>
            <a:off x="1018300" y="1180900"/>
            <a:ext cx="7056900" cy="2363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800">
                <a:solidFill>
                  <a:srgbClr val="111111"/>
                </a:solidFill>
                <a:latin typeface="Calibri"/>
                <a:ea typeface="Calibri"/>
                <a:cs typeface="Calibri"/>
                <a:sym typeface="Calibri"/>
              </a:rPr>
              <a:t>“It was a crisp evening in Germany. My footsteps echoed as they came in contact with the cold cobblestones. The telegram I was holding asked for a report of the goods. My steps slowed as I reread the words on the small slip of paper as I glanced around to be sure nobody was in the damp alleyway. Last time I’d visited the hidden room, I was sure everything was securely disguised. Even if it was discovered, no one would ever suspect art; not how I’d stashed it…”</a:t>
            </a:r>
            <a:endParaRPr sz="1800">
              <a:solidFill>
                <a:srgbClr val="111111"/>
              </a:solidFill>
              <a:latin typeface="Calibri"/>
              <a:ea typeface="Calibri"/>
              <a:cs typeface="Calibri"/>
              <a:sym typeface="Calibri"/>
            </a:endParaRPr>
          </a:p>
          <a:p>
            <a:pPr marL="0" lvl="0" indent="0" algn="l" rtl="0">
              <a:spcBef>
                <a:spcPts val="0"/>
              </a:spcBef>
              <a:spcAft>
                <a:spcPts val="0"/>
              </a:spcAft>
              <a:buNone/>
            </a:pPr>
            <a:endParaRPr sz="1800">
              <a:solidFill>
                <a:srgbClr val="111111"/>
              </a:solidFill>
              <a:latin typeface="Calibri"/>
              <a:ea typeface="Calibri"/>
              <a:cs typeface="Calibri"/>
              <a:sym typeface="Calibri"/>
            </a:endParaRPr>
          </a:p>
          <a:p>
            <a:pPr marL="0" lvl="0" indent="0" algn="l" rtl="0">
              <a:spcBef>
                <a:spcPts val="0"/>
              </a:spcBef>
              <a:spcAft>
                <a:spcPts val="0"/>
              </a:spcAft>
              <a:buNone/>
            </a:pPr>
            <a:r>
              <a:rPr lang="en" sz="1800">
                <a:solidFill>
                  <a:srgbClr val="111111"/>
                </a:solidFill>
                <a:latin typeface="Calibri"/>
                <a:ea typeface="Calibri"/>
                <a:cs typeface="Calibri"/>
                <a:sym typeface="Calibri"/>
              </a:rPr>
              <a:t>Draw the hidden room and where the artwork was concealed.</a:t>
            </a:r>
            <a:endParaRPr sz="1800">
              <a:solidFill>
                <a:srgbClr val="111111"/>
              </a:solidFill>
              <a:latin typeface="Calibri"/>
              <a:ea typeface="Calibri"/>
              <a:cs typeface="Calibri"/>
              <a:sym typeface="Calibri"/>
            </a:endParaRPr>
          </a:p>
        </p:txBody>
      </p:sp>
      <p:sp>
        <p:nvSpPr>
          <p:cNvPr id="281" name="Google Shape;281;p36"/>
          <p:cNvSpPr txBox="1"/>
          <p:nvPr/>
        </p:nvSpPr>
        <p:spPr>
          <a:xfrm>
            <a:off x="1017300" y="3657575"/>
            <a:ext cx="7257000" cy="793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450">
                <a:solidFill>
                  <a:srgbClr val="111111"/>
                </a:solidFill>
                <a:latin typeface="Calibri"/>
                <a:ea typeface="Calibri"/>
                <a:cs typeface="Calibri"/>
                <a:sym typeface="Calibri"/>
              </a:rPr>
              <a:t>Hitler and his men snatched thousands of pieces of artwork from public museums and looted from the homes of Jewish collectors. More than 20,000 works worth over $3.5 billion were confiscated. The selection of the art was ‘to deprave the human spirit’; all the pieces showed the freedom of life.</a:t>
            </a:r>
            <a:endParaRPr sz="1200">
              <a:latin typeface="Calibri"/>
              <a:ea typeface="Calibri"/>
              <a:cs typeface="Calibri"/>
              <a:sym typeface="Calibri"/>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285"/>
        <p:cNvGrpSpPr/>
        <p:nvPr/>
      </p:nvGrpSpPr>
      <p:grpSpPr>
        <a:xfrm>
          <a:off x="0" y="0"/>
          <a:ext cx="0" cy="0"/>
          <a:chOff x="0" y="0"/>
          <a:chExt cx="0" cy="0"/>
        </a:xfrm>
      </p:grpSpPr>
      <p:pic>
        <p:nvPicPr>
          <p:cNvPr id="286" name="Google Shape;286;p37"/>
          <p:cNvPicPr preferRelativeResize="0"/>
          <p:nvPr/>
        </p:nvPicPr>
        <p:blipFill rotWithShape="1">
          <a:blip r:embed="rId3">
            <a:alphaModFix/>
          </a:blip>
          <a:srcRect l="43667" t="51627" r="17613" b="35357"/>
          <a:stretch/>
        </p:blipFill>
        <p:spPr>
          <a:xfrm>
            <a:off x="986675" y="-50807"/>
            <a:ext cx="4128226" cy="1072275"/>
          </a:xfrm>
          <a:prstGeom prst="rect">
            <a:avLst/>
          </a:prstGeom>
          <a:noFill/>
          <a:ln>
            <a:noFill/>
          </a:ln>
        </p:spPr>
      </p:pic>
      <p:pic>
        <p:nvPicPr>
          <p:cNvPr id="287" name="Google Shape;287;p37"/>
          <p:cNvPicPr preferRelativeResize="0"/>
          <p:nvPr/>
        </p:nvPicPr>
        <p:blipFill rotWithShape="1">
          <a:blip r:embed="rId4">
            <a:alphaModFix/>
          </a:blip>
          <a:srcRect l="4510" t="37657" r="62322" b="56332"/>
          <a:stretch/>
        </p:blipFill>
        <p:spPr>
          <a:xfrm>
            <a:off x="4572000" y="178502"/>
            <a:ext cx="4382326" cy="613651"/>
          </a:xfrm>
          <a:prstGeom prst="rect">
            <a:avLst/>
          </a:prstGeom>
          <a:noFill/>
          <a:ln>
            <a:noFill/>
          </a:ln>
        </p:spPr>
      </p:pic>
      <p:pic>
        <p:nvPicPr>
          <p:cNvPr id="288" name="Google Shape;288;p37"/>
          <p:cNvPicPr preferRelativeResize="0"/>
          <p:nvPr/>
        </p:nvPicPr>
        <p:blipFill>
          <a:blip r:embed="rId5">
            <a:alphaModFix/>
          </a:blip>
          <a:stretch>
            <a:fillRect/>
          </a:stretch>
        </p:blipFill>
        <p:spPr>
          <a:xfrm>
            <a:off x="656350" y="1021475"/>
            <a:ext cx="2848090" cy="3550250"/>
          </a:xfrm>
          <a:prstGeom prst="rect">
            <a:avLst/>
          </a:prstGeom>
          <a:noFill/>
          <a:ln>
            <a:noFill/>
          </a:ln>
        </p:spPr>
      </p:pic>
      <p:sp>
        <p:nvSpPr>
          <p:cNvPr id="289" name="Google Shape;289;p37"/>
          <p:cNvSpPr txBox="1"/>
          <p:nvPr/>
        </p:nvSpPr>
        <p:spPr>
          <a:xfrm>
            <a:off x="563273" y="4643300"/>
            <a:ext cx="2941200" cy="2343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1000">
                <a:latin typeface="Calibri"/>
                <a:ea typeface="Calibri"/>
                <a:cs typeface="Calibri"/>
                <a:sym typeface="Calibri"/>
              </a:rPr>
              <a:t>Movement Héroïque, 1916, Theo van Doesburg</a:t>
            </a:r>
            <a:endParaRPr>
              <a:latin typeface="Calibri"/>
              <a:ea typeface="Calibri"/>
              <a:cs typeface="Calibri"/>
              <a:sym typeface="Calibri"/>
            </a:endParaRPr>
          </a:p>
        </p:txBody>
      </p:sp>
      <p:sp>
        <p:nvSpPr>
          <p:cNvPr id="290" name="Google Shape;290;p37"/>
          <p:cNvSpPr txBox="1"/>
          <p:nvPr/>
        </p:nvSpPr>
        <p:spPr>
          <a:xfrm>
            <a:off x="3834625" y="1233000"/>
            <a:ext cx="4853400" cy="31272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200">
                <a:latin typeface="Calibri"/>
                <a:ea typeface="Calibri"/>
                <a:cs typeface="Calibri"/>
                <a:sym typeface="Calibri"/>
              </a:rPr>
              <a:t>“In 1913, Theo van Doesburg had an epiphany. He was reading Wassily Kandinsky's </a:t>
            </a:r>
            <a:r>
              <a:rPr lang="en" sz="1200" i="1">
                <a:latin typeface="Calibri"/>
                <a:ea typeface="Calibri"/>
                <a:cs typeface="Calibri"/>
                <a:sym typeface="Calibri"/>
              </a:rPr>
              <a:t>Rückblicke </a:t>
            </a:r>
            <a:r>
              <a:rPr lang="en" sz="1200">
                <a:latin typeface="Calibri"/>
                <a:ea typeface="Calibri"/>
                <a:cs typeface="Calibri"/>
                <a:sym typeface="Calibri"/>
              </a:rPr>
              <a:t>(Recaps), in which he looks back at his life as a painter from 1903–1913. The book caused van Doesburg to realize that there was a higher, more spiritual level in painting that originated from the </a:t>
            </a:r>
            <a:r>
              <a:rPr lang="en" sz="1200" i="1">
                <a:latin typeface="Calibri"/>
                <a:ea typeface="Calibri"/>
                <a:cs typeface="Calibri"/>
                <a:sym typeface="Calibri"/>
              </a:rPr>
              <a:t>mind</a:t>
            </a:r>
            <a:r>
              <a:rPr lang="en" sz="1200">
                <a:latin typeface="Calibri"/>
                <a:ea typeface="Calibri"/>
                <a:cs typeface="Calibri"/>
                <a:sym typeface="Calibri"/>
              </a:rPr>
              <a:t> rather than from everyday life and that abstraction was, therefore, the only logical outcome. Up until this point, van Doesburg had always considered himself to be a modernist painter, although his early work was more in line with the Amsterdam Impressionists, influenced by Vincent van Gogh both in style and subject matter. A month or two later, van Doesburg further discovered the work of </a:t>
            </a:r>
            <a:r>
              <a:rPr lang="en" sz="1200">
                <a:uFill>
                  <a:noFill/>
                </a:uFill>
                <a:latin typeface="Calibri"/>
                <a:ea typeface="Calibri"/>
                <a:cs typeface="Calibri"/>
                <a:sym typeface="Calibri"/>
                <a:hlinkClick r:id="rId6"/>
              </a:rPr>
              <a:t>Piet Mondrian</a:t>
            </a:r>
            <a:r>
              <a:rPr lang="en" sz="1200">
                <a:latin typeface="Calibri"/>
                <a:ea typeface="Calibri"/>
                <a:cs typeface="Calibri"/>
                <a:sym typeface="Calibri"/>
              </a:rPr>
              <a:t> and his reliance upon lines. Van Doesburg wrote in his journal: "The line has almost become a work of art in itself; one cannot play with it when the representation of objects perceived is all-important. The white canvas is almost solemn. Each superfluous line, each wrongly placed line, any color placed without veneration or care, can spoil everything—that is, the spiritual [aspect]."</a:t>
            </a:r>
            <a:endParaRPr sz="1200">
              <a:latin typeface="Calibri"/>
              <a:ea typeface="Calibri"/>
              <a:cs typeface="Calibri"/>
              <a:sym typeface="Calibri"/>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294"/>
        <p:cNvGrpSpPr/>
        <p:nvPr/>
      </p:nvGrpSpPr>
      <p:grpSpPr>
        <a:xfrm>
          <a:off x="0" y="0"/>
          <a:ext cx="0" cy="0"/>
          <a:chOff x="0" y="0"/>
          <a:chExt cx="0" cy="0"/>
        </a:xfrm>
      </p:grpSpPr>
      <p:pic>
        <p:nvPicPr>
          <p:cNvPr id="295" name="Google Shape;295;p38"/>
          <p:cNvPicPr preferRelativeResize="0"/>
          <p:nvPr/>
        </p:nvPicPr>
        <p:blipFill rotWithShape="1">
          <a:blip r:embed="rId3">
            <a:alphaModFix/>
          </a:blip>
          <a:srcRect l="4510" t="47313" r="62322" b="46115"/>
          <a:stretch/>
        </p:blipFill>
        <p:spPr>
          <a:xfrm>
            <a:off x="4619125" y="167352"/>
            <a:ext cx="4382326" cy="670924"/>
          </a:xfrm>
          <a:prstGeom prst="rect">
            <a:avLst/>
          </a:prstGeom>
          <a:noFill/>
          <a:ln>
            <a:noFill/>
          </a:ln>
        </p:spPr>
      </p:pic>
      <p:pic>
        <p:nvPicPr>
          <p:cNvPr id="296" name="Google Shape;296;p38"/>
          <p:cNvPicPr preferRelativeResize="0"/>
          <p:nvPr/>
        </p:nvPicPr>
        <p:blipFill rotWithShape="1">
          <a:blip r:embed="rId4">
            <a:alphaModFix/>
          </a:blip>
          <a:srcRect l="43667" t="68112" r="17613" b="21691"/>
          <a:stretch/>
        </p:blipFill>
        <p:spPr>
          <a:xfrm>
            <a:off x="-45750" y="91150"/>
            <a:ext cx="4551352" cy="926048"/>
          </a:xfrm>
          <a:prstGeom prst="rect">
            <a:avLst/>
          </a:prstGeom>
          <a:noFill/>
          <a:ln>
            <a:noFill/>
          </a:ln>
        </p:spPr>
      </p:pic>
      <p:sp>
        <p:nvSpPr>
          <p:cNvPr id="297" name="Google Shape;297;p38"/>
          <p:cNvSpPr txBox="1"/>
          <p:nvPr/>
        </p:nvSpPr>
        <p:spPr>
          <a:xfrm>
            <a:off x="1684750" y="1450450"/>
            <a:ext cx="6292800" cy="2454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2400">
                <a:latin typeface="Calibri"/>
                <a:ea typeface="Calibri"/>
                <a:cs typeface="Calibri"/>
                <a:sym typeface="Calibri"/>
              </a:rPr>
              <a:t>Think of your favorite childhood memory. </a:t>
            </a:r>
            <a:endParaRPr sz="2400">
              <a:latin typeface="Calibri"/>
              <a:ea typeface="Calibri"/>
              <a:cs typeface="Calibri"/>
              <a:sym typeface="Calibri"/>
            </a:endParaRPr>
          </a:p>
          <a:p>
            <a:pPr marL="0" lvl="0" indent="0" algn="l" rtl="0">
              <a:spcBef>
                <a:spcPts val="0"/>
              </a:spcBef>
              <a:spcAft>
                <a:spcPts val="0"/>
              </a:spcAft>
              <a:buNone/>
            </a:pPr>
            <a:r>
              <a:rPr lang="en" sz="2400">
                <a:latin typeface="Calibri"/>
                <a:ea typeface="Calibri"/>
                <a:cs typeface="Calibri"/>
                <a:sym typeface="Calibri"/>
              </a:rPr>
              <a:t>Where were you? </a:t>
            </a:r>
            <a:endParaRPr sz="2400">
              <a:latin typeface="Calibri"/>
              <a:ea typeface="Calibri"/>
              <a:cs typeface="Calibri"/>
              <a:sym typeface="Calibri"/>
            </a:endParaRPr>
          </a:p>
          <a:p>
            <a:pPr marL="0" lvl="0" indent="0" algn="l" rtl="0">
              <a:spcBef>
                <a:spcPts val="0"/>
              </a:spcBef>
              <a:spcAft>
                <a:spcPts val="0"/>
              </a:spcAft>
              <a:buNone/>
            </a:pPr>
            <a:r>
              <a:rPr lang="en" sz="2400">
                <a:latin typeface="Calibri"/>
                <a:ea typeface="Calibri"/>
                <a:cs typeface="Calibri"/>
                <a:sym typeface="Calibri"/>
              </a:rPr>
              <a:t>What were you doing? </a:t>
            </a:r>
            <a:endParaRPr sz="2400">
              <a:latin typeface="Calibri"/>
              <a:ea typeface="Calibri"/>
              <a:cs typeface="Calibri"/>
              <a:sym typeface="Calibri"/>
            </a:endParaRPr>
          </a:p>
          <a:p>
            <a:pPr marL="0" lvl="0" indent="0" algn="l" rtl="0">
              <a:spcBef>
                <a:spcPts val="0"/>
              </a:spcBef>
              <a:spcAft>
                <a:spcPts val="0"/>
              </a:spcAft>
              <a:buNone/>
            </a:pPr>
            <a:r>
              <a:rPr lang="en" sz="2400">
                <a:latin typeface="Calibri"/>
                <a:ea typeface="Calibri"/>
                <a:cs typeface="Calibri"/>
                <a:sym typeface="Calibri"/>
              </a:rPr>
              <a:t>Who were you with? </a:t>
            </a:r>
            <a:endParaRPr sz="2400">
              <a:latin typeface="Calibri"/>
              <a:ea typeface="Calibri"/>
              <a:cs typeface="Calibri"/>
              <a:sym typeface="Calibri"/>
            </a:endParaRPr>
          </a:p>
          <a:p>
            <a:pPr marL="0" lvl="0" indent="0" algn="l" rtl="0">
              <a:spcBef>
                <a:spcPts val="0"/>
              </a:spcBef>
              <a:spcAft>
                <a:spcPts val="0"/>
              </a:spcAft>
              <a:buNone/>
            </a:pPr>
            <a:r>
              <a:rPr lang="en" sz="2400">
                <a:latin typeface="Calibri"/>
                <a:ea typeface="Calibri"/>
                <a:cs typeface="Calibri"/>
                <a:sym typeface="Calibri"/>
              </a:rPr>
              <a:t>With careful placement of lines, make a </a:t>
            </a:r>
            <a:endParaRPr sz="2400">
              <a:latin typeface="Calibri"/>
              <a:ea typeface="Calibri"/>
              <a:cs typeface="Calibri"/>
              <a:sym typeface="Calibri"/>
            </a:endParaRPr>
          </a:p>
          <a:p>
            <a:pPr marL="0" lvl="0" indent="0" algn="l" rtl="0">
              <a:spcBef>
                <a:spcPts val="0"/>
              </a:spcBef>
              <a:spcAft>
                <a:spcPts val="0"/>
              </a:spcAft>
              <a:buNone/>
            </a:pPr>
            <a:r>
              <a:rPr lang="en" sz="2400">
                <a:latin typeface="Calibri"/>
                <a:ea typeface="Calibri"/>
                <a:cs typeface="Calibri"/>
                <a:sym typeface="Calibri"/>
              </a:rPr>
              <a:t>De Stijl-style drawing of your memory.</a:t>
            </a:r>
            <a:endParaRPr sz="2400">
              <a:latin typeface="Calibri"/>
              <a:ea typeface="Calibri"/>
              <a:cs typeface="Calibri"/>
              <a:sym typeface="Calibri"/>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301"/>
        <p:cNvGrpSpPr/>
        <p:nvPr/>
      </p:nvGrpSpPr>
      <p:grpSpPr>
        <a:xfrm>
          <a:off x="0" y="0"/>
          <a:ext cx="0" cy="0"/>
          <a:chOff x="0" y="0"/>
          <a:chExt cx="0" cy="0"/>
        </a:xfrm>
      </p:grpSpPr>
      <p:pic>
        <p:nvPicPr>
          <p:cNvPr id="302" name="Google Shape;302;p39"/>
          <p:cNvPicPr preferRelativeResize="0"/>
          <p:nvPr/>
        </p:nvPicPr>
        <p:blipFill>
          <a:blip r:embed="rId3">
            <a:alphaModFix/>
          </a:blip>
          <a:stretch>
            <a:fillRect/>
          </a:stretch>
        </p:blipFill>
        <p:spPr>
          <a:xfrm>
            <a:off x="1861144" y="1467869"/>
            <a:ext cx="1466425" cy="2629325"/>
          </a:xfrm>
          <a:prstGeom prst="rect">
            <a:avLst/>
          </a:prstGeom>
          <a:noFill/>
          <a:ln>
            <a:noFill/>
          </a:ln>
        </p:spPr>
      </p:pic>
      <p:sp>
        <p:nvSpPr>
          <p:cNvPr id="303" name="Google Shape;303;p39"/>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r>
              <a:rPr lang="en">
                <a:latin typeface="Comfortaa"/>
                <a:ea typeface="Comfortaa"/>
                <a:cs typeface="Comfortaa"/>
                <a:sym typeface="Comfortaa"/>
              </a:rPr>
              <a:t>MODERN ART</a:t>
            </a:r>
            <a:endParaRPr>
              <a:latin typeface="Comfortaa"/>
              <a:ea typeface="Comfortaa"/>
              <a:cs typeface="Comfortaa"/>
              <a:sym typeface="Comfortaa"/>
            </a:endParaRPr>
          </a:p>
        </p:txBody>
      </p:sp>
      <p:sp>
        <p:nvSpPr>
          <p:cNvPr id="304" name="Google Shape;304;p39"/>
          <p:cNvSpPr txBox="1">
            <a:spLocks noGrp="1"/>
          </p:cNvSpPr>
          <p:nvPr>
            <p:ph type="subTitle" idx="1"/>
          </p:nvPr>
        </p:nvSpPr>
        <p:spPr>
          <a:xfrm>
            <a:off x="1256425" y="2844100"/>
            <a:ext cx="7575900" cy="7926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a:latin typeface="Economica"/>
                <a:ea typeface="Economica"/>
                <a:cs typeface="Economica"/>
                <a:sym typeface="Economica"/>
              </a:rPr>
              <a:t>T E R M   1    •    W E E K  3</a:t>
            </a:r>
            <a:endParaRPr>
              <a:latin typeface="Economica"/>
              <a:ea typeface="Economica"/>
              <a:cs typeface="Economica"/>
              <a:sym typeface="Economica"/>
            </a:endParaRPr>
          </a:p>
        </p:txBody>
      </p:sp>
      <p:pic>
        <p:nvPicPr>
          <p:cNvPr id="2" name="Picture 1">
            <a:extLst>
              <a:ext uri="{FF2B5EF4-FFF2-40B4-BE49-F238E27FC236}">
                <a16:creationId xmlns:a16="http://schemas.microsoft.com/office/drawing/2014/main" id="{5423039D-57D7-DF72-F787-D4975346BC48}"/>
              </a:ext>
            </a:extLst>
          </p:cNvPr>
          <p:cNvPicPr>
            <a:picLocks noChangeAspect="1"/>
          </p:cNvPicPr>
          <p:nvPr/>
        </p:nvPicPr>
        <p:blipFill>
          <a:blip r:embed="rId4"/>
          <a:stretch>
            <a:fillRect/>
          </a:stretch>
        </p:blipFill>
        <p:spPr>
          <a:xfrm>
            <a:off x="7028953" y="4791475"/>
            <a:ext cx="1833162" cy="112810"/>
          </a:xfrm>
          <a:prstGeom prst="rect">
            <a:avLst/>
          </a:prstGeom>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308"/>
        <p:cNvGrpSpPr/>
        <p:nvPr/>
      </p:nvGrpSpPr>
      <p:grpSpPr>
        <a:xfrm>
          <a:off x="0" y="0"/>
          <a:ext cx="0" cy="0"/>
          <a:chOff x="0" y="0"/>
          <a:chExt cx="0" cy="0"/>
        </a:xfrm>
      </p:grpSpPr>
      <p:pic>
        <p:nvPicPr>
          <p:cNvPr id="309" name="Google Shape;309;p40"/>
          <p:cNvPicPr preferRelativeResize="0"/>
          <p:nvPr/>
        </p:nvPicPr>
        <p:blipFill rotWithShape="1">
          <a:blip r:embed="rId3">
            <a:alphaModFix/>
          </a:blip>
          <a:srcRect l="4510" t="6021" r="62322" b="87968"/>
          <a:stretch/>
        </p:blipFill>
        <p:spPr>
          <a:xfrm>
            <a:off x="189675" y="145061"/>
            <a:ext cx="4382326" cy="613651"/>
          </a:xfrm>
          <a:prstGeom prst="rect">
            <a:avLst/>
          </a:prstGeom>
          <a:noFill/>
          <a:ln>
            <a:noFill/>
          </a:ln>
        </p:spPr>
      </p:pic>
      <p:pic>
        <p:nvPicPr>
          <p:cNvPr id="310" name="Google Shape;310;p40"/>
          <p:cNvPicPr preferRelativeResize="0"/>
          <p:nvPr/>
        </p:nvPicPr>
        <p:blipFill rotWithShape="1">
          <a:blip r:embed="rId4">
            <a:alphaModFix/>
          </a:blip>
          <a:srcRect l="4442" t="4769" r="66895" b="83299"/>
          <a:stretch/>
        </p:blipFill>
        <p:spPr>
          <a:xfrm>
            <a:off x="4724400" y="9275"/>
            <a:ext cx="4093275" cy="1316549"/>
          </a:xfrm>
          <a:prstGeom prst="rect">
            <a:avLst/>
          </a:prstGeom>
          <a:noFill/>
          <a:ln>
            <a:noFill/>
          </a:ln>
        </p:spPr>
      </p:pic>
      <p:sp>
        <p:nvSpPr>
          <p:cNvPr id="311" name="Google Shape;311;p40"/>
          <p:cNvSpPr txBox="1"/>
          <p:nvPr/>
        </p:nvSpPr>
        <p:spPr>
          <a:xfrm>
            <a:off x="6038025" y="2717050"/>
            <a:ext cx="3007800" cy="2392800"/>
          </a:xfrm>
          <a:prstGeom prst="rect">
            <a:avLst/>
          </a:prstGeom>
          <a:noFill/>
          <a:ln>
            <a:noFill/>
          </a:ln>
        </p:spPr>
        <p:txBody>
          <a:bodyPr spcFirstLastPara="1" wrap="square" lIns="91425" tIns="91425" rIns="91425" bIns="91425" anchor="t" anchorCtr="0">
            <a:noAutofit/>
          </a:bodyPr>
          <a:lstStyle/>
          <a:p>
            <a:pPr marL="139700" marR="139700" lvl="0" indent="0" algn="l" rtl="0">
              <a:lnSpc>
                <a:spcPct val="100000"/>
              </a:lnSpc>
              <a:spcBef>
                <a:spcPts val="500"/>
              </a:spcBef>
              <a:spcAft>
                <a:spcPts val="0"/>
              </a:spcAft>
              <a:buNone/>
            </a:pPr>
            <a:r>
              <a:rPr lang="en" sz="1800" b="1"/>
              <a:t>Paul Gauguin</a:t>
            </a:r>
            <a:endParaRPr sz="1800" b="1"/>
          </a:p>
          <a:p>
            <a:pPr marL="139700" marR="139700" lvl="0" indent="0" algn="l" rtl="0">
              <a:lnSpc>
                <a:spcPct val="100000"/>
              </a:lnSpc>
              <a:spcBef>
                <a:spcPts val="500"/>
              </a:spcBef>
              <a:spcAft>
                <a:spcPts val="0"/>
              </a:spcAft>
              <a:buClr>
                <a:schemeClr val="dk1"/>
              </a:buClr>
              <a:buSzPts val="1100"/>
              <a:buFont typeface="Arial"/>
              <a:buNone/>
            </a:pPr>
            <a:r>
              <a:rPr lang="en" sz="1100">
                <a:uFill>
                  <a:noFill/>
                </a:uFill>
                <a:hlinkClick r:id="rId5"/>
              </a:rPr>
              <a:t>Born</a:t>
            </a:r>
            <a:r>
              <a:rPr lang="en" sz="1100"/>
              <a:t>: 7 June 1848, </a:t>
            </a:r>
            <a:r>
              <a:rPr lang="en" sz="1100">
                <a:uFill>
                  <a:noFill/>
                </a:uFill>
                <a:hlinkClick r:id="rId6"/>
              </a:rPr>
              <a:t>Paris, France</a:t>
            </a:r>
            <a:endParaRPr sz="1100">
              <a:uFill>
                <a:noFill/>
              </a:uFill>
              <a:hlinkClick r:id="rId6"/>
            </a:endParaRPr>
          </a:p>
          <a:p>
            <a:pPr marL="139700" marR="139700" lvl="0" indent="0" algn="l" rtl="0">
              <a:lnSpc>
                <a:spcPct val="100000"/>
              </a:lnSpc>
              <a:spcBef>
                <a:spcPts val="500"/>
              </a:spcBef>
              <a:spcAft>
                <a:spcPts val="0"/>
              </a:spcAft>
              <a:buClr>
                <a:schemeClr val="dk1"/>
              </a:buClr>
              <a:buSzPts val="1100"/>
              <a:buFont typeface="Arial"/>
              <a:buNone/>
            </a:pPr>
            <a:r>
              <a:rPr lang="en" sz="1100">
                <a:uFill>
                  <a:noFill/>
                </a:uFill>
                <a:hlinkClick r:id="rId7"/>
              </a:rPr>
              <a:t>Died</a:t>
            </a:r>
            <a:r>
              <a:rPr lang="en" sz="1100"/>
              <a:t>: 8 May 1903, Atuona, French Polynesia</a:t>
            </a:r>
            <a:endParaRPr sz="1100"/>
          </a:p>
          <a:p>
            <a:pPr marL="139700" marR="139700" lvl="0" indent="0" algn="l" rtl="0">
              <a:lnSpc>
                <a:spcPct val="100000"/>
              </a:lnSpc>
              <a:spcBef>
                <a:spcPts val="500"/>
              </a:spcBef>
              <a:spcAft>
                <a:spcPts val="0"/>
              </a:spcAft>
              <a:buClr>
                <a:schemeClr val="dk1"/>
              </a:buClr>
              <a:buSzPts val="1100"/>
              <a:buFont typeface="Arial"/>
              <a:buNone/>
            </a:pPr>
            <a:r>
              <a:rPr lang="en" sz="1100">
                <a:uFill>
                  <a:noFill/>
                </a:uFill>
                <a:hlinkClick r:id="rId8"/>
              </a:rPr>
              <a:t>Periods</a:t>
            </a:r>
            <a:r>
              <a:rPr lang="en" sz="1100"/>
              <a:t>: </a:t>
            </a:r>
            <a:r>
              <a:rPr lang="en" sz="1100">
                <a:uFill>
                  <a:noFill/>
                </a:uFill>
                <a:hlinkClick r:id="rId9"/>
              </a:rPr>
              <a:t>Post-Impressionism</a:t>
            </a:r>
            <a:r>
              <a:rPr lang="en" sz="1100"/>
              <a:t>, </a:t>
            </a:r>
            <a:r>
              <a:rPr lang="en" sz="1100">
                <a:uFill>
                  <a:noFill/>
                </a:uFill>
                <a:hlinkClick r:id="rId10"/>
              </a:rPr>
              <a:t>Impressionism</a:t>
            </a:r>
            <a:r>
              <a:rPr lang="en" sz="1100"/>
              <a:t>, </a:t>
            </a:r>
            <a:r>
              <a:rPr lang="en" sz="1100">
                <a:uFill>
                  <a:noFill/>
                </a:uFill>
                <a:hlinkClick r:id="rId11"/>
              </a:rPr>
              <a:t>Modern art</a:t>
            </a:r>
            <a:r>
              <a:rPr lang="en" sz="1100"/>
              <a:t>, </a:t>
            </a:r>
            <a:r>
              <a:rPr lang="en" sz="1100">
                <a:uFill>
                  <a:noFill/>
                </a:uFill>
                <a:hlinkClick r:id="rId12"/>
              </a:rPr>
              <a:t>Primitivism</a:t>
            </a:r>
            <a:r>
              <a:rPr lang="en" sz="1100"/>
              <a:t>, </a:t>
            </a:r>
            <a:r>
              <a:rPr lang="en" sz="1100">
                <a:uFill>
                  <a:noFill/>
                </a:uFill>
                <a:hlinkClick r:id="rId13"/>
              </a:rPr>
              <a:t>Synthetism</a:t>
            </a:r>
            <a:r>
              <a:rPr lang="en" sz="1100"/>
              <a:t>, Symbolism</a:t>
            </a:r>
            <a:endParaRPr sz="1100"/>
          </a:p>
          <a:p>
            <a:pPr marL="139700" marR="139700" lvl="0" indent="0" algn="l" rtl="0">
              <a:lnSpc>
                <a:spcPct val="100000"/>
              </a:lnSpc>
              <a:spcBef>
                <a:spcPts val="500"/>
              </a:spcBef>
              <a:spcAft>
                <a:spcPts val="0"/>
              </a:spcAft>
              <a:buNone/>
            </a:pPr>
            <a:r>
              <a:rPr lang="en" sz="1100">
                <a:uFill>
                  <a:noFill/>
                </a:uFill>
                <a:hlinkClick r:id="rId14"/>
              </a:rPr>
              <a:t>Known for</a:t>
            </a:r>
            <a:r>
              <a:rPr lang="en" sz="1100"/>
              <a:t>: Painting, sculpture, </a:t>
            </a:r>
            <a:r>
              <a:rPr lang="en" sz="1100">
                <a:uFill>
                  <a:noFill/>
                </a:uFill>
                <a:hlinkClick r:id="rId15"/>
              </a:rPr>
              <a:t>ceramics</a:t>
            </a:r>
            <a:r>
              <a:rPr lang="en" sz="1100"/>
              <a:t>, engraving</a:t>
            </a:r>
            <a:endParaRPr/>
          </a:p>
        </p:txBody>
      </p:sp>
      <p:pic>
        <p:nvPicPr>
          <p:cNvPr id="312" name="Google Shape;312;p40"/>
          <p:cNvPicPr preferRelativeResize="0"/>
          <p:nvPr/>
        </p:nvPicPr>
        <p:blipFill>
          <a:blip r:embed="rId16">
            <a:alphaModFix/>
          </a:blip>
          <a:stretch>
            <a:fillRect/>
          </a:stretch>
        </p:blipFill>
        <p:spPr>
          <a:xfrm>
            <a:off x="6245450" y="1209000"/>
            <a:ext cx="1807872" cy="1267205"/>
          </a:xfrm>
          <a:prstGeom prst="rect">
            <a:avLst/>
          </a:prstGeom>
          <a:noFill/>
          <a:ln>
            <a:noFill/>
          </a:ln>
        </p:spPr>
      </p:pic>
      <p:sp>
        <p:nvSpPr>
          <p:cNvPr id="313" name="Google Shape;313;p40"/>
          <p:cNvSpPr txBox="1"/>
          <p:nvPr/>
        </p:nvSpPr>
        <p:spPr>
          <a:xfrm>
            <a:off x="7038150" y="2470750"/>
            <a:ext cx="2191800" cy="2463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000">
                <a:latin typeface="Calibri"/>
                <a:ea typeface="Calibri"/>
                <a:cs typeface="Calibri"/>
                <a:sym typeface="Calibri"/>
              </a:rPr>
              <a:t>Tahitian Women on the Beach, 1891</a:t>
            </a:r>
            <a:endParaRPr sz="1000">
              <a:latin typeface="Calibri"/>
              <a:ea typeface="Calibri"/>
              <a:cs typeface="Calibri"/>
              <a:sym typeface="Calibri"/>
            </a:endParaRPr>
          </a:p>
        </p:txBody>
      </p:sp>
      <p:pic>
        <p:nvPicPr>
          <p:cNvPr id="314" name="Google Shape;314;p40"/>
          <p:cNvPicPr preferRelativeResize="0"/>
          <p:nvPr/>
        </p:nvPicPr>
        <p:blipFill>
          <a:blip r:embed="rId17">
            <a:alphaModFix/>
          </a:blip>
          <a:stretch>
            <a:fillRect/>
          </a:stretch>
        </p:blipFill>
        <p:spPr>
          <a:xfrm>
            <a:off x="8095888" y="1209000"/>
            <a:ext cx="905146" cy="1267203"/>
          </a:xfrm>
          <a:prstGeom prst="rect">
            <a:avLst/>
          </a:prstGeom>
          <a:noFill/>
          <a:ln>
            <a:noFill/>
          </a:ln>
        </p:spPr>
      </p:pic>
      <p:sp>
        <p:nvSpPr>
          <p:cNvPr id="315" name="Google Shape;315;p40"/>
          <p:cNvSpPr txBox="1"/>
          <p:nvPr/>
        </p:nvSpPr>
        <p:spPr>
          <a:xfrm>
            <a:off x="113475" y="874025"/>
            <a:ext cx="3007800" cy="39360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 sz="1100">
                <a:solidFill>
                  <a:schemeClr val="accent2"/>
                </a:solidFill>
                <a:latin typeface="Calibri"/>
                <a:ea typeface="Calibri"/>
                <a:cs typeface="Calibri"/>
                <a:sym typeface="Calibri"/>
              </a:rPr>
              <a:t>Paul Gauguin’s father was a journalist, and his mother was the daughter of a socialist leader and early feminist activist. When he was 3 years old, Gauguin and his family fled Paris for Lima, Peru -- a move prompted by France’s lack of freedom of the press. While at sea, Paul’s father became ill and died. For the next four years, Gauguin, his sister, and his mother lived with extended relatives in Lima, Peru.</a:t>
            </a:r>
            <a:endParaRPr sz="1100">
              <a:solidFill>
                <a:schemeClr val="accent2"/>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100">
              <a:solidFill>
                <a:schemeClr val="accent2"/>
              </a:solidFill>
              <a:latin typeface="Calibri"/>
              <a:ea typeface="Calibri"/>
              <a:cs typeface="Calibri"/>
              <a:sym typeface="Calibri"/>
            </a:endParaRPr>
          </a:p>
          <a:p>
            <a:pPr marL="0" lvl="0" indent="0" algn="l" rtl="0">
              <a:lnSpc>
                <a:spcPct val="100000"/>
              </a:lnSpc>
              <a:spcBef>
                <a:spcPts val="0"/>
              </a:spcBef>
              <a:spcAft>
                <a:spcPts val="0"/>
              </a:spcAft>
              <a:buNone/>
            </a:pPr>
            <a:r>
              <a:rPr lang="en" sz="1100">
                <a:solidFill>
                  <a:schemeClr val="accent2"/>
                </a:solidFill>
                <a:latin typeface="Calibri"/>
                <a:ea typeface="Calibri"/>
                <a:cs typeface="Calibri"/>
                <a:sym typeface="Calibri"/>
              </a:rPr>
              <a:t>Once France became more politically stable, the family returned to it in 1855. They settled with his grandparents, and he began his formal education before joining the merchant marine (compulsory service) at age 17. In 1867, Gauguin’s mother died, so he went to live with his appointed guardian, Gustave Arosa. Arosa was a wealthy art patron and collector who exposed Paul to Romantic and pre-Impressionist painters. (This art introduction was monumental to Gauguin’s art development.) At age 20, Gauguin joined the French Navy. Returning to Paris in 1872, Gauguin worked as a stockbroker.</a:t>
            </a:r>
            <a:endParaRPr sz="1100">
              <a:solidFill>
                <a:schemeClr val="accent2"/>
              </a:solidFill>
              <a:latin typeface="Calibri"/>
              <a:ea typeface="Calibri"/>
              <a:cs typeface="Calibri"/>
              <a:sym typeface="Calibri"/>
            </a:endParaRPr>
          </a:p>
        </p:txBody>
      </p:sp>
      <p:sp>
        <p:nvSpPr>
          <p:cNvPr id="316" name="Google Shape;316;p40"/>
          <p:cNvSpPr txBox="1"/>
          <p:nvPr/>
        </p:nvSpPr>
        <p:spPr>
          <a:xfrm>
            <a:off x="3045075" y="874025"/>
            <a:ext cx="3128700" cy="41016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 sz="1100">
                <a:solidFill>
                  <a:schemeClr val="accent2"/>
                </a:solidFill>
                <a:latin typeface="Calibri"/>
                <a:ea typeface="Calibri"/>
                <a:cs typeface="Calibri"/>
                <a:sym typeface="Calibri"/>
              </a:rPr>
              <a:t>There, Gauguin married a Danish bride, and they resettled in Denmark to raise their 5 children. It was during this time that he explored painting and eventually rented his own studio. He became friends with Paul Cezanne and Camille Pissarro. Beginning in 1881, his own work was displayed in the Paris Impressionist Exhibit. The 1882 stock crash ended his day-job as a stockbroker, and he returned to Paris.</a:t>
            </a:r>
            <a:endParaRPr sz="1100">
              <a:solidFill>
                <a:schemeClr val="accent2"/>
              </a:solidFill>
              <a:latin typeface="Calibri"/>
              <a:ea typeface="Calibri"/>
              <a:cs typeface="Calibri"/>
              <a:sym typeface="Calibri"/>
            </a:endParaRPr>
          </a:p>
          <a:p>
            <a:pPr marL="0" lvl="0" indent="0" algn="l" rtl="0">
              <a:lnSpc>
                <a:spcPct val="100000"/>
              </a:lnSpc>
              <a:spcBef>
                <a:spcPts val="0"/>
              </a:spcBef>
              <a:spcAft>
                <a:spcPts val="0"/>
              </a:spcAft>
              <a:buNone/>
            </a:pPr>
            <a:endParaRPr sz="1100">
              <a:solidFill>
                <a:schemeClr val="accent2"/>
              </a:solidFill>
              <a:latin typeface="Calibri"/>
              <a:ea typeface="Calibri"/>
              <a:cs typeface="Calibri"/>
              <a:sym typeface="Calibri"/>
            </a:endParaRPr>
          </a:p>
          <a:p>
            <a:pPr marL="0" lvl="0" indent="0" algn="l" rtl="0">
              <a:lnSpc>
                <a:spcPct val="100000"/>
              </a:lnSpc>
              <a:spcBef>
                <a:spcPts val="0"/>
              </a:spcBef>
              <a:spcAft>
                <a:spcPts val="0"/>
              </a:spcAft>
              <a:buNone/>
            </a:pPr>
            <a:r>
              <a:rPr lang="en" sz="1100">
                <a:solidFill>
                  <a:schemeClr val="accent2"/>
                </a:solidFill>
                <a:latin typeface="Calibri"/>
                <a:ea typeface="Calibri"/>
                <a:cs typeface="Calibri"/>
                <a:sym typeface="Calibri"/>
              </a:rPr>
              <a:t>This move was life-altering as his artwork changed from Impressionistic to a Symbolist style with flat, bright colors. He traveled to primitive cultures to paint and later returned to France. Meanwhile, Vincent Van Gogh began regular correspondence with him as he admired his work. Gauguin even went to live with Van Gogh for nine weeks so that the two artists could paint side by side. In the later part of his life, Gauguin settled in French Polynesia, where many of his paintings were composed. He died on the island at the age of 54. His artwork was influential on the cubist movement and spiked the interest of bold colors for Fauvism artists.</a:t>
            </a:r>
            <a:endParaRPr sz="1100">
              <a:solidFill>
                <a:schemeClr val="accent2"/>
              </a:solidFill>
              <a:latin typeface="Calibri"/>
              <a:ea typeface="Calibri"/>
              <a:cs typeface="Calibri"/>
              <a:sym typeface="Calibri"/>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320"/>
        <p:cNvGrpSpPr/>
        <p:nvPr/>
      </p:nvGrpSpPr>
      <p:grpSpPr>
        <a:xfrm>
          <a:off x="0" y="0"/>
          <a:ext cx="0" cy="0"/>
          <a:chOff x="0" y="0"/>
          <a:chExt cx="0" cy="0"/>
        </a:xfrm>
      </p:grpSpPr>
      <p:pic>
        <p:nvPicPr>
          <p:cNvPr id="321" name="Google Shape;321;p41"/>
          <p:cNvPicPr preferRelativeResize="0"/>
          <p:nvPr/>
        </p:nvPicPr>
        <p:blipFill rotWithShape="1">
          <a:blip r:embed="rId3">
            <a:alphaModFix/>
          </a:blip>
          <a:srcRect l="4510" t="16822" r="62322" b="77167"/>
          <a:stretch/>
        </p:blipFill>
        <p:spPr>
          <a:xfrm>
            <a:off x="275125" y="256605"/>
            <a:ext cx="4382326" cy="613651"/>
          </a:xfrm>
          <a:prstGeom prst="rect">
            <a:avLst/>
          </a:prstGeom>
          <a:noFill/>
          <a:ln>
            <a:noFill/>
          </a:ln>
        </p:spPr>
      </p:pic>
      <p:pic>
        <p:nvPicPr>
          <p:cNvPr id="322" name="Google Shape;322;p41"/>
          <p:cNvPicPr preferRelativeResize="0"/>
          <p:nvPr/>
        </p:nvPicPr>
        <p:blipFill rotWithShape="1">
          <a:blip r:embed="rId4">
            <a:alphaModFix/>
          </a:blip>
          <a:srcRect l="4442" t="16266" r="75525" b="71803"/>
          <a:stretch/>
        </p:blipFill>
        <p:spPr>
          <a:xfrm>
            <a:off x="4775300" y="-114387"/>
            <a:ext cx="2945526" cy="1355625"/>
          </a:xfrm>
          <a:prstGeom prst="rect">
            <a:avLst/>
          </a:prstGeom>
          <a:noFill/>
          <a:ln>
            <a:noFill/>
          </a:ln>
        </p:spPr>
      </p:pic>
      <p:pic>
        <p:nvPicPr>
          <p:cNvPr id="323" name="Google Shape;323;p41"/>
          <p:cNvPicPr preferRelativeResize="0"/>
          <p:nvPr/>
        </p:nvPicPr>
        <p:blipFill>
          <a:blip r:embed="rId5">
            <a:alphaModFix amt="31000"/>
          </a:blip>
          <a:stretch>
            <a:fillRect/>
          </a:stretch>
        </p:blipFill>
        <p:spPr>
          <a:xfrm rot="-611398">
            <a:off x="5974865" y="824686"/>
            <a:ext cx="3663373" cy="2442252"/>
          </a:xfrm>
          <a:prstGeom prst="rect">
            <a:avLst/>
          </a:prstGeom>
          <a:noFill/>
          <a:ln>
            <a:noFill/>
          </a:ln>
        </p:spPr>
      </p:pic>
      <p:pic>
        <p:nvPicPr>
          <p:cNvPr id="324" name="Google Shape;324;p41"/>
          <p:cNvPicPr preferRelativeResize="0"/>
          <p:nvPr/>
        </p:nvPicPr>
        <p:blipFill>
          <a:blip r:embed="rId6">
            <a:alphaModFix/>
          </a:blip>
          <a:stretch>
            <a:fillRect/>
          </a:stretch>
        </p:blipFill>
        <p:spPr>
          <a:xfrm>
            <a:off x="331300" y="946456"/>
            <a:ext cx="4013033" cy="3968443"/>
          </a:xfrm>
          <a:prstGeom prst="rect">
            <a:avLst/>
          </a:prstGeom>
          <a:noFill/>
          <a:ln>
            <a:noFill/>
          </a:ln>
        </p:spPr>
      </p:pic>
      <p:sp>
        <p:nvSpPr>
          <p:cNvPr id="325" name="Google Shape;325;p41"/>
          <p:cNvSpPr txBox="1"/>
          <p:nvPr/>
        </p:nvSpPr>
        <p:spPr>
          <a:xfrm>
            <a:off x="4343400" y="3368075"/>
            <a:ext cx="4182000" cy="1851600"/>
          </a:xfrm>
          <a:prstGeom prst="rect">
            <a:avLst/>
          </a:prstGeom>
          <a:noFill/>
          <a:ln>
            <a:noFill/>
          </a:ln>
        </p:spPr>
        <p:txBody>
          <a:bodyPr spcFirstLastPara="1" wrap="square" lIns="91425" tIns="91425" rIns="91425" bIns="91425" anchor="t" anchorCtr="0">
            <a:noAutofit/>
          </a:bodyPr>
          <a:lstStyle/>
          <a:p>
            <a:pPr marL="139700" marR="139700" lvl="0" indent="0" algn="l" rtl="0">
              <a:lnSpc>
                <a:spcPct val="100000"/>
              </a:lnSpc>
              <a:spcBef>
                <a:spcPts val="500"/>
              </a:spcBef>
              <a:spcAft>
                <a:spcPts val="0"/>
              </a:spcAft>
              <a:buClr>
                <a:schemeClr val="dk1"/>
              </a:buClr>
              <a:buSzPts val="1100"/>
              <a:buFont typeface="Arial"/>
              <a:buNone/>
            </a:pPr>
            <a:r>
              <a:rPr lang="en">
                <a:latin typeface="Calibri"/>
                <a:ea typeface="Calibri"/>
                <a:cs typeface="Calibri"/>
                <a:sym typeface="Calibri"/>
              </a:rPr>
              <a:t>Artist: Paul Klee</a:t>
            </a:r>
            <a:endParaRPr>
              <a:latin typeface="Calibri"/>
              <a:ea typeface="Calibri"/>
              <a:cs typeface="Calibri"/>
              <a:sym typeface="Calibri"/>
            </a:endParaRPr>
          </a:p>
          <a:p>
            <a:pPr marL="139700" marR="139700" lvl="0" indent="0" algn="l" rtl="0">
              <a:lnSpc>
                <a:spcPct val="100000"/>
              </a:lnSpc>
              <a:spcBef>
                <a:spcPts val="500"/>
              </a:spcBef>
              <a:spcAft>
                <a:spcPts val="0"/>
              </a:spcAft>
              <a:buClr>
                <a:schemeClr val="dk1"/>
              </a:buClr>
              <a:buSzPts val="1100"/>
              <a:buFont typeface="Arial"/>
              <a:buNone/>
            </a:pPr>
            <a:r>
              <a:rPr lang="en">
                <a:latin typeface="Calibri"/>
                <a:ea typeface="Calibri"/>
                <a:cs typeface="Calibri"/>
                <a:sym typeface="Calibri"/>
              </a:rPr>
              <a:t>Dimensions: 32 cm x 31 cm</a:t>
            </a:r>
            <a:endParaRPr>
              <a:latin typeface="Calibri"/>
              <a:ea typeface="Calibri"/>
              <a:cs typeface="Calibri"/>
              <a:sym typeface="Calibri"/>
            </a:endParaRPr>
          </a:p>
          <a:p>
            <a:pPr marL="139700" marR="139700" lvl="0" indent="0" algn="l" rtl="0">
              <a:lnSpc>
                <a:spcPct val="100000"/>
              </a:lnSpc>
              <a:spcBef>
                <a:spcPts val="500"/>
              </a:spcBef>
              <a:spcAft>
                <a:spcPts val="0"/>
              </a:spcAft>
              <a:buClr>
                <a:schemeClr val="dk1"/>
              </a:buClr>
              <a:buSzPts val="1100"/>
              <a:buFont typeface="Arial"/>
              <a:buNone/>
            </a:pPr>
            <a:r>
              <a:rPr lang="en">
                <a:latin typeface="Calibri"/>
                <a:ea typeface="Calibri"/>
                <a:cs typeface="Calibri"/>
                <a:sym typeface="Calibri"/>
              </a:rPr>
              <a:t>Period: Cubism</a:t>
            </a:r>
            <a:endParaRPr>
              <a:latin typeface="Calibri"/>
              <a:ea typeface="Calibri"/>
              <a:cs typeface="Calibri"/>
              <a:sym typeface="Calibri"/>
            </a:endParaRPr>
          </a:p>
          <a:p>
            <a:pPr marL="139700" marR="139700" lvl="0" indent="0" algn="l" rtl="0">
              <a:lnSpc>
                <a:spcPct val="100000"/>
              </a:lnSpc>
              <a:spcBef>
                <a:spcPts val="500"/>
              </a:spcBef>
              <a:spcAft>
                <a:spcPts val="0"/>
              </a:spcAft>
              <a:buClr>
                <a:schemeClr val="dk1"/>
              </a:buClr>
              <a:buSzPts val="1100"/>
              <a:buFont typeface="Arial"/>
              <a:buNone/>
            </a:pPr>
            <a:r>
              <a:rPr lang="en">
                <a:latin typeface="Calibri"/>
                <a:ea typeface="Calibri"/>
                <a:cs typeface="Calibri"/>
                <a:sym typeface="Calibri"/>
              </a:rPr>
              <a:t>Created: 1922</a:t>
            </a:r>
            <a:endParaRPr>
              <a:latin typeface="Calibri"/>
              <a:ea typeface="Calibri"/>
              <a:cs typeface="Calibri"/>
              <a:sym typeface="Calibri"/>
            </a:endParaRPr>
          </a:p>
          <a:p>
            <a:pPr marL="139700" marR="139700" lvl="0" indent="0" algn="l" rtl="0">
              <a:lnSpc>
                <a:spcPct val="100000"/>
              </a:lnSpc>
              <a:spcBef>
                <a:spcPts val="500"/>
              </a:spcBef>
              <a:spcAft>
                <a:spcPts val="0"/>
              </a:spcAft>
              <a:buNone/>
            </a:pPr>
            <a:r>
              <a:rPr lang="en">
                <a:latin typeface="Calibri"/>
                <a:ea typeface="Calibri"/>
                <a:cs typeface="Calibri"/>
                <a:sym typeface="Calibri"/>
              </a:rPr>
              <a:t>Media: Chalk, Muslin, Oil paint</a:t>
            </a:r>
            <a:endParaRPr>
              <a:latin typeface="Calibri"/>
              <a:ea typeface="Calibri"/>
              <a:cs typeface="Calibri"/>
              <a:sym typeface="Calibri"/>
            </a:endParaRPr>
          </a:p>
          <a:p>
            <a:pPr marL="0" lvl="0" indent="0" algn="l" rtl="0">
              <a:lnSpc>
                <a:spcPct val="100000"/>
              </a:lnSpc>
              <a:spcBef>
                <a:spcPts val="0"/>
              </a:spcBef>
              <a:spcAft>
                <a:spcPts val="0"/>
              </a:spcAft>
              <a:buNone/>
            </a:pPr>
            <a:endParaRPr>
              <a:latin typeface="Calibri"/>
              <a:ea typeface="Calibri"/>
              <a:cs typeface="Calibri"/>
              <a:sym typeface="Calibri"/>
            </a:endParaRPr>
          </a:p>
        </p:txBody>
      </p:sp>
      <p:sp>
        <p:nvSpPr>
          <p:cNvPr id="326" name="Google Shape;326;p41"/>
          <p:cNvSpPr txBox="1"/>
          <p:nvPr/>
        </p:nvSpPr>
        <p:spPr>
          <a:xfrm>
            <a:off x="4775300" y="1589000"/>
            <a:ext cx="3633900" cy="14313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600">
                <a:latin typeface="Calibri"/>
                <a:ea typeface="Calibri"/>
                <a:cs typeface="Calibri"/>
                <a:sym typeface="Calibri"/>
              </a:rPr>
              <a:t>It’s 1923, and you are able to see a new art piece displayed by Paul Klee called </a:t>
            </a:r>
            <a:r>
              <a:rPr lang="en" sz="1600" i="1">
                <a:latin typeface="Calibri"/>
                <a:ea typeface="Calibri"/>
                <a:cs typeface="Calibri"/>
                <a:sym typeface="Calibri"/>
              </a:rPr>
              <a:t>The Red Balloon</a:t>
            </a:r>
            <a:r>
              <a:rPr lang="en" sz="1600">
                <a:latin typeface="Calibri"/>
                <a:ea typeface="Calibri"/>
                <a:cs typeface="Calibri"/>
                <a:sym typeface="Calibri"/>
              </a:rPr>
              <a:t>. Write a postcard to a friend/family member telling them about the painting. How would you describe it?</a:t>
            </a:r>
            <a:endParaRPr sz="1600">
              <a:latin typeface="Calibri"/>
              <a:ea typeface="Calibri"/>
              <a:cs typeface="Calibri"/>
              <a:sym typeface="Calibri"/>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67"/>
        <p:cNvGrpSpPr/>
        <p:nvPr/>
      </p:nvGrpSpPr>
      <p:grpSpPr>
        <a:xfrm>
          <a:off x="0" y="0"/>
          <a:ext cx="0" cy="0"/>
          <a:chOff x="0" y="0"/>
          <a:chExt cx="0" cy="0"/>
        </a:xfrm>
      </p:grpSpPr>
      <p:sp>
        <p:nvSpPr>
          <p:cNvPr id="68" name="Google Shape;68;p15"/>
          <p:cNvSpPr/>
          <p:nvPr/>
        </p:nvSpPr>
        <p:spPr>
          <a:xfrm>
            <a:off x="6601200" y="1806050"/>
            <a:ext cx="2091000" cy="3088200"/>
          </a:xfrm>
          <a:prstGeom prst="rect">
            <a:avLst/>
          </a:prstGeom>
          <a:solidFill>
            <a:srgbClr val="CEE9F3"/>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 name="Google Shape;69;p15"/>
          <p:cNvSpPr/>
          <p:nvPr/>
        </p:nvSpPr>
        <p:spPr>
          <a:xfrm>
            <a:off x="361950" y="1110650"/>
            <a:ext cx="2091000" cy="771600"/>
          </a:xfrm>
          <a:prstGeom prst="rect">
            <a:avLst/>
          </a:prstGeom>
          <a:solidFill>
            <a:srgbClr val="2FB4EE"/>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 name="Google Shape;70;p15"/>
          <p:cNvSpPr/>
          <p:nvPr/>
        </p:nvSpPr>
        <p:spPr>
          <a:xfrm>
            <a:off x="361950" y="1882250"/>
            <a:ext cx="2091000" cy="3018000"/>
          </a:xfrm>
          <a:prstGeom prst="rect">
            <a:avLst/>
          </a:prstGeom>
          <a:solidFill>
            <a:srgbClr val="CEE9F3"/>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 name="Google Shape;71;p15"/>
          <p:cNvSpPr txBox="1"/>
          <p:nvPr/>
        </p:nvSpPr>
        <p:spPr>
          <a:xfrm>
            <a:off x="507300" y="1177750"/>
            <a:ext cx="1811400" cy="42267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a:latin typeface="Calibri"/>
                <a:ea typeface="Calibri"/>
                <a:cs typeface="Calibri"/>
                <a:sym typeface="Calibri"/>
              </a:rPr>
              <a:t>19th Century</a:t>
            </a:r>
            <a:br>
              <a:rPr lang="en">
                <a:latin typeface="Calibri"/>
                <a:ea typeface="Calibri"/>
                <a:cs typeface="Calibri"/>
                <a:sym typeface="Calibri"/>
              </a:rPr>
            </a:br>
            <a:r>
              <a:rPr lang="en">
                <a:latin typeface="Calibri"/>
                <a:ea typeface="Calibri"/>
                <a:cs typeface="Calibri"/>
                <a:sym typeface="Calibri"/>
              </a:rPr>
              <a:t>1800-1900</a:t>
            </a:r>
            <a:br>
              <a:rPr lang="en">
                <a:latin typeface="Calibri"/>
                <a:ea typeface="Calibri"/>
                <a:cs typeface="Calibri"/>
                <a:sym typeface="Calibri"/>
              </a:rPr>
            </a:br>
            <a:br>
              <a:rPr lang="en">
                <a:latin typeface="Calibri"/>
                <a:ea typeface="Calibri"/>
                <a:cs typeface="Calibri"/>
                <a:sym typeface="Calibri"/>
              </a:rPr>
            </a:br>
            <a:br>
              <a:rPr lang="en">
                <a:latin typeface="Calibri"/>
                <a:ea typeface="Calibri"/>
                <a:cs typeface="Calibri"/>
                <a:sym typeface="Calibri"/>
              </a:rPr>
            </a:br>
            <a:r>
              <a:rPr lang="en">
                <a:latin typeface="Calibri"/>
                <a:ea typeface="Calibri"/>
                <a:cs typeface="Calibri"/>
                <a:sym typeface="Calibri"/>
              </a:rPr>
              <a:t>Romanticism</a:t>
            </a:r>
            <a:br>
              <a:rPr lang="en">
                <a:latin typeface="Calibri"/>
                <a:ea typeface="Calibri"/>
                <a:cs typeface="Calibri"/>
                <a:sym typeface="Calibri"/>
              </a:rPr>
            </a:br>
            <a:r>
              <a:rPr lang="en">
                <a:latin typeface="Calibri"/>
                <a:ea typeface="Calibri"/>
                <a:cs typeface="Calibri"/>
                <a:sym typeface="Calibri"/>
              </a:rPr>
              <a:t>Orientalism</a:t>
            </a:r>
            <a:br>
              <a:rPr lang="en">
                <a:latin typeface="Calibri"/>
                <a:ea typeface="Calibri"/>
                <a:cs typeface="Calibri"/>
                <a:sym typeface="Calibri"/>
              </a:rPr>
            </a:br>
            <a:r>
              <a:rPr lang="en">
                <a:latin typeface="Calibri"/>
                <a:ea typeface="Calibri"/>
                <a:cs typeface="Calibri"/>
                <a:sym typeface="Calibri"/>
              </a:rPr>
              <a:t>Medievalism</a:t>
            </a:r>
            <a:br>
              <a:rPr lang="en">
                <a:latin typeface="Calibri"/>
                <a:ea typeface="Calibri"/>
                <a:cs typeface="Calibri"/>
                <a:sym typeface="Calibri"/>
              </a:rPr>
            </a:br>
            <a:r>
              <a:rPr lang="en">
                <a:latin typeface="Calibri"/>
                <a:ea typeface="Calibri"/>
                <a:cs typeface="Calibri"/>
                <a:sym typeface="Calibri"/>
              </a:rPr>
              <a:t>Pre-Raphaelitism</a:t>
            </a:r>
            <a:br>
              <a:rPr lang="en">
                <a:latin typeface="Calibri"/>
                <a:ea typeface="Calibri"/>
                <a:cs typeface="Calibri"/>
                <a:sym typeface="Calibri"/>
              </a:rPr>
            </a:br>
            <a:r>
              <a:rPr lang="en">
                <a:latin typeface="Calibri"/>
                <a:ea typeface="Calibri"/>
                <a:cs typeface="Calibri"/>
                <a:sym typeface="Calibri"/>
              </a:rPr>
              <a:t>Realism</a:t>
            </a:r>
            <a:br>
              <a:rPr lang="en">
                <a:latin typeface="Calibri"/>
                <a:ea typeface="Calibri"/>
                <a:cs typeface="Calibri"/>
                <a:sym typeface="Calibri"/>
              </a:rPr>
            </a:br>
            <a:r>
              <a:rPr lang="en">
                <a:latin typeface="Calibri"/>
                <a:ea typeface="Calibri"/>
                <a:cs typeface="Calibri"/>
                <a:sym typeface="Calibri"/>
              </a:rPr>
              <a:t>Materialism</a:t>
            </a:r>
            <a:br>
              <a:rPr lang="en">
                <a:latin typeface="Calibri"/>
                <a:ea typeface="Calibri"/>
                <a:cs typeface="Calibri"/>
                <a:sym typeface="Calibri"/>
              </a:rPr>
            </a:br>
            <a:r>
              <a:rPr lang="en">
                <a:latin typeface="Calibri"/>
                <a:ea typeface="Calibri"/>
                <a:cs typeface="Calibri"/>
                <a:sym typeface="Calibri"/>
              </a:rPr>
              <a:t>Impressionism</a:t>
            </a:r>
            <a:br>
              <a:rPr lang="en">
                <a:latin typeface="Calibri"/>
                <a:ea typeface="Calibri"/>
                <a:cs typeface="Calibri"/>
                <a:sym typeface="Calibri"/>
              </a:rPr>
            </a:br>
            <a:r>
              <a:rPr lang="en">
                <a:latin typeface="Calibri"/>
                <a:ea typeface="Calibri"/>
                <a:cs typeface="Calibri"/>
                <a:sym typeface="Calibri"/>
              </a:rPr>
              <a:t>Neo-Impressionism</a:t>
            </a:r>
            <a:br>
              <a:rPr lang="en">
                <a:latin typeface="Calibri"/>
                <a:ea typeface="Calibri"/>
                <a:cs typeface="Calibri"/>
                <a:sym typeface="Calibri"/>
              </a:rPr>
            </a:br>
            <a:r>
              <a:rPr lang="en">
                <a:latin typeface="Calibri"/>
                <a:ea typeface="Calibri"/>
                <a:cs typeface="Calibri"/>
                <a:sym typeface="Calibri"/>
              </a:rPr>
              <a:t>Secessionism</a:t>
            </a:r>
            <a:br>
              <a:rPr lang="en">
                <a:latin typeface="Calibri"/>
                <a:ea typeface="Calibri"/>
                <a:cs typeface="Calibri"/>
                <a:sym typeface="Calibri"/>
              </a:rPr>
            </a:br>
            <a:r>
              <a:rPr lang="en">
                <a:latin typeface="Calibri"/>
                <a:ea typeface="Calibri"/>
                <a:cs typeface="Calibri"/>
                <a:sym typeface="Calibri"/>
              </a:rPr>
              <a:t>Aestheticism</a:t>
            </a:r>
            <a:br>
              <a:rPr lang="en">
                <a:latin typeface="Calibri"/>
                <a:ea typeface="Calibri"/>
                <a:cs typeface="Calibri"/>
                <a:sym typeface="Calibri"/>
              </a:rPr>
            </a:br>
            <a:r>
              <a:rPr lang="en">
                <a:latin typeface="Calibri"/>
                <a:ea typeface="Calibri"/>
                <a:cs typeface="Calibri"/>
                <a:sym typeface="Calibri"/>
              </a:rPr>
              <a:t>Symbolism</a:t>
            </a:r>
            <a:br>
              <a:rPr lang="en">
                <a:latin typeface="Calibri"/>
                <a:ea typeface="Calibri"/>
                <a:cs typeface="Calibri"/>
                <a:sym typeface="Calibri"/>
              </a:rPr>
            </a:br>
            <a:r>
              <a:rPr lang="en">
                <a:latin typeface="Calibri"/>
                <a:ea typeface="Calibri"/>
                <a:cs typeface="Calibri"/>
                <a:sym typeface="Calibri"/>
              </a:rPr>
              <a:t>Post-Impressionism</a:t>
            </a:r>
            <a:endParaRPr>
              <a:latin typeface="Calibri"/>
              <a:ea typeface="Calibri"/>
              <a:cs typeface="Calibri"/>
              <a:sym typeface="Calibri"/>
            </a:endParaRPr>
          </a:p>
        </p:txBody>
      </p:sp>
      <p:sp>
        <p:nvSpPr>
          <p:cNvPr id="72" name="Google Shape;72;p15"/>
          <p:cNvSpPr txBox="1"/>
          <p:nvPr/>
        </p:nvSpPr>
        <p:spPr>
          <a:xfrm>
            <a:off x="2537875" y="1630100"/>
            <a:ext cx="3963000" cy="3668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a:latin typeface="Calibri"/>
                <a:ea typeface="Calibri"/>
                <a:cs typeface="Calibri"/>
                <a:sym typeface="Calibri"/>
              </a:rPr>
              <a:t>Veering from the Art Academies of the past, commercialism opened a new opportunity for experimentation. Artists captured scenes of labor and poverty versus the aristocracy. </a:t>
            </a:r>
            <a:endParaRPr>
              <a:latin typeface="Calibri"/>
              <a:ea typeface="Calibri"/>
              <a:cs typeface="Calibri"/>
              <a:sym typeface="Calibri"/>
            </a:endParaRPr>
          </a:p>
          <a:p>
            <a:pPr marL="0" lvl="0" indent="0" algn="l" rtl="0">
              <a:spcBef>
                <a:spcPts val="0"/>
              </a:spcBef>
              <a:spcAft>
                <a:spcPts val="0"/>
              </a:spcAft>
              <a:buNone/>
            </a:pPr>
            <a:endParaRPr>
              <a:latin typeface="Calibri"/>
              <a:ea typeface="Calibri"/>
              <a:cs typeface="Calibri"/>
              <a:sym typeface="Calibri"/>
            </a:endParaRPr>
          </a:p>
          <a:p>
            <a:pPr marL="0" lvl="0" indent="0" algn="l" rtl="0">
              <a:spcBef>
                <a:spcPts val="0"/>
              </a:spcBef>
              <a:spcAft>
                <a:spcPts val="0"/>
              </a:spcAft>
              <a:buNone/>
            </a:pPr>
            <a:r>
              <a:rPr lang="en">
                <a:latin typeface="Calibri"/>
                <a:ea typeface="Calibri"/>
                <a:cs typeface="Calibri"/>
                <a:sym typeface="Calibri"/>
              </a:rPr>
              <a:t>Precise lines at the beginning of the century turned loose and abstract. Artists transitioned to painting outside verses painting in studio. Solid objects were soon mere impressions; shadows were merely strokes of colors. These stepping-stone movements paved the way for Modernisms to full bloom.</a:t>
            </a:r>
            <a:endParaRPr>
              <a:latin typeface="Calibri"/>
              <a:ea typeface="Calibri"/>
              <a:cs typeface="Calibri"/>
              <a:sym typeface="Calibri"/>
            </a:endParaRPr>
          </a:p>
          <a:p>
            <a:pPr marL="0" lvl="0" indent="0" algn="l" rtl="0">
              <a:spcBef>
                <a:spcPts val="0"/>
              </a:spcBef>
              <a:spcAft>
                <a:spcPts val="0"/>
              </a:spcAft>
              <a:buNone/>
            </a:pPr>
            <a:endParaRPr>
              <a:latin typeface="Calibri"/>
              <a:ea typeface="Calibri"/>
              <a:cs typeface="Calibri"/>
              <a:sym typeface="Calibri"/>
            </a:endParaRPr>
          </a:p>
          <a:p>
            <a:pPr marL="0" lvl="0" indent="0" algn="l" rtl="0">
              <a:spcBef>
                <a:spcPts val="0"/>
              </a:spcBef>
              <a:spcAft>
                <a:spcPts val="0"/>
              </a:spcAft>
              <a:buNone/>
            </a:pPr>
            <a:r>
              <a:rPr lang="en">
                <a:latin typeface="Calibri"/>
                <a:ea typeface="Calibri"/>
                <a:cs typeface="Calibri"/>
                <a:sym typeface="Calibri"/>
              </a:rPr>
              <a:t>Three artists segued this development. They were Cezanne, Van Gogh, and Gauguin, who experimented and created unlike any previous time.</a:t>
            </a:r>
            <a:endParaRPr>
              <a:latin typeface="Calibri"/>
              <a:ea typeface="Calibri"/>
              <a:cs typeface="Calibri"/>
              <a:sym typeface="Calibri"/>
            </a:endParaRPr>
          </a:p>
        </p:txBody>
      </p:sp>
      <p:sp>
        <p:nvSpPr>
          <p:cNvPr id="73" name="Google Shape;73;p15"/>
          <p:cNvSpPr txBox="1"/>
          <p:nvPr/>
        </p:nvSpPr>
        <p:spPr>
          <a:xfrm>
            <a:off x="6735450" y="1899625"/>
            <a:ext cx="1872300" cy="30180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b="1">
                <a:solidFill>
                  <a:srgbClr val="0B5394"/>
                </a:solidFill>
                <a:latin typeface="Calibri"/>
                <a:ea typeface="Calibri"/>
                <a:cs typeface="Calibri"/>
                <a:sym typeface="Calibri"/>
              </a:rPr>
              <a:t>Reaction</a:t>
            </a:r>
            <a:endParaRPr b="1">
              <a:solidFill>
                <a:srgbClr val="0B5394"/>
              </a:solidFill>
              <a:latin typeface="Calibri"/>
              <a:ea typeface="Calibri"/>
              <a:cs typeface="Calibri"/>
              <a:sym typeface="Calibri"/>
            </a:endParaRPr>
          </a:p>
          <a:p>
            <a:pPr marL="0" lvl="0" indent="0" algn="ctr" rtl="0">
              <a:spcBef>
                <a:spcPts val="0"/>
              </a:spcBef>
              <a:spcAft>
                <a:spcPts val="0"/>
              </a:spcAft>
              <a:buNone/>
            </a:pPr>
            <a:r>
              <a:rPr lang="en" b="1">
                <a:solidFill>
                  <a:srgbClr val="0B5394"/>
                </a:solidFill>
                <a:latin typeface="Calibri"/>
                <a:ea typeface="Calibri"/>
                <a:cs typeface="Calibri"/>
                <a:sym typeface="Calibri"/>
              </a:rPr>
              <a:t>Structure</a:t>
            </a:r>
            <a:endParaRPr b="1">
              <a:solidFill>
                <a:srgbClr val="0B5394"/>
              </a:solidFill>
              <a:latin typeface="Calibri"/>
              <a:ea typeface="Calibri"/>
              <a:cs typeface="Calibri"/>
              <a:sym typeface="Calibri"/>
            </a:endParaRPr>
          </a:p>
          <a:p>
            <a:pPr marL="0" lvl="0" indent="0" algn="ctr" rtl="0">
              <a:spcBef>
                <a:spcPts val="0"/>
              </a:spcBef>
              <a:spcAft>
                <a:spcPts val="0"/>
              </a:spcAft>
              <a:buNone/>
            </a:pPr>
            <a:r>
              <a:rPr lang="en" b="1">
                <a:solidFill>
                  <a:srgbClr val="0B5394"/>
                </a:solidFill>
                <a:latin typeface="Calibri"/>
                <a:ea typeface="Calibri"/>
                <a:cs typeface="Calibri"/>
                <a:sym typeface="Calibri"/>
              </a:rPr>
              <a:t>Non-academic</a:t>
            </a:r>
            <a:endParaRPr b="1">
              <a:solidFill>
                <a:srgbClr val="0B5394"/>
              </a:solidFill>
              <a:latin typeface="Calibri"/>
              <a:ea typeface="Calibri"/>
              <a:cs typeface="Calibri"/>
              <a:sym typeface="Calibri"/>
            </a:endParaRPr>
          </a:p>
          <a:p>
            <a:pPr marL="0" lvl="0" indent="0" algn="ctr" rtl="0">
              <a:spcBef>
                <a:spcPts val="0"/>
              </a:spcBef>
              <a:spcAft>
                <a:spcPts val="0"/>
              </a:spcAft>
              <a:buNone/>
            </a:pPr>
            <a:r>
              <a:rPr lang="en" b="1">
                <a:solidFill>
                  <a:srgbClr val="0B5394"/>
                </a:solidFill>
                <a:latin typeface="Calibri"/>
                <a:ea typeface="Calibri"/>
                <a:cs typeface="Calibri"/>
                <a:sym typeface="Calibri"/>
              </a:rPr>
              <a:t>Impressions</a:t>
            </a:r>
            <a:endParaRPr b="1">
              <a:solidFill>
                <a:srgbClr val="0B5394"/>
              </a:solidFill>
              <a:latin typeface="Calibri"/>
              <a:ea typeface="Calibri"/>
              <a:cs typeface="Calibri"/>
              <a:sym typeface="Calibri"/>
            </a:endParaRPr>
          </a:p>
          <a:p>
            <a:pPr marL="0" lvl="0" indent="0" algn="ctr" rtl="0">
              <a:spcBef>
                <a:spcPts val="0"/>
              </a:spcBef>
              <a:spcAft>
                <a:spcPts val="0"/>
              </a:spcAft>
              <a:buNone/>
            </a:pPr>
            <a:r>
              <a:rPr lang="en" b="1">
                <a:solidFill>
                  <a:srgbClr val="0B5394"/>
                </a:solidFill>
                <a:latin typeface="Calibri"/>
                <a:ea typeface="Calibri"/>
                <a:cs typeface="Calibri"/>
                <a:sym typeface="Calibri"/>
              </a:rPr>
              <a:t>Objectivity</a:t>
            </a:r>
            <a:endParaRPr b="1">
              <a:solidFill>
                <a:srgbClr val="0B5394"/>
              </a:solidFill>
              <a:latin typeface="Calibri"/>
              <a:ea typeface="Calibri"/>
              <a:cs typeface="Calibri"/>
              <a:sym typeface="Calibri"/>
            </a:endParaRPr>
          </a:p>
          <a:p>
            <a:pPr marL="0" lvl="0" indent="0" algn="ctr" rtl="0">
              <a:spcBef>
                <a:spcPts val="0"/>
              </a:spcBef>
              <a:spcAft>
                <a:spcPts val="0"/>
              </a:spcAft>
              <a:buNone/>
            </a:pPr>
            <a:r>
              <a:rPr lang="en" b="1">
                <a:solidFill>
                  <a:srgbClr val="0B5394"/>
                </a:solidFill>
                <a:latin typeface="Calibri"/>
                <a:ea typeface="Calibri"/>
                <a:cs typeface="Calibri"/>
                <a:sym typeface="Calibri"/>
              </a:rPr>
              <a:t>Subjective Emotion</a:t>
            </a:r>
            <a:endParaRPr b="1">
              <a:solidFill>
                <a:srgbClr val="0B5394"/>
              </a:solidFill>
              <a:latin typeface="Calibri"/>
              <a:ea typeface="Calibri"/>
              <a:cs typeface="Calibri"/>
              <a:sym typeface="Calibri"/>
            </a:endParaRPr>
          </a:p>
          <a:p>
            <a:pPr marL="0" lvl="0" indent="0" algn="ctr" rtl="0">
              <a:spcBef>
                <a:spcPts val="0"/>
              </a:spcBef>
              <a:spcAft>
                <a:spcPts val="0"/>
              </a:spcAft>
              <a:buNone/>
            </a:pPr>
            <a:r>
              <a:rPr lang="en" b="1">
                <a:solidFill>
                  <a:srgbClr val="0B5394"/>
                </a:solidFill>
                <a:latin typeface="Calibri"/>
                <a:ea typeface="Calibri"/>
                <a:cs typeface="Calibri"/>
                <a:sym typeface="Calibri"/>
              </a:rPr>
              <a:t>Instincts</a:t>
            </a:r>
            <a:endParaRPr b="1">
              <a:solidFill>
                <a:srgbClr val="0B5394"/>
              </a:solidFill>
              <a:latin typeface="Calibri"/>
              <a:ea typeface="Calibri"/>
              <a:cs typeface="Calibri"/>
              <a:sym typeface="Calibri"/>
            </a:endParaRPr>
          </a:p>
          <a:p>
            <a:pPr marL="0" lvl="0" indent="0" algn="ctr" rtl="0">
              <a:spcBef>
                <a:spcPts val="0"/>
              </a:spcBef>
              <a:spcAft>
                <a:spcPts val="0"/>
              </a:spcAft>
              <a:buNone/>
            </a:pPr>
            <a:r>
              <a:rPr lang="en" b="1">
                <a:solidFill>
                  <a:srgbClr val="0B5394"/>
                </a:solidFill>
                <a:latin typeface="Calibri"/>
                <a:ea typeface="Calibri"/>
                <a:cs typeface="Calibri"/>
                <a:sym typeface="Calibri"/>
              </a:rPr>
              <a:t>Class Politics</a:t>
            </a:r>
            <a:endParaRPr b="1">
              <a:solidFill>
                <a:srgbClr val="0B5394"/>
              </a:solidFill>
              <a:latin typeface="Calibri"/>
              <a:ea typeface="Calibri"/>
              <a:cs typeface="Calibri"/>
              <a:sym typeface="Calibri"/>
            </a:endParaRPr>
          </a:p>
          <a:p>
            <a:pPr marL="0" lvl="0" indent="0" algn="ctr" rtl="0">
              <a:spcBef>
                <a:spcPts val="0"/>
              </a:spcBef>
              <a:spcAft>
                <a:spcPts val="0"/>
              </a:spcAft>
              <a:buNone/>
            </a:pPr>
            <a:r>
              <a:rPr lang="en" b="1">
                <a:solidFill>
                  <a:srgbClr val="0B5394"/>
                </a:solidFill>
                <a:latin typeface="Calibri"/>
                <a:ea typeface="Calibri"/>
                <a:cs typeface="Calibri"/>
                <a:sym typeface="Calibri"/>
              </a:rPr>
              <a:t>Social Vision</a:t>
            </a:r>
            <a:endParaRPr b="1">
              <a:solidFill>
                <a:srgbClr val="0B5394"/>
              </a:solidFill>
              <a:latin typeface="Calibri"/>
              <a:ea typeface="Calibri"/>
              <a:cs typeface="Calibri"/>
              <a:sym typeface="Calibri"/>
            </a:endParaRPr>
          </a:p>
          <a:p>
            <a:pPr marL="0" lvl="0" indent="0" algn="ctr" rtl="0">
              <a:spcBef>
                <a:spcPts val="0"/>
              </a:spcBef>
              <a:spcAft>
                <a:spcPts val="0"/>
              </a:spcAft>
              <a:buNone/>
            </a:pPr>
            <a:r>
              <a:rPr lang="en" b="1">
                <a:solidFill>
                  <a:srgbClr val="0B5394"/>
                </a:solidFill>
                <a:latin typeface="Calibri"/>
                <a:ea typeface="Calibri"/>
                <a:cs typeface="Calibri"/>
                <a:sym typeface="Calibri"/>
              </a:rPr>
              <a:t>Aesthete</a:t>
            </a:r>
            <a:endParaRPr b="1">
              <a:solidFill>
                <a:srgbClr val="0B5394"/>
              </a:solidFill>
              <a:latin typeface="Calibri"/>
              <a:ea typeface="Calibri"/>
              <a:cs typeface="Calibri"/>
              <a:sym typeface="Calibri"/>
            </a:endParaRPr>
          </a:p>
          <a:p>
            <a:pPr marL="0" lvl="0" indent="0" algn="ctr" rtl="0">
              <a:spcBef>
                <a:spcPts val="0"/>
              </a:spcBef>
              <a:spcAft>
                <a:spcPts val="0"/>
              </a:spcAft>
              <a:buNone/>
            </a:pPr>
            <a:r>
              <a:rPr lang="en" b="1">
                <a:solidFill>
                  <a:srgbClr val="0B5394"/>
                </a:solidFill>
                <a:latin typeface="Calibri"/>
                <a:ea typeface="Calibri"/>
                <a:cs typeface="Calibri"/>
                <a:sym typeface="Calibri"/>
              </a:rPr>
              <a:t>Empire</a:t>
            </a:r>
            <a:endParaRPr b="1">
              <a:solidFill>
                <a:srgbClr val="0B5394"/>
              </a:solidFill>
              <a:latin typeface="Calibri"/>
              <a:ea typeface="Calibri"/>
              <a:cs typeface="Calibri"/>
              <a:sym typeface="Calibri"/>
            </a:endParaRPr>
          </a:p>
          <a:p>
            <a:pPr marL="0" lvl="0" indent="0" algn="ctr" rtl="0">
              <a:spcBef>
                <a:spcPts val="0"/>
              </a:spcBef>
              <a:spcAft>
                <a:spcPts val="0"/>
              </a:spcAft>
              <a:buNone/>
            </a:pPr>
            <a:r>
              <a:rPr lang="en" b="1">
                <a:solidFill>
                  <a:srgbClr val="0B5394"/>
                </a:solidFill>
                <a:latin typeface="Calibri"/>
                <a:ea typeface="Calibri"/>
                <a:cs typeface="Calibri"/>
                <a:sym typeface="Calibri"/>
              </a:rPr>
              <a:t>Symbols</a:t>
            </a:r>
            <a:endParaRPr b="1">
              <a:solidFill>
                <a:srgbClr val="0B5394"/>
              </a:solidFill>
              <a:latin typeface="Calibri"/>
              <a:ea typeface="Calibri"/>
              <a:cs typeface="Calibri"/>
              <a:sym typeface="Calibri"/>
            </a:endParaRPr>
          </a:p>
          <a:p>
            <a:pPr marL="0" lvl="0" indent="0" algn="ctr" rtl="0">
              <a:spcBef>
                <a:spcPts val="0"/>
              </a:spcBef>
              <a:spcAft>
                <a:spcPts val="0"/>
              </a:spcAft>
              <a:buNone/>
            </a:pPr>
            <a:r>
              <a:rPr lang="en" b="1">
                <a:solidFill>
                  <a:srgbClr val="0B5394"/>
                </a:solidFill>
                <a:latin typeface="Calibri"/>
                <a:ea typeface="Calibri"/>
                <a:cs typeface="Calibri"/>
                <a:sym typeface="Calibri"/>
              </a:rPr>
              <a:t>Design</a:t>
            </a:r>
            <a:endParaRPr b="1">
              <a:solidFill>
                <a:srgbClr val="0B5394"/>
              </a:solidFill>
              <a:latin typeface="Calibri"/>
              <a:ea typeface="Calibri"/>
              <a:cs typeface="Calibri"/>
              <a:sym typeface="Calibri"/>
            </a:endParaRPr>
          </a:p>
        </p:txBody>
      </p:sp>
      <p:pic>
        <p:nvPicPr>
          <p:cNvPr id="74" name="Google Shape;74;p15"/>
          <p:cNvPicPr preferRelativeResize="0"/>
          <p:nvPr/>
        </p:nvPicPr>
        <p:blipFill>
          <a:blip r:embed="rId3">
            <a:alphaModFix/>
          </a:blip>
          <a:stretch>
            <a:fillRect/>
          </a:stretch>
        </p:blipFill>
        <p:spPr>
          <a:xfrm>
            <a:off x="2672177" y="0"/>
            <a:ext cx="2125372" cy="1416050"/>
          </a:xfrm>
          <a:prstGeom prst="rect">
            <a:avLst/>
          </a:prstGeom>
          <a:noFill/>
          <a:ln>
            <a:noFill/>
          </a:ln>
        </p:spPr>
      </p:pic>
      <p:pic>
        <p:nvPicPr>
          <p:cNvPr id="75" name="Google Shape;75;p15"/>
          <p:cNvPicPr preferRelativeResize="0"/>
          <p:nvPr/>
        </p:nvPicPr>
        <p:blipFill rotWithShape="1">
          <a:blip r:embed="rId4">
            <a:alphaModFix/>
          </a:blip>
          <a:srcRect t="23576"/>
          <a:stretch/>
        </p:blipFill>
        <p:spPr>
          <a:xfrm>
            <a:off x="1247350" y="-78252"/>
            <a:ext cx="1205600" cy="1082200"/>
          </a:xfrm>
          <a:prstGeom prst="rect">
            <a:avLst/>
          </a:prstGeom>
          <a:noFill/>
          <a:ln>
            <a:noFill/>
          </a:ln>
        </p:spPr>
      </p:pic>
      <p:pic>
        <p:nvPicPr>
          <p:cNvPr id="76" name="Google Shape;76;p15"/>
          <p:cNvPicPr preferRelativeResize="0"/>
          <p:nvPr/>
        </p:nvPicPr>
        <p:blipFill>
          <a:blip r:embed="rId5">
            <a:alphaModFix/>
          </a:blip>
          <a:stretch>
            <a:fillRect/>
          </a:stretch>
        </p:blipFill>
        <p:spPr>
          <a:xfrm>
            <a:off x="5016775" y="1"/>
            <a:ext cx="2011643" cy="1416050"/>
          </a:xfrm>
          <a:prstGeom prst="rect">
            <a:avLst/>
          </a:prstGeom>
          <a:noFill/>
          <a:ln>
            <a:noFill/>
          </a:ln>
        </p:spPr>
      </p:pic>
      <p:pic>
        <p:nvPicPr>
          <p:cNvPr id="77" name="Google Shape;77;p15"/>
          <p:cNvPicPr preferRelativeResize="0"/>
          <p:nvPr/>
        </p:nvPicPr>
        <p:blipFill>
          <a:blip r:embed="rId6">
            <a:alphaModFix/>
          </a:blip>
          <a:stretch>
            <a:fillRect/>
          </a:stretch>
        </p:blipFill>
        <p:spPr>
          <a:xfrm>
            <a:off x="7187547" y="-17253"/>
            <a:ext cx="1811400" cy="1450563"/>
          </a:xfrm>
          <a:prstGeom prst="rect">
            <a:avLst/>
          </a:prstGeom>
          <a:noFill/>
          <a:ln>
            <a:noFill/>
          </a:ln>
        </p:spPr>
      </p:pic>
      <p:sp>
        <p:nvSpPr>
          <p:cNvPr id="78" name="Google Shape;78;p15"/>
          <p:cNvSpPr txBox="1"/>
          <p:nvPr/>
        </p:nvSpPr>
        <p:spPr>
          <a:xfrm>
            <a:off x="299850" y="-3250"/>
            <a:ext cx="1710900" cy="17331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7200">
                <a:latin typeface="Lobster"/>
                <a:ea typeface="Lobster"/>
                <a:cs typeface="Lobster"/>
                <a:sym typeface="Lobster"/>
              </a:rPr>
              <a:t>19</a:t>
            </a:r>
            <a:endParaRPr sz="7200">
              <a:latin typeface="Lobster"/>
              <a:ea typeface="Lobster"/>
              <a:cs typeface="Lobster"/>
              <a:sym typeface="Lobster"/>
            </a:endParaRPr>
          </a:p>
        </p:txBody>
      </p:sp>
      <p:sp>
        <p:nvSpPr>
          <p:cNvPr id="79" name="Google Shape;79;p15"/>
          <p:cNvSpPr txBox="1"/>
          <p:nvPr/>
        </p:nvSpPr>
        <p:spPr>
          <a:xfrm>
            <a:off x="6306750" y="1349725"/>
            <a:ext cx="2882100" cy="549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2400">
                <a:latin typeface="Lobster"/>
                <a:ea typeface="Lobster"/>
                <a:cs typeface="Lobster"/>
                <a:sym typeface="Lobster"/>
              </a:rPr>
              <a:t>Movement Description</a:t>
            </a:r>
            <a:endParaRPr sz="2400">
              <a:latin typeface="Lobster"/>
              <a:ea typeface="Lobster"/>
              <a:cs typeface="Lobster"/>
              <a:sym typeface="Lobster"/>
            </a:endParaRPr>
          </a:p>
          <a:p>
            <a:pPr marL="0" lvl="0" indent="0" algn="l" rtl="0">
              <a:spcBef>
                <a:spcPts val="0"/>
              </a:spcBef>
              <a:spcAft>
                <a:spcPts val="0"/>
              </a:spcAft>
              <a:buNone/>
            </a:pPr>
            <a:endParaRPr sz="2400">
              <a:latin typeface="Lobster"/>
              <a:ea typeface="Lobster"/>
              <a:cs typeface="Lobster"/>
              <a:sym typeface="Lobster"/>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330"/>
        <p:cNvGrpSpPr/>
        <p:nvPr/>
      </p:nvGrpSpPr>
      <p:grpSpPr>
        <a:xfrm>
          <a:off x="0" y="0"/>
          <a:ext cx="0" cy="0"/>
          <a:chOff x="0" y="0"/>
          <a:chExt cx="0" cy="0"/>
        </a:xfrm>
      </p:grpSpPr>
      <p:pic>
        <p:nvPicPr>
          <p:cNvPr id="331" name="Google Shape;331;p42"/>
          <p:cNvPicPr preferRelativeResize="0"/>
          <p:nvPr/>
        </p:nvPicPr>
        <p:blipFill rotWithShape="1">
          <a:blip r:embed="rId3">
            <a:alphaModFix/>
          </a:blip>
          <a:srcRect l="4510" t="27568" r="62322" b="66421"/>
          <a:stretch/>
        </p:blipFill>
        <p:spPr>
          <a:xfrm>
            <a:off x="265550" y="208163"/>
            <a:ext cx="4382326" cy="613651"/>
          </a:xfrm>
          <a:prstGeom prst="rect">
            <a:avLst/>
          </a:prstGeom>
          <a:noFill/>
          <a:ln>
            <a:noFill/>
          </a:ln>
        </p:spPr>
      </p:pic>
      <p:pic>
        <p:nvPicPr>
          <p:cNvPr id="332" name="Google Shape;332;p42"/>
          <p:cNvPicPr preferRelativeResize="0"/>
          <p:nvPr/>
        </p:nvPicPr>
        <p:blipFill rotWithShape="1">
          <a:blip r:embed="rId4">
            <a:alphaModFix/>
          </a:blip>
          <a:srcRect l="4444" t="28414" r="79967" b="62909"/>
          <a:stretch/>
        </p:blipFill>
        <p:spPr>
          <a:xfrm>
            <a:off x="4697200" y="-26137"/>
            <a:ext cx="2516225" cy="1082274"/>
          </a:xfrm>
          <a:prstGeom prst="rect">
            <a:avLst/>
          </a:prstGeom>
          <a:noFill/>
          <a:ln>
            <a:noFill/>
          </a:ln>
        </p:spPr>
      </p:pic>
      <p:sp>
        <p:nvSpPr>
          <p:cNvPr id="333" name="Google Shape;333;p42"/>
          <p:cNvSpPr txBox="1"/>
          <p:nvPr/>
        </p:nvSpPr>
        <p:spPr>
          <a:xfrm>
            <a:off x="267775" y="894475"/>
            <a:ext cx="5534100" cy="12831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3000">
                <a:highlight>
                  <a:srgbClr val="FFFFFF"/>
                </a:highlight>
                <a:uFill>
                  <a:noFill/>
                </a:uFill>
                <a:latin typeface="Calibri"/>
                <a:ea typeface="Calibri"/>
                <a:cs typeface="Calibri"/>
                <a:sym typeface="Calibri"/>
                <a:hlinkClick r:id="rId5"/>
              </a:rPr>
              <a:t>A</a:t>
            </a:r>
            <a:r>
              <a:rPr lang="en" sz="3000">
                <a:highlight>
                  <a:srgbClr val="FFFFFF"/>
                </a:highlight>
                <a:uFill>
                  <a:noFill/>
                </a:uFill>
                <a:latin typeface="Calibri"/>
                <a:ea typeface="Calibri"/>
                <a:cs typeface="Calibri"/>
                <a:sym typeface="Calibri"/>
                <a:hlinkClick r:id="rId5"/>
              </a:rPr>
              <a:t>vant-garde</a:t>
            </a:r>
            <a:endParaRPr sz="3000">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2400">
              <a:latin typeface="Calibri"/>
              <a:ea typeface="Calibri"/>
              <a:cs typeface="Calibri"/>
              <a:sym typeface="Calibri"/>
            </a:endParaRPr>
          </a:p>
        </p:txBody>
      </p:sp>
      <p:sp>
        <p:nvSpPr>
          <p:cNvPr id="334" name="Google Shape;334;p42"/>
          <p:cNvSpPr txBox="1"/>
          <p:nvPr/>
        </p:nvSpPr>
        <p:spPr>
          <a:xfrm>
            <a:off x="267775" y="1498875"/>
            <a:ext cx="5812800" cy="33249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en">
                <a:solidFill>
                  <a:schemeClr val="dk1"/>
                </a:solidFill>
                <a:latin typeface="Calibri"/>
                <a:ea typeface="Calibri"/>
                <a:cs typeface="Calibri"/>
                <a:sym typeface="Calibri"/>
              </a:rPr>
              <a:t>avɒ̃ˈɡɑːd/</a:t>
            </a:r>
            <a:endParaRPr>
              <a:solidFill>
                <a:schemeClr val="dk1"/>
              </a:solidFill>
              <a:latin typeface="Calibri"/>
              <a:ea typeface="Calibri"/>
              <a:cs typeface="Calibri"/>
              <a:sym typeface="Calibri"/>
            </a:endParaRPr>
          </a:p>
          <a:p>
            <a:pPr marL="0" lvl="0" indent="0" algn="l" rtl="0">
              <a:spcBef>
                <a:spcPts val="0"/>
              </a:spcBef>
              <a:spcAft>
                <a:spcPts val="0"/>
              </a:spcAft>
              <a:buNone/>
            </a:pPr>
            <a:r>
              <a:rPr lang="en">
                <a:latin typeface="Calibri"/>
                <a:ea typeface="Calibri"/>
                <a:cs typeface="Calibri"/>
                <a:sym typeface="Calibri"/>
              </a:rPr>
              <a:t>French, literally "advance guard" </a:t>
            </a:r>
            <a:endParaRPr>
              <a:latin typeface="Calibri"/>
              <a:ea typeface="Calibri"/>
              <a:cs typeface="Calibri"/>
              <a:sym typeface="Calibri"/>
            </a:endParaRPr>
          </a:p>
          <a:p>
            <a:pPr marL="0" lvl="0" indent="0" algn="l" rtl="0">
              <a:spcBef>
                <a:spcPts val="0"/>
              </a:spcBef>
              <a:spcAft>
                <a:spcPts val="0"/>
              </a:spcAft>
              <a:buNone/>
            </a:pPr>
            <a:endParaRPr>
              <a:latin typeface="Calibri"/>
              <a:ea typeface="Calibri"/>
              <a:cs typeface="Calibri"/>
              <a:sym typeface="Calibri"/>
            </a:endParaRPr>
          </a:p>
          <a:p>
            <a:pPr marL="0" lvl="0" indent="0" algn="l" rtl="0">
              <a:spcBef>
                <a:spcPts val="0"/>
              </a:spcBef>
              <a:spcAft>
                <a:spcPts val="0"/>
              </a:spcAft>
              <a:buNone/>
            </a:pPr>
            <a:r>
              <a:rPr lang="en" i="1">
                <a:latin typeface="Calibri"/>
                <a:ea typeface="Calibri"/>
                <a:cs typeface="Calibri"/>
                <a:sym typeface="Calibri"/>
              </a:rPr>
              <a:t>Noun</a:t>
            </a:r>
            <a:endParaRPr i="1">
              <a:latin typeface="Calibri"/>
              <a:ea typeface="Calibri"/>
              <a:cs typeface="Calibri"/>
              <a:sym typeface="Calibri"/>
            </a:endParaRPr>
          </a:p>
          <a:p>
            <a:pPr marL="0" lvl="0" indent="457200" algn="l" rtl="0">
              <a:lnSpc>
                <a:spcPct val="115000"/>
              </a:lnSpc>
              <a:spcBef>
                <a:spcPts val="0"/>
              </a:spcBef>
              <a:spcAft>
                <a:spcPts val="0"/>
              </a:spcAft>
              <a:buNone/>
            </a:pPr>
            <a:r>
              <a:rPr lang="en">
                <a:latin typeface="Calibri"/>
                <a:ea typeface="Calibri"/>
                <a:cs typeface="Calibri"/>
                <a:sym typeface="Calibri"/>
              </a:rPr>
              <a:t>new and experimental ideas and methods in art, music, or literature.</a:t>
            </a:r>
            <a:endParaRPr>
              <a:latin typeface="Calibri"/>
              <a:ea typeface="Calibri"/>
              <a:cs typeface="Calibri"/>
              <a:sym typeface="Calibri"/>
            </a:endParaRPr>
          </a:p>
          <a:p>
            <a:pPr marL="0" lvl="0" indent="457200" algn="l" rtl="0">
              <a:lnSpc>
                <a:spcPct val="115000"/>
              </a:lnSpc>
              <a:spcBef>
                <a:spcPts val="0"/>
              </a:spcBef>
              <a:spcAft>
                <a:spcPts val="0"/>
              </a:spcAft>
              <a:buNone/>
            </a:pPr>
            <a:r>
              <a:rPr lang="en">
                <a:latin typeface="Calibri"/>
                <a:ea typeface="Calibri"/>
                <a:cs typeface="Calibri"/>
                <a:sym typeface="Calibri"/>
              </a:rPr>
              <a:t>"he has been called a promoter of the avant-garde"</a:t>
            </a:r>
            <a:endParaRPr>
              <a:latin typeface="Calibri"/>
              <a:ea typeface="Calibri"/>
              <a:cs typeface="Calibri"/>
              <a:sym typeface="Calibri"/>
            </a:endParaRPr>
          </a:p>
          <a:p>
            <a:pPr marL="0" lvl="0" indent="0" algn="l" rtl="0">
              <a:lnSpc>
                <a:spcPct val="115000"/>
              </a:lnSpc>
              <a:spcBef>
                <a:spcPts val="0"/>
              </a:spcBef>
              <a:spcAft>
                <a:spcPts val="0"/>
              </a:spcAft>
              <a:buNone/>
            </a:pPr>
            <a:r>
              <a:rPr lang="en" i="1">
                <a:latin typeface="Calibri"/>
                <a:ea typeface="Calibri"/>
                <a:cs typeface="Calibri"/>
                <a:sym typeface="Calibri"/>
              </a:rPr>
              <a:t>Adjective</a:t>
            </a:r>
            <a:endParaRPr i="1">
              <a:latin typeface="Calibri"/>
              <a:ea typeface="Calibri"/>
              <a:cs typeface="Calibri"/>
              <a:sym typeface="Calibri"/>
            </a:endParaRPr>
          </a:p>
          <a:p>
            <a:pPr marL="0" lvl="0" indent="457200" algn="l" rtl="0">
              <a:lnSpc>
                <a:spcPct val="115000"/>
              </a:lnSpc>
              <a:spcBef>
                <a:spcPts val="0"/>
              </a:spcBef>
              <a:spcAft>
                <a:spcPts val="0"/>
              </a:spcAft>
              <a:buNone/>
            </a:pPr>
            <a:r>
              <a:rPr lang="en">
                <a:latin typeface="Calibri"/>
                <a:ea typeface="Calibri"/>
                <a:cs typeface="Calibri"/>
                <a:sym typeface="Calibri"/>
              </a:rPr>
              <a:t>favouring or introducing new and experimental ideas and methods.</a:t>
            </a:r>
            <a:endParaRPr>
              <a:latin typeface="Calibri"/>
              <a:ea typeface="Calibri"/>
              <a:cs typeface="Calibri"/>
              <a:sym typeface="Calibri"/>
            </a:endParaRPr>
          </a:p>
          <a:p>
            <a:pPr marL="0" lvl="0" indent="457200" algn="l" rtl="0">
              <a:lnSpc>
                <a:spcPct val="115000"/>
              </a:lnSpc>
              <a:spcBef>
                <a:spcPts val="0"/>
              </a:spcBef>
              <a:spcAft>
                <a:spcPts val="0"/>
              </a:spcAft>
              <a:buNone/>
            </a:pPr>
            <a:r>
              <a:rPr lang="en">
                <a:latin typeface="Calibri"/>
                <a:ea typeface="Calibri"/>
                <a:cs typeface="Calibri"/>
                <a:sym typeface="Calibri"/>
              </a:rPr>
              <a:t>"a controversial avant-garde composer"</a:t>
            </a:r>
            <a:endParaRPr>
              <a:latin typeface="Calibri"/>
              <a:ea typeface="Calibri"/>
              <a:cs typeface="Calibri"/>
              <a:sym typeface="Calibri"/>
            </a:endParaRPr>
          </a:p>
          <a:p>
            <a:pPr marL="0" lvl="0" indent="0" algn="l" rtl="0">
              <a:spcBef>
                <a:spcPts val="0"/>
              </a:spcBef>
              <a:spcAft>
                <a:spcPts val="0"/>
              </a:spcAft>
              <a:buNone/>
            </a:pPr>
            <a:r>
              <a:rPr lang="en" i="1">
                <a:latin typeface="Calibri"/>
                <a:ea typeface="Calibri"/>
                <a:cs typeface="Calibri"/>
                <a:sym typeface="Calibri"/>
              </a:rPr>
              <a:t>Synonyms:</a:t>
            </a:r>
            <a:endParaRPr i="1">
              <a:latin typeface="Calibri"/>
              <a:ea typeface="Calibri"/>
              <a:cs typeface="Calibri"/>
              <a:sym typeface="Calibri"/>
            </a:endParaRPr>
          </a:p>
          <a:p>
            <a:pPr marL="457200" lvl="0" indent="0" algn="l" rtl="0">
              <a:spcBef>
                <a:spcPts val="0"/>
              </a:spcBef>
              <a:spcAft>
                <a:spcPts val="0"/>
              </a:spcAft>
              <a:buNone/>
            </a:pPr>
            <a:r>
              <a:rPr lang="en">
                <a:latin typeface="Calibri"/>
                <a:ea typeface="Calibri"/>
                <a:cs typeface="Calibri"/>
                <a:sym typeface="Calibri"/>
              </a:rPr>
              <a:t>innovative, advanced, innovatory, original, experimental, inventive, ahead of the times, new, forward-looking, futuristic, modern, ultra-modern, state-of-the-art, trendsetting, pioneering, progressive, groundbreaking, trailblazing, revolutionary</a:t>
            </a:r>
            <a:endParaRPr>
              <a:latin typeface="Calibri"/>
              <a:ea typeface="Calibri"/>
              <a:cs typeface="Calibri"/>
              <a:sym typeface="Calibri"/>
            </a:endParaRPr>
          </a:p>
          <a:p>
            <a:pPr marL="0" lvl="0" indent="0" algn="l" rtl="0">
              <a:lnSpc>
                <a:spcPct val="115000"/>
              </a:lnSpc>
              <a:spcBef>
                <a:spcPts val="0"/>
              </a:spcBef>
              <a:spcAft>
                <a:spcPts val="0"/>
              </a:spcAft>
              <a:buNone/>
            </a:pPr>
            <a:endParaRPr>
              <a:latin typeface="Calibri"/>
              <a:ea typeface="Calibri"/>
              <a:cs typeface="Calibri"/>
              <a:sym typeface="Calibri"/>
            </a:endParaRPr>
          </a:p>
        </p:txBody>
      </p:sp>
      <p:pic>
        <p:nvPicPr>
          <p:cNvPr id="335" name="Google Shape;335;p42"/>
          <p:cNvPicPr preferRelativeResize="0"/>
          <p:nvPr/>
        </p:nvPicPr>
        <p:blipFill>
          <a:blip r:embed="rId6">
            <a:alphaModFix/>
          </a:blip>
          <a:stretch>
            <a:fillRect/>
          </a:stretch>
        </p:blipFill>
        <p:spPr>
          <a:xfrm>
            <a:off x="6303725" y="1163901"/>
            <a:ext cx="2465901" cy="3215549"/>
          </a:xfrm>
          <a:prstGeom prst="rect">
            <a:avLst/>
          </a:prstGeom>
          <a:noFill/>
          <a:ln>
            <a:noFill/>
          </a:ln>
        </p:spPr>
      </p:pic>
      <p:sp>
        <p:nvSpPr>
          <p:cNvPr id="336" name="Google Shape;336;p42"/>
          <p:cNvSpPr txBox="1"/>
          <p:nvPr/>
        </p:nvSpPr>
        <p:spPr>
          <a:xfrm>
            <a:off x="6303725" y="4379450"/>
            <a:ext cx="2633100" cy="562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200">
                <a:latin typeface="Calibri"/>
                <a:ea typeface="Calibri"/>
                <a:cs typeface="Calibri"/>
                <a:sym typeface="Calibri"/>
              </a:rPr>
              <a:t>The Son of Man, Rene Magritte, 1963</a:t>
            </a:r>
            <a:endParaRPr sz="1200">
              <a:latin typeface="Calibri"/>
              <a:ea typeface="Calibri"/>
              <a:cs typeface="Calibri"/>
              <a:sym typeface="Calibri"/>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340"/>
        <p:cNvGrpSpPr/>
        <p:nvPr/>
      </p:nvGrpSpPr>
      <p:grpSpPr>
        <a:xfrm>
          <a:off x="0" y="0"/>
          <a:ext cx="0" cy="0"/>
          <a:chOff x="0" y="0"/>
          <a:chExt cx="0" cy="0"/>
        </a:xfrm>
      </p:grpSpPr>
      <p:pic>
        <p:nvPicPr>
          <p:cNvPr id="341" name="Google Shape;341;p43"/>
          <p:cNvPicPr preferRelativeResize="0"/>
          <p:nvPr/>
        </p:nvPicPr>
        <p:blipFill rotWithShape="1">
          <a:blip r:embed="rId3">
            <a:alphaModFix/>
          </a:blip>
          <a:srcRect l="3485" t="37522" r="80925" b="51848"/>
          <a:stretch/>
        </p:blipFill>
        <p:spPr>
          <a:xfrm>
            <a:off x="4363475" y="2425"/>
            <a:ext cx="1995250" cy="1051250"/>
          </a:xfrm>
          <a:prstGeom prst="rect">
            <a:avLst/>
          </a:prstGeom>
          <a:noFill/>
          <a:ln>
            <a:noFill/>
          </a:ln>
        </p:spPr>
      </p:pic>
      <p:pic>
        <p:nvPicPr>
          <p:cNvPr id="342" name="Google Shape;342;p43"/>
          <p:cNvPicPr preferRelativeResize="0"/>
          <p:nvPr/>
        </p:nvPicPr>
        <p:blipFill rotWithShape="1">
          <a:blip r:embed="rId4">
            <a:alphaModFix/>
          </a:blip>
          <a:srcRect l="18909" t="3660" r="18496" b="3660"/>
          <a:stretch/>
        </p:blipFill>
        <p:spPr>
          <a:xfrm>
            <a:off x="197125" y="926050"/>
            <a:ext cx="4879427" cy="4061549"/>
          </a:xfrm>
          <a:prstGeom prst="rect">
            <a:avLst/>
          </a:prstGeom>
          <a:noFill/>
          <a:ln>
            <a:noFill/>
          </a:ln>
          <a:effectLst>
            <a:outerShdw blurRad="57150" dist="19050" dir="5400000" algn="bl" rotWithShape="0">
              <a:srgbClr val="000000">
                <a:alpha val="50000"/>
              </a:srgbClr>
            </a:outerShdw>
          </a:effectLst>
        </p:spPr>
      </p:pic>
      <p:pic>
        <p:nvPicPr>
          <p:cNvPr id="343" name="Google Shape;343;p43"/>
          <p:cNvPicPr preferRelativeResize="0"/>
          <p:nvPr/>
        </p:nvPicPr>
        <p:blipFill rotWithShape="1">
          <a:blip r:embed="rId5">
            <a:alphaModFix/>
          </a:blip>
          <a:srcRect l="4510" t="37657" r="62322" b="56332"/>
          <a:stretch/>
        </p:blipFill>
        <p:spPr>
          <a:xfrm>
            <a:off x="113150" y="145027"/>
            <a:ext cx="4382326" cy="613651"/>
          </a:xfrm>
          <a:prstGeom prst="rect">
            <a:avLst/>
          </a:prstGeom>
          <a:noFill/>
          <a:ln>
            <a:noFill/>
          </a:ln>
        </p:spPr>
      </p:pic>
      <p:sp>
        <p:nvSpPr>
          <p:cNvPr id="344" name="Google Shape;344;p43"/>
          <p:cNvSpPr txBox="1"/>
          <p:nvPr/>
        </p:nvSpPr>
        <p:spPr>
          <a:xfrm>
            <a:off x="5377800" y="1002250"/>
            <a:ext cx="3780300" cy="3514500"/>
          </a:xfrm>
          <a:prstGeom prst="rect">
            <a:avLst/>
          </a:prstGeom>
          <a:noFill/>
          <a:ln>
            <a:noFill/>
          </a:ln>
        </p:spPr>
        <p:txBody>
          <a:bodyPr spcFirstLastPara="1" wrap="square" lIns="91425" tIns="91425" rIns="91425" bIns="91425" anchor="t" anchorCtr="0">
            <a:noAutofit/>
          </a:bodyPr>
          <a:lstStyle/>
          <a:p>
            <a:pPr marL="0" marR="571500" lvl="0" indent="0" algn="l" rtl="0">
              <a:lnSpc>
                <a:spcPct val="100000"/>
              </a:lnSpc>
              <a:spcBef>
                <a:spcPts val="0"/>
              </a:spcBef>
              <a:spcAft>
                <a:spcPts val="0"/>
              </a:spcAft>
              <a:buClr>
                <a:schemeClr val="dk1"/>
              </a:buClr>
              <a:buSzPts val="1100"/>
              <a:buFont typeface="Arial"/>
              <a:buNone/>
            </a:pPr>
            <a:r>
              <a:rPr lang="en" sz="2600">
                <a:latin typeface="Calibri"/>
                <a:ea typeface="Calibri"/>
                <a:cs typeface="Calibri"/>
                <a:sym typeface="Calibri"/>
              </a:rPr>
              <a:t>The Cézanne Stolen In The Perfect Art Heist For a New Millennium</a:t>
            </a:r>
            <a:endParaRPr sz="2600">
              <a:latin typeface="Calibri"/>
              <a:ea typeface="Calibri"/>
              <a:cs typeface="Calibri"/>
              <a:sym typeface="Calibri"/>
            </a:endParaRPr>
          </a:p>
          <a:p>
            <a:pPr marL="0" marR="571500" lvl="0" indent="0" algn="l" rtl="0">
              <a:lnSpc>
                <a:spcPct val="100000"/>
              </a:lnSpc>
              <a:spcBef>
                <a:spcPts val="800"/>
              </a:spcBef>
              <a:spcAft>
                <a:spcPts val="1500"/>
              </a:spcAft>
              <a:buNone/>
            </a:pPr>
            <a:r>
              <a:rPr lang="en" sz="1800">
                <a:latin typeface="Georgia"/>
                <a:ea typeface="Georgia"/>
                <a:cs typeface="Georgia"/>
                <a:sym typeface="Georgia"/>
              </a:rPr>
              <a:t>As the world celebrated the dawn of a new millennium in 2000, a thief broke into Oxford's Ashmolean Museum and stole a Cézanne painting. It, and the thief, have never been found.</a:t>
            </a:r>
            <a:endParaRPr sz="1800"/>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348"/>
        <p:cNvGrpSpPr/>
        <p:nvPr/>
      </p:nvGrpSpPr>
      <p:grpSpPr>
        <a:xfrm>
          <a:off x="0" y="0"/>
          <a:ext cx="0" cy="0"/>
          <a:chOff x="0" y="0"/>
          <a:chExt cx="0" cy="0"/>
        </a:xfrm>
      </p:grpSpPr>
      <p:sp>
        <p:nvSpPr>
          <p:cNvPr id="349" name="Google Shape;349;p44"/>
          <p:cNvSpPr txBox="1"/>
          <p:nvPr/>
        </p:nvSpPr>
        <p:spPr>
          <a:xfrm>
            <a:off x="5991450" y="130550"/>
            <a:ext cx="2945100" cy="4518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100">
                <a:solidFill>
                  <a:schemeClr val="dk1"/>
                </a:solidFill>
                <a:latin typeface="Calibri"/>
                <a:ea typeface="Calibri"/>
                <a:cs typeface="Calibri"/>
                <a:sym typeface="Calibri"/>
              </a:rPr>
              <a:t>While he was struggling in his early 30s to gain a toehold in the artistic community, the artist decided to move</a:t>
            </a:r>
            <a:r>
              <a:rPr lang="en" sz="1100">
                <a:solidFill>
                  <a:schemeClr val="dk1"/>
                </a:solidFill>
                <a:uFill>
                  <a:noFill/>
                </a:uFill>
                <a:latin typeface="Calibri"/>
                <a:ea typeface="Calibri"/>
                <a:cs typeface="Calibri"/>
                <a:sym typeface="Calibri"/>
                <a:hlinkClick r:id="rId3">
                  <a:extLst>
                    <a:ext uri="{A12FA001-AC4F-418D-AE19-62706E023703}">
                      <ahyp:hlinkClr xmlns:ahyp="http://schemas.microsoft.com/office/drawing/2018/hyperlinkcolor" val="tx"/>
                    </a:ext>
                  </a:extLst>
                </a:hlinkClick>
              </a:rPr>
              <a:t> his family to Auvers-sur-Oise</a:t>
            </a:r>
            <a:r>
              <a:rPr lang="en" sz="1100">
                <a:solidFill>
                  <a:schemeClr val="dk1"/>
                </a:solidFill>
                <a:latin typeface="Calibri"/>
                <a:ea typeface="Calibri"/>
                <a:cs typeface="Calibri"/>
                <a:sym typeface="Calibri"/>
              </a:rPr>
              <a:t> in France at the suggestion of his dear friend and fellow painter</a:t>
            </a:r>
            <a:r>
              <a:rPr lang="en" sz="1100">
                <a:solidFill>
                  <a:schemeClr val="dk1"/>
                </a:solidFill>
                <a:uFill>
                  <a:noFill/>
                </a:uFill>
                <a:latin typeface="Calibri"/>
                <a:ea typeface="Calibri"/>
                <a:cs typeface="Calibri"/>
                <a:sym typeface="Calibri"/>
                <a:hlinkClick r:id="rId4">
                  <a:extLst>
                    <a:ext uri="{A12FA001-AC4F-418D-AE19-62706E023703}">
                      <ahyp:hlinkClr xmlns:ahyp="http://schemas.microsoft.com/office/drawing/2018/hyperlinkcolor" val="tx"/>
                    </a:ext>
                  </a:extLst>
                </a:hlinkClick>
              </a:rPr>
              <a:t> Camille Pissarro</a:t>
            </a:r>
            <a:r>
              <a:rPr lang="en" sz="1100">
                <a:solidFill>
                  <a:schemeClr val="dk1"/>
                </a:solidFill>
                <a:latin typeface="Calibri"/>
                <a:ea typeface="Calibri"/>
                <a:cs typeface="Calibri"/>
                <a:sym typeface="Calibri"/>
              </a:rPr>
              <a:t>.</a:t>
            </a:r>
            <a:endParaRPr sz="1100">
              <a:solidFill>
                <a:schemeClr val="dk1"/>
              </a:solidFill>
              <a:latin typeface="Calibri"/>
              <a:ea typeface="Calibri"/>
              <a:cs typeface="Calibri"/>
              <a:sym typeface="Calibri"/>
            </a:endParaRPr>
          </a:p>
          <a:p>
            <a:pPr marL="0" lvl="0" indent="0" algn="l" rtl="0">
              <a:spcBef>
                <a:spcPts val="1100"/>
              </a:spcBef>
              <a:spcAft>
                <a:spcPts val="0"/>
              </a:spcAft>
              <a:buNone/>
            </a:pPr>
            <a:r>
              <a:rPr lang="en" sz="1100">
                <a:solidFill>
                  <a:schemeClr val="dk1"/>
                </a:solidFill>
                <a:latin typeface="Calibri"/>
                <a:ea typeface="Calibri"/>
                <a:cs typeface="Calibri"/>
                <a:sym typeface="Calibri"/>
              </a:rPr>
              <a:t>Well after he left town in early 1874,</a:t>
            </a:r>
            <a:r>
              <a:rPr lang="en" sz="1100">
                <a:solidFill>
                  <a:schemeClr val="dk1"/>
                </a:solidFill>
                <a:uFill>
                  <a:noFill/>
                </a:uFill>
                <a:latin typeface="Calibri"/>
                <a:ea typeface="Calibri"/>
                <a:cs typeface="Calibri"/>
                <a:sym typeface="Calibri"/>
                <a:hlinkClick r:id="rId5">
                  <a:extLst>
                    <a:ext uri="{A12FA001-AC4F-418D-AE19-62706E023703}">
                      <ahyp:hlinkClr xmlns:ahyp="http://schemas.microsoft.com/office/drawing/2018/hyperlinkcolor" val="tx"/>
                    </a:ext>
                  </a:extLst>
                </a:hlinkClick>
              </a:rPr>
              <a:t> Cézanne</a:t>
            </a:r>
            <a:r>
              <a:rPr lang="en" sz="1100">
                <a:solidFill>
                  <a:schemeClr val="dk1"/>
                </a:solidFill>
                <a:latin typeface="Calibri"/>
                <a:ea typeface="Calibri"/>
                <a:cs typeface="Calibri"/>
                <a:sym typeface="Calibri"/>
              </a:rPr>
              <a:t> would continue to paint landscapes inspired by Auvers-sur-Oise. One of these was the painting that ended up in the Ashmolean collection. </a:t>
            </a:r>
            <a:endParaRPr sz="1100">
              <a:solidFill>
                <a:schemeClr val="dk1"/>
              </a:solidFill>
              <a:latin typeface="Calibri"/>
              <a:ea typeface="Calibri"/>
              <a:cs typeface="Calibri"/>
              <a:sym typeface="Calibri"/>
            </a:endParaRPr>
          </a:p>
          <a:p>
            <a:pPr marL="0" lvl="0" indent="0" algn="l" rtl="0">
              <a:spcBef>
                <a:spcPts val="1100"/>
              </a:spcBef>
              <a:spcAft>
                <a:spcPts val="0"/>
              </a:spcAft>
              <a:buClr>
                <a:schemeClr val="dk1"/>
              </a:buClr>
              <a:buSzPts val="1100"/>
              <a:buFont typeface="Arial"/>
              <a:buNone/>
            </a:pPr>
            <a:r>
              <a:rPr lang="en" sz="1100" b="1">
                <a:solidFill>
                  <a:schemeClr val="dk1"/>
                </a:solidFill>
                <a:latin typeface="Calibri"/>
                <a:ea typeface="Calibri"/>
                <a:cs typeface="Calibri"/>
                <a:sym typeface="Calibri"/>
              </a:rPr>
              <a:t>SINGLED OUT</a:t>
            </a:r>
            <a:endParaRPr sz="1100" b="1">
              <a:solidFill>
                <a:schemeClr val="dk1"/>
              </a:solidFill>
              <a:latin typeface="Calibri"/>
              <a:ea typeface="Calibri"/>
              <a:cs typeface="Calibri"/>
              <a:sym typeface="Calibri"/>
            </a:endParaRPr>
          </a:p>
          <a:p>
            <a:pPr marL="0" lvl="0" indent="0" algn="l" rtl="0">
              <a:spcBef>
                <a:spcPts val="1100"/>
              </a:spcBef>
              <a:spcAft>
                <a:spcPts val="0"/>
              </a:spcAft>
              <a:buNone/>
            </a:pPr>
            <a:r>
              <a:rPr lang="en" sz="1100">
                <a:solidFill>
                  <a:schemeClr val="dk1"/>
                </a:solidFill>
                <a:latin typeface="Calibri"/>
                <a:ea typeface="Calibri"/>
                <a:cs typeface="Calibri"/>
                <a:sym typeface="Calibri"/>
              </a:rPr>
              <a:t>As the smoke cleared in the early morning hours of the new Millennium,</a:t>
            </a:r>
            <a:r>
              <a:rPr lang="en" sz="1100">
                <a:solidFill>
                  <a:schemeClr val="dk1"/>
                </a:solidFill>
                <a:uFill>
                  <a:noFill/>
                </a:uFill>
                <a:latin typeface="Calibri"/>
                <a:ea typeface="Calibri"/>
                <a:cs typeface="Calibri"/>
                <a:sym typeface="Calibri"/>
                <a:hlinkClick r:id="rId6">
                  <a:extLst>
                    <a:ext uri="{A12FA001-AC4F-418D-AE19-62706E023703}">
                      <ahyp:hlinkClr xmlns:ahyp="http://schemas.microsoft.com/office/drawing/2018/hyperlinkcolor" val="tx"/>
                    </a:ext>
                  </a:extLst>
                </a:hlinkClick>
              </a:rPr>
              <a:t> detectives on</a:t>
            </a:r>
            <a:r>
              <a:rPr lang="en" sz="1100">
                <a:solidFill>
                  <a:schemeClr val="dk1"/>
                </a:solidFill>
                <a:latin typeface="Calibri"/>
                <a:ea typeface="Calibri"/>
                <a:cs typeface="Calibri"/>
                <a:sym typeface="Calibri"/>
              </a:rPr>
              <a:t> the scene started looking at the case as a “stolen-to-order” job. The Cézanne was in the very same gallery as a van Gogh, a Picasso, a Manet, and a Monet, but none of the other paintings were touched; the culprit clearly had a mission when they broke through the skylight.</a:t>
            </a:r>
            <a:endParaRPr sz="1100">
              <a:solidFill>
                <a:schemeClr val="dk1"/>
              </a:solidFill>
              <a:latin typeface="Calibri"/>
              <a:ea typeface="Calibri"/>
              <a:cs typeface="Calibri"/>
              <a:sym typeface="Calibri"/>
            </a:endParaRPr>
          </a:p>
          <a:p>
            <a:pPr marL="0" lvl="0" indent="0" algn="l" rtl="0">
              <a:spcBef>
                <a:spcPts val="1100"/>
              </a:spcBef>
              <a:spcAft>
                <a:spcPts val="1100"/>
              </a:spcAft>
              <a:buNone/>
            </a:pPr>
            <a:r>
              <a:rPr lang="en" sz="1100">
                <a:solidFill>
                  <a:schemeClr val="dk1"/>
                </a:solidFill>
                <a:latin typeface="Calibri"/>
                <a:ea typeface="Calibri"/>
                <a:cs typeface="Calibri"/>
                <a:sym typeface="Calibri"/>
              </a:rPr>
              <a:t>Worth a</a:t>
            </a:r>
            <a:r>
              <a:rPr lang="en" sz="1100">
                <a:solidFill>
                  <a:schemeClr val="dk1"/>
                </a:solidFill>
                <a:uFill>
                  <a:noFill/>
                </a:uFill>
                <a:latin typeface="Calibri"/>
                <a:ea typeface="Calibri"/>
                <a:cs typeface="Calibri"/>
                <a:sym typeface="Calibri"/>
                <a:hlinkClick r:id="rId7">
                  <a:extLst>
                    <a:ext uri="{A12FA001-AC4F-418D-AE19-62706E023703}">
                      <ahyp:hlinkClr xmlns:ahyp="http://schemas.microsoft.com/office/drawing/2018/hyperlinkcolor" val="tx"/>
                    </a:ext>
                  </a:extLst>
                </a:hlinkClick>
              </a:rPr>
              <a:t> reported $4.8 million</a:t>
            </a:r>
            <a:r>
              <a:rPr lang="en" sz="1100">
                <a:solidFill>
                  <a:schemeClr val="dk1"/>
                </a:solidFill>
                <a:latin typeface="Calibri"/>
                <a:ea typeface="Calibri"/>
                <a:cs typeface="Calibri"/>
                <a:sym typeface="Calibri"/>
              </a:rPr>
              <a:t>, 'View of Auvers-sur-Oise' was one of the most significant art heists in recent decades, and that distinction earned it a not-so-prized spot on the</a:t>
            </a:r>
            <a:r>
              <a:rPr lang="en" sz="1100">
                <a:solidFill>
                  <a:schemeClr val="dk1"/>
                </a:solidFill>
                <a:uFill>
                  <a:noFill/>
                </a:uFill>
                <a:latin typeface="Calibri"/>
                <a:ea typeface="Calibri"/>
                <a:cs typeface="Calibri"/>
                <a:sym typeface="Calibri"/>
                <a:hlinkClick r:id="rId8">
                  <a:extLst>
                    <a:ext uri="{A12FA001-AC4F-418D-AE19-62706E023703}">
                      <ahyp:hlinkClr xmlns:ahyp="http://schemas.microsoft.com/office/drawing/2018/hyperlinkcolor" val="tx"/>
                    </a:ext>
                  </a:extLst>
                </a:hlinkClick>
              </a:rPr>
              <a:t> FBI’s Ten Most Wanted Art Crimes list</a:t>
            </a:r>
            <a:r>
              <a:rPr lang="en" sz="1100">
                <a:solidFill>
                  <a:schemeClr val="dk1"/>
                </a:solidFill>
                <a:latin typeface="Calibri"/>
                <a:ea typeface="Calibri"/>
                <a:cs typeface="Calibri"/>
                <a:sym typeface="Calibri"/>
              </a:rPr>
              <a:t>, where it remains today. </a:t>
            </a:r>
            <a:endParaRPr sz="1100">
              <a:latin typeface="Calibri"/>
              <a:ea typeface="Calibri"/>
              <a:cs typeface="Calibri"/>
              <a:sym typeface="Calibri"/>
            </a:endParaRPr>
          </a:p>
        </p:txBody>
      </p:sp>
      <p:sp>
        <p:nvSpPr>
          <p:cNvPr id="350" name="Google Shape;350;p44"/>
          <p:cNvSpPr txBox="1"/>
          <p:nvPr/>
        </p:nvSpPr>
        <p:spPr>
          <a:xfrm>
            <a:off x="167350" y="81900"/>
            <a:ext cx="2822700" cy="4689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100" b="1">
                <a:solidFill>
                  <a:schemeClr val="dk1"/>
                </a:solidFill>
                <a:latin typeface="Calibri"/>
                <a:ea typeface="Calibri"/>
                <a:cs typeface="Calibri"/>
                <a:sym typeface="Calibri"/>
              </a:rPr>
              <a:t>ABOUT THE HEIST</a:t>
            </a:r>
            <a:endParaRPr sz="1100" b="1">
              <a:solidFill>
                <a:schemeClr val="dk1"/>
              </a:solidFill>
              <a:latin typeface="Calibri"/>
              <a:ea typeface="Calibri"/>
              <a:cs typeface="Calibri"/>
              <a:sym typeface="Calibri"/>
            </a:endParaRPr>
          </a:p>
          <a:p>
            <a:pPr marL="0" lvl="0" indent="0" algn="l" rtl="0">
              <a:spcBef>
                <a:spcPts val="1100"/>
              </a:spcBef>
              <a:spcAft>
                <a:spcPts val="0"/>
              </a:spcAft>
              <a:buNone/>
            </a:pPr>
            <a:r>
              <a:rPr lang="en" sz="1100">
                <a:solidFill>
                  <a:schemeClr val="dk1"/>
                </a:solidFill>
                <a:latin typeface="Calibri"/>
                <a:ea typeface="Calibri"/>
                <a:cs typeface="Calibri"/>
                <a:sym typeface="Calibri"/>
              </a:rPr>
              <a:t>Sometime after 1:00 a.m. on New Year’s Day, 2000, while fireworks were blasting and in the streets, a thief successfully carried out his plan to steal </a:t>
            </a:r>
            <a:r>
              <a:rPr lang="en" sz="1100">
                <a:solidFill>
                  <a:schemeClr val="dk1"/>
                </a:solidFill>
                <a:uFill>
                  <a:noFill/>
                </a:uFill>
                <a:latin typeface="Calibri"/>
                <a:ea typeface="Calibri"/>
                <a:cs typeface="Calibri"/>
                <a:sym typeface="Calibri"/>
                <a:hlinkClick r:id="rId5">
                  <a:extLst>
                    <a:ext uri="{A12FA001-AC4F-418D-AE19-62706E023703}">
                      <ahyp:hlinkClr xmlns:ahyp="http://schemas.microsoft.com/office/drawing/2018/hyperlinkcolor" val="tx"/>
                    </a:ext>
                  </a:extLst>
                </a:hlinkClick>
              </a:rPr>
              <a:t>Paul Cézanne</a:t>
            </a:r>
            <a:r>
              <a:rPr lang="en" sz="1100">
                <a:solidFill>
                  <a:schemeClr val="dk1"/>
                </a:solidFill>
                <a:latin typeface="Calibri"/>
                <a:ea typeface="Calibri"/>
                <a:cs typeface="Calibri"/>
                <a:sym typeface="Calibri"/>
              </a:rPr>
              <a:t>’s 'View of Auvers-sur-Oise' from the </a:t>
            </a:r>
            <a:r>
              <a:rPr lang="en" sz="1100">
                <a:solidFill>
                  <a:schemeClr val="dk1"/>
                </a:solidFill>
                <a:uFill>
                  <a:noFill/>
                </a:uFill>
                <a:latin typeface="Calibri"/>
                <a:ea typeface="Calibri"/>
                <a:cs typeface="Calibri"/>
                <a:sym typeface="Calibri"/>
                <a:hlinkClick r:id="rId9">
                  <a:extLst>
                    <a:ext uri="{A12FA001-AC4F-418D-AE19-62706E023703}">
                      <ahyp:hlinkClr xmlns:ahyp="http://schemas.microsoft.com/office/drawing/2018/hyperlinkcolor" val="tx"/>
                    </a:ext>
                  </a:extLst>
                </a:hlinkClick>
              </a:rPr>
              <a:t>Univ. of Oxford</a:t>
            </a:r>
            <a:r>
              <a:rPr lang="en" sz="1100">
                <a:solidFill>
                  <a:schemeClr val="dk1"/>
                </a:solidFill>
                <a:latin typeface="Calibri"/>
                <a:ea typeface="Calibri"/>
                <a:cs typeface="Calibri"/>
                <a:sym typeface="Calibri"/>
              </a:rPr>
              <a:t>’s </a:t>
            </a:r>
            <a:r>
              <a:rPr lang="en" sz="1100">
                <a:solidFill>
                  <a:schemeClr val="dk1"/>
                </a:solidFill>
                <a:uFill>
                  <a:noFill/>
                </a:uFill>
                <a:latin typeface="Calibri"/>
                <a:ea typeface="Calibri"/>
                <a:cs typeface="Calibri"/>
                <a:sym typeface="Calibri"/>
                <a:hlinkClick r:id="rId10">
                  <a:extLst>
                    <a:ext uri="{A12FA001-AC4F-418D-AE19-62706E023703}">
                      <ahyp:hlinkClr xmlns:ahyp="http://schemas.microsoft.com/office/drawing/2018/hyperlinkcolor" val="tx"/>
                    </a:ext>
                  </a:extLst>
                </a:hlinkClick>
              </a:rPr>
              <a:t>Ashmolean Museum</a:t>
            </a:r>
            <a:r>
              <a:rPr lang="en" sz="1100">
                <a:solidFill>
                  <a:schemeClr val="dk1"/>
                </a:solidFill>
                <a:latin typeface="Calibri"/>
                <a:ea typeface="Calibri"/>
                <a:cs typeface="Calibri"/>
                <a:sym typeface="Calibri"/>
              </a:rPr>
              <a:t> in Oxford, UK.</a:t>
            </a:r>
            <a:endParaRPr sz="1100">
              <a:solidFill>
                <a:schemeClr val="dk1"/>
              </a:solidFill>
              <a:latin typeface="Calibri"/>
              <a:ea typeface="Calibri"/>
              <a:cs typeface="Calibri"/>
              <a:sym typeface="Calibri"/>
            </a:endParaRPr>
          </a:p>
          <a:p>
            <a:pPr marL="0" lvl="0" indent="0" algn="l" rtl="0">
              <a:spcBef>
                <a:spcPts val="1100"/>
              </a:spcBef>
              <a:spcAft>
                <a:spcPts val="0"/>
              </a:spcAft>
              <a:buNone/>
            </a:pPr>
            <a:r>
              <a:rPr lang="en" sz="1100">
                <a:solidFill>
                  <a:schemeClr val="dk1"/>
                </a:solidFill>
                <a:latin typeface="Calibri"/>
                <a:ea typeface="Calibri"/>
                <a:cs typeface="Calibri"/>
                <a:sym typeface="Calibri"/>
              </a:rPr>
              <a:t>The thief who broke into the Ashmolean on New Year’s Eve carried out a professional, highly planned heist that was meticulously executed. Using the construction scaffolding at nearby Oxford University Library, the thief climbed onto the roof and then hopped across several buildings to get to the museum.</a:t>
            </a:r>
            <a:endParaRPr sz="1100">
              <a:solidFill>
                <a:schemeClr val="dk1"/>
              </a:solidFill>
              <a:latin typeface="Calibri"/>
              <a:ea typeface="Calibri"/>
              <a:cs typeface="Calibri"/>
              <a:sym typeface="Calibri"/>
            </a:endParaRPr>
          </a:p>
          <a:p>
            <a:pPr marL="0" lvl="0" indent="0" algn="l" rtl="0">
              <a:spcBef>
                <a:spcPts val="1100"/>
              </a:spcBef>
              <a:spcAft>
                <a:spcPts val="0"/>
              </a:spcAft>
              <a:buNone/>
            </a:pPr>
            <a:r>
              <a:rPr lang="en" sz="1100">
                <a:solidFill>
                  <a:srgbClr val="02141F"/>
                </a:solidFill>
                <a:latin typeface="Calibri"/>
                <a:ea typeface="Calibri"/>
                <a:cs typeface="Calibri"/>
                <a:sym typeface="Calibri"/>
              </a:rPr>
              <a:t>The thief then broke through a skylight, lowered a rope into the gallery below, and shimmied his way down.</a:t>
            </a:r>
            <a:endParaRPr sz="1100">
              <a:solidFill>
                <a:srgbClr val="02141F"/>
              </a:solidFill>
              <a:latin typeface="Calibri"/>
              <a:ea typeface="Calibri"/>
              <a:cs typeface="Calibri"/>
              <a:sym typeface="Calibri"/>
            </a:endParaRPr>
          </a:p>
          <a:p>
            <a:pPr marL="0" lvl="0" indent="0" algn="l" rtl="0">
              <a:spcBef>
                <a:spcPts val="1100"/>
              </a:spcBef>
              <a:spcAft>
                <a:spcPts val="1100"/>
              </a:spcAft>
              <a:buNone/>
            </a:pPr>
            <a:r>
              <a:rPr lang="en" sz="1100">
                <a:solidFill>
                  <a:srgbClr val="02141F"/>
                </a:solidFill>
                <a:latin typeface="Calibri"/>
                <a:ea typeface="Calibri"/>
                <a:cs typeface="Calibri"/>
                <a:sym typeface="Calibri"/>
              </a:rPr>
              <a:t>The real evil genius of the plan was in the next move. As the thief entered the gallery, he activated a smoke canister and, using a fan, spread a fog that obscured the view of the security cameras (one of the reasons the thief has never been identified) and set off the fire alarm, buying the thief a couple of extra minutes to escape undetected.</a:t>
            </a:r>
            <a:endParaRPr sz="1500"/>
          </a:p>
        </p:txBody>
      </p:sp>
      <p:sp>
        <p:nvSpPr>
          <p:cNvPr id="351" name="Google Shape;351;p44"/>
          <p:cNvSpPr txBox="1"/>
          <p:nvPr/>
        </p:nvSpPr>
        <p:spPr>
          <a:xfrm>
            <a:off x="3012800" y="158100"/>
            <a:ext cx="2945100" cy="46302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100">
                <a:solidFill>
                  <a:schemeClr val="dk1"/>
                </a:solidFill>
                <a:latin typeface="Calibri"/>
                <a:ea typeface="Calibri"/>
                <a:cs typeface="Calibri"/>
                <a:sym typeface="Calibri"/>
              </a:rPr>
              <a:t>While security guards waited for the fire department to arrive, the thief was able to grab the Cézanne from a nearby gallery, shimmy back up the rope, reverse their roof hopping, and disappear into the surrounding crowd.</a:t>
            </a:r>
            <a:endParaRPr sz="1100">
              <a:solidFill>
                <a:schemeClr val="dk1"/>
              </a:solidFill>
              <a:latin typeface="Calibri"/>
              <a:ea typeface="Calibri"/>
              <a:cs typeface="Calibri"/>
              <a:sym typeface="Calibri"/>
            </a:endParaRPr>
          </a:p>
          <a:p>
            <a:pPr marL="0" lvl="0" indent="0" algn="l" rtl="0">
              <a:spcBef>
                <a:spcPts val="1100"/>
              </a:spcBef>
              <a:spcAft>
                <a:spcPts val="0"/>
              </a:spcAft>
              <a:buClr>
                <a:schemeClr val="dk1"/>
              </a:buClr>
              <a:buSzPts val="1100"/>
              <a:buFont typeface="Arial"/>
              <a:buNone/>
            </a:pPr>
            <a:r>
              <a:rPr lang="en" sz="1100">
                <a:solidFill>
                  <a:schemeClr val="dk1"/>
                </a:solidFill>
                <a:latin typeface="Calibri"/>
                <a:ea typeface="Calibri"/>
                <a:cs typeface="Calibri"/>
                <a:sym typeface="Calibri"/>
              </a:rPr>
              <a:t>The whole heist took less than ten minutes and, by the time the authorities had cleared the building and determined that the only emergency was the empty space where the Cézanne had once hung, the thief was gone without a trace.</a:t>
            </a:r>
            <a:endParaRPr sz="1100">
              <a:solidFill>
                <a:schemeClr val="dk1"/>
              </a:solidFill>
              <a:latin typeface="Calibri"/>
              <a:ea typeface="Calibri"/>
              <a:cs typeface="Calibri"/>
              <a:sym typeface="Calibri"/>
            </a:endParaRPr>
          </a:p>
          <a:p>
            <a:pPr marL="0" lvl="0" indent="0" algn="l" rtl="0">
              <a:spcBef>
                <a:spcPts val="1100"/>
              </a:spcBef>
              <a:spcAft>
                <a:spcPts val="0"/>
              </a:spcAft>
              <a:buNone/>
            </a:pPr>
            <a:r>
              <a:rPr lang="en" sz="1100">
                <a:solidFill>
                  <a:schemeClr val="dk1"/>
                </a:solidFill>
                <a:latin typeface="Calibri"/>
                <a:ea typeface="Calibri"/>
                <a:cs typeface="Calibri"/>
                <a:sym typeface="Calibri"/>
              </a:rPr>
              <a:t>“'It is the only Cézanne we have in the Ashmolean, and it is very important as an example of late 19th-century painting,” Dr. Christopher Brown, then-director of the Ashmolean, told </a:t>
            </a:r>
            <a:r>
              <a:rPr lang="en" sz="1100">
                <a:solidFill>
                  <a:schemeClr val="dk1"/>
                </a:solidFill>
                <a:uFill>
                  <a:noFill/>
                </a:uFill>
                <a:latin typeface="Calibri"/>
                <a:ea typeface="Calibri"/>
                <a:cs typeface="Calibri"/>
                <a:sym typeface="Calibri"/>
                <a:hlinkClick r:id="rId11">
                  <a:extLst>
                    <a:ext uri="{A12FA001-AC4F-418D-AE19-62706E023703}">
                      <ahyp:hlinkClr xmlns:ahyp="http://schemas.microsoft.com/office/drawing/2018/hyperlinkcolor" val="tx"/>
                    </a:ext>
                  </a:extLst>
                </a:hlinkClick>
              </a:rPr>
              <a:t>the </a:t>
            </a:r>
            <a:r>
              <a:rPr lang="en" sz="1100" i="1">
                <a:solidFill>
                  <a:schemeClr val="dk1"/>
                </a:solidFill>
                <a:uFill>
                  <a:noFill/>
                </a:uFill>
                <a:latin typeface="Calibri"/>
                <a:ea typeface="Calibri"/>
                <a:cs typeface="Calibri"/>
                <a:sym typeface="Calibri"/>
                <a:hlinkClick r:id="rId11">
                  <a:extLst>
                    <a:ext uri="{A12FA001-AC4F-418D-AE19-62706E023703}">
                      <ahyp:hlinkClr xmlns:ahyp="http://schemas.microsoft.com/office/drawing/2018/hyperlinkcolor" val="tx"/>
                    </a:ext>
                  </a:extLst>
                </a:hlinkClick>
              </a:rPr>
              <a:t>Guardian</a:t>
            </a:r>
            <a:r>
              <a:rPr lang="en" sz="1100">
                <a:solidFill>
                  <a:schemeClr val="dk1"/>
                </a:solidFill>
                <a:latin typeface="Calibri"/>
                <a:ea typeface="Calibri"/>
                <a:cs typeface="Calibri"/>
                <a:sym typeface="Calibri"/>
              </a:rPr>
              <a:t>. “This is not just a criminal act but a very selfish act.”</a:t>
            </a:r>
            <a:endParaRPr sz="1100">
              <a:solidFill>
                <a:schemeClr val="dk1"/>
              </a:solidFill>
              <a:latin typeface="Calibri"/>
              <a:ea typeface="Calibri"/>
              <a:cs typeface="Calibri"/>
              <a:sym typeface="Calibri"/>
            </a:endParaRPr>
          </a:p>
          <a:p>
            <a:pPr marL="0" lvl="0" indent="0" algn="l" rtl="0">
              <a:spcBef>
                <a:spcPts val="1100"/>
              </a:spcBef>
              <a:spcAft>
                <a:spcPts val="0"/>
              </a:spcAft>
              <a:buNone/>
            </a:pPr>
            <a:r>
              <a:rPr lang="en" sz="1100" b="1">
                <a:solidFill>
                  <a:schemeClr val="dk1"/>
                </a:solidFill>
                <a:latin typeface="Calibri"/>
                <a:ea typeface="Calibri"/>
                <a:cs typeface="Calibri"/>
                <a:sym typeface="Calibri"/>
              </a:rPr>
              <a:t>PAINTING SIGNIFICANCE</a:t>
            </a:r>
            <a:endParaRPr sz="1100" b="1">
              <a:solidFill>
                <a:schemeClr val="dk1"/>
              </a:solidFill>
              <a:latin typeface="Calibri"/>
              <a:ea typeface="Calibri"/>
              <a:cs typeface="Calibri"/>
              <a:sym typeface="Calibri"/>
            </a:endParaRPr>
          </a:p>
          <a:p>
            <a:pPr marL="0" lvl="0" indent="0" algn="l" rtl="0">
              <a:spcBef>
                <a:spcPts val="1100"/>
              </a:spcBef>
              <a:spcAft>
                <a:spcPts val="1100"/>
              </a:spcAft>
              <a:buNone/>
            </a:pPr>
            <a:r>
              <a:rPr lang="en" sz="1100">
                <a:solidFill>
                  <a:schemeClr val="dk1"/>
                </a:solidFill>
                <a:latin typeface="Calibri"/>
                <a:ea typeface="Calibri"/>
                <a:cs typeface="Calibri"/>
                <a:sym typeface="Calibri"/>
              </a:rPr>
              <a:t>View of Auvers-sur-Oise' was painted by the artist sometime between</a:t>
            </a:r>
            <a:r>
              <a:rPr lang="en" sz="1100">
                <a:solidFill>
                  <a:schemeClr val="dk1"/>
                </a:solidFill>
                <a:uFill>
                  <a:noFill/>
                </a:uFill>
                <a:latin typeface="Calibri"/>
                <a:ea typeface="Calibri"/>
                <a:cs typeface="Calibri"/>
                <a:sym typeface="Calibri"/>
                <a:hlinkClick r:id="rId11">
                  <a:extLst>
                    <a:ext uri="{A12FA001-AC4F-418D-AE19-62706E023703}">
                      <ahyp:hlinkClr xmlns:ahyp="http://schemas.microsoft.com/office/drawing/2018/hyperlinkcolor" val="tx"/>
                    </a:ext>
                  </a:extLst>
                </a:hlinkClick>
              </a:rPr>
              <a:t> 1879 and 1882</a:t>
            </a:r>
            <a:r>
              <a:rPr lang="en" sz="1100">
                <a:solidFill>
                  <a:schemeClr val="dk1"/>
                </a:solidFill>
                <a:latin typeface="Calibri"/>
                <a:ea typeface="Calibri"/>
                <a:cs typeface="Calibri"/>
                <a:sym typeface="Calibri"/>
              </a:rPr>
              <a:t>, and it represents a key step in Cézanne’s career as he transitioned from his early, darker work to the Post-Impressionist style that he would become known for.</a:t>
            </a:r>
            <a:endParaRPr sz="1100">
              <a:solidFill>
                <a:schemeClr val="dk1"/>
              </a:solidFill>
              <a:latin typeface="Calibri"/>
              <a:ea typeface="Calibri"/>
              <a:cs typeface="Calibri"/>
              <a:sym typeface="Calibri"/>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355"/>
        <p:cNvGrpSpPr/>
        <p:nvPr/>
      </p:nvGrpSpPr>
      <p:grpSpPr>
        <a:xfrm>
          <a:off x="0" y="0"/>
          <a:ext cx="0" cy="0"/>
          <a:chOff x="0" y="0"/>
          <a:chExt cx="0" cy="0"/>
        </a:xfrm>
      </p:grpSpPr>
      <p:pic>
        <p:nvPicPr>
          <p:cNvPr id="356" name="Google Shape;356;p45"/>
          <p:cNvPicPr preferRelativeResize="0"/>
          <p:nvPr/>
        </p:nvPicPr>
        <p:blipFill rotWithShape="1">
          <a:blip r:embed="rId3">
            <a:alphaModFix/>
          </a:blip>
          <a:srcRect l="4510" t="47313" r="62322" b="46115"/>
          <a:stretch/>
        </p:blipFill>
        <p:spPr>
          <a:xfrm>
            <a:off x="111575" y="111577"/>
            <a:ext cx="4382326" cy="670924"/>
          </a:xfrm>
          <a:prstGeom prst="rect">
            <a:avLst/>
          </a:prstGeom>
          <a:noFill/>
          <a:ln>
            <a:noFill/>
          </a:ln>
        </p:spPr>
      </p:pic>
      <p:pic>
        <p:nvPicPr>
          <p:cNvPr id="357" name="Google Shape;357;p45"/>
          <p:cNvPicPr preferRelativeResize="0"/>
          <p:nvPr/>
        </p:nvPicPr>
        <p:blipFill rotWithShape="1">
          <a:blip r:embed="rId4">
            <a:alphaModFix/>
          </a:blip>
          <a:srcRect l="4443" t="47718" r="58680" b="41217"/>
          <a:stretch/>
        </p:blipFill>
        <p:spPr>
          <a:xfrm>
            <a:off x="4672400" y="111576"/>
            <a:ext cx="4030249" cy="934326"/>
          </a:xfrm>
          <a:prstGeom prst="rect">
            <a:avLst/>
          </a:prstGeom>
          <a:noFill/>
          <a:ln>
            <a:noFill/>
          </a:ln>
        </p:spPr>
      </p:pic>
      <p:sp>
        <p:nvSpPr>
          <p:cNvPr id="358" name="Google Shape;358;p45"/>
          <p:cNvSpPr txBox="1"/>
          <p:nvPr/>
        </p:nvSpPr>
        <p:spPr>
          <a:xfrm>
            <a:off x="167350" y="926050"/>
            <a:ext cx="4404600" cy="345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a:p>
        </p:txBody>
      </p:sp>
      <p:pic>
        <p:nvPicPr>
          <p:cNvPr id="359" name="Google Shape;359;p45" descr="henri matisse creativity takes courage 10 Famous Quotes About Art" title="henri-matisse-creativity-takes-courage"/>
          <p:cNvPicPr preferRelativeResize="0"/>
          <p:nvPr/>
        </p:nvPicPr>
        <p:blipFill rotWithShape="1">
          <a:blip r:embed="rId5">
            <a:alphaModFix/>
          </a:blip>
          <a:srcRect b="16268"/>
          <a:stretch/>
        </p:blipFill>
        <p:spPr>
          <a:xfrm>
            <a:off x="152400" y="1045900"/>
            <a:ext cx="8839200" cy="3885600"/>
          </a:xfrm>
          <a:prstGeom prst="rect">
            <a:avLst/>
          </a:prstGeom>
          <a:noFill/>
          <a:ln w="9525" cap="flat" cmpd="sng">
            <a:solidFill>
              <a:srgbClr val="000000"/>
            </a:solidFill>
            <a:prstDash val="solid"/>
            <a:miter lim="8000"/>
            <a:headEnd type="none" w="sm" len="sm"/>
            <a:tailEnd type="none" w="sm" len="sm"/>
          </a:ln>
        </p:spPr>
      </p:pic>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363"/>
        <p:cNvGrpSpPr/>
        <p:nvPr/>
      </p:nvGrpSpPr>
      <p:grpSpPr>
        <a:xfrm>
          <a:off x="0" y="0"/>
          <a:ext cx="0" cy="0"/>
          <a:chOff x="0" y="0"/>
          <a:chExt cx="0" cy="0"/>
        </a:xfrm>
      </p:grpSpPr>
      <p:pic>
        <p:nvPicPr>
          <p:cNvPr id="364" name="Google Shape;364;p46"/>
          <p:cNvPicPr preferRelativeResize="0"/>
          <p:nvPr/>
        </p:nvPicPr>
        <p:blipFill>
          <a:blip r:embed="rId3">
            <a:alphaModFix/>
          </a:blip>
          <a:stretch>
            <a:fillRect/>
          </a:stretch>
        </p:blipFill>
        <p:spPr>
          <a:xfrm>
            <a:off x="2494650" y="923375"/>
            <a:ext cx="4123177" cy="2931325"/>
          </a:xfrm>
          <a:prstGeom prst="rect">
            <a:avLst/>
          </a:prstGeom>
          <a:noFill/>
          <a:ln>
            <a:noFill/>
          </a:ln>
        </p:spPr>
      </p:pic>
      <p:pic>
        <p:nvPicPr>
          <p:cNvPr id="365" name="Google Shape;365;p46"/>
          <p:cNvPicPr preferRelativeResize="0"/>
          <p:nvPr/>
        </p:nvPicPr>
        <p:blipFill>
          <a:blip r:embed="rId4">
            <a:alphaModFix/>
          </a:blip>
          <a:stretch>
            <a:fillRect/>
          </a:stretch>
        </p:blipFill>
        <p:spPr>
          <a:xfrm>
            <a:off x="6617825" y="1071100"/>
            <a:ext cx="2530774" cy="2530774"/>
          </a:xfrm>
          <a:prstGeom prst="rect">
            <a:avLst/>
          </a:prstGeom>
          <a:noFill/>
          <a:ln>
            <a:noFill/>
          </a:ln>
        </p:spPr>
      </p:pic>
      <p:pic>
        <p:nvPicPr>
          <p:cNvPr id="366" name="Google Shape;366;p46"/>
          <p:cNvPicPr preferRelativeResize="0"/>
          <p:nvPr/>
        </p:nvPicPr>
        <p:blipFill rotWithShape="1">
          <a:blip r:embed="rId5">
            <a:alphaModFix/>
          </a:blip>
          <a:srcRect l="18414" r="14892"/>
          <a:stretch/>
        </p:blipFill>
        <p:spPr>
          <a:xfrm>
            <a:off x="0" y="923375"/>
            <a:ext cx="2454575" cy="2931325"/>
          </a:xfrm>
          <a:prstGeom prst="rect">
            <a:avLst/>
          </a:prstGeom>
          <a:noFill/>
          <a:ln>
            <a:noFill/>
          </a:ln>
        </p:spPr>
      </p:pic>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370"/>
        <p:cNvGrpSpPr/>
        <p:nvPr/>
      </p:nvGrpSpPr>
      <p:grpSpPr>
        <a:xfrm>
          <a:off x="0" y="0"/>
          <a:ext cx="0" cy="0"/>
          <a:chOff x="0" y="0"/>
          <a:chExt cx="0" cy="0"/>
        </a:xfrm>
      </p:grpSpPr>
      <p:pic>
        <p:nvPicPr>
          <p:cNvPr id="371" name="Google Shape;371;p47"/>
          <p:cNvPicPr preferRelativeResize="0"/>
          <p:nvPr/>
        </p:nvPicPr>
        <p:blipFill>
          <a:blip r:embed="rId3">
            <a:alphaModFix/>
          </a:blip>
          <a:stretch>
            <a:fillRect/>
          </a:stretch>
        </p:blipFill>
        <p:spPr>
          <a:xfrm>
            <a:off x="1861144" y="1467869"/>
            <a:ext cx="1466425" cy="2629325"/>
          </a:xfrm>
          <a:prstGeom prst="rect">
            <a:avLst/>
          </a:prstGeom>
          <a:noFill/>
          <a:ln>
            <a:noFill/>
          </a:ln>
        </p:spPr>
      </p:pic>
      <p:sp>
        <p:nvSpPr>
          <p:cNvPr id="372" name="Google Shape;372;p47"/>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r>
              <a:rPr lang="en">
                <a:latin typeface="Comfortaa"/>
                <a:ea typeface="Comfortaa"/>
                <a:cs typeface="Comfortaa"/>
                <a:sym typeface="Comfortaa"/>
              </a:rPr>
              <a:t>MODERN ART</a:t>
            </a:r>
            <a:endParaRPr>
              <a:latin typeface="Comfortaa"/>
              <a:ea typeface="Comfortaa"/>
              <a:cs typeface="Comfortaa"/>
              <a:sym typeface="Comfortaa"/>
            </a:endParaRPr>
          </a:p>
        </p:txBody>
      </p:sp>
      <p:sp>
        <p:nvSpPr>
          <p:cNvPr id="373" name="Google Shape;373;p47"/>
          <p:cNvSpPr txBox="1">
            <a:spLocks noGrp="1"/>
          </p:cNvSpPr>
          <p:nvPr>
            <p:ph type="subTitle" idx="1"/>
          </p:nvPr>
        </p:nvSpPr>
        <p:spPr>
          <a:xfrm>
            <a:off x="1256425" y="2844100"/>
            <a:ext cx="7575900" cy="7926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a:latin typeface="Economica"/>
                <a:ea typeface="Economica"/>
                <a:cs typeface="Economica"/>
                <a:sym typeface="Economica"/>
              </a:rPr>
              <a:t>T E R M   1    •    W E E K  4</a:t>
            </a:r>
            <a:endParaRPr>
              <a:latin typeface="Economica"/>
              <a:ea typeface="Economica"/>
              <a:cs typeface="Economica"/>
              <a:sym typeface="Economica"/>
            </a:endParaRPr>
          </a:p>
        </p:txBody>
      </p:sp>
      <p:pic>
        <p:nvPicPr>
          <p:cNvPr id="2" name="Picture 1">
            <a:extLst>
              <a:ext uri="{FF2B5EF4-FFF2-40B4-BE49-F238E27FC236}">
                <a16:creationId xmlns:a16="http://schemas.microsoft.com/office/drawing/2014/main" id="{C2F9FF5A-6E45-6901-5DDD-332CA7CCDE35}"/>
              </a:ext>
            </a:extLst>
          </p:cNvPr>
          <p:cNvPicPr>
            <a:picLocks noChangeAspect="1"/>
          </p:cNvPicPr>
          <p:nvPr/>
        </p:nvPicPr>
        <p:blipFill>
          <a:blip r:embed="rId4"/>
          <a:stretch>
            <a:fillRect/>
          </a:stretch>
        </p:blipFill>
        <p:spPr>
          <a:xfrm>
            <a:off x="7028953" y="4791475"/>
            <a:ext cx="1833162" cy="112810"/>
          </a:xfrm>
          <a:prstGeom prst="rect">
            <a:avLst/>
          </a:prstGeom>
        </p:spPr>
      </p:pic>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377"/>
        <p:cNvGrpSpPr/>
        <p:nvPr/>
      </p:nvGrpSpPr>
      <p:grpSpPr>
        <a:xfrm>
          <a:off x="0" y="0"/>
          <a:ext cx="0" cy="0"/>
          <a:chOff x="0" y="0"/>
          <a:chExt cx="0" cy="0"/>
        </a:xfrm>
      </p:grpSpPr>
      <p:pic>
        <p:nvPicPr>
          <p:cNvPr id="378" name="Google Shape;378;p48"/>
          <p:cNvPicPr preferRelativeResize="0"/>
          <p:nvPr/>
        </p:nvPicPr>
        <p:blipFill rotWithShape="1">
          <a:blip r:embed="rId3">
            <a:alphaModFix/>
          </a:blip>
          <a:srcRect l="42832" t="4338" r="25786" b="85900"/>
          <a:stretch/>
        </p:blipFill>
        <p:spPr>
          <a:xfrm>
            <a:off x="417688" y="66950"/>
            <a:ext cx="3806274" cy="914899"/>
          </a:xfrm>
          <a:prstGeom prst="rect">
            <a:avLst/>
          </a:prstGeom>
          <a:noFill/>
          <a:ln>
            <a:noFill/>
          </a:ln>
        </p:spPr>
      </p:pic>
      <p:pic>
        <p:nvPicPr>
          <p:cNvPr id="379" name="Google Shape;379;p48"/>
          <p:cNvPicPr preferRelativeResize="0"/>
          <p:nvPr/>
        </p:nvPicPr>
        <p:blipFill rotWithShape="1">
          <a:blip r:embed="rId4">
            <a:alphaModFix/>
          </a:blip>
          <a:srcRect l="4510" t="6021" r="62322" b="87968"/>
          <a:stretch/>
        </p:blipFill>
        <p:spPr>
          <a:xfrm>
            <a:off x="4572000" y="156211"/>
            <a:ext cx="4382326" cy="613651"/>
          </a:xfrm>
          <a:prstGeom prst="rect">
            <a:avLst/>
          </a:prstGeom>
          <a:noFill/>
          <a:ln>
            <a:noFill/>
          </a:ln>
        </p:spPr>
      </p:pic>
      <p:sp>
        <p:nvSpPr>
          <p:cNvPr id="380" name="Google Shape;380;p48"/>
          <p:cNvSpPr txBox="1"/>
          <p:nvPr/>
        </p:nvSpPr>
        <p:spPr>
          <a:xfrm>
            <a:off x="267775" y="1015300"/>
            <a:ext cx="5177700" cy="13104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a:latin typeface="Calibri"/>
                <a:ea typeface="Calibri"/>
                <a:cs typeface="Calibri"/>
                <a:sym typeface="Calibri"/>
              </a:rPr>
              <a:t>Place yourself in Vincent Van Gogh’s ‘Cafe Terrace at Night’ painting. Look it over, and then imagine if you were there. What would you…</a:t>
            </a:r>
            <a:endParaRPr>
              <a:latin typeface="Calibri"/>
              <a:ea typeface="Calibri"/>
              <a:cs typeface="Calibri"/>
              <a:sym typeface="Calibri"/>
            </a:endParaRPr>
          </a:p>
          <a:p>
            <a:pPr marL="0" lvl="0" indent="0" algn="l" rtl="0">
              <a:spcBef>
                <a:spcPts val="0"/>
              </a:spcBef>
              <a:spcAft>
                <a:spcPts val="0"/>
              </a:spcAft>
              <a:buNone/>
            </a:pPr>
            <a:r>
              <a:rPr lang="en">
                <a:latin typeface="Calibri"/>
                <a:ea typeface="Calibri"/>
                <a:cs typeface="Calibri"/>
                <a:sym typeface="Calibri"/>
              </a:rPr>
              <a:t>TASTE, SEE, TOUCH, SMELL, HEAR?</a:t>
            </a:r>
            <a:endParaRPr>
              <a:latin typeface="Calibri"/>
              <a:ea typeface="Calibri"/>
              <a:cs typeface="Calibri"/>
              <a:sym typeface="Calibri"/>
            </a:endParaRPr>
          </a:p>
        </p:txBody>
      </p:sp>
      <p:pic>
        <p:nvPicPr>
          <p:cNvPr id="381" name="Google Shape;381;p48"/>
          <p:cNvPicPr preferRelativeResize="0"/>
          <p:nvPr/>
        </p:nvPicPr>
        <p:blipFill>
          <a:blip r:embed="rId5">
            <a:alphaModFix/>
          </a:blip>
          <a:stretch>
            <a:fillRect/>
          </a:stretch>
        </p:blipFill>
        <p:spPr>
          <a:xfrm>
            <a:off x="5564986" y="892637"/>
            <a:ext cx="3389342" cy="4068838"/>
          </a:xfrm>
          <a:prstGeom prst="rect">
            <a:avLst/>
          </a:prstGeom>
          <a:noFill/>
          <a:ln>
            <a:noFill/>
          </a:ln>
        </p:spPr>
      </p:pic>
      <p:pic>
        <p:nvPicPr>
          <p:cNvPr id="382" name="Google Shape;382;p48"/>
          <p:cNvPicPr preferRelativeResize="0"/>
          <p:nvPr/>
        </p:nvPicPr>
        <p:blipFill rotWithShape="1">
          <a:blip r:embed="rId5">
            <a:alphaModFix/>
          </a:blip>
          <a:srcRect t="23327" b="26933"/>
          <a:stretch/>
        </p:blipFill>
        <p:spPr>
          <a:xfrm>
            <a:off x="267775" y="1976490"/>
            <a:ext cx="4998950" cy="2984985"/>
          </a:xfrm>
          <a:prstGeom prst="rect">
            <a:avLst/>
          </a:prstGeom>
          <a:noFill/>
          <a:ln>
            <a:noFill/>
          </a:ln>
        </p:spPr>
      </p:pic>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Shape 386"/>
        <p:cNvGrpSpPr/>
        <p:nvPr/>
      </p:nvGrpSpPr>
      <p:grpSpPr>
        <a:xfrm>
          <a:off x="0" y="0"/>
          <a:ext cx="0" cy="0"/>
          <a:chOff x="0" y="0"/>
          <a:chExt cx="0" cy="0"/>
        </a:xfrm>
      </p:grpSpPr>
      <p:pic>
        <p:nvPicPr>
          <p:cNvPr id="387" name="Google Shape;387;p49"/>
          <p:cNvPicPr preferRelativeResize="0"/>
          <p:nvPr/>
        </p:nvPicPr>
        <p:blipFill rotWithShape="1">
          <a:blip r:embed="rId3">
            <a:alphaModFix/>
          </a:blip>
          <a:srcRect l="4510" t="16822" r="62322" b="77167"/>
          <a:stretch/>
        </p:blipFill>
        <p:spPr>
          <a:xfrm>
            <a:off x="4572000" y="234280"/>
            <a:ext cx="4382326" cy="613651"/>
          </a:xfrm>
          <a:prstGeom prst="rect">
            <a:avLst/>
          </a:prstGeom>
          <a:noFill/>
          <a:ln>
            <a:noFill/>
          </a:ln>
        </p:spPr>
      </p:pic>
      <p:pic>
        <p:nvPicPr>
          <p:cNvPr id="388" name="Google Shape;388;p49"/>
          <p:cNvPicPr preferRelativeResize="0"/>
          <p:nvPr/>
        </p:nvPicPr>
        <p:blipFill rotWithShape="1">
          <a:blip r:embed="rId4">
            <a:alphaModFix/>
          </a:blip>
          <a:srcRect l="42831" t="14099" r="38860" b="75271"/>
          <a:stretch/>
        </p:blipFill>
        <p:spPr>
          <a:xfrm>
            <a:off x="2159600" y="-24"/>
            <a:ext cx="2412399" cy="1082249"/>
          </a:xfrm>
          <a:prstGeom prst="rect">
            <a:avLst/>
          </a:prstGeom>
          <a:noFill/>
          <a:ln>
            <a:noFill/>
          </a:ln>
        </p:spPr>
      </p:pic>
      <p:sp>
        <p:nvSpPr>
          <p:cNvPr id="389" name="Google Shape;389;p49"/>
          <p:cNvSpPr txBox="1"/>
          <p:nvPr/>
        </p:nvSpPr>
        <p:spPr>
          <a:xfrm>
            <a:off x="265550" y="983725"/>
            <a:ext cx="8437200" cy="2800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2400">
                <a:latin typeface="Calibri"/>
                <a:ea typeface="Calibri"/>
                <a:cs typeface="Calibri"/>
                <a:sym typeface="Calibri"/>
              </a:rPr>
              <a:t>Applying De Stijl characteristics, design a chair that uses:</a:t>
            </a:r>
            <a:endParaRPr sz="2400">
              <a:latin typeface="Calibri"/>
              <a:ea typeface="Calibri"/>
              <a:cs typeface="Calibri"/>
              <a:sym typeface="Calibri"/>
            </a:endParaRPr>
          </a:p>
          <a:p>
            <a:pPr marL="457200" lvl="0" indent="-381000" algn="l" rtl="0">
              <a:spcBef>
                <a:spcPts val="0"/>
              </a:spcBef>
              <a:spcAft>
                <a:spcPts val="0"/>
              </a:spcAft>
              <a:buSzPts val="2400"/>
              <a:buFont typeface="Calibri"/>
              <a:buChar char="●"/>
            </a:pPr>
            <a:r>
              <a:rPr lang="en" sz="2400">
                <a:latin typeface="Calibri"/>
                <a:ea typeface="Calibri"/>
                <a:cs typeface="Calibri"/>
                <a:sym typeface="Calibri"/>
              </a:rPr>
              <a:t>Lines</a:t>
            </a:r>
            <a:endParaRPr sz="2400">
              <a:latin typeface="Calibri"/>
              <a:ea typeface="Calibri"/>
              <a:cs typeface="Calibri"/>
              <a:sym typeface="Calibri"/>
            </a:endParaRPr>
          </a:p>
          <a:p>
            <a:pPr marL="457200" lvl="0" indent="-381000" algn="l" rtl="0">
              <a:spcBef>
                <a:spcPts val="0"/>
              </a:spcBef>
              <a:spcAft>
                <a:spcPts val="0"/>
              </a:spcAft>
              <a:buSzPts val="2400"/>
              <a:buFont typeface="Calibri"/>
              <a:buChar char="●"/>
            </a:pPr>
            <a:r>
              <a:rPr lang="en" sz="2400">
                <a:latin typeface="Calibri"/>
                <a:ea typeface="Calibri"/>
                <a:cs typeface="Calibri"/>
                <a:sym typeface="Calibri"/>
              </a:rPr>
              <a:t>Primary Colors, black and/or white</a:t>
            </a:r>
            <a:endParaRPr sz="2400">
              <a:latin typeface="Calibri"/>
              <a:ea typeface="Calibri"/>
              <a:cs typeface="Calibri"/>
              <a:sym typeface="Calibri"/>
            </a:endParaRPr>
          </a:p>
          <a:p>
            <a:pPr marL="457200" lvl="0" indent="-381000" algn="l" rtl="0">
              <a:spcBef>
                <a:spcPts val="0"/>
              </a:spcBef>
              <a:spcAft>
                <a:spcPts val="0"/>
              </a:spcAft>
              <a:buSzPts val="2400"/>
              <a:buFont typeface="Calibri"/>
              <a:buChar char="●"/>
            </a:pPr>
            <a:r>
              <a:rPr lang="en" sz="2400">
                <a:latin typeface="Calibri"/>
                <a:ea typeface="Calibri"/>
                <a:cs typeface="Calibri"/>
                <a:sym typeface="Calibri"/>
              </a:rPr>
              <a:t>Harmony through geometric forms</a:t>
            </a:r>
            <a:endParaRPr sz="2400">
              <a:latin typeface="Calibri"/>
              <a:ea typeface="Calibri"/>
              <a:cs typeface="Calibri"/>
              <a:sym typeface="Calibri"/>
            </a:endParaRPr>
          </a:p>
          <a:p>
            <a:pPr marL="0" lvl="0" indent="0" algn="l" rtl="0">
              <a:spcBef>
                <a:spcPts val="0"/>
              </a:spcBef>
              <a:spcAft>
                <a:spcPts val="0"/>
              </a:spcAft>
              <a:buNone/>
            </a:pPr>
            <a:endParaRPr sz="2400">
              <a:latin typeface="Calibri"/>
              <a:ea typeface="Calibri"/>
              <a:cs typeface="Calibri"/>
              <a:sym typeface="Calibri"/>
            </a:endParaRPr>
          </a:p>
          <a:p>
            <a:pPr marL="0" lvl="0" indent="0" algn="l" rtl="0">
              <a:spcBef>
                <a:spcPts val="0"/>
              </a:spcBef>
              <a:spcAft>
                <a:spcPts val="0"/>
              </a:spcAft>
              <a:buNone/>
            </a:pPr>
            <a:endParaRPr sz="2400">
              <a:latin typeface="Calibri"/>
              <a:ea typeface="Calibri"/>
              <a:cs typeface="Calibri"/>
              <a:sym typeface="Calibri"/>
            </a:endParaRPr>
          </a:p>
          <a:p>
            <a:pPr marL="0" lvl="0" indent="0" algn="l" rtl="0">
              <a:spcBef>
                <a:spcPts val="0"/>
              </a:spcBef>
              <a:spcAft>
                <a:spcPts val="0"/>
              </a:spcAft>
              <a:buNone/>
            </a:pPr>
            <a:endParaRPr sz="2400">
              <a:latin typeface="Calibri"/>
              <a:ea typeface="Calibri"/>
              <a:cs typeface="Calibri"/>
              <a:sym typeface="Calibri"/>
            </a:endParaRPr>
          </a:p>
        </p:txBody>
      </p:sp>
      <p:pic>
        <p:nvPicPr>
          <p:cNvPr id="390" name="Google Shape;390;p49"/>
          <p:cNvPicPr preferRelativeResize="0"/>
          <p:nvPr/>
        </p:nvPicPr>
        <p:blipFill>
          <a:blip r:embed="rId5">
            <a:alphaModFix/>
          </a:blip>
          <a:stretch>
            <a:fillRect/>
          </a:stretch>
        </p:blipFill>
        <p:spPr>
          <a:xfrm>
            <a:off x="3744175" y="2703476"/>
            <a:ext cx="1587925" cy="1757042"/>
          </a:xfrm>
          <a:prstGeom prst="rect">
            <a:avLst/>
          </a:prstGeom>
          <a:noFill/>
          <a:ln>
            <a:noFill/>
          </a:ln>
        </p:spPr>
      </p:pic>
      <p:sp>
        <p:nvSpPr>
          <p:cNvPr id="391" name="Google Shape;391;p49"/>
          <p:cNvSpPr txBox="1"/>
          <p:nvPr/>
        </p:nvSpPr>
        <p:spPr>
          <a:xfrm>
            <a:off x="3760383" y="4457989"/>
            <a:ext cx="1571700" cy="6093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000">
                <a:latin typeface="Calibri"/>
                <a:ea typeface="Calibri"/>
                <a:cs typeface="Calibri"/>
                <a:sym typeface="Calibri"/>
              </a:rPr>
              <a:t>Red and blue Chair, Gerrit Thomas Rietveld, De Stijl, 1918</a:t>
            </a:r>
            <a:endParaRPr>
              <a:latin typeface="Calibri"/>
              <a:ea typeface="Calibri"/>
              <a:cs typeface="Calibri"/>
              <a:sym typeface="Calibri"/>
            </a:endParaRPr>
          </a:p>
        </p:txBody>
      </p:sp>
      <p:sp>
        <p:nvSpPr>
          <p:cNvPr id="392" name="Google Shape;392;p49"/>
          <p:cNvSpPr txBox="1"/>
          <p:nvPr/>
        </p:nvSpPr>
        <p:spPr>
          <a:xfrm>
            <a:off x="5439873" y="4458000"/>
            <a:ext cx="1731900" cy="267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000">
                <a:latin typeface="Calibri"/>
                <a:ea typeface="Calibri"/>
                <a:cs typeface="Calibri"/>
                <a:sym typeface="Calibri"/>
              </a:rPr>
              <a:t>Berlin Chair, Gerrit Rietveld</a:t>
            </a:r>
            <a:endParaRPr sz="1000">
              <a:latin typeface="Calibri"/>
              <a:ea typeface="Calibri"/>
              <a:cs typeface="Calibri"/>
              <a:sym typeface="Calibri"/>
            </a:endParaRPr>
          </a:p>
        </p:txBody>
      </p:sp>
      <p:pic>
        <p:nvPicPr>
          <p:cNvPr id="393" name="Google Shape;393;p49"/>
          <p:cNvPicPr preferRelativeResize="0"/>
          <p:nvPr/>
        </p:nvPicPr>
        <p:blipFill>
          <a:blip r:embed="rId6">
            <a:alphaModFix/>
          </a:blip>
          <a:stretch>
            <a:fillRect/>
          </a:stretch>
        </p:blipFill>
        <p:spPr>
          <a:xfrm>
            <a:off x="5423584" y="2703476"/>
            <a:ext cx="1757058" cy="1757043"/>
          </a:xfrm>
          <a:prstGeom prst="rect">
            <a:avLst/>
          </a:prstGeom>
          <a:noFill/>
          <a:ln>
            <a:noFill/>
          </a:ln>
        </p:spPr>
      </p:pic>
      <p:sp>
        <p:nvSpPr>
          <p:cNvPr id="394" name="Google Shape;394;p49"/>
          <p:cNvSpPr txBox="1"/>
          <p:nvPr/>
        </p:nvSpPr>
        <p:spPr>
          <a:xfrm>
            <a:off x="7283336" y="4485917"/>
            <a:ext cx="1587900" cy="3282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000"/>
              <a:t>Fauteuil Utrecht. Gerrit Rietveld</a:t>
            </a:r>
            <a:endParaRPr/>
          </a:p>
        </p:txBody>
      </p:sp>
      <p:pic>
        <p:nvPicPr>
          <p:cNvPr id="395" name="Google Shape;395;p49"/>
          <p:cNvPicPr preferRelativeResize="0"/>
          <p:nvPr/>
        </p:nvPicPr>
        <p:blipFill>
          <a:blip r:embed="rId7">
            <a:alphaModFix/>
          </a:blip>
          <a:stretch>
            <a:fillRect/>
          </a:stretch>
        </p:blipFill>
        <p:spPr>
          <a:xfrm>
            <a:off x="7272125" y="2716105"/>
            <a:ext cx="1731800" cy="1731785"/>
          </a:xfrm>
          <a:prstGeom prst="rect">
            <a:avLst/>
          </a:prstGeom>
          <a:noFill/>
          <a:ln>
            <a:noFill/>
          </a:ln>
        </p:spPr>
      </p:pic>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Shape 399"/>
        <p:cNvGrpSpPr/>
        <p:nvPr/>
      </p:nvGrpSpPr>
      <p:grpSpPr>
        <a:xfrm>
          <a:off x="0" y="0"/>
          <a:ext cx="0" cy="0"/>
          <a:chOff x="0" y="0"/>
          <a:chExt cx="0" cy="0"/>
        </a:xfrm>
      </p:grpSpPr>
      <p:pic>
        <p:nvPicPr>
          <p:cNvPr id="400" name="Google Shape;400;p50"/>
          <p:cNvPicPr preferRelativeResize="0"/>
          <p:nvPr/>
        </p:nvPicPr>
        <p:blipFill>
          <a:blip r:embed="rId3">
            <a:alphaModFix/>
          </a:blip>
          <a:stretch>
            <a:fillRect/>
          </a:stretch>
        </p:blipFill>
        <p:spPr>
          <a:xfrm>
            <a:off x="1407967" y="230500"/>
            <a:ext cx="2929734" cy="852475"/>
          </a:xfrm>
          <a:prstGeom prst="rect">
            <a:avLst/>
          </a:prstGeom>
          <a:noFill/>
          <a:ln>
            <a:noFill/>
          </a:ln>
        </p:spPr>
      </p:pic>
      <p:pic>
        <p:nvPicPr>
          <p:cNvPr id="401" name="Google Shape;401;p50"/>
          <p:cNvPicPr preferRelativeResize="0"/>
          <p:nvPr/>
        </p:nvPicPr>
        <p:blipFill rotWithShape="1">
          <a:blip r:embed="rId4">
            <a:alphaModFix/>
          </a:blip>
          <a:srcRect l="4510" t="27568" r="62322" b="66421"/>
          <a:stretch/>
        </p:blipFill>
        <p:spPr>
          <a:xfrm>
            <a:off x="4482975" y="230488"/>
            <a:ext cx="4382326" cy="613651"/>
          </a:xfrm>
          <a:prstGeom prst="rect">
            <a:avLst/>
          </a:prstGeom>
          <a:noFill/>
          <a:ln>
            <a:noFill/>
          </a:ln>
        </p:spPr>
      </p:pic>
      <p:sp>
        <p:nvSpPr>
          <p:cNvPr id="402" name="Google Shape;402;p50"/>
          <p:cNvSpPr txBox="1"/>
          <p:nvPr/>
        </p:nvSpPr>
        <p:spPr>
          <a:xfrm>
            <a:off x="100575" y="1171525"/>
            <a:ext cx="3547800" cy="3762000"/>
          </a:xfrm>
          <a:prstGeom prst="rect">
            <a:avLst/>
          </a:prstGeom>
          <a:noFill/>
          <a:ln>
            <a:noFill/>
          </a:ln>
        </p:spPr>
        <p:txBody>
          <a:bodyPr spcFirstLastPara="1" wrap="square" lIns="91425" tIns="91425" rIns="91425" bIns="91425" anchor="ctr" anchorCtr="0">
            <a:noAutofit/>
          </a:bodyPr>
          <a:lstStyle/>
          <a:p>
            <a:pPr marL="0" lvl="0" indent="0" algn="l" rtl="0">
              <a:lnSpc>
                <a:spcPct val="100000"/>
              </a:lnSpc>
              <a:spcBef>
                <a:spcPts val="0"/>
              </a:spcBef>
              <a:spcAft>
                <a:spcPts val="0"/>
              </a:spcAft>
              <a:buNone/>
            </a:pPr>
            <a:r>
              <a:rPr lang="en" sz="1000">
                <a:latin typeface="Calibri"/>
                <a:ea typeface="Calibri"/>
                <a:cs typeface="Calibri"/>
                <a:sym typeface="Calibri"/>
              </a:rPr>
              <a:t>Picasso's recent color experiments burst onto the canvas in full technicolour glory as he returns to his favorite theme and personal passion: the bullfight. In later life he admitted that he often painted bullfights, traditionally held on Sundays, when he was unable to attend them. This work was completed at Boisgeloup, the chateau 40 miles northwest of Paris, which Picasso (now fabulously wealthy) bought in 1930.</a:t>
            </a:r>
            <a:endParaRPr sz="1000">
              <a:latin typeface="Calibri"/>
              <a:ea typeface="Calibri"/>
              <a:cs typeface="Calibri"/>
              <a:sym typeface="Calibri"/>
            </a:endParaRPr>
          </a:p>
          <a:p>
            <a:pPr marL="0" lvl="0" indent="0" algn="just" rtl="0">
              <a:lnSpc>
                <a:spcPct val="100000"/>
              </a:lnSpc>
              <a:spcBef>
                <a:spcPts val="600"/>
              </a:spcBef>
              <a:spcAft>
                <a:spcPts val="0"/>
              </a:spcAft>
              <a:buNone/>
            </a:pPr>
            <a:r>
              <a:rPr lang="en" sz="1000">
                <a:latin typeface="Calibri"/>
                <a:ea typeface="Calibri"/>
                <a:cs typeface="Calibri"/>
                <a:sym typeface="Calibri"/>
              </a:rPr>
              <a:t>The central images of the panicking grey horse, with its heavy brushstrokes, acts as an imposing tonal contrast in order to exaggerate the use of color that captures the moment of the bullfighter's death. We hardly notice that the butchered horse is dying because the entrails are grey in tone. The absence of gore from horse and man is taken up by the referent image of the red cape, which swirls in a bloody cloud between the bull and the fighter who falls, like his cloak, between the two beasts. Color creates a powerful sensation of crackling energy, violent movement, and death.</a:t>
            </a:r>
            <a:endParaRPr sz="1000">
              <a:latin typeface="Calibri"/>
              <a:ea typeface="Calibri"/>
              <a:cs typeface="Calibri"/>
              <a:sym typeface="Calibri"/>
            </a:endParaRPr>
          </a:p>
          <a:p>
            <a:pPr marL="0" lvl="0" indent="0" algn="just" rtl="0">
              <a:lnSpc>
                <a:spcPct val="100000"/>
              </a:lnSpc>
              <a:spcBef>
                <a:spcPts val="600"/>
              </a:spcBef>
              <a:spcAft>
                <a:spcPts val="600"/>
              </a:spcAft>
              <a:buNone/>
            </a:pPr>
            <a:r>
              <a:rPr lang="en" sz="1000">
                <a:latin typeface="Calibri"/>
                <a:ea typeface="Calibri"/>
                <a:cs typeface="Calibri"/>
                <a:sym typeface="Calibri"/>
              </a:rPr>
              <a:t>Picasso increasingly fixates on this theme in a prophetic series, which builds towards the celebrated Guernica in 1937. This painting was his response to the Spanish Civil War, in which this horse's head reappears. The bull's stunningly detailed profile also frequently recurs in the lead up to </a:t>
            </a:r>
            <a:r>
              <a:rPr lang="en" sz="1000" u="sng">
                <a:latin typeface="Calibri"/>
                <a:ea typeface="Calibri"/>
                <a:cs typeface="Calibri"/>
                <a:sym typeface="Calibri"/>
                <a:hlinkClick r:id="rId5"/>
              </a:rPr>
              <a:t>Guernica</a:t>
            </a:r>
            <a:r>
              <a:rPr lang="en" sz="1000">
                <a:latin typeface="Calibri"/>
                <a:ea typeface="Calibri"/>
                <a:cs typeface="Calibri"/>
                <a:sym typeface="Calibri"/>
              </a:rPr>
              <a:t>.</a:t>
            </a:r>
            <a:endParaRPr sz="1000">
              <a:latin typeface="Calibri"/>
              <a:ea typeface="Calibri"/>
              <a:cs typeface="Calibri"/>
              <a:sym typeface="Calibri"/>
            </a:endParaRPr>
          </a:p>
        </p:txBody>
      </p:sp>
      <p:pic>
        <p:nvPicPr>
          <p:cNvPr id="403" name="Google Shape;403;p50"/>
          <p:cNvPicPr preferRelativeResize="0"/>
          <p:nvPr/>
        </p:nvPicPr>
        <p:blipFill>
          <a:blip r:embed="rId6">
            <a:alphaModFix/>
          </a:blip>
          <a:stretch>
            <a:fillRect/>
          </a:stretch>
        </p:blipFill>
        <p:spPr>
          <a:xfrm>
            <a:off x="3793475" y="1005550"/>
            <a:ext cx="5071824" cy="3927849"/>
          </a:xfrm>
          <a:prstGeom prst="rect">
            <a:avLst/>
          </a:prstGeom>
          <a:noFill/>
          <a:ln>
            <a:noFill/>
          </a:ln>
        </p:spPr>
      </p:pic>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Shape 407"/>
        <p:cNvGrpSpPr/>
        <p:nvPr/>
      </p:nvGrpSpPr>
      <p:grpSpPr>
        <a:xfrm>
          <a:off x="0" y="0"/>
          <a:ext cx="0" cy="0"/>
          <a:chOff x="0" y="0"/>
          <a:chExt cx="0" cy="0"/>
        </a:xfrm>
      </p:grpSpPr>
      <p:pic>
        <p:nvPicPr>
          <p:cNvPr id="408" name="Google Shape;408;p51"/>
          <p:cNvPicPr preferRelativeResize="0"/>
          <p:nvPr/>
        </p:nvPicPr>
        <p:blipFill rotWithShape="1">
          <a:blip r:embed="rId3">
            <a:alphaModFix/>
          </a:blip>
          <a:srcRect l="42832" t="34706" r="37183" b="55532"/>
          <a:stretch/>
        </p:blipFill>
        <p:spPr>
          <a:xfrm>
            <a:off x="1131750" y="66949"/>
            <a:ext cx="3251601" cy="1227299"/>
          </a:xfrm>
          <a:prstGeom prst="rect">
            <a:avLst/>
          </a:prstGeom>
          <a:noFill/>
          <a:ln>
            <a:noFill/>
          </a:ln>
        </p:spPr>
      </p:pic>
      <p:pic>
        <p:nvPicPr>
          <p:cNvPr id="409" name="Google Shape;409;p51"/>
          <p:cNvPicPr preferRelativeResize="0"/>
          <p:nvPr/>
        </p:nvPicPr>
        <p:blipFill rotWithShape="1">
          <a:blip r:embed="rId4">
            <a:alphaModFix/>
          </a:blip>
          <a:srcRect l="4510" t="37657" r="62322" b="56332"/>
          <a:stretch/>
        </p:blipFill>
        <p:spPr>
          <a:xfrm>
            <a:off x="4520275" y="223127"/>
            <a:ext cx="4382326" cy="613651"/>
          </a:xfrm>
          <a:prstGeom prst="rect">
            <a:avLst/>
          </a:prstGeom>
          <a:noFill/>
          <a:ln>
            <a:noFill/>
          </a:ln>
        </p:spPr>
      </p:pic>
      <p:sp>
        <p:nvSpPr>
          <p:cNvPr id="410" name="Google Shape;410;p51"/>
          <p:cNvSpPr/>
          <p:nvPr/>
        </p:nvSpPr>
        <p:spPr>
          <a:xfrm>
            <a:off x="648425" y="1271575"/>
            <a:ext cx="3147000" cy="3147000"/>
          </a:xfrm>
          <a:prstGeom prst="ellipse">
            <a:avLst/>
          </a:prstGeom>
          <a:noFill/>
          <a:ln w="19050"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1" name="Google Shape;411;p51"/>
          <p:cNvSpPr txBox="1"/>
          <p:nvPr/>
        </p:nvSpPr>
        <p:spPr>
          <a:xfrm>
            <a:off x="1256825" y="1857750"/>
            <a:ext cx="1930200" cy="14280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1800">
                <a:latin typeface="Calibri"/>
                <a:ea typeface="Calibri"/>
                <a:cs typeface="Calibri"/>
                <a:sym typeface="Calibri"/>
              </a:rPr>
              <a:t>Using circles, create a design. What RHYTHM can you create? Protractors welcome!</a:t>
            </a:r>
            <a:endParaRPr sz="1800">
              <a:latin typeface="Calibri"/>
              <a:ea typeface="Calibri"/>
              <a:cs typeface="Calibri"/>
              <a:sym typeface="Calibri"/>
            </a:endParaRPr>
          </a:p>
        </p:txBody>
      </p:sp>
      <p:pic>
        <p:nvPicPr>
          <p:cNvPr id="412" name="Google Shape;412;p51"/>
          <p:cNvPicPr preferRelativeResize="0"/>
          <p:nvPr/>
        </p:nvPicPr>
        <p:blipFill>
          <a:blip r:embed="rId5">
            <a:alphaModFix/>
          </a:blip>
          <a:stretch>
            <a:fillRect/>
          </a:stretch>
        </p:blipFill>
        <p:spPr>
          <a:xfrm>
            <a:off x="4535751" y="989178"/>
            <a:ext cx="4399905" cy="4001924"/>
          </a:xfrm>
          <a:prstGeom prst="rect">
            <a:avLst/>
          </a:prstGeom>
          <a:noFill/>
          <a:ln>
            <a:noFill/>
          </a:ln>
        </p:spPr>
      </p:pic>
      <p:sp>
        <p:nvSpPr>
          <p:cNvPr id="413" name="Google Shape;413;p51"/>
          <p:cNvSpPr txBox="1"/>
          <p:nvPr/>
        </p:nvSpPr>
        <p:spPr>
          <a:xfrm>
            <a:off x="1718225" y="4719525"/>
            <a:ext cx="2686800" cy="267900"/>
          </a:xfrm>
          <a:prstGeom prst="rect">
            <a:avLst/>
          </a:prstGeom>
          <a:noFill/>
          <a:ln>
            <a:noFill/>
          </a:ln>
        </p:spPr>
        <p:txBody>
          <a:bodyPr spcFirstLastPara="1" wrap="square" lIns="91425" tIns="91425" rIns="91425" bIns="91425" anchor="t" anchorCtr="0">
            <a:noAutofit/>
          </a:bodyPr>
          <a:lstStyle/>
          <a:p>
            <a:pPr marL="0" lvl="0" indent="0" algn="r" rtl="0">
              <a:spcBef>
                <a:spcPts val="0"/>
              </a:spcBef>
              <a:spcAft>
                <a:spcPts val="0"/>
              </a:spcAft>
              <a:buNone/>
            </a:pPr>
            <a:r>
              <a:rPr lang="en" sz="1200">
                <a:latin typeface="Calibri"/>
                <a:ea typeface="Calibri"/>
                <a:cs typeface="Calibri"/>
                <a:sym typeface="Calibri"/>
              </a:rPr>
              <a:t>Robert Delaunay, 1938, Rythme n°1</a:t>
            </a:r>
            <a:endParaRPr sz="1200">
              <a:latin typeface="Calibri"/>
              <a:ea typeface="Calibri"/>
              <a:cs typeface="Calibri"/>
              <a:sym typeface="Calibri"/>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83"/>
        <p:cNvGrpSpPr/>
        <p:nvPr/>
      </p:nvGrpSpPr>
      <p:grpSpPr>
        <a:xfrm>
          <a:off x="0" y="0"/>
          <a:ext cx="0" cy="0"/>
          <a:chOff x="0" y="0"/>
          <a:chExt cx="0" cy="0"/>
        </a:xfrm>
      </p:grpSpPr>
      <p:pic>
        <p:nvPicPr>
          <p:cNvPr id="84" name="Google Shape;84;p16"/>
          <p:cNvPicPr preferRelativeResize="0"/>
          <p:nvPr/>
        </p:nvPicPr>
        <p:blipFill>
          <a:blip r:embed="rId3">
            <a:alphaModFix amt="14000"/>
          </a:blip>
          <a:stretch>
            <a:fillRect/>
          </a:stretch>
        </p:blipFill>
        <p:spPr>
          <a:xfrm>
            <a:off x="-245999" y="-3068450"/>
            <a:ext cx="6596025" cy="8227899"/>
          </a:xfrm>
          <a:prstGeom prst="rect">
            <a:avLst/>
          </a:prstGeom>
          <a:noFill/>
          <a:ln>
            <a:noFill/>
          </a:ln>
        </p:spPr>
      </p:pic>
      <p:sp>
        <p:nvSpPr>
          <p:cNvPr id="85" name="Google Shape;85;p16"/>
          <p:cNvSpPr/>
          <p:nvPr/>
        </p:nvSpPr>
        <p:spPr>
          <a:xfrm>
            <a:off x="6473550" y="3084250"/>
            <a:ext cx="2386800" cy="1882500"/>
          </a:xfrm>
          <a:prstGeom prst="rect">
            <a:avLst/>
          </a:prstGeom>
          <a:solidFill>
            <a:srgbClr val="F4CCCC"/>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 name="Google Shape;86;p16"/>
          <p:cNvSpPr/>
          <p:nvPr/>
        </p:nvSpPr>
        <p:spPr>
          <a:xfrm>
            <a:off x="494050" y="307038"/>
            <a:ext cx="2091000" cy="801600"/>
          </a:xfrm>
          <a:prstGeom prst="rect">
            <a:avLst/>
          </a:prstGeom>
          <a:solidFill>
            <a:srgbClr val="EA9999"/>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 name="Google Shape;87;p16"/>
          <p:cNvSpPr/>
          <p:nvPr/>
        </p:nvSpPr>
        <p:spPr>
          <a:xfrm>
            <a:off x="494050" y="1108663"/>
            <a:ext cx="2091000" cy="3423000"/>
          </a:xfrm>
          <a:prstGeom prst="rect">
            <a:avLst/>
          </a:prstGeom>
          <a:solidFill>
            <a:srgbClr val="F4CCCC"/>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8" name="Google Shape;88;p16"/>
          <p:cNvSpPr txBox="1"/>
          <p:nvPr/>
        </p:nvSpPr>
        <p:spPr>
          <a:xfrm>
            <a:off x="471700" y="383238"/>
            <a:ext cx="2135700" cy="31533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Clr>
                <a:schemeClr val="dk1"/>
              </a:buClr>
              <a:buSzPts val="1100"/>
              <a:buFont typeface="Arial"/>
              <a:buNone/>
            </a:pPr>
            <a:r>
              <a:rPr lang="en">
                <a:latin typeface="Calibri"/>
                <a:ea typeface="Calibri"/>
                <a:cs typeface="Calibri"/>
                <a:sym typeface="Calibri"/>
              </a:rPr>
              <a:t>Modernism</a:t>
            </a:r>
            <a:endParaRPr>
              <a:latin typeface="Calibri"/>
              <a:ea typeface="Calibri"/>
              <a:cs typeface="Calibri"/>
              <a:sym typeface="Calibri"/>
            </a:endParaRPr>
          </a:p>
          <a:p>
            <a:pPr marL="0" lvl="0" indent="0" algn="ctr" rtl="0">
              <a:spcBef>
                <a:spcPts val="0"/>
              </a:spcBef>
              <a:spcAft>
                <a:spcPts val="0"/>
              </a:spcAft>
              <a:buClr>
                <a:schemeClr val="dk1"/>
              </a:buClr>
              <a:buSzPts val="1100"/>
              <a:buFont typeface="Arial"/>
              <a:buNone/>
            </a:pPr>
            <a:r>
              <a:rPr lang="en">
                <a:latin typeface="Calibri"/>
                <a:ea typeface="Calibri"/>
                <a:cs typeface="Calibri"/>
                <a:sym typeface="Calibri"/>
              </a:rPr>
              <a:t>1900-1970</a:t>
            </a:r>
            <a:endParaRPr>
              <a:latin typeface="Calibri"/>
              <a:ea typeface="Calibri"/>
              <a:cs typeface="Calibri"/>
              <a:sym typeface="Calibri"/>
            </a:endParaRPr>
          </a:p>
          <a:p>
            <a:pPr marL="0" lvl="0" indent="0" algn="ctr" rtl="0">
              <a:spcBef>
                <a:spcPts val="0"/>
              </a:spcBef>
              <a:spcAft>
                <a:spcPts val="0"/>
              </a:spcAft>
              <a:buClr>
                <a:schemeClr val="dk1"/>
              </a:buClr>
              <a:buSzPts val="1100"/>
              <a:buFont typeface="Arial"/>
              <a:buNone/>
            </a:pPr>
            <a:endParaRPr>
              <a:latin typeface="Calibri"/>
              <a:ea typeface="Calibri"/>
              <a:cs typeface="Calibri"/>
              <a:sym typeface="Calibri"/>
            </a:endParaRPr>
          </a:p>
          <a:p>
            <a:pPr marL="0" lvl="0" indent="0" algn="ctr" rtl="0">
              <a:spcBef>
                <a:spcPts val="0"/>
              </a:spcBef>
              <a:spcAft>
                <a:spcPts val="0"/>
              </a:spcAft>
              <a:buClr>
                <a:schemeClr val="dk1"/>
              </a:buClr>
              <a:buSzPts val="1100"/>
              <a:buFont typeface="Arial"/>
              <a:buNone/>
            </a:pPr>
            <a:endParaRPr>
              <a:latin typeface="Calibri"/>
              <a:ea typeface="Calibri"/>
              <a:cs typeface="Calibri"/>
              <a:sym typeface="Calibri"/>
            </a:endParaRPr>
          </a:p>
          <a:p>
            <a:pPr marL="0" lvl="0" indent="0" algn="ctr" rtl="0">
              <a:spcBef>
                <a:spcPts val="0"/>
              </a:spcBef>
              <a:spcAft>
                <a:spcPts val="0"/>
              </a:spcAft>
              <a:buClr>
                <a:schemeClr val="dk1"/>
              </a:buClr>
              <a:buSzPts val="1100"/>
              <a:buFont typeface="Arial"/>
              <a:buNone/>
            </a:pPr>
            <a:r>
              <a:rPr lang="en">
                <a:latin typeface="Calibri"/>
                <a:ea typeface="Calibri"/>
                <a:cs typeface="Calibri"/>
                <a:sym typeface="Calibri"/>
              </a:rPr>
              <a:t>Fauvism</a:t>
            </a:r>
            <a:endParaRPr>
              <a:latin typeface="Calibri"/>
              <a:ea typeface="Calibri"/>
              <a:cs typeface="Calibri"/>
              <a:sym typeface="Calibri"/>
            </a:endParaRPr>
          </a:p>
          <a:p>
            <a:pPr marL="0" lvl="0" indent="0" algn="ctr" rtl="0">
              <a:spcBef>
                <a:spcPts val="0"/>
              </a:spcBef>
              <a:spcAft>
                <a:spcPts val="0"/>
              </a:spcAft>
              <a:buClr>
                <a:schemeClr val="dk1"/>
              </a:buClr>
              <a:buSzPts val="1100"/>
              <a:buFont typeface="Arial"/>
              <a:buNone/>
            </a:pPr>
            <a:r>
              <a:rPr lang="en">
                <a:latin typeface="Calibri"/>
                <a:ea typeface="Calibri"/>
                <a:cs typeface="Calibri"/>
                <a:sym typeface="Calibri"/>
              </a:rPr>
              <a:t>Primitivism</a:t>
            </a:r>
            <a:endParaRPr>
              <a:latin typeface="Calibri"/>
              <a:ea typeface="Calibri"/>
              <a:cs typeface="Calibri"/>
              <a:sym typeface="Calibri"/>
            </a:endParaRPr>
          </a:p>
          <a:p>
            <a:pPr marL="0" lvl="0" indent="0" algn="ctr" rtl="0">
              <a:spcBef>
                <a:spcPts val="0"/>
              </a:spcBef>
              <a:spcAft>
                <a:spcPts val="0"/>
              </a:spcAft>
              <a:buClr>
                <a:schemeClr val="dk1"/>
              </a:buClr>
              <a:buSzPts val="1100"/>
              <a:buFont typeface="Arial"/>
              <a:buNone/>
            </a:pPr>
            <a:r>
              <a:rPr lang="en">
                <a:latin typeface="Calibri"/>
                <a:ea typeface="Calibri"/>
                <a:cs typeface="Calibri"/>
                <a:sym typeface="Calibri"/>
              </a:rPr>
              <a:t>Expressionism</a:t>
            </a:r>
            <a:endParaRPr>
              <a:latin typeface="Calibri"/>
              <a:ea typeface="Calibri"/>
              <a:cs typeface="Calibri"/>
              <a:sym typeface="Calibri"/>
            </a:endParaRPr>
          </a:p>
          <a:p>
            <a:pPr marL="0" lvl="0" indent="0" algn="ctr" rtl="0">
              <a:spcBef>
                <a:spcPts val="0"/>
              </a:spcBef>
              <a:spcAft>
                <a:spcPts val="0"/>
              </a:spcAft>
              <a:buClr>
                <a:schemeClr val="dk1"/>
              </a:buClr>
              <a:buSzPts val="1100"/>
              <a:buFont typeface="Arial"/>
              <a:buNone/>
            </a:pPr>
            <a:r>
              <a:rPr lang="en">
                <a:latin typeface="Calibri"/>
                <a:ea typeface="Calibri"/>
                <a:cs typeface="Calibri"/>
                <a:sym typeface="Calibri"/>
              </a:rPr>
              <a:t>Cubism</a:t>
            </a:r>
            <a:endParaRPr>
              <a:latin typeface="Calibri"/>
              <a:ea typeface="Calibri"/>
              <a:cs typeface="Calibri"/>
              <a:sym typeface="Calibri"/>
            </a:endParaRPr>
          </a:p>
          <a:p>
            <a:pPr marL="0" lvl="0" indent="0" algn="ctr" rtl="0">
              <a:spcBef>
                <a:spcPts val="0"/>
              </a:spcBef>
              <a:spcAft>
                <a:spcPts val="0"/>
              </a:spcAft>
              <a:buClr>
                <a:schemeClr val="dk1"/>
              </a:buClr>
              <a:buSzPts val="1100"/>
              <a:buFont typeface="Arial"/>
              <a:buNone/>
            </a:pPr>
            <a:r>
              <a:rPr lang="en">
                <a:latin typeface="Calibri"/>
                <a:ea typeface="Calibri"/>
                <a:cs typeface="Calibri"/>
                <a:sym typeface="Calibri"/>
              </a:rPr>
              <a:t>Futurism</a:t>
            </a:r>
            <a:endParaRPr>
              <a:latin typeface="Calibri"/>
              <a:ea typeface="Calibri"/>
              <a:cs typeface="Calibri"/>
              <a:sym typeface="Calibri"/>
            </a:endParaRPr>
          </a:p>
          <a:p>
            <a:pPr marL="0" lvl="0" indent="0" algn="ctr" rtl="0">
              <a:spcBef>
                <a:spcPts val="0"/>
              </a:spcBef>
              <a:spcAft>
                <a:spcPts val="0"/>
              </a:spcAft>
              <a:buClr>
                <a:schemeClr val="dk1"/>
              </a:buClr>
              <a:buSzPts val="1100"/>
              <a:buFont typeface="Arial"/>
              <a:buNone/>
            </a:pPr>
            <a:r>
              <a:rPr lang="en">
                <a:latin typeface="Calibri"/>
                <a:ea typeface="Calibri"/>
                <a:cs typeface="Calibri"/>
                <a:sym typeface="Calibri"/>
              </a:rPr>
              <a:t>Dadaism</a:t>
            </a:r>
            <a:endParaRPr>
              <a:latin typeface="Calibri"/>
              <a:ea typeface="Calibri"/>
              <a:cs typeface="Calibri"/>
              <a:sym typeface="Calibri"/>
            </a:endParaRPr>
          </a:p>
          <a:p>
            <a:pPr marL="0" lvl="0" indent="0" algn="ctr" rtl="0">
              <a:spcBef>
                <a:spcPts val="0"/>
              </a:spcBef>
              <a:spcAft>
                <a:spcPts val="0"/>
              </a:spcAft>
              <a:buClr>
                <a:schemeClr val="dk1"/>
              </a:buClr>
              <a:buSzPts val="1100"/>
              <a:buFont typeface="Arial"/>
              <a:buNone/>
            </a:pPr>
            <a:r>
              <a:rPr lang="en">
                <a:latin typeface="Calibri"/>
                <a:ea typeface="Calibri"/>
                <a:cs typeface="Calibri"/>
                <a:sym typeface="Calibri"/>
              </a:rPr>
              <a:t>Suprematism</a:t>
            </a:r>
            <a:endParaRPr>
              <a:latin typeface="Calibri"/>
              <a:ea typeface="Calibri"/>
              <a:cs typeface="Calibri"/>
              <a:sym typeface="Calibri"/>
            </a:endParaRPr>
          </a:p>
          <a:p>
            <a:pPr marL="0" lvl="0" indent="0" algn="ctr" rtl="0">
              <a:spcBef>
                <a:spcPts val="0"/>
              </a:spcBef>
              <a:spcAft>
                <a:spcPts val="0"/>
              </a:spcAft>
              <a:buClr>
                <a:schemeClr val="dk1"/>
              </a:buClr>
              <a:buSzPts val="1100"/>
              <a:buFont typeface="Arial"/>
              <a:buNone/>
            </a:pPr>
            <a:r>
              <a:rPr lang="en">
                <a:latin typeface="Calibri"/>
                <a:ea typeface="Calibri"/>
                <a:cs typeface="Calibri"/>
                <a:sym typeface="Calibri"/>
              </a:rPr>
              <a:t>Constructivism</a:t>
            </a:r>
            <a:endParaRPr>
              <a:latin typeface="Calibri"/>
              <a:ea typeface="Calibri"/>
              <a:cs typeface="Calibri"/>
              <a:sym typeface="Calibri"/>
            </a:endParaRPr>
          </a:p>
          <a:p>
            <a:pPr marL="0" lvl="0" indent="0" algn="ctr" rtl="0">
              <a:spcBef>
                <a:spcPts val="0"/>
              </a:spcBef>
              <a:spcAft>
                <a:spcPts val="0"/>
              </a:spcAft>
              <a:buNone/>
            </a:pPr>
            <a:r>
              <a:rPr lang="en">
                <a:latin typeface="Calibri"/>
                <a:ea typeface="Calibri"/>
                <a:cs typeface="Calibri"/>
                <a:sym typeface="Calibri"/>
              </a:rPr>
              <a:t>Neo-Plasticism</a:t>
            </a:r>
            <a:endParaRPr>
              <a:latin typeface="Calibri"/>
              <a:ea typeface="Calibri"/>
              <a:cs typeface="Calibri"/>
              <a:sym typeface="Calibri"/>
            </a:endParaRPr>
          </a:p>
          <a:p>
            <a:pPr marL="0" lvl="0" indent="0" algn="ctr" rtl="0">
              <a:spcBef>
                <a:spcPts val="0"/>
              </a:spcBef>
              <a:spcAft>
                <a:spcPts val="0"/>
              </a:spcAft>
              <a:buClr>
                <a:schemeClr val="dk1"/>
              </a:buClr>
              <a:buSzPts val="1100"/>
              <a:buFont typeface="Arial"/>
              <a:buNone/>
            </a:pPr>
            <a:r>
              <a:rPr lang="en">
                <a:latin typeface="Calibri"/>
                <a:ea typeface="Calibri"/>
                <a:cs typeface="Calibri"/>
                <a:sym typeface="Calibri"/>
              </a:rPr>
              <a:t>De Stijl</a:t>
            </a:r>
            <a:endParaRPr>
              <a:latin typeface="Calibri"/>
              <a:ea typeface="Calibri"/>
              <a:cs typeface="Calibri"/>
              <a:sym typeface="Calibri"/>
            </a:endParaRPr>
          </a:p>
          <a:p>
            <a:pPr marL="0" lvl="0" indent="0" algn="ctr" rtl="0">
              <a:spcBef>
                <a:spcPts val="0"/>
              </a:spcBef>
              <a:spcAft>
                <a:spcPts val="0"/>
              </a:spcAft>
              <a:buClr>
                <a:schemeClr val="dk1"/>
              </a:buClr>
              <a:buSzPts val="1100"/>
              <a:buFont typeface="Arial"/>
              <a:buNone/>
            </a:pPr>
            <a:r>
              <a:rPr lang="en">
                <a:latin typeface="Calibri"/>
                <a:ea typeface="Calibri"/>
                <a:cs typeface="Calibri"/>
                <a:sym typeface="Calibri"/>
              </a:rPr>
              <a:t>Surrealism</a:t>
            </a:r>
            <a:endParaRPr>
              <a:latin typeface="Calibri"/>
              <a:ea typeface="Calibri"/>
              <a:cs typeface="Calibri"/>
              <a:sym typeface="Calibri"/>
            </a:endParaRPr>
          </a:p>
          <a:p>
            <a:pPr marL="0" lvl="0" indent="0" algn="ctr" rtl="0">
              <a:spcBef>
                <a:spcPts val="0"/>
              </a:spcBef>
              <a:spcAft>
                <a:spcPts val="0"/>
              </a:spcAft>
              <a:buClr>
                <a:schemeClr val="dk1"/>
              </a:buClr>
              <a:buSzPts val="1100"/>
              <a:buFont typeface="Arial"/>
              <a:buNone/>
            </a:pPr>
            <a:r>
              <a:rPr lang="en">
                <a:latin typeface="Calibri"/>
                <a:ea typeface="Calibri"/>
                <a:cs typeface="Calibri"/>
                <a:sym typeface="Calibri"/>
              </a:rPr>
              <a:t>Spatialism</a:t>
            </a:r>
            <a:endParaRPr>
              <a:latin typeface="Calibri"/>
              <a:ea typeface="Calibri"/>
              <a:cs typeface="Calibri"/>
              <a:sym typeface="Calibri"/>
            </a:endParaRPr>
          </a:p>
          <a:p>
            <a:pPr marL="0" lvl="0" indent="0" algn="ctr" rtl="0">
              <a:spcBef>
                <a:spcPts val="0"/>
              </a:spcBef>
              <a:spcAft>
                <a:spcPts val="0"/>
              </a:spcAft>
              <a:buClr>
                <a:schemeClr val="dk1"/>
              </a:buClr>
              <a:buSzPts val="1100"/>
              <a:buFont typeface="Arial"/>
              <a:buNone/>
            </a:pPr>
            <a:r>
              <a:rPr lang="en">
                <a:latin typeface="Calibri"/>
                <a:ea typeface="Calibri"/>
                <a:cs typeface="Calibri"/>
                <a:sym typeface="Calibri"/>
              </a:rPr>
              <a:t>Abstract Expressionism</a:t>
            </a:r>
            <a:endParaRPr>
              <a:latin typeface="Calibri"/>
              <a:ea typeface="Calibri"/>
              <a:cs typeface="Calibri"/>
              <a:sym typeface="Calibri"/>
            </a:endParaRPr>
          </a:p>
          <a:p>
            <a:pPr marL="0" lvl="0" indent="0" algn="ctr" rtl="0">
              <a:spcBef>
                <a:spcPts val="0"/>
              </a:spcBef>
              <a:spcAft>
                <a:spcPts val="0"/>
              </a:spcAft>
              <a:buNone/>
            </a:pPr>
            <a:r>
              <a:rPr lang="en">
                <a:latin typeface="Calibri"/>
                <a:ea typeface="Calibri"/>
                <a:cs typeface="Calibri"/>
                <a:sym typeface="Calibri"/>
              </a:rPr>
              <a:t>Social Realism</a:t>
            </a:r>
            <a:endParaRPr>
              <a:latin typeface="Calibri"/>
              <a:ea typeface="Calibri"/>
              <a:cs typeface="Calibri"/>
              <a:sym typeface="Calibri"/>
            </a:endParaRPr>
          </a:p>
        </p:txBody>
      </p:sp>
      <p:sp>
        <p:nvSpPr>
          <p:cNvPr id="89" name="Google Shape;89;p16"/>
          <p:cNvSpPr txBox="1"/>
          <p:nvPr/>
        </p:nvSpPr>
        <p:spPr>
          <a:xfrm>
            <a:off x="2757125" y="409000"/>
            <a:ext cx="3519000" cy="3858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a:latin typeface="Calibri"/>
                <a:ea typeface="Calibri"/>
                <a:cs typeface="Calibri"/>
                <a:sym typeface="Calibri"/>
              </a:rPr>
              <a:t>A broad movement from 19th Century art of Naturalism and Academicism to embracing experimental art. Modernist artists sought answers to questions regarding nature and life as their quiet world became industrialized.</a:t>
            </a:r>
            <a:endParaRPr>
              <a:latin typeface="Calibri"/>
              <a:ea typeface="Calibri"/>
              <a:cs typeface="Calibri"/>
              <a:sym typeface="Calibri"/>
            </a:endParaRPr>
          </a:p>
          <a:p>
            <a:pPr marL="0" lvl="0" indent="0" algn="l" rtl="0">
              <a:spcBef>
                <a:spcPts val="0"/>
              </a:spcBef>
              <a:spcAft>
                <a:spcPts val="0"/>
              </a:spcAft>
              <a:buNone/>
            </a:pPr>
            <a:endParaRPr>
              <a:latin typeface="Calibri"/>
              <a:ea typeface="Calibri"/>
              <a:cs typeface="Calibri"/>
              <a:sym typeface="Calibri"/>
            </a:endParaRPr>
          </a:p>
          <a:p>
            <a:pPr marL="0" lvl="0" indent="0" algn="l" rtl="0">
              <a:spcBef>
                <a:spcPts val="0"/>
              </a:spcBef>
              <a:spcAft>
                <a:spcPts val="0"/>
              </a:spcAft>
              <a:buNone/>
            </a:pPr>
            <a:r>
              <a:rPr lang="en">
                <a:latin typeface="Calibri"/>
                <a:ea typeface="Calibri"/>
                <a:cs typeface="Calibri"/>
                <a:sym typeface="Calibri"/>
              </a:rPr>
              <a:t>The roots of Modernism are often traced back to painter </a:t>
            </a:r>
            <a:r>
              <a:rPr lang="en">
                <a:uFill>
                  <a:noFill/>
                </a:uFill>
                <a:latin typeface="Calibri"/>
                <a:ea typeface="Calibri"/>
                <a:cs typeface="Calibri"/>
                <a:sym typeface="Calibri"/>
                <a:hlinkClick r:id="rId4"/>
              </a:rPr>
              <a:t>Édouard Manet</a:t>
            </a:r>
            <a:r>
              <a:rPr lang="en">
                <a:latin typeface="Calibri"/>
                <a:ea typeface="Calibri"/>
                <a:cs typeface="Calibri"/>
                <a:sym typeface="Calibri"/>
              </a:rPr>
              <a:t>, who, beginning in the 1860s, broke away from inherited notions of perspective, modeling, and subject matter. </a:t>
            </a:r>
            <a:endParaRPr>
              <a:latin typeface="Calibri"/>
              <a:ea typeface="Calibri"/>
              <a:cs typeface="Calibri"/>
              <a:sym typeface="Calibri"/>
            </a:endParaRPr>
          </a:p>
          <a:p>
            <a:pPr marL="0" lvl="0" indent="0" algn="l" rtl="0">
              <a:spcBef>
                <a:spcPts val="0"/>
              </a:spcBef>
              <a:spcAft>
                <a:spcPts val="0"/>
              </a:spcAft>
              <a:buNone/>
            </a:pPr>
            <a:endParaRPr>
              <a:latin typeface="Calibri"/>
              <a:ea typeface="Calibri"/>
              <a:cs typeface="Calibri"/>
              <a:sym typeface="Calibri"/>
            </a:endParaRPr>
          </a:p>
          <a:p>
            <a:pPr marL="0" lvl="0" indent="0" algn="l" rtl="0">
              <a:spcBef>
                <a:spcPts val="0"/>
              </a:spcBef>
              <a:spcAft>
                <a:spcPts val="0"/>
              </a:spcAft>
              <a:buNone/>
            </a:pPr>
            <a:r>
              <a:rPr lang="en">
                <a:latin typeface="Calibri"/>
                <a:ea typeface="Calibri"/>
                <a:cs typeface="Calibri"/>
                <a:sym typeface="Calibri"/>
              </a:rPr>
              <a:t>Modernism is an umbrella that holds more than a dozen </a:t>
            </a:r>
            <a:r>
              <a:rPr lang="en">
                <a:uFill>
                  <a:noFill/>
                </a:uFill>
                <a:latin typeface="Calibri"/>
                <a:ea typeface="Calibri"/>
                <a:cs typeface="Calibri"/>
                <a:sym typeface="Calibri"/>
                <a:hlinkClick r:id="rId5"/>
              </a:rPr>
              <a:t>avant-garde</a:t>
            </a:r>
            <a:r>
              <a:rPr lang="en">
                <a:latin typeface="Calibri"/>
                <a:ea typeface="Calibri"/>
                <a:cs typeface="Calibri"/>
                <a:sym typeface="Calibri"/>
              </a:rPr>
              <a:t> </a:t>
            </a:r>
            <a:r>
              <a:rPr lang="en" i="1">
                <a:latin typeface="Calibri"/>
                <a:ea typeface="Calibri"/>
                <a:cs typeface="Calibri"/>
                <a:sym typeface="Calibri"/>
              </a:rPr>
              <a:t>(new and experiment ideas)</a:t>
            </a:r>
            <a:r>
              <a:rPr lang="en">
                <a:latin typeface="Calibri"/>
                <a:ea typeface="Calibri"/>
                <a:cs typeface="Calibri"/>
                <a:sym typeface="Calibri"/>
              </a:rPr>
              <a:t> movements. Each has different influential artists or groups of artists, characteristics, and purposes. Some artists experimented with multiple movements during their career.</a:t>
            </a:r>
            <a:endParaRPr>
              <a:latin typeface="Calibri"/>
              <a:ea typeface="Calibri"/>
              <a:cs typeface="Calibri"/>
              <a:sym typeface="Calibri"/>
            </a:endParaRPr>
          </a:p>
        </p:txBody>
      </p:sp>
      <p:sp>
        <p:nvSpPr>
          <p:cNvPr id="90" name="Google Shape;90;p16"/>
          <p:cNvSpPr txBox="1"/>
          <p:nvPr/>
        </p:nvSpPr>
        <p:spPr>
          <a:xfrm>
            <a:off x="6599125" y="3209075"/>
            <a:ext cx="2135700" cy="16212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Clr>
                <a:schemeClr val="dk1"/>
              </a:buClr>
              <a:buSzPts val="1100"/>
              <a:buFont typeface="Arial"/>
              <a:buNone/>
            </a:pPr>
            <a:r>
              <a:rPr lang="en" b="1">
                <a:solidFill>
                  <a:srgbClr val="980000"/>
                </a:solidFill>
                <a:latin typeface="Calibri"/>
                <a:ea typeface="Calibri"/>
                <a:cs typeface="Calibri"/>
                <a:sym typeface="Calibri"/>
              </a:rPr>
              <a:t>Experimental, Radical</a:t>
            </a:r>
            <a:endParaRPr b="1">
              <a:solidFill>
                <a:srgbClr val="980000"/>
              </a:solidFill>
              <a:latin typeface="Calibri"/>
              <a:ea typeface="Calibri"/>
              <a:cs typeface="Calibri"/>
              <a:sym typeface="Calibri"/>
            </a:endParaRPr>
          </a:p>
          <a:p>
            <a:pPr marL="0" lvl="0" indent="0" algn="ctr" rtl="0">
              <a:spcBef>
                <a:spcPts val="0"/>
              </a:spcBef>
              <a:spcAft>
                <a:spcPts val="0"/>
              </a:spcAft>
              <a:buClr>
                <a:schemeClr val="dk1"/>
              </a:buClr>
              <a:buSzPts val="1100"/>
              <a:buFont typeface="Arial"/>
              <a:buNone/>
            </a:pPr>
            <a:r>
              <a:rPr lang="en" b="1">
                <a:solidFill>
                  <a:srgbClr val="980000"/>
                </a:solidFill>
                <a:latin typeface="Calibri"/>
                <a:ea typeface="Calibri"/>
                <a:cs typeface="Calibri"/>
                <a:sym typeface="Calibri"/>
              </a:rPr>
              <a:t>Ready Made</a:t>
            </a:r>
            <a:endParaRPr b="1">
              <a:solidFill>
                <a:srgbClr val="980000"/>
              </a:solidFill>
              <a:latin typeface="Calibri"/>
              <a:ea typeface="Calibri"/>
              <a:cs typeface="Calibri"/>
              <a:sym typeface="Calibri"/>
            </a:endParaRPr>
          </a:p>
          <a:p>
            <a:pPr marL="0" lvl="0" indent="0" algn="ctr" rtl="0">
              <a:spcBef>
                <a:spcPts val="0"/>
              </a:spcBef>
              <a:spcAft>
                <a:spcPts val="0"/>
              </a:spcAft>
              <a:buClr>
                <a:schemeClr val="dk1"/>
              </a:buClr>
              <a:buSzPts val="1100"/>
              <a:buFont typeface="Arial"/>
              <a:buNone/>
            </a:pPr>
            <a:r>
              <a:rPr lang="en" b="1">
                <a:solidFill>
                  <a:srgbClr val="980000"/>
                </a:solidFill>
                <a:latin typeface="Calibri"/>
                <a:ea typeface="Calibri"/>
                <a:cs typeface="Calibri"/>
                <a:sym typeface="Calibri"/>
              </a:rPr>
              <a:t>Primitive, Unconscious</a:t>
            </a:r>
            <a:endParaRPr b="1">
              <a:solidFill>
                <a:srgbClr val="980000"/>
              </a:solidFill>
              <a:latin typeface="Calibri"/>
              <a:ea typeface="Calibri"/>
              <a:cs typeface="Calibri"/>
              <a:sym typeface="Calibri"/>
            </a:endParaRPr>
          </a:p>
          <a:p>
            <a:pPr marL="0" lvl="0" indent="0" algn="ctr" rtl="0">
              <a:spcBef>
                <a:spcPts val="0"/>
              </a:spcBef>
              <a:spcAft>
                <a:spcPts val="0"/>
              </a:spcAft>
              <a:buClr>
                <a:schemeClr val="dk1"/>
              </a:buClr>
              <a:buSzPts val="1100"/>
              <a:buFont typeface="Arial"/>
              <a:buNone/>
            </a:pPr>
            <a:r>
              <a:rPr lang="en" b="1">
                <a:solidFill>
                  <a:srgbClr val="980000"/>
                </a:solidFill>
                <a:latin typeface="Calibri"/>
                <a:ea typeface="Calibri"/>
                <a:cs typeface="Calibri"/>
                <a:sym typeface="Calibri"/>
              </a:rPr>
              <a:t>Spiritual Order</a:t>
            </a:r>
            <a:endParaRPr b="1">
              <a:solidFill>
                <a:srgbClr val="980000"/>
              </a:solidFill>
              <a:latin typeface="Calibri"/>
              <a:ea typeface="Calibri"/>
              <a:cs typeface="Calibri"/>
              <a:sym typeface="Calibri"/>
            </a:endParaRPr>
          </a:p>
          <a:p>
            <a:pPr marL="0" lvl="0" indent="0" algn="ctr" rtl="0">
              <a:spcBef>
                <a:spcPts val="0"/>
              </a:spcBef>
              <a:spcAft>
                <a:spcPts val="0"/>
              </a:spcAft>
              <a:buClr>
                <a:schemeClr val="dk1"/>
              </a:buClr>
              <a:buSzPts val="1100"/>
              <a:buFont typeface="Arial"/>
              <a:buNone/>
            </a:pPr>
            <a:r>
              <a:rPr lang="en" b="1">
                <a:solidFill>
                  <a:srgbClr val="980000"/>
                </a:solidFill>
                <a:latin typeface="Calibri"/>
                <a:ea typeface="Calibri"/>
                <a:cs typeface="Calibri"/>
                <a:sym typeface="Calibri"/>
              </a:rPr>
              <a:t>Expressive Truth</a:t>
            </a:r>
            <a:endParaRPr b="1">
              <a:solidFill>
                <a:srgbClr val="980000"/>
              </a:solidFill>
              <a:latin typeface="Calibri"/>
              <a:ea typeface="Calibri"/>
              <a:cs typeface="Calibri"/>
              <a:sym typeface="Calibri"/>
            </a:endParaRPr>
          </a:p>
          <a:p>
            <a:pPr marL="0" lvl="0" indent="0" algn="ctr" rtl="0">
              <a:spcBef>
                <a:spcPts val="0"/>
              </a:spcBef>
              <a:spcAft>
                <a:spcPts val="0"/>
              </a:spcAft>
              <a:buClr>
                <a:schemeClr val="dk1"/>
              </a:buClr>
              <a:buSzPts val="1100"/>
              <a:buFont typeface="Arial"/>
              <a:buNone/>
            </a:pPr>
            <a:r>
              <a:rPr lang="en" b="1">
                <a:solidFill>
                  <a:srgbClr val="980000"/>
                </a:solidFill>
                <a:latin typeface="Calibri"/>
                <a:ea typeface="Calibri"/>
                <a:cs typeface="Calibri"/>
                <a:sym typeface="Calibri"/>
              </a:rPr>
              <a:t>Art &amp; Industry</a:t>
            </a:r>
            <a:endParaRPr b="1">
              <a:solidFill>
                <a:srgbClr val="980000"/>
              </a:solidFill>
              <a:latin typeface="Calibri"/>
              <a:ea typeface="Calibri"/>
              <a:cs typeface="Calibri"/>
              <a:sym typeface="Calibri"/>
            </a:endParaRPr>
          </a:p>
          <a:p>
            <a:pPr marL="0" lvl="0" indent="0" algn="ctr" rtl="0">
              <a:spcBef>
                <a:spcPts val="0"/>
              </a:spcBef>
              <a:spcAft>
                <a:spcPts val="0"/>
              </a:spcAft>
              <a:buClr>
                <a:schemeClr val="dk1"/>
              </a:buClr>
              <a:buSzPts val="1100"/>
              <a:buFont typeface="Arial"/>
              <a:buNone/>
            </a:pPr>
            <a:r>
              <a:rPr lang="en" b="1">
                <a:solidFill>
                  <a:srgbClr val="980000"/>
                </a:solidFill>
                <a:latin typeface="Calibri"/>
                <a:ea typeface="Calibri"/>
                <a:cs typeface="Calibri"/>
                <a:sym typeface="Calibri"/>
              </a:rPr>
              <a:t>Internationalism</a:t>
            </a:r>
            <a:endParaRPr b="1">
              <a:solidFill>
                <a:srgbClr val="980000"/>
              </a:solidFill>
              <a:latin typeface="Calibri"/>
              <a:ea typeface="Calibri"/>
              <a:cs typeface="Calibri"/>
              <a:sym typeface="Calibri"/>
            </a:endParaRPr>
          </a:p>
        </p:txBody>
      </p:sp>
      <p:pic>
        <p:nvPicPr>
          <p:cNvPr id="91" name="Google Shape;91;p16"/>
          <p:cNvPicPr preferRelativeResize="0"/>
          <p:nvPr/>
        </p:nvPicPr>
        <p:blipFill>
          <a:blip r:embed="rId6">
            <a:alphaModFix/>
          </a:blip>
          <a:stretch>
            <a:fillRect/>
          </a:stretch>
        </p:blipFill>
        <p:spPr>
          <a:xfrm>
            <a:off x="6473558" y="180400"/>
            <a:ext cx="2386825" cy="2740051"/>
          </a:xfrm>
          <a:prstGeom prst="rect">
            <a:avLst/>
          </a:prstGeom>
          <a:noFill/>
          <a:ln>
            <a:noFill/>
          </a:ln>
        </p:spPr>
      </p:pic>
      <p:sp>
        <p:nvSpPr>
          <p:cNvPr id="92" name="Google Shape;92;p16"/>
          <p:cNvSpPr txBox="1"/>
          <p:nvPr/>
        </p:nvSpPr>
        <p:spPr>
          <a:xfrm>
            <a:off x="6473575" y="2814500"/>
            <a:ext cx="2386800" cy="549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2400">
                <a:latin typeface="Economica"/>
                <a:ea typeface="Economica"/>
                <a:cs typeface="Economica"/>
                <a:sym typeface="Economica"/>
              </a:rPr>
              <a:t>Movement Description</a:t>
            </a:r>
            <a:endParaRPr sz="2400">
              <a:latin typeface="Economica"/>
              <a:ea typeface="Economica"/>
              <a:cs typeface="Economica"/>
              <a:sym typeface="Economica"/>
            </a:endParaRPr>
          </a:p>
          <a:p>
            <a:pPr marL="0" lvl="0" indent="0" algn="l" rtl="0">
              <a:spcBef>
                <a:spcPts val="0"/>
              </a:spcBef>
              <a:spcAft>
                <a:spcPts val="0"/>
              </a:spcAft>
              <a:buNone/>
            </a:pPr>
            <a:endParaRPr sz="2400">
              <a:latin typeface="Lobster"/>
              <a:ea typeface="Lobster"/>
              <a:cs typeface="Lobster"/>
              <a:sym typeface="Lobster"/>
            </a:endParaRP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Shape 417"/>
        <p:cNvGrpSpPr/>
        <p:nvPr/>
      </p:nvGrpSpPr>
      <p:grpSpPr>
        <a:xfrm>
          <a:off x="0" y="0"/>
          <a:ext cx="0" cy="0"/>
          <a:chOff x="0" y="0"/>
          <a:chExt cx="0" cy="0"/>
        </a:xfrm>
      </p:grpSpPr>
      <p:pic>
        <p:nvPicPr>
          <p:cNvPr id="418" name="Google Shape;418;p52"/>
          <p:cNvPicPr preferRelativeResize="0"/>
          <p:nvPr/>
        </p:nvPicPr>
        <p:blipFill rotWithShape="1">
          <a:blip r:embed="rId3">
            <a:alphaModFix/>
          </a:blip>
          <a:srcRect l="4510" t="47313" r="62322" b="46115"/>
          <a:stretch/>
        </p:blipFill>
        <p:spPr>
          <a:xfrm>
            <a:off x="4496375" y="281877"/>
            <a:ext cx="4382326" cy="670924"/>
          </a:xfrm>
          <a:prstGeom prst="rect">
            <a:avLst/>
          </a:prstGeom>
          <a:noFill/>
          <a:ln>
            <a:noFill/>
          </a:ln>
        </p:spPr>
      </p:pic>
      <p:pic>
        <p:nvPicPr>
          <p:cNvPr id="419" name="Google Shape;419;p52"/>
          <p:cNvPicPr preferRelativeResize="0"/>
          <p:nvPr/>
        </p:nvPicPr>
        <p:blipFill rotWithShape="1">
          <a:blip r:embed="rId4">
            <a:alphaModFix/>
          </a:blip>
          <a:srcRect l="42832" t="43601" r="18951" b="45551"/>
          <a:stretch/>
        </p:blipFill>
        <p:spPr>
          <a:xfrm>
            <a:off x="363800" y="205674"/>
            <a:ext cx="3917525" cy="859124"/>
          </a:xfrm>
          <a:prstGeom prst="rect">
            <a:avLst/>
          </a:prstGeom>
          <a:noFill/>
          <a:ln>
            <a:noFill/>
          </a:ln>
        </p:spPr>
      </p:pic>
      <p:pic>
        <p:nvPicPr>
          <p:cNvPr id="420" name="Google Shape;420;p52"/>
          <p:cNvPicPr preferRelativeResize="0"/>
          <p:nvPr/>
        </p:nvPicPr>
        <p:blipFill>
          <a:blip r:embed="rId5">
            <a:alphaModFix/>
          </a:blip>
          <a:stretch>
            <a:fillRect/>
          </a:stretch>
        </p:blipFill>
        <p:spPr>
          <a:xfrm>
            <a:off x="515705" y="1183725"/>
            <a:ext cx="3765620" cy="2926425"/>
          </a:xfrm>
          <a:prstGeom prst="rect">
            <a:avLst/>
          </a:prstGeom>
          <a:noFill/>
          <a:ln>
            <a:noFill/>
          </a:ln>
        </p:spPr>
      </p:pic>
      <p:sp>
        <p:nvSpPr>
          <p:cNvPr id="421" name="Google Shape;421;p52"/>
          <p:cNvSpPr txBox="1"/>
          <p:nvPr/>
        </p:nvSpPr>
        <p:spPr>
          <a:xfrm>
            <a:off x="515713" y="4162150"/>
            <a:ext cx="3765600" cy="7695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1200">
                <a:latin typeface="Calibri"/>
                <a:ea typeface="Calibri"/>
                <a:cs typeface="Calibri"/>
                <a:sym typeface="Calibri"/>
              </a:rPr>
              <a:t>IMPRESSIONISM</a:t>
            </a:r>
            <a:endParaRPr sz="1200">
              <a:latin typeface="Calibri"/>
              <a:ea typeface="Calibri"/>
              <a:cs typeface="Calibri"/>
              <a:sym typeface="Calibri"/>
            </a:endParaRPr>
          </a:p>
          <a:p>
            <a:pPr marL="0" lvl="0" indent="0" algn="l" rtl="0">
              <a:spcBef>
                <a:spcPts val="300"/>
              </a:spcBef>
              <a:spcAft>
                <a:spcPts val="0"/>
              </a:spcAft>
              <a:buClr>
                <a:schemeClr val="dk1"/>
              </a:buClr>
              <a:buSzPts val="1100"/>
              <a:buFont typeface="Arial"/>
              <a:buNone/>
            </a:pPr>
            <a:r>
              <a:rPr lang="en" sz="1200">
                <a:latin typeface="Calibri"/>
                <a:ea typeface="Calibri"/>
                <a:cs typeface="Calibri"/>
                <a:sym typeface="Calibri"/>
              </a:rPr>
              <a:t>1883 Berthe Morisot, Eugene Manet and his daughter with the Garden</a:t>
            </a:r>
            <a:endParaRPr sz="1200">
              <a:latin typeface="Calibri"/>
              <a:ea typeface="Calibri"/>
              <a:cs typeface="Calibri"/>
              <a:sym typeface="Calibri"/>
            </a:endParaRPr>
          </a:p>
          <a:p>
            <a:pPr marL="0" lvl="0" indent="0" algn="l" rtl="0">
              <a:spcBef>
                <a:spcPts val="300"/>
              </a:spcBef>
              <a:spcAft>
                <a:spcPts val="0"/>
              </a:spcAft>
              <a:buNone/>
            </a:pPr>
            <a:endParaRPr sz="1200">
              <a:latin typeface="Calibri"/>
              <a:ea typeface="Calibri"/>
              <a:cs typeface="Calibri"/>
              <a:sym typeface="Calibri"/>
            </a:endParaRPr>
          </a:p>
        </p:txBody>
      </p:sp>
      <p:sp>
        <p:nvSpPr>
          <p:cNvPr id="422" name="Google Shape;422;p52"/>
          <p:cNvSpPr txBox="1"/>
          <p:nvPr/>
        </p:nvSpPr>
        <p:spPr>
          <a:xfrm>
            <a:off x="4496377" y="4160250"/>
            <a:ext cx="4382400" cy="7695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1200">
                <a:latin typeface="Calibri"/>
                <a:ea typeface="Calibri"/>
                <a:cs typeface="Calibri"/>
                <a:sym typeface="Calibri"/>
              </a:rPr>
              <a:t>POST-IMPRESSIONISM</a:t>
            </a:r>
            <a:endParaRPr sz="1200">
              <a:latin typeface="Calibri"/>
              <a:ea typeface="Calibri"/>
              <a:cs typeface="Calibri"/>
              <a:sym typeface="Calibri"/>
            </a:endParaRPr>
          </a:p>
          <a:p>
            <a:pPr marL="0" lvl="0" indent="0" algn="l" rtl="0">
              <a:spcBef>
                <a:spcPts val="300"/>
              </a:spcBef>
              <a:spcAft>
                <a:spcPts val="0"/>
              </a:spcAft>
              <a:buNone/>
            </a:pPr>
            <a:r>
              <a:rPr lang="en" sz="1200">
                <a:latin typeface="Calibri"/>
                <a:ea typeface="Calibri"/>
                <a:cs typeface="Calibri"/>
                <a:sym typeface="Calibri"/>
              </a:rPr>
              <a:t>1884-1886 George Seurat, Sunday Afternoon on the Island of La Grande Jatte</a:t>
            </a:r>
            <a:endParaRPr sz="1200">
              <a:latin typeface="Calibri"/>
              <a:ea typeface="Calibri"/>
              <a:cs typeface="Calibri"/>
              <a:sym typeface="Calibri"/>
            </a:endParaRPr>
          </a:p>
        </p:txBody>
      </p:sp>
      <p:pic>
        <p:nvPicPr>
          <p:cNvPr id="423" name="Google Shape;423;p52"/>
          <p:cNvPicPr preferRelativeResize="0"/>
          <p:nvPr/>
        </p:nvPicPr>
        <p:blipFill>
          <a:blip r:embed="rId6">
            <a:alphaModFix/>
          </a:blip>
          <a:stretch>
            <a:fillRect/>
          </a:stretch>
        </p:blipFill>
        <p:spPr>
          <a:xfrm>
            <a:off x="4509187" y="1195613"/>
            <a:ext cx="4356696" cy="2902649"/>
          </a:xfrm>
          <a:prstGeom prst="rect">
            <a:avLst/>
          </a:prstGeom>
          <a:noFill/>
          <a:ln>
            <a:noFill/>
          </a:ln>
        </p:spPr>
      </p:pic>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Shape 427"/>
        <p:cNvGrpSpPr/>
        <p:nvPr/>
      </p:nvGrpSpPr>
      <p:grpSpPr>
        <a:xfrm>
          <a:off x="0" y="0"/>
          <a:ext cx="0" cy="0"/>
          <a:chOff x="0" y="0"/>
          <a:chExt cx="0" cy="0"/>
        </a:xfrm>
      </p:grpSpPr>
      <p:pic>
        <p:nvPicPr>
          <p:cNvPr id="428" name="Google Shape;428;p53"/>
          <p:cNvPicPr preferRelativeResize="0"/>
          <p:nvPr/>
        </p:nvPicPr>
        <p:blipFill>
          <a:blip r:embed="rId3">
            <a:alphaModFix/>
          </a:blip>
          <a:stretch>
            <a:fillRect/>
          </a:stretch>
        </p:blipFill>
        <p:spPr>
          <a:xfrm>
            <a:off x="1861144" y="1467869"/>
            <a:ext cx="1466425" cy="2629325"/>
          </a:xfrm>
          <a:prstGeom prst="rect">
            <a:avLst/>
          </a:prstGeom>
          <a:noFill/>
          <a:ln>
            <a:noFill/>
          </a:ln>
        </p:spPr>
      </p:pic>
      <p:sp>
        <p:nvSpPr>
          <p:cNvPr id="429" name="Google Shape;429;p53"/>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r>
              <a:rPr lang="en">
                <a:latin typeface="Comfortaa"/>
                <a:ea typeface="Comfortaa"/>
                <a:cs typeface="Comfortaa"/>
                <a:sym typeface="Comfortaa"/>
              </a:rPr>
              <a:t>MODERN ART</a:t>
            </a:r>
            <a:endParaRPr>
              <a:latin typeface="Comfortaa"/>
              <a:ea typeface="Comfortaa"/>
              <a:cs typeface="Comfortaa"/>
              <a:sym typeface="Comfortaa"/>
            </a:endParaRPr>
          </a:p>
        </p:txBody>
      </p:sp>
      <p:sp>
        <p:nvSpPr>
          <p:cNvPr id="430" name="Google Shape;430;p53"/>
          <p:cNvSpPr txBox="1">
            <a:spLocks noGrp="1"/>
          </p:cNvSpPr>
          <p:nvPr>
            <p:ph type="subTitle" idx="1"/>
          </p:nvPr>
        </p:nvSpPr>
        <p:spPr>
          <a:xfrm>
            <a:off x="1256425" y="2844100"/>
            <a:ext cx="7575900" cy="7926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a:latin typeface="Economica"/>
                <a:ea typeface="Economica"/>
                <a:cs typeface="Economica"/>
                <a:sym typeface="Economica"/>
              </a:rPr>
              <a:t>T E R M   1    •    W E E K  5</a:t>
            </a:r>
            <a:endParaRPr>
              <a:latin typeface="Economica"/>
              <a:ea typeface="Economica"/>
              <a:cs typeface="Economica"/>
              <a:sym typeface="Economica"/>
            </a:endParaRPr>
          </a:p>
        </p:txBody>
      </p:sp>
      <p:pic>
        <p:nvPicPr>
          <p:cNvPr id="2" name="Picture 1">
            <a:extLst>
              <a:ext uri="{FF2B5EF4-FFF2-40B4-BE49-F238E27FC236}">
                <a16:creationId xmlns:a16="http://schemas.microsoft.com/office/drawing/2014/main" id="{3AED8354-9EBD-9F80-1A23-C4C5B2F204BF}"/>
              </a:ext>
            </a:extLst>
          </p:cNvPr>
          <p:cNvPicPr>
            <a:picLocks noChangeAspect="1"/>
          </p:cNvPicPr>
          <p:nvPr/>
        </p:nvPicPr>
        <p:blipFill>
          <a:blip r:embed="rId4"/>
          <a:stretch>
            <a:fillRect/>
          </a:stretch>
        </p:blipFill>
        <p:spPr>
          <a:xfrm>
            <a:off x="7028953" y="4791475"/>
            <a:ext cx="1833162" cy="112810"/>
          </a:xfrm>
          <a:prstGeom prst="rect">
            <a:avLst/>
          </a:prstGeom>
        </p:spPr>
      </p:pic>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Shape 434"/>
        <p:cNvGrpSpPr/>
        <p:nvPr/>
      </p:nvGrpSpPr>
      <p:grpSpPr>
        <a:xfrm>
          <a:off x="0" y="0"/>
          <a:ext cx="0" cy="0"/>
          <a:chOff x="0" y="0"/>
          <a:chExt cx="0" cy="0"/>
        </a:xfrm>
      </p:grpSpPr>
      <p:pic>
        <p:nvPicPr>
          <p:cNvPr id="435" name="Google Shape;435;p54"/>
          <p:cNvPicPr preferRelativeResize="0"/>
          <p:nvPr/>
        </p:nvPicPr>
        <p:blipFill rotWithShape="1">
          <a:blip r:embed="rId3">
            <a:alphaModFix/>
          </a:blip>
          <a:srcRect l="4510" t="6021" r="62322" b="87968"/>
          <a:stretch/>
        </p:blipFill>
        <p:spPr>
          <a:xfrm>
            <a:off x="189675" y="221261"/>
            <a:ext cx="4382326" cy="613651"/>
          </a:xfrm>
          <a:prstGeom prst="rect">
            <a:avLst/>
          </a:prstGeom>
          <a:noFill/>
          <a:ln>
            <a:noFill/>
          </a:ln>
        </p:spPr>
      </p:pic>
      <p:pic>
        <p:nvPicPr>
          <p:cNvPr id="436" name="Google Shape;436;p54"/>
          <p:cNvPicPr preferRelativeResize="0"/>
          <p:nvPr/>
        </p:nvPicPr>
        <p:blipFill rotWithShape="1">
          <a:blip r:embed="rId4">
            <a:alphaModFix/>
          </a:blip>
          <a:srcRect l="6120" t="5632" r="69406" b="84389"/>
          <a:stretch/>
        </p:blipFill>
        <p:spPr>
          <a:xfrm>
            <a:off x="4721425" y="64200"/>
            <a:ext cx="3620752" cy="1140774"/>
          </a:xfrm>
          <a:prstGeom prst="rect">
            <a:avLst/>
          </a:prstGeom>
          <a:noFill/>
          <a:ln>
            <a:noFill/>
          </a:ln>
        </p:spPr>
      </p:pic>
      <p:sp>
        <p:nvSpPr>
          <p:cNvPr id="437" name="Google Shape;437;p54"/>
          <p:cNvSpPr txBox="1"/>
          <p:nvPr/>
        </p:nvSpPr>
        <p:spPr>
          <a:xfrm>
            <a:off x="4668700" y="1074900"/>
            <a:ext cx="4267200" cy="39054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 sz="1000">
                <a:latin typeface="Calibri"/>
                <a:ea typeface="Calibri"/>
                <a:cs typeface="Calibri"/>
                <a:sym typeface="Calibri"/>
              </a:rPr>
              <a:t>Dalii was the second child born in his family in a small town outside of Barcelona. He was named after his older brother, Salvador, who died in infancy. Growing up, he was told that he was his brother reincarnated. His first drawing lessons were at the age of 10. His father was a lawyer, and his parents supported his interest in art, although the loss of his mother to breast cancer was a blow. (He was only 16 years old at the time.) Three years later, his father hosted Salvador’s first solo art exhibit in their home.</a:t>
            </a:r>
            <a:endParaRPr sz="1000">
              <a:latin typeface="Calibri"/>
              <a:ea typeface="Calibri"/>
              <a:cs typeface="Calibri"/>
              <a:sym typeface="Calibri"/>
            </a:endParaRPr>
          </a:p>
          <a:p>
            <a:pPr marL="0" lvl="0" indent="0" algn="l" rtl="0">
              <a:lnSpc>
                <a:spcPct val="100000"/>
              </a:lnSpc>
              <a:spcBef>
                <a:spcPts val="0"/>
              </a:spcBef>
              <a:spcAft>
                <a:spcPts val="0"/>
              </a:spcAft>
              <a:buNone/>
            </a:pPr>
            <a:endParaRPr sz="100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000">
                <a:solidFill>
                  <a:schemeClr val="accent2"/>
                </a:solidFill>
                <a:latin typeface="Calibri"/>
                <a:ea typeface="Calibri"/>
                <a:cs typeface="Calibri"/>
                <a:sym typeface="Calibri"/>
              </a:rPr>
              <a:t>This iconic and much-reproduced painting - The Persistence of Memory - depicts the fluidity of time as a series of melting watches. Their forms are described by Dalí as inspired by a surrealist perception of Camembert cheese melting in the sun. The distinction between hard and soft objects highlights Dalí's desire to flip reality -- lending characteristics to his subjects that are the opposite of their usual properties, an un-reality often found in our dreamscapes. They are surrounded by a swarm of ants hungry for the organic processes of putrefaction and decay for which Dalí held unshakable fascination. Because the melting flesh at the painting's center resembles Dalí, we might see this piece as a reflection on the artist's immortality amongst the rocky cliffs of his Catalonian home.</a:t>
            </a:r>
            <a:endParaRPr sz="1000">
              <a:latin typeface="Calibri"/>
              <a:ea typeface="Calibri"/>
              <a:cs typeface="Calibri"/>
              <a:sym typeface="Calibri"/>
            </a:endParaRPr>
          </a:p>
          <a:p>
            <a:pPr marL="0" lvl="0" indent="0" algn="l" rtl="0">
              <a:lnSpc>
                <a:spcPct val="100000"/>
              </a:lnSpc>
              <a:spcBef>
                <a:spcPts val="0"/>
              </a:spcBef>
              <a:spcAft>
                <a:spcPts val="0"/>
              </a:spcAft>
              <a:buNone/>
            </a:pPr>
            <a:endParaRPr sz="1000">
              <a:latin typeface="Calibri"/>
              <a:ea typeface="Calibri"/>
              <a:cs typeface="Calibri"/>
              <a:sym typeface="Calibri"/>
            </a:endParaRPr>
          </a:p>
          <a:p>
            <a:pPr marL="0" lvl="0" indent="0" algn="l" rtl="0">
              <a:lnSpc>
                <a:spcPct val="100000"/>
              </a:lnSpc>
              <a:spcBef>
                <a:spcPts val="0"/>
              </a:spcBef>
              <a:spcAft>
                <a:spcPts val="0"/>
              </a:spcAft>
              <a:buNone/>
            </a:pPr>
            <a:r>
              <a:rPr lang="en" sz="1000">
                <a:latin typeface="Calibri"/>
                <a:ea typeface="Calibri"/>
                <a:cs typeface="Calibri"/>
                <a:sym typeface="Calibri"/>
              </a:rPr>
              <a:t>Observe </a:t>
            </a:r>
            <a:r>
              <a:rPr lang="en" sz="1000" i="1">
                <a:latin typeface="Calibri"/>
                <a:ea typeface="Calibri"/>
                <a:cs typeface="Calibri"/>
                <a:sym typeface="Calibri"/>
              </a:rPr>
              <a:t>The Persistence of Memory </a:t>
            </a:r>
            <a:r>
              <a:rPr lang="en" sz="1000">
                <a:latin typeface="Calibri"/>
                <a:ea typeface="Calibri"/>
                <a:cs typeface="Calibri"/>
                <a:sym typeface="Calibri"/>
              </a:rPr>
              <a:t>by Salvador Dali. Use the background as the setting and draw sequentially (storyboard) what could happen next in this picture if it was a video.</a:t>
            </a:r>
            <a:endParaRPr sz="1000">
              <a:latin typeface="Calibri"/>
              <a:ea typeface="Calibri"/>
              <a:cs typeface="Calibri"/>
              <a:sym typeface="Calibri"/>
            </a:endParaRPr>
          </a:p>
        </p:txBody>
      </p:sp>
      <p:pic>
        <p:nvPicPr>
          <p:cNvPr id="438" name="Google Shape;438;p54"/>
          <p:cNvPicPr preferRelativeResize="0"/>
          <p:nvPr/>
        </p:nvPicPr>
        <p:blipFill>
          <a:blip r:embed="rId5">
            <a:alphaModFix/>
          </a:blip>
          <a:stretch>
            <a:fillRect/>
          </a:stretch>
        </p:blipFill>
        <p:spPr>
          <a:xfrm>
            <a:off x="198888" y="994962"/>
            <a:ext cx="4363901" cy="3153600"/>
          </a:xfrm>
          <a:prstGeom prst="rect">
            <a:avLst/>
          </a:prstGeom>
          <a:noFill/>
          <a:ln>
            <a:noFill/>
          </a:ln>
        </p:spPr>
      </p:pic>
      <p:sp>
        <p:nvSpPr>
          <p:cNvPr id="439" name="Google Shape;439;p54"/>
          <p:cNvSpPr txBox="1"/>
          <p:nvPr/>
        </p:nvSpPr>
        <p:spPr>
          <a:xfrm>
            <a:off x="204100" y="4214825"/>
            <a:ext cx="4363800" cy="6138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
                <a:uFill>
                  <a:noFill/>
                </a:uFill>
                <a:latin typeface="Calibri"/>
                <a:ea typeface="Calibri"/>
                <a:cs typeface="Calibri"/>
                <a:sym typeface="Calibri"/>
                <a:hlinkClick r:id="rId6"/>
              </a:rPr>
              <a:t>Salvador Dalí</a:t>
            </a:r>
            <a:r>
              <a:rPr lang="en" i="1">
                <a:latin typeface="Calibri"/>
                <a:ea typeface="Calibri"/>
                <a:cs typeface="Calibri"/>
                <a:sym typeface="Calibri"/>
              </a:rPr>
              <a:t>, The Persistence of Memory, </a:t>
            </a:r>
            <a:r>
              <a:rPr lang="en">
                <a:latin typeface="Calibri"/>
                <a:ea typeface="Calibri"/>
                <a:cs typeface="Calibri"/>
                <a:sym typeface="Calibri"/>
              </a:rPr>
              <a:t>1931</a:t>
            </a:r>
            <a:endParaRPr>
              <a:latin typeface="Calibri"/>
              <a:ea typeface="Calibri"/>
              <a:cs typeface="Calibri"/>
              <a:sym typeface="Calibri"/>
            </a:endParaRPr>
          </a:p>
          <a:p>
            <a:pPr marL="0" lvl="0" indent="0" algn="l" rtl="0">
              <a:lnSpc>
                <a:spcPct val="115000"/>
              </a:lnSpc>
              <a:spcBef>
                <a:spcPts val="0"/>
              </a:spcBef>
              <a:spcAft>
                <a:spcPts val="0"/>
              </a:spcAft>
              <a:buNone/>
            </a:pPr>
            <a:r>
              <a:rPr lang="en">
                <a:latin typeface="Calibri"/>
                <a:ea typeface="Calibri"/>
                <a:cs typeface="Calibri"/>
                <a:sym typeface="Calibri"/>
              </a:rPr>
              <a:t>MoMA</a:t>
            </a:r>
            <a:endParaRPr>
              <a:latin typeface="Calibri"/>
              <a:ea typeface="Calibri"/>
              <a:cs typeface="Calibri"/>
              <a:sym typeface="Calibri"/>
            </a:endParaRPr>
          </a:p>
        </p:txBody>
      </p:sp>
      <p:pic>
        <p:nvPicPr>
          <p:cNvPr id="440" name="Google Shape;440;p54"/>
          <p:cNvPicPr preferRelativeResize="0"/>
          <p:nvPr/>
        </p:nvPicPr>
        <p:blipFill>
          <a:blip r:embed="rId7">
            <a:alphaModFix/>
          </a:blip>
          <a:stretch>
            <a:fillRect/>
          </a:stretch>
        </p:blipFill>
        <p:spPr>
          <a:xfrm>
            <a:off x="8324575" y="64200"/>
            <a:ext cx="696950" cy="1071950"/>
          </a:xfrm>
          <a:prstGeom prst="rect">
            <a:avLst/>
          </a:prstGeom>
          <a:noFill/>
          <a:ln>
            <a:noFill/>
          </a:ln>
        </p:spPr>
      </p:pic>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Shape 444"/>
        <p:cNvGrpSpPr/>
        <p:nvPr/>
      </p:nvGrpSpPr>
      <p:grpSpPr>
        <a:xfrm>
          <a:off x="0" y="0"/>
          <a:ext cx="0" cy="0"/>
          <a:chOff x="0" y="0"/>
          <a:chExt cx="0" cy="0"/>
        </a:xfrm>
      </p:grpSpPr>
      <p:pic>
        <p:nvPicPr>
          <p:cNvPr id="445" name="Google Shape;445;p55"/>
          <p:cNvPicPr preferRelativeResize="0"/>
          <p:nvPr/>
        </p:nvPicPr>
        <p:blipFill>
          <a:blip r:embed="rId3">
            <a:alphaModFix/>
          </a:blip>
          <a:stretch>
            <a:fillRect/>
          </a:stretch>
        </p:blipFill>
        <p:spPr>
          <a:xfrm>
            <a:off x="1510713" y="152400"/>
            <a:ext cx="6653213" cy="4838700"/>
          </a:xfrm>
          <a:prstGeom prst="rect">
            <a:avLst/>
          </a:prstGeom>
          <a:noFill/>
          <a:ln>
            <a:noFill/>
          </a:ln>
        </p:spPr>
      </p:pic>
      <p:sp>
        <p:nvSpPr>
          <p:cNvPr id="446" name="Google Shape;446;p55"/>
          <p:cNvSpPr txBox="1"/>
          <p:nvPr/>
        </p:nvSpPr>
        <p:spPr>
          <a:xfrm rot="-5400000">
            <a:off x="-1225125" y="2189450"/>
            <a:ext cx="4555500" cy="6783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3600">
                <a:latin typeface="Shadows Into Light"/>
                <a:ea typeface="Shadows Into Light"/>
                <a:cs typeface="Shadows Into Light"/>
                <a:sym typeface="Shadows Into Light"/>
              </a:rPr>
              <a:t>Storyboard Example</a:t>
            </a:r>
            <a:endParaRPr sz="3600">
              <a:latin typeface="Shadows Into Light"/>
              <a:ea typeface="Shadows Into Light"/>
              <a:cs typeface="Shadows Into Light"/>
              <a:sym typeface="Shadows Into Light"/>
            </a:endParaRP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Shape 450"/>
        <p:cNvGrpSpPr/>
        <p:nvPr/>
      </p:nvGrpSpPr>
      <p:grpSpPr>
        <a:xfrm>
          <a:off x="0" y="0"/>
          <a:ext cx="0" cy="0"/>
          <a:chOff x="0" y="0"/>
          <a:chExt cx="0" cy="0"/>
        </a:xfrm>
      </p:grpSpPr>
      <p:pic>
        <p:nvPicPr>
          <p:cNvPr id="451" name="Google Shape;451;p56"/>
          <p:cNvPicPr preferRelativeResize="0"/>
          <p:nvPr/>
        </p:nvPicPr>
        <p:blipFill rotWithShape="1">
          <a:blip r:embed="rId3">
            <a:alphaModFix/>
          </a:blip>
          <a:srcRect l="4510" t="16822" r="62322" b="77167"/>
          <a:stretch/>
        </p:blipFill>
        <p:spPr>
          <a:xfrm>
            <a:off x="275125" y="256605"/>
            <a:ext cx="4382326" cy="613651"/>
          </a:xfrm>
          <a:prstGeom prst="rect">
            <a:avLst/>
          </a:prstGeom>
          <a:noFill/>
          <a:ln>
            <a:noFill/>
          </a:ln>
        </p:spPr>
      </p:pic>
      <p:pic>
        <p:nvPicPr>
          <p:cNvPr id="452" name="Google Shape;452;p56"/>
          <p:cNvPicPr preferRelativeResize="0"/>
          <p:nvPr/>
        </p:nvPicPr>
        <p:blipFill rotWithShape="1">
          <a:blip r:embed="rId4">
            <a:alphaModFix/>
          </a:blip>
          <a:srcRect l="4444" t="15178" r="69909" b="75059"/>
          <a:stretch/>
        </p:blipFill>
        <p:spPr>
          <a:xfrm>
            <a:off x="4657450" y="100425"/>
            <a:ext cx="3527898" cy="1037624"/>
          </a:xfrm>
          <a:prstGeom prst="rect">
            <a:avLst/>
          </a:prstGeom>
          <a:noFill/>
          <a:ln>
            <a:noFill/>
          </a:ln>
        </p:spPr>
      </p:pic>
      <p:pic>
        <p:nvPicPr>
          <p:cNvPr id="453" name="Google Shape;453;p56"/>
          <p:cNvPicPr preferRelativeResize="0"/>
          <p:nvPr/>
        </p:nvPicPr>
        <p:blipFill>
          <a:blip r:embed="rId5">
            <a:alphaModFix/>
          </a:blip>
          <a:stretch>
            <a:fillRect/>
          </a:stretch>
        </p:blipFill>
        <p:spPr>
          <a:xfrm>
            <a:off x="275125" y="922225"/>
            <a:ext cx="3210523" cy="4154324"/>
          </a:xfrm>
          <a:prstGeom prst="rect">
            <a:avLst/>
          </a:prstGeom>
          <a:noFill/>
          <a:ln>
            <a:noFill/>
          </a:ln>
        </p:spPr>
      </p:pic>
      <p:sp>
        <p:nvSpPr>
          <p:cNvPr id="454" name="Google Shape;454;p56"/>
          <p:cNvSpPr txBox="1"/>
          <p:nvPr/>
        </p:nvSpPr>
        <p:spPr>
          <a:xfrm>
            <a:off x="4221500" y="922225"/>
            <a:ext cx="4684200" cy="1037700"/>
          </a:xfrm>
          <a:prstGeom prst="rect">
            <a:avLst/>
          </a:prstGeom>
          <a:noFill/>
          <a:ln>
            <a:noFill/>
          </a:ln>
        </p:spPr>
        <p:txBody>
          <a:bodyPr spcFirstLastPara="1" wrap="square" lIns="91425" tIns="91425" rIns="91425" bIns="91425" anchor="t" anchorCtr="0">
            <a:noAutofit/>
          </a:bodyPr>
          <a:lstStyle/>
          <a:p>
            <a:pPr marL="457200" lvl="0" indent="457200" algn="l" rtl="0">
              <a:spcBef>
                <a:spcPts val="0"/>
              </a:spcBef>
              <a:spcAft>
                <a:spcPts val="0"/>
              </a:spcAft>
              <a:buNone/>
            </a:pPr>
            <a:r>
              <a:rPr lang="en" sz="3000">
                <a:latin typeface="Calibri"/>
                <a:ea typeface="Calibri"/>
                <a:cs typeface="Calibri"/>
                <a:sym typeface="Calibri"/>
              </a:rPr>
              <a:t>     what happened? </a:t>
            </a:r>
            <a:endParaRPr sz="3000">
              <a:latin typeface="Calibri"/>
              <a:ea typeface="Calibri"/>
              <a:cs typeface="Calibri"/>
              <a:sym typeface="Calibri"/>
            </a:endParaRPr>
          </a:p>
          <a:p>
            <a:pPr marL="0" lvl="0" indent="0" algn="l" rtl="0">
              <a:spcBef>
                <a:spcPts val="0"/>
              </a:spcBef>
              <a:spcAft>
                <a:spcPts val="0"/>
              </a:spcAft>
              <a:buNone/>
            </a:pPr>
            <a:r>
              <a:rPr lang="en" sz="2000">
                <a:latin typeface="Calibri"/>
                <a:ea typeface="Calibri"/>
                <a:cs typeface="Calibri"/>
                <a:sym typeface="Calibri"/>
              </a:rPr>
              <a:t>Using “The Scream” by Edvard Munch, write what happened preceding this moment in time…  </a:t>
            </a:r>
            <a:endParaRPr sz="2000">
              <a:latin typeface="Calibri"/>
              <a:ea typeface="Calibri"/>
              <a:cs typeface="Calibri"/>
              <a:sym typeface="Calibri"/>
            </a:endParaRPr>
          </a:p>
        </p:txBody>
      </p:sp>
      <p:sp>
        <p:nvSpPr>
          <p:cNvPr id="455" name="Google Shape;455;p56"/>
          <p:cNvSpPr txBox="1"/>
          <p:nvPr/>
        </p:nvSpPr>
        <p:spPr>
          <a:xfrm>
            <a:off x="3827075" y="2520725"/>
            <a:ext cx="5000700" cy="22962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200">
                <a:latin typeface="Calibri"/>
                <a:ea typeface="Calibri"/>
                <a:cs typeface="Calibri"/>
                <a:sym typeface="Calibri"/>
              </a:rPr>
              <a:t>Norwegian artist Edvard Munch's </a:t>
            </a:r>
            <a:r>
              <a:rPr lang="en" sz="1200" i="1">
                <a:latin typeface="Calibri"/>
                <a:ea typeface="Calibri"/>
                <a:cs typeface="Calibri"/>
                <a:sym typeface="Calibri"/>
              </a:rPr>
              <a:t>The Scream </a:t>
            </a:r>
            <a:r>
              <a:rPr lang="en" sz="1200">
                <a:latin typeface="Calibri"/>
                <a:ea typeface="Calibri"/>
                <a:cs typeface="Calibri"/>
                <a:sym typeface="Calibri"/>
              </a:rPr>
              <a:t>is an icon of modern art, </a:t>
            </a:r>
            <a:r>
              <a:rPr lang="en" sz="1200">
                <a:uFill>
                  <a:noFill/>
                </a:uFill>
                <a:latin typeface="Calibri"/>
                <a:ea typeface="Calibri"/>
                <a:cs typeface="Calibri"/>
                <a:sym typeface="Calibri"/>
                <a:hlinkClick r:id="rId6"/>
              </a:rPr>
              <a:t>the </a:t>
            </a:r>
            <a:r>
              <a:rPr lang="en" sz="1200" i="1">
                <a:uFill>
                  <a:noFill/>
                </a:uFill>
                <a:latin typeface="Calibri"/>
                <a:ea typeface="Calibri"/>
                <a:cs typeface="Calibri"/>
                <a:sym typeface="Calibri"/>
                <a:hlinkClick r:id="rId6"/>
              </a:rPr>
              <a:t>Mona Lisa</a:t>
            </a:r>
            <a:r>
              <a:rPr lang="en" sz="1200">
                <a:latin typeface="Calibri"/>
                <a:ea typeface="Calibri"/>
                <a:cs typeface="Calibri"/>
                <a:sym typeface="Calibri"/>
              </a:rPr>
              <a:t> for our time. At the top of another version of the subject (National Gallery, Oslo), he wrote: 'Can only have been painted by a madman.' As a child, he had many </a:t>
            </a:r>
            <a:r>
              <a:rPr lang="en" sz="1200">
                <a:solidFill>
                  <a:srgbClr val="1B0C04"/>
                </a:solidFill>
                <a:latin typeface="Calibri"/>
                <a:ea typeface="Calibri"/>
                <a:cs typeface="Calibri"/>
                <a:sym typeface="Calibri"/>
              </a:rPr>
              <a:t>traumatic events, including his mother’s death from tuberculosis when he was five, his own debilitating illnesses, and his beloved older sister's death (also from tuberculosis) when he was 13 and she was 15. </a:t>
            </a:r>
            <a:endParaRPr sz="1200">
              <a:latin typeface="Calibri"/>
              <a:ea typeface="Calibri"/>
              <a:cs typeface="Calibri"/>
              <a:sym typeface="Calibri"/>
            </a:endParaRPr>
          </a:p>
          <a:p>
            <a:pPr marL="0" lvl="0" indent="0" algn="l" rtl="0">
              <a:spcBef>
                <a:spcPts val="0"/>
              </a:spcBef>
              <a:spcAft>
                <a:spcPts val="0"/>
              </a:spcAft>
              <a:buNone/>
            </a:pPr>
            <a:endParaRPr sz="1200">
              <a:latin typeface="Calibri"/>
              <a:ea typeface="Calibri"/>
              <a:cs typeface="Calibri"/>
              <a:sym typeface="Calibri"/>
            </a:endParaRPr>
          </a:p>
          <a:p>
            <a:pPr marL="0" lvl="0" indent="0" algn="l" rtl="0">
              <a:spcBef>
                <a:spcPts val="0"/>
              </a:spcBef>
              <a:spcAft>
                <a:spcPts val="0"/>
              </a:spcAft>
              <a:buNone/>
            </a:pPr>
            <a:r>
              <a:rPr lang="en" sz="1200" i="1">
                <a:latin typeface="Calibri"/>
                <a:ea typeface="Calibri"/>
                <a:cs typeface="Calibri"/>
                <a:sym typeface="Calibri"/>
              </a:rPr>
              <a:t>The Scream</a:t>
            </a:r>
            <a:r>
              <a:rPr lang="en" sz="1200">
                <a:latin typeface="Calibri"/>
                <a:ea typeface="Calibri"/>
                <a:cs typeface="Calibri"/>
                <a:sym typeface="Calibri"/>
              </a:rPr>
              <a:t> has been the target of several high-profile art thefts. In 1994, the version in the National Gallery was stolen, though it was recovered several months later. </a:t>
            </a:r>
            <a:endParaRPr sz="1200">
              <a:latin typeface="Calibri"/>
              <a:ea typeface="Calibri"/>
              <a:cs typeface="Calibri"/>
              <a:sym typeface="Calibri"/>
            </a:endParaRPr>
          </a:p>
          <a:p>
            <a:pPr marL="0" lvl="0" indent="0" algn="l" rtl="0">
              <a:spcBef>
                <a:spcPts val="0"/>
              </a:spcBef>
              <a:spcAft>
                <a:spcPts val="0"/>
              </a:spcAft>
              <a:buNone/>
            </a:pPr>
            <a:endParaRPr sz="1200">
              <a:latin typeface="Calibri"/>
              <a:ea typeface="Calibri"/>
              <a:cs typeface="Calibri"/>
              <a:sym typeface="Calibri"/>
            </a:endParaRPr>
          </a:p>
          <a:p>
            <a:pPr marL="0" lvl="0" indent="0" algn="l" rtl="0">
              <a:spcBef>
                <a:spcPts val="0"/>
              </a:spcBef>
              <a:spcAft>
                <a:spcPts val="0"/>
              </a:spcAft>
              <a:buNone/>
            </a:pPr>
            <a:r>
              <a:rPr lang="en" sz="1200">
                <a:latin typeface="Calibri"/>
                <a:ea typeface="Calibri"/>
                <a:cs typeface="Calibri"/>
                <a:sym typeface="Calibri"/>
              </a:rPr>
              <a:t>The 1895 pastel-on-board version of the painting was sold at Sotheby's for a record $120 million at auction on 2 May, 2012.</a:t>
            </a:r>
            <a:endParaRPr>
              <a:latin typeface="Calibri"/>
              <a:ea typeface="Calibri"/>
              <a:cs typeface="Calibri"/>
              <a:sym typeface="Calibri"/>
            </a:endParaRP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Shape 459"/>
        <p:cNvGrpSpPr/>
        <p:nvPr/>
      </p:nvGrpSpPr>
      <p:grpSpPr>
        <a:xfrm>
          <a:off x="0" y="0"/>
          <a:ext cx="0" cy="0"/>
          <a:chOff x="0" y="0"/>
          <a:chExt cx="0" cy="0"/>
        </a:xfrm>
      </p:grpSpPr>
      <p:pic>
        <p:nvPicPr>
          <p:cNvPr id="460" name="Google Shape;460;p57"/>
          <p:cNvPicPr preferRelativeResize="0"/>
          <p:nvPr/>
        </p:nvPicPr>
        <p:blipFill rotWithShape="1">
          <a:blip r:embed="rId3">
            <a:alphaModFix/>
          </a:blip>
          <a:srcRect l="4510" t="27568" r="62322" b="66421"/>
          <a:stretch/>
        </p:blipFill>
        <p:spPr>
          <a:xfrm>
            <a:off x="265550" y="208163"/>
            <a:ext cx="4382326" cy="613651"/>
          </a:xfrm>
          <a:prstGeom prst="rect">
            <a:avLst/>
          </a:prstGeom>
          <a:noFill/>
          <a:ln>
            <a:noFill/>
          </a:ln>
        </p:spPr>
      </p:pic>
      <p:pic>
        <p:nvPicPr>
          <p:cNvPr id="461" name="Google Shape;461;p57"/>
          <p:cNvPicPr preferRelativeResize="0"/>
          <p:nvPr/>
        </p:nvPicPr>
        <p:blipFill rotWithShape="1">
          <a:blip r:embed="rId4">
            <a:alphaModFix/>
          </a:blip>
          <a:srcRect l="5952" t="24286" r="68232" b="65301"/>
          <a:stretch/>
        </p:blipFill>
        <p:spPr>
          <a:xfrm>
            <a:off x="4931500" y="1"/>
            <a:ext cx="3559174" cy="1109349"/>
          </a:xfrm>
          <a:prstGeom prst="rect">
            <a:avLst/>
          </a:prstGeom>
          <a:noFill/>
          <a:ln>
            <a:noFill/>
          </a:ln>
        </p:spPr>
      </p:pic>
      <p:pic>
        <p:nvPicPr>
          <p:cNvPr id="462" name="Google Shape;462;p57"/>
          <p:cNvPicPr preferRelativeResize="0"/>
          <p:nvPr/>
        </p:nvPicPr>
        <p:blipFill>
          <a:blip r:embed="rId5">
            <a:alphaModFix/>
          </a:blip>
          <a:stretch>
            <a:fillRect/>
          </a:stretch>
        </p:blipFill>
        <p:spPr>
          <a:xfrm>
            <a:off x="265550" y="1165275"/>
            <a:ext cx="5527575" cy="3607475"/>
          </a:xfrm>
          <a:prstGeom prst="rect">
            <a:avLst/>
          </a:prstGeom>
          <a:noFill/>
          <a:ln>
            <a:noFill/>
          </a:ln>
        </p:spPr>
      </p:pic>
      <p:sp>
        <p:nvSpPr>
          <p:cNvPr id="463" name="Google Shape;463;p57"/>
          <p:cNvSpPr txBox="1"/>
          <p:nvPr/>
        </p:nvSpPr>
        <p:spPr>
          <a:xfrm>
            <a:off x="6069000" y="1012875"/>
            <a:ext cx="3075000" cy="16260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3000">
                <a:latin typeface="Calibri"/>
                <a:ea typeface="Calibri"/>
                <a:cs typeface="Calibri"/>
                <a:sym typeface="Calibri"/>
              </a:rPr>
              <a:t>Sketch from </a:t>
            </a:r>
            <a:endParaRPr sz="3000">
              <a:latin typeface="Calibri"/>
              <a:ea typeface="Calibri"/>
              <a:cs typeface="Calibri"/>
              <a:sym typeface="Calibri"/>
            </a:endParaRPr>
          </a:p>
          <a:p>
            <a:pPr marL="0" lvl="0" indent="0" algn="l" rtl="0">
              <a:spcBef>
                <a:spcPts val="0"/>
              </a:spcBef>
              <a:spcAft>
                <a:spcPts val="0"/>
              </a:spcAft>
              <a:buNone/>
            </a:pPr>
            <a:r>
              <a:rPr lang="en" sz="3000">
                <a:latin typeface="Calibri"/>
                <a:ea typeface="Calibri"/>
                <a:cs typeface="Calibri"/>
                <a:sym typeface="Calibri"/>
              </a:rPr>
              <a:t>Paul Cezanne’s Sketchbook… </a:t>
            </a:r>
            <a:endParaRPr sz="3000">
              <a:latin typeface="Calibri"/>
              <a:ea typeface="Calibri"/>
              <a:cs typeface="Calibri"/>
              <a:sym typeface="Calibri"/>
            </a:endParaRPr>
          </a:p>
        </p:txBody>
      </p:sp>
      <p:sp>
        <p:nvSpPr>
          <p:cNvPr id="464" name="Google Shape;464;p57"/>
          <p:cNvSpPr txBox="1"/>
          <p:nvPr/>
        </p:nvSpPr>
        <p:spPr>
          <a:xfrm>
            <a:off x="6107175" y="3189650"/>
            <a:ext cx="1900800" cy="1887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600">
                <a:uFill>
                  <a:noFill/>
                </a:uFill>
                <a:latin typeface="Calibri"/>
                <a:ea typeface="Calibri"/>
                <a:cs typeface="Calibri"/>
                <a:sym typeface="Calibri"/>
                <a:hlinkClick r:id="rId6"/>
              </a:rPr>
              <a:t>Periods</a:t>
            </a:r>
            <a:r>
              <a:rPr lang="en" sz="1600">
                <a:latin typeface="Calibri"/>
                <a:ea typeface="Calibri"/>
                <a:cs typeface="Calibri"/>
                <a:sym typeface="Calibri"/>
              </a:rPr>
              <a:t>: </a:t>
            </a:r>
            <a:r>
              <a:rPr lang="en" sz="1600">
                <a:uFill>
                  <a:noFill/>
                </a:uFill>
                <a:latin typeface="Calibri"/>
                <a:ea typeface="Calibri"/>
                <a:cs typeface="Calibri"/>
                <a:sym typeface="Calibri"/>
                <a:hlinkClick r:id="rId7"/>
              </a:rPr>
              <a:t>Post-Impressionism</a:t>
            </a:r>
            <a:r>
              <a:rPr lang="en" sz="1600">
                <a:latin typeface="Calibri"/>
                <a:ea typeface="Calibri"/>
                <a:cs typeface="Calibri"/>
                <a:sym typeface="Calibri"/>
              </a:rPr>
              <a:t>, </a:t>
            </a:r>
            <a:r>
              <a:rPr lang="en" sz="1600">
                <a:uFill>
                  <a:noFill/>
                </a:uFill>
                <a:latin typeface="Calibri"/>
                <a:ea typeface="Calibri"/>
                <a:cs typeface="Calibri"/>
                <a:sym typeface="Calibri"/>
                <a:hlinkClick r:id="rId8"/>
              </a:rPr>
              <a:t>Modern art</a:t>
            </a:r>
            <a:r>
              <a:rPr lang="en" sz="1600">
                <a:latin typeface="Calibri"/>
                <a:ea typeface="Calibri"/>
                <a:cs typeface="Calibri"/>
                <a:sym typeface="Calibri"/>
              </a:rPr>
              <a:t>, </a:t>
            </a:r>
            <a:r>
              <a:rPr lang="en" sz="1600">
                <a:uFill>
                  <a:noFill/>
                </a:uFill>
                <a:latin typeface="Calibri"/>
                <a:ea typeface="Calibri"/>
                <a:cs typeface="Calibri"/>
                <a:sym typeface="Calibri"/>
                <a:hlinkClick r:id="rId9"/>
              </a:rPr>
              <a:t>Impressionism</a:t>
            </a:r>
            <a:r>
              <a:rPr lang="en" sz="1600">
                <a:latin typeface="Calibri"/>
                <a:ea typeface="Calibri"/>
                <a:cs typeface="Calibri"/>
                <a:sym typeface="Calibri"/>
              </a:rPr>
              <a:t>, </a:t>
            </a:r>
            <a:r>
              <a:rPr lang="en" sz="1600">
                <a:uFill>
                  <a:noFill/>
                </a:uFill>
                <a:latin typeface="Calibri"/>
                <a:ea typeface="Calibri"/>
                <a:cs typeface="Calibri"/>
                <a:sym typeface="Calibri"/>
                <a:hlinkClick r:id="rId10"/>
              </a:rPr>
              <a:t>Romanticism</a:t>
            </a:r>
            <a:r>
              <a:rPr lang="en" sz="1600">
                <a:latin typeface="Calibri"/>
                <a:ea typeface="Calibri"/>
                <a:cs typeface="Calibri"/>
                <a:sym typeface="Calibri"/>
              </a:rPr>
              <a:t>, Cubism</a:t>
            </a:r>
            <a:endParaRPr sz="1600">
              <a:latin typeface="Calibri"/>
              <a:ea typeface="Calibri"/>
              <a:cs typeface="Calibri"/>
              <a:sym typeface="Calibri"/>
            </a:endParaRP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Shape 468"/>
        <p:cNvGrpSpPr/>
        <p:nvPr/>
      </p:nvGrpSpPr>
      <p:grpSpPr>
        <a:xfrm>
          <a:off x="0" y="0"/>
          <a:ext cx="0" cy="0"/>
          <a:chOff x="0" y="0"/>
          <a:chExt cx="0" cy="0"/>
        </a:xfrm>
      </p:grpSpPr>
      <p:pic>
        <p:nvPicPr>
          <p:cNvPr id="469" name="Google Shape;469;p58"/>
          <p:cNvPicPr preferRelativeResize="0"/>
          <p:nvPr/>
        </p:nvPicPr>
        <p:blipFill rotWithShape="1">
          <a:blip r:embed="rId3">
            <a:alphaModFix/>
          </a:blip>
          <a:srcRect l="4444" t="34264" r="60392" b="56191"/>
          <a:stretch/>
        </p:blipFill>
        <p:spPr>
          <a:xfrm>
            <a:off x="4495475" y="-7750"/>
            <a:ext cx="4382326" cy="919198"/>
          </a:xfrm>
          <a:prstGeom prst="rect">
            <a:avLst/>
          </a:prstGeom>
          <a:noFill/>
          <a:ln>
            <a:noFill/>
          </a:ln>
        </p:spPr>
      </p:pic>
      <p:pic>
        <p:nvPicPr>
          <p:cNvPr id="470" name="Google Shape;470;p58"/>
          <p:cNvPicPr preferRelativeResize="0"/>
          <p:nvPr/>
        </p:nvPicPr>
        <p:blipFill rotWithShape="1">
          <a:blip r:embed="rId4">
            <a:alphaModFix/>
          </a:blip>
          <a:srcRect l="4510" t="37657" r="62322" b="56332"/>
          <a:stretch/>
        </p:blipFill>
        <p:spPr>
          <a:xfrm>
            <a:off x="113150" y="145027"/>
            <a:ext cx="4382326" cy="613651"/>
          </a:xfrm>
          <a:prstGeom prst="rect">
            <a:avLst/>
          </a:prstGeom>
          <a:noFill/>
          <a:ln>
            <a:noFill/>
          </a:ln>
        </p:spPr>
      </p:pic>
      <p:pic>
        <p:nvPicPr>
          <p:cNvPr id="471" name="Google Shape;471;p58"/>
          <p:cNvPicPr preferRelativeResize="0"/>
          <p:nvPr/>
        </p:nvPicPr>
        <p:blipFill>
          <a:blip r:embed="rId5">
            <a:alphaModFix/>
          </a:blip>
          <a:stretch>
            <a:fillRect/>
          </a:stretch>
        </p:blipFill>
        <p:spPr>
          <a:xfrm>
            <a:off x="152400" y="911078"/>
            <a:ext cx="3070217" cy="4080022"/>
          </a:xfrm>
          <a:prstGeom prst="rect">
            <a:avLst/>
          </a:prstGeom>
          <a:noFill/>
          <a:ln>
            <a:noFill/>
          </a:ln>
        </p:spPr>
      </p:pic>
      <p:sp>
        <p:nvSpPr>
          <p:cNvPr id="472" name="Google Shape;472;p58"/>
          <p:cNvSpPr txBox="1"/>
          <p:nvPr/>
        </p:nvSpPr>
        <p:spPr>
          <a:xfrm rot="-5400000">
            <a:off x="6436550" y="2771850"/>
            <a:ext cx="3618900" cy="819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a:latin typeface="Calibri"/>
                <a:ea typeface="Calibri"/>
                <a:cs typeface="Calibri"/>
                <a:sym typeface="Calibri"/>
              </a:rPr>
              <a:t>Tamara de </a:t>
            </a:r>
            <a:r>
              <a:rPr lang="en">
                <a:solidFill>
                  <a:schemeClr val="dk1"/>
                </a:solidFill>
                <a:latin typeface="Calibri"/>
                <a:ea typeface="Calibri"/>
                <a:cs typeface="Calibri"/>
                <a:sym typeface="Calibri"/>
              </a:rPr>
              <a:t>Lempicka </a:t>
            </a:r>
            <a:r>
              <a:rPr lang="en">
                <a:latin typeface="Calibri"/>
                <a:ea typeface="Calibri"/>
                <a:cs typeface="Calibri"/>
                <a:sym typeface="Calibri"/>
              </a:rPr>
              <a:t>(1898-1980)</a:t>
            </a:r>
            <a:endParaRPr>
              <a:latin typeface="Calibri"/>
              <a:ea typeface="Calibri"/>
              <a:cs typeface="Calibri"/>
              <a:sym typeface="Calibri"/>
            </a:endParaRPr>
          </a:p>
          <a:p>
            <a:pPr marL="0" lvl="0" indent="0" algn="l" rtl="0">
              <a:spcBef>
                <a:spcPts val="0"/>
              </a:spcBef>
              <a:spcAft>
                <a:spcPts val="0"/>
              </a:spcAft>
              <a:buNone/>
            </a:pPr>
            <a:r>
              <a:rPr lang="en">
                <a:latin typeface="Calibri"/>
                <a:ea typeface="Calibri"/>
                <a:cs typeface="Calibri"/>
                <a:sym typeface="Calibri"/>
              </a:rPr>
              <a:t>1925 </a:t>
            </a:r>
            <a:r>
              <a:rPr lang="en">
                <a:solidFill>
                  <a:schemeClr val="dk1"/>
                </a:solidFill>
                <a:highlight>
                  <a:srgbClr val="FFFFFF"/>
                </a:highlight>
                <a:latin typeface="Calibri"/>
                <a:ea typeface="Calibri"/>
                <a:cs typeface="Calibri"/>
                <a:sym typeface="Calibri"/>
              </a:rPr>
              <a:t>Self-Portrait in the Green Bugatti</a:t>
            </a:r>
            <a:endParaRPr>
              <a:solidFill>
                <a:schemeClr val="dk1"/>
              </a:solidFill>
              <a:highlight>
                <a:srgbClr val="FFFFFF"/>
              </a:highlight>
              <a:latin typeface="Calibri"/>
              <a:ea typeface="Calibri"/>
              <a:cs typeface="Calibri"/>
              <a:sym typeface="Calibri"/>
            </a:endParaRPr>
          </a:p>
          <a:p>
            <a:pPr marL="0" lvl="0" indent="0" algn="l" rtl="0">
              <a:spcBef>
                <a:spcPts val="0"/>
              </a:spcBef>
              <a:spcAft>
                <a:spcPts val="0"/>
              </a:spcAft>
              <a:buNone/>
            </a:pPr>
            <a:r>
              <a:rPr lang="en">
                <a:solidFill>
                  <a:schemeClr val="dk1"/>
                </a:solidFill>
                <a:highlight>
                  <a:srgbClr val="FFFFFF"/>
                </a:highlight>
                <a:latin typeface="Calibri"/>
                <a:ea typeface="Calibri"/>
                <a:cs typeface="Calibri"/>
                <a:sym typeface="Calibri"/>
              </a:rPr>
              <a:t>Modernism, </a:t>
            </a:r>
            <a:r>
              <a:rPr lang="en">
                <a:solidFill>
                  <a:schemeClr val="dk1"/>
                </a:solidFill>
                <a:latin typeface="Calibri"/>
                <a:ea typeface="Calibri"/>
                <a:cs typeface="Calibri"/>
                <a:sym typeface="Calibri"/>
              </a:rPr>
              <a:t>Art Deco</a:t>
            </a:r>
            <a:endParaRPr>
              <a:solidFill>
                <a:schemeClr val="dk1"/>
              </a:solidFill>
              <a:highlight>
                <a:srgbClr val="FFFFFF"/>
              </a:highlight>
              <a:latin typeface="Calibri"/>
              <a:ea typeface="Calibri"/>
              <a:cs typeface="Calibri"/>
              <a:sym typeface="Calibri"/>
            </a:endParaRPr>
          </a:p>
        </p:txBody>
      </p:sp>
      <p:sp>
        <p:nvSpPr>
          <p:cNvPr id="473" name="Google Shape;473;p58"/>
          <p:cNvSpPr txBox="1"/>
          <p:nvPr/>
        </p:nvSpPr>
        <p:spPr>
          <a:xfrm>
            <a:off x="3439050" y="758675"/>
            <a:ext cx="5344800" cy="9192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a:latin typeface="Calibri"/>
                <a:ea typeface="Calibri"/>
                <a:cs typeface="Calibri"/>
                <a:sym typeface="Calibri"/>
              </a:rPr>
              <a:t>Study this Art Deco painting by Tamara de Lempicka. What can you deduce from the setting and colors? What is the mood? What kind of personality does the woman portray?</a:t>
            </a:r>
            <a:endParaRPr>
              <a:latin typeface="Calibri"/>
              <a:ea typeface="Calibri"/>
              <a:cs typeface="Calibri"/>
              <a:sym typeface="Calibri"/>
            </a:endParaRPr>
          </a:p>
        </p:txBody>
      </p:sp>
      <p:pic>
        <p:nvPicPr>
          <p:cNvPr id="474" name="Google Shape;474;p58"/>
          <p:cNvPicPr preferRelativeResize="0"/>
          <p:nvPr/>
        </p:nvPicPr>
        <p:blipFill rotWithShape="1">
          <a:blip r:embed="rId5">
            <a:alphaModFix/>
          </a:blip>
          <a:srcRect b="40561"/>
          <a:stretch/>
        </p:blipFill>
        <p:spPr>
          <a:xfrm>
            <a:off x="3486575" y="1583275"/>
            <a:ext cx="4314275" cy="3407824"/>
          </a:xfrm>
          <a:prstGeom prst="rect">
            <a:avLst/>
          </a:prstGeom>
          <a:noFill/>
          <a:ln>
            <a:noFill/>
          </a:ln>
        </p:spPr>
      </p:pic>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Shape 478"/>
        <p:cNvGrpSpPr/>
        <p:nvPr/>
      </p:nvGrpSpPr>
      <p:grpSpPr>
        <a:xfrm>
          <a:off x="0" y="0"/>
          <a:ext cx="0" cy="0"/>
          <a:chOff x="0" y="0"/>
          <a:chExt cx="0" cy="0"/>
        </a:xfrm>
      </p:grpSpPr>
      <p:pic>
        <p:nvPicPr>
          <p:cNvPr id="479" name="Google Shape;479;p59"/>
          <p:cNvPicPr preferRelativeResize="0"/>
          <p:nvPr/>
        </p:nvPicPr>
        <p:blipFill rotWithShape="1">
          <a:blip r:embed="rId3">
            <a:alphaModFix/>
          </a:blip>
          <a:srcRect l="4510" t="47313" r="62322" b="46115"/>
          <a:stretch/>
        </p:blipFill>
        <p:spPr>
          <a:xfrm>
            <a:off x="111575" y="111577"/>
            <a:ext cx="4382326" cy="670924"/>
          </a:xfrm>
          <a:prstGeom prst="rect">
            <a:avLst/>
          </a:prstGeom>
          <a:noFill/>
          <a:ln>
            <a:noFill/>
          </a:ln>
        </p:spPr>
      </p:pic>
      <p:pic>
        <p:nvPicPr>
          <p:cNvPr id="480" name="Google Shape;480;p59"/>
          <p:cNvPicPr preferRelativeResize="0"/>
          <p:nvPr/>
        </p:nvPicPr>
        <p:blipFill rotWithShape="1">
          <a:blip r:embed="rId4">
            <a:alphaModFix/>
          </a:blip>
          <a:srcRect l="5954" t="42941" r="66555" b="41874"/>
          <a:stretch/>
        </p:blipFill>
        <p:spPr>
          <a:xfrm>
            <a:off x="4719525" y="-40825"/>
            <a:ext cx="4083577" cy="1742951"/>
          </a:xfrm>
          <a:prstGeom prst="rect">
            <a:avLst/>
          </a:prstGeom>
          <a:noFill/>
          <a:ln>
            <a:noFill/>
          </a:ln>
        </p:spPr>
      </p:pic>
      <p:pic>
        <p:nvPicPr>
          <p:cNvPr id="481" name="Google Shape;481;p59"/>
          <p:cNvPicPr preferRelativeResize="0"/>
          <p:nvPr/>
        </p:nvPicPr>
        <p:blipFill>
          <a:blip r:embed="rId5">
            <a:alphaModFix/>
          </a:blip>
          <a:stretch>
            <a:fillRect/>
          </a:stretch>
        </p:blipFill>
        <p:spPr>
          <a:xfrm>
            <a:off x="152400" y="934900"/>
            <a:ext cx="4499600" cy="3963475"/>
          </a:xfrm>
          <a:prstGeom prst="rect">
            <a:avLst/>
          </a:prstGeom>
          <a:noFill/>
          <a:ln>
            <a:noFill/>
          </a:ln>
        </p:spPr>
      </p:pic>
      <p:sp>
        <p:nvSpPr>
          <p:cNvPr id="482" name="Google Shape;482;p59"/>
          <p:cNvSpPr txBox="1"/>
          <p:nvPr/>
        </p:nvSpPr>
        <p:spPr>
          <a:xfrm>
            <a:off x="4878363" y="2296350"/>
            <a:ext cx="3765900" cy="24372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 sz="1300">
                <a:latin typeface="Calibri"/>
                <a:ea typeface="Calibri"/>
                <a:cs typeface="Calibri"/>
                <a:sym typeface="Calibri"/>
              </a:rPr>
              <a:t>Willem de Kooning, Dutch Abstract Expressionist</a:t>
            </a:r>
            <a:endParaRPr sz="1300">
              <a:latin typeface="Calibri"/>
              <a:ea typeface="Calibri"/>
              <a:cs typeface="Calibri"/>
              <a:sym typeface="Calibri"/>
            </a:endParaRPr>
          </a:p>
          <a:p>
            <a:pPr marL="0" lvl="0" indent="0" algn="l" rtl="0">
              <a:lnSpc>
                <a:spcPct val="100000"/>
              </a:lnSpc>
              <a:spcBef>
                <a:spcPts val="0"/>
              </a:spcBef>
              <a:spcAft>
                <a:spcPts val="0"/>
              </a:spcAft>
              <a:buNone/>
            </a:pPr>
            <a:r>
              <a:rPr lang="en" sz="1300">
                <a:latin typeface="Calibri"/>
                <a:ea typeface="Calibri"/>
                <a:cs typeface="Calibri"/>
                <a:sym typeface="Calibri"/>
              </a:rPr>
              <a:t>Untitled VIII, 1976</a:t>
            </a:r>
            <a:endParaRPr sz="1300">
              <a:latin typeface="Calibri"/>
              <a:ea typeface="Calibri"/>
              <a:cs typeface="Calibri"/>
              <a:sym typeface="Calibri"/>
            </a:endParaRPr>
          </a:p>
          <a:p>
            <a:pPr marL="0" marR="139700" lvl="0" indent="0" algn="l" rtl="0">
              <a:lnSpc>
                <a:spcPct val="100000"/>
              </a:lnSpc>
              <a:spcBef>
                <a:spcPts val="500"/>
              </a:spcBef>
              <a:spcAft>
                <a:spcPts val="0"/>
              </a:spcAft>
              <a:buClr>
                <a:schemeClr val="dk1"/>
              </a:buClr>
              <a:buSzPts val="1100"/>
              <a:buFont typeface="Arial"/>
              <a:buNone/>
            </a:pPr>
            <a:r>
              <a:rPr lang="en" sz="1300">
                <a:uFill>
                  <a:noFill/>
                </a:uFill>
                <a:latin typeface="Calibri"/>
                <a:ea typeface="Calibri"/>
                <a:cs typeface="Calibri"/>
                <a:sym typeface="Calibri"/>
                <a:hlinkClick r:id="rId6"/>
              </a:rPr>
              <a:t>Died</a:t>
            </a:r>
            <a:r>
              <a:rPr lang="en" sz="1300">
                <a:latin typeface="Calibri"/>
                <a:ea typeface="Calibri"/>
                <a:cs typeface="Calibri"/>
                <a:sym typeface="Calibri"/>
              </a:rPr>
              <a:t>: 19 March 1997, </a:t>
            </a:r>
            <a:r>
              <a:rPr lang="en" sz="1300">
                <a:uFill>
                  <a:noFill/>
                </a:uFill>
                <a:latin typeface="Calibri"/>
                <a:ea typeface="Calibri"/>
                <a:cs typeface="Calibri"/>
                <a:sym typeface="Calibri"/>
                <a:hlinkClick r:id="rId7"/>
              </a:rPr>
              <a:t>East Hampton, New York, United States</a:t>
            </a:r>
            <a:endParaRPr sz="1300">
              <a:uFill>
                <a:noFill/>
              </a:uFill>
              <a:latin typeface="Calibri"/>
              <a:ea typeface="Calibri"/>
              <a:cs typeface="Calibri"/>
              <a:sym typeface="Calibri"/>
              <a:hlinkClick r:id="rId7"/>
            </a:endParaRPr>
          </a:p>
          <a:p>
            <a:pPr marL="0" marR="139700" lvl="0" indent="0" algn="l" rtl="0">
              <a:lnSpc>
                <a:spcPct val="100000"/>
              </a:lnSpc>
              <a:spcBef>
                <a:spcPts val="500"/>
              </a:spcBef>
              <a:spcAft>
                <a:spcPts val="0"/>
              </a:spcAft>
              <a:buClr>
                <a:schemeClr val="dk1"/>
              </a:buClr>
              <a:buSzPts val="1100"/>
              <a:buFont typeface="Arial"/>
              <a:buNone/>
            </a:pPr>
            <a:r>
              <a:rPr lang="en" sz="1300">
                <a:uFill>
                  <a:noFill/>
                </a:uFill>
                <a:latin typeface="Calibri"/>
                <a:ea typeface="Calibri"/>
                <a:cs typeface="Calibri"/>
                <a:sym typeface="Calibri"/>
                <a:hlinkClick r:id="rId8"/>
              </a:rPr>
              <a:t>Periods</a:t>
            </a:r>
            <a:r>
              <a:rPr lang="en" sz="1300">
                <a:latin typeface="Calibri"/>
                <a:ea typeface="Calibri"/>
                <a:cs typeface="Calibri"/>
                <a:sym typeface="Calibri"/>
              </a:rPr>
              <a:t>: </a:t>
            </a:r>
            <a:r>
              <a:rPr lang="en" sz="1300">
                <a:uFill>
                  <a:noFill/>
                </a:uFill>
                <a:latin typeface="Calibri"/>
                <a:ea typeface="Calibri"/>
                <a:cs typeface="Calibri"/>
                <a:sym typeface="Calibri"/>
                <a:hlinkClick r:id="rId9"/>
              </a:rPr>
              <a:t>Abstract Expressionism</a:t>
            </a:r>
            <a:r>
              <a:rPr lang="en" sz="1300">
                <a:latin typeface="Calibri"/>
                <a:ea typeface="Calibri"/>
                <a:cs typeface="Calibri"/>
                <a:sym typeface="Calibri"/>
              </a:rPr>
              <a:t>, </a:t>
            </a:r>
            <a:r>
              <a:rPr lang="en" sz="1300">
                <a:uFill>
                  <a:noFill/>
                </a:uFill>
                <a:latin typeface="Calibri"/>
                <a:ea typeface="Calibri"/>
                <a:cs typeface="Calibri"/>
                <a:sym typeface="Calibri"/>
                <a:hlinkClick r:id="rId10"/>
              </a:rPr>
              <a:t>Expressionism</a:t>
            </a:r>
            <a:r>
              <a:rPr lang="en" sz="1300">
                <a:latin typeface="Calibri"/>
                <a:ea typeface="Calibri"/>
                <a:cs typeface="Calibri"/>
                <a:sym typeface="Calibri"/>
              </a:rPr>
              <a:t>, Modern art</a:t>
            </a:r>
            <a:endParaRPr sz="1300">
              <a:latin typeface="Calibri"/>
              <a:ea typeface="Calibri"/>
              <a:cs typeface="Calibri"/>
              <a:sym typeface="Calibri"/>
            </a:endParaRPr>
          </a:p>
          <a:p>
            <a:pPr marL="0" marR="139700" lvl="0" indent="0" algn="l" rtl="0">
              <a:lnSpc>
                <a:spcPct val="100000"/>
              </a:lnSpc>
              <a:spcBef>
                <a:spcPts val="500"/>
              </a:spcBef>
              <a:spcAft>
                <a:spcPts val="0"/>
              </a:spcAft>
              <a:buClr>
                <a:schemeClr val="dk1"/>
              </a:buClr>
              <a:buSzPts val="1100"/>
              <a:buFont typeface="Arial"/>
              <a:buNone/>
            </a:pPr>
            <a:r>
              <a:rPr lang="en" sz="1300">
                <a:uFill>
                  <a:noFill/>
                </a:uFill>
                <a:latin typeface="Calibri"/>
                <a:ea typeface="Calibri"/>
                <a:cs typeface="Calibri"/>
                <a:sym typeface="Calibri"/>
                <a:hlinkClick r:id="rId11"/>
              </a:rPr>
              <a:t>Education</a:t>
            </a:r>
            <a:r>
              <a:rPr lang="en" sz="1300">
                <a:latin typeface="Calibri"/>
                <a:ea typeface="Calibri"/>
                <a:cs typeface="Calibri"/>
                <a:sym typeface="Calibri"/>
              </a:rPr>
              <a:t>: </a:t>
            </a:r>
            <a:r>
              <a:rPr lang="en" sz="1300">
                <a:uFill>
                  <a:noFill/>
                </a:uFill>
                <a:latin typeface="Calibri"/>
                <a:ea typeface="Calibri"/>
                <a:cs typeface="Calibri"/>
                <a:sym typeface="Calibri"/>
                <a:hlinkClick r:id="rId12"/>
              </a:rPr>
              <a:t>Willem de Kooning Academy</a:t>
            </a:r>
            <a:r>
              <a:rPr lang="en" sz="1300">
                <a:latin typeface="Calibri"/>
                <a:ea typeface="Calibri"/>
                <a:cs typeface="Calibri"/>
                <a:sym typeface="Calibri"/>
              </a:rPr>
              <a:t> (1916–1924), </a:t>
            </a:r>
            <a:r>
              <a:rPr lang="en" sz="1300">
                <a:uFill>
                  <a:noFill/>
                </a:uFill>
                <a:latin typeface="Calibri"/>
                <a:ea typeface="Calibri"/>
                <a:cs typeface="Calibri"/>
                <a:sym typeface="Calibri"/>
                <a:hlinkClick r:id="rId13"/>
              </a:rPr>
              <a:t>Grand Central School of Art</a:t>
            </a:r>
            <a:r>
              <a:rPr lang="en" sz="1300">
                <a:latin typeface="Calibri"/>
                <a:ea typeface="Calibri"/>
                <a:cs typeface="Calibri"/>
                <a:sym typeface="Calibri"/>
              </a:rPr>
              <a:t>, </a:t>
            </a:r>
            <a:r>
              <a:rPr lang="en" sz="1300">
                <a:uFill>
                  <a:noFill/>
                </a:uFill>
                <a:latin typeface="Calibri"/>
                <a:ea typeface="Calibri"/>
                <a:cs typeface="Calibri"/>
                <a:sym typeface="Calibri"/>
                <a:hlinkClick r:id="rId14"/>
              </a:rPr>
              <a:t>Académie Royale des Beaux-Arts</a:t>
            </a:r>
            <a:endParaRPr sz="1300">
              <a:uFill>
                <a:noFill/>
              </a:uFill>
              <a:latin typeface="Calibri"/>
              <a:ea typeface="Calibri"/>
              <a:cs typeface="Calibri"/>
              <a:sym typeface="Calibri"/>
              <a:hlinkClick r:id="rId14"/>
            </a:endParaRPr>
          </a:p>
          <a:p>
            <a:pPr marL="0" marR="139700" lvl="0" indent="0" algn="l" rtl="0">
              <a:lnSpc>
                <a:spcPct val="100000"/>
              </a:lnSpc>
              <a:spcBef>
                <a:spcPts val="500"/>
              </a:spcBef>
              <a:spcAft>
                <a:spcPts val="0"/>
              </a:spcAft>
              <a:buNone/>
            </a:pPr>
            <a:r>
              <a:rPr lang="en" sz="1300">
                <a:latin typeface="Calibri"/>
                <a:ea typeface="Calibri"/>
                <a:cs typeface="Calibri"/>
                <a:sym typeface="Calibri"/>
              </a:rPr>
              <a:t>Influenced by: </a:t>
            </a:r>
            <a:r>
              <a:rPr lang="en" sz="1300">
                <a:uFill>
                  <a:noFill/>
                </a:uFill>
                <a:latin typeface="Calibri"/>
                <a:ea typeface="Calibri"/>
                <a:cs typeface="Calibri"/>
                <a:sym typeface="Calibri"/>
                <a:hlinkClick r:id="rId15"/>
              </a:rPr>
              <a:t>Vincent van Gogh</a:t>
            </a:r>
            <a:r>
              <a:rPr lang="en" sz="1300">
                <a:latin typeface="Calibri"/>
                <a:ea typeface="Calibri"/>
                <a:cs typeface="Calibri"/>
                <a:sym typeface="Calibri"/>
              </a:rPr>
              <a:t>, </a:t>
            </a:r>
            <a:r>
              <a:rPr lang="en" sz="1300">
                <a:uFill>
                  <a:noFill/>
                </a:uFill>
                <a:latin typeface="Calibri"/>
                <a:ea typeface="Calibri"/>
                <a:cs typeface="Calibri"/>
                <a:sym typeface="Calibri"/>
                <a:hlinkClick r:id="rId16"/>
              </a:rPr>
              <a:t>Josef Albers</a:t>
            </a:r>
            <a:r>
              <a:rPr lang="en" sz="1300">
                <a:latin typeface="Calibri"/>
                <a:ea typeface="Calibri"/>
                <a:cs typeface="Calibri"/>
                <a:sym typeface="Calibri"/>
              </a:rPr>
              <a:t>, John D. Graham</a:t>
            </a:r>
            <a:endParaRPr sz="1300">
              <a:latin typeface="Calibri"/>
              <a:ea typeface="Calibri"/>
              <a:cs typeface="Calibri"/>
              <a:sym typeface="Calibri"/>
            </a:endParaRPr>
          </a:p>
        </p:txBody>
      </p:sp>
      <p:sp>
        <p:nvSpPr>
          <p:cNvPr id="483" name="Google Shape;483;p59"/>
          <p:cNvSpPr txBox="1"/>
          <p:nvPr/>
        </p:nvSpPr>
        <p:spPr>
          <a:xfrm>
            <a:off x="4866025" y="1399725"/>
            <a:ext cx="3861000" cy="9504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700">
                <a:latin typeface="Calibri"/>
                <a:ea typeface="Calibri"/>
                <a:cs typeface="Calibri"/>
                <a:sym typeface="Calibri"/>
              </a:rPr>
              <a:t>It’s at the auction, what would you bid?</a:t>
            </a:r>
            <a:endParaRPr sz="1700">
              <a:latin typeface="Calibri"/>
              <a:ea typeface="Calibri"/>
              <a:cs typeface="Calibri"/>
              <a:sym typeface="Calibri"/>
            </a:endParaRPr>
          </a:p>
          <a:p>
            <a:pPr marL="0" lvl="0" indent="0" algn="l" rtl="0">
              <a:spcBef>
                <a:spcPts val="0"/>
              </a:spcBef>
              <a:spcAft>
                <a:spcPts val="0"/>
              </a:spcAft>
              <a:buNone/>
            </a:pPr>
            <a:r>
              <a:rPr lang="en" sz="1700">
                <a:latin typeface="Calibri"/>
                <a:ea typeface="Calibri"/>
                <a:cs typeface="Calibri"/>
                <a:sym typeface="Calibri"/>
              </a:rPr>
              <a:t>What do you think it sold for in 2017?</a:t>
            </a:r>
            <a:endParaRPr sz="1700">
              <a:latin typeface="Calibri"/>
              <a:ea typeface="Calibri"/>
              <a:cs typeface="Calibri"/>
              <a:sym typeface="Calibri"/>
            </a:endParaRPr>
          </a:p>
          <a:p>
            <a:pPr marL="0" lvl="0" indent="0" algn="l" rtl="0">
              <a:spcBef>
                <a:spcPts val="0"/>
              </a:spcBef>
              <a:spcAft>
                <a:spcPts val="0"/>
              </a:spcAft>
              <a:buNone/>
            </a:pPr>
            <a:r>
              <a:rPr lang="en" sz="1700">
                <a:latin typeface="Calibri"/>
                <a:ea typeface="Calibri"/>
                <a:cs typeface="Calibri"/>
                <a:sym typeface="Calibri"/>
              </a:rPr>
              <a:t>(Watch your ZEROS…)</a:t>
            </a:r>
            <a:endParaRPr sz="1700">
              <a:latin typeface="Calibri"/>
              <a:ea typeface="Calibri"/>
              <a:cs typeface="Calibri"/>
              <a:sym typeface="Calibri"/>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nodeType="clickEffect">
                                  <p:stCondLst>
                                    <p:cond delay="0"/>
                                  </p:stCondLst>
                                  <p:childTnLst>
                                    <p:set>
                                      <p:cBhvr>
                                        <p:cTn id="6" dur="1" fill="hold">
                                          <p:stCondLst>
                                            <p:cond delay="1000"/>
                                          </p:stCondLst>
                                        </p:cTn>
                                        <p:tgtEl>
                                          <p:spTgt spid="48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Shape 487"/>
        <p:cNvGrpSpPr/>
        <p:nvPr/>
      </p:nvGrpSpPr>
      <p:grpSpPr>
        <a:xfrm>
          <a:off x="0" y="0"/>
          <a:ext cx="0" cy="0"/>
          <a:chOff x="0" y="0"/>
          <a:chExt cx="0" cy="0"/>
        </a:xfrm>
      </p:grpSpPr>
      <p:pic>
        <p:nvPicPr>
          <p:cNvPr id="488" name="Google Shape;488;p60"/>
          <p:cNvPicPr preferRelativeResize="0"/>
          <p:nvPr/>
        </p:nvPicPr>
        <p:blipFill rotWithShape="1">
          <a:blip r:embed="rId3">
            <a:alphaModFix/>
          </a:blip>
          <a:srcRect l="4510" t="47313" r="62322" b="46115"/>
          <a:stretch/>
        </p:blipFill>
        <p:spPr>
          <a:xfrm>
            <a:off x="111575" y="111577"/>
            <a:ext cx="4382326" cy="670924"/>
          </a:xfrm>
          <a:prstGeom prst="rect">
            <a:avLst/>
          </a:prstGeom>
          <a:noFill/>
          <a:ln>
            <a:noFill/>
          </a:ln>
        </p:spPr>
      </p:pic>
      <p:pic>
        <p:nvPicPr>
          <p:cNvPr id="489" name="Google Shape;489;p60"/>
          <p:cNvPicPr preferRelativeResize="0"/>
          <p:nvPr/>
        </p:nvPicPr>
        <p:blipFill rotWithShape="1">
          <a:blip r:embed="rId4">
            <a:alphaModFix/>
          </a:blip>
          <a:srcRect l="5954" t="43732" r="66555" b="41873"/>
          <a:stretch/>
        </p:blipFill>
        <p:spPr>
          <a:xfrm>
            <a:off x="4719525" y="49850"/>
            <a:ext cx="4083577" cy="1652276"/>
          </a:xfrm>
          <a:prstGeom prst="rect">
            <a:avLst/>
          </a:prstGeom>
          <a:noFill/>
          <a:ln>
            <a:noFill/>
          </a:ln>
        </p:spPr>
      </p:pic>
      <p:pic>
        <p:nvPicPr>
          <p:cNvPr id="490" name="Google Shape;490;p60"/>
          <p:cNvPicPr preferRelativeResize="0"/>
          <p:nvPr/>
        </p:nvPicPr>
        <p:blipFill>
          <a:blip r:embed="rId5">
            <a:alphaModFix/>
          </a:blip>
          <a:stretch>
            <a:fillRect/>
          </a:stretch>
        </p:blipFill>
        <p:spPr>
          <a:xfrm>
            <a:off x="152400" y="934900"/>
            <a:ext cx="4499600" cy="3963475"/>
          </a:xfrm>
          <a:prstGeom prst="rect">
            <a:avLst/>
          </a:prstGeom>
          <a:noFill/>
          <a:ln>
            <a:noFill/>
          </a:ln>
        </p:spPr>
      </p:pic>
      <p:sp>
        <p:nvSpPr>
          <p:cNvPr id="491" name="Google Shape;491;p60"/>
          <p:cNvSpPr txBox="1"/>
          <p:nvPr/>
        </p:nvSpPr>
        <p:spPr>
          <a:xfrm>
            <a:off x="4866025" y="1399725"/>
            <a:ext cx="3861000" cy="9504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700">
                <a:latin typeface="Calibri"/>
                <a:ea typeface="Calibri"/>
                <a:cs typeface="Calibri"/>
                <a:sym typeface="Calibri"/>
              </a:rPr>
              <a:t>It’s at the auction, what would you bid?</a:t>
            </a:r>
            <a:endParaRPr sz="1700">
              <a:latin typeface="Calibri"/>
              <a:ea typeface="Calibri"/>
              <a:cs typeface="Calibri"/>
              <a:sym typeface="Calibri"/>
            </a:endParaRPr>
          </a:p>
          <a:p>
            <a:pPr marL="0" lvl="0" indent="0" algn="l" rtl="0">
              <a:spcBef>
                <a:spcPts val="0"/>
              </a:spcBef>
              <a:spcAft>
                <a:spcPts val="0"/>
              </a:spcAft>
              <a:buNone/>
            </a:pPr>
            <a:r>
              <a:rPr lang="en" sz="1700">
                <a:latin typeface="Calibri"/>
                <a:ea typeface="Calibri"/>
                <a:cs typeface="Calibri"/>
                <a:sym typeface="Calibri"/>
              </a:rPr>
              <a:t>What do you think it sold for in 2017?</a:t>
            </a:r>
            <a:endParaRPr sz="1700">
              <a:latin typeface="Calibri"/>
              <a:ea typeface="Calibri"/>
              <a:cs typeface="Calibri"/>
              <a:sym typeface="Calibri"/>
            </a:endParaRPr>
          </a:p>
          <a:p>
            <a:pPr marL="0" lvl="0" indent="0" algn="l" rtl="0">
              <a:spcBef>
                <a:spcPts val="0"/>
              </a:spcBef>
              <a:spcAft>
                <a:spcPts val="0"/>
              </a:spcAft>
              <a:buNone/>
            </a:pPr>
            <a:r>
              <a:rPr lang="en" sz="1700">
                <a:latin typeface="Calibri"/>
                <a:ea typeface="Calibri"/>
                <a:cs typeface="Calibri"/>
                <a:sym typeface="Calibri"/>
              </a:rPr>
              <a:t>(Watch your ZEROS…)</a:t>
            </a:r>
            <a:endParaRPr sz="1700">
              <a:latin typeface="Calibri"/>
              <a:ea typeface="Calibri"/>
              <a:cs typeface="Calibri"/>
              <a:sym typeface="Calibri"/>
            </a:endParaRPr>
          </a:p>
        </p:txBody>
      </p:sp>
      <p:sp>
        <p:nvSpPr>
          <p:cNvPr id="492" name="Google Shape;492;p60"/>
          <p:cNvSpPr txBox="1"/>
          <p:nvPr/>
        </p:nvSpPr>
        <p:spPr>
          <a:xfrm>
            <a:off x="4814313" y="2661200"/>
            <a:ext cx="3589200" cy="14424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3600">
                <a:latin typeface="Bree Serif"/>
                <a:ea typeface="Bree Serif"/>
                <a:cs typeface="Bree Serif"/>
                <a:sym typeface="Bree Serif"/>
              </a:rPr>
              <a:t>$ 32 Million </a:t>
            </a:r>
            <a:r>
              <a:rPr lang="en" sz="3600" i="1">
                <a:latin typeface="Bree Serif"/>
                <a:ea typeface="Bree Serif"/>
                <a:cs typeface="Bree Serif"/>
                <a:sym typeface="Bree Serif"/>
              </a:rPr>
              <a:t>that’s</a:t>
            </a:r>
            <a:endParaRPr sz="3600" i="1">
              <a:latin typeface="Bree Serif"/>
              <a:ea typeface="Bree Serif"/>
              <a:cs typeface="Bree Serif"/>
              <a:sym typeface="Bree Serif"/>
            </a:endParaRPr>
          </a:p>
          <a:p>
            <a:pPr marL="0" lvl="0" indent="0" algn="ctr" rtl="0">
              <a:spcBef>
                <a:spcPts val="0"/>
              </a:spcBef>
              <a:spcAft>
                <a:spcPts val="0"/>
              </a:spcAft>
              <a:buNone/>
            </a:pPr>
            <a:r>
              <a:rPr lang="en" sz="3600">
                <a:latin typeface="Bree Serif"/>
                <a:ea typeface="Bree Serif"/>
                <a:cs typeface="Bree Serif"/>
                <a:sym typeface="Bree Serif"/>
              </a:rPr>
              <a:t>$32,085,000.00</a:t>
            </a:r>
            <a:endParaRPr sz="3600">
              <a:latin typeface="Bree Serif"/>
              <a:ea typeface="Bree Serif"/>
              <a:cs typeface="Bree Serif"/>
              <a:sym typeface="Bree Serif"/>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92"/>
                                        </p:tgtEl>
                                        <p:attrNameLst>
                                          <p:attrName>style.visibility</p:attrName>
                                        </p:attrNameLst>
                                      </p:cBhvr>
                                      <p:to>
                                        <p:strVal val="visible"/>
                                      </p:to>
                                    </p:set>
                                    <p:animEffect transition="in" filter="fade">
                                      <p:cBhvr>
                                        <p:cTn id="7" dur="1000"/>
                                        <p:tgtEl>
                                          <p:spTgt spid="4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Shape 496"/>
        <p:cNvGrpSpPr/>
        <p:nvPr/>
      </p:nvGrpSpPr>
      <p:grpSpPr>
        <a:xfrm>
          <a:off x="0" y="0"/>
          <a:ext cx="0" cy="0"/>
          <a:chOff x="0" y="0"/>
          <a:chExt cx="0" cy="0"/>
        </a:xfrm>
      </p:grpSpPr>
      <p:pic>
        <p:nvPicPr>
          <p:cNvPr id="497" name="Google Shape;497;p61"/>
          <p:cNvPicPr preferRelativeResize="0"/>
          <p:nvPr/>
        </p:nvPicPr>
        <p:blipFill>
          <a:blip r:embed="rId3">
            <a:alphaModFix/>
          </a:blip>
          <a:stretch>
            <a:fillRect/>
          </a:stretch>
        </p:blipFill>
        <p:spPr>
          <a:xfrm>
            <a:off x="1861144" y="1467869"/>
            <a:ext cx="1466425" cy="2629325"/>
          </a:xfrm>
          <a:prstGeom prst="rect">
            <a:avLst/>
          </a:prstGeom>
          <a:noFill/>
          <a:ln>
            <a:noFill/>
          </a:ln>
        </p:spPr>
      </p:pic>
      <p:sp>
        <p:nvSpPr>
          <p:cNvPr id="498" name="Google Shape;498;p61"/>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r>
              <a:rPr lang="en">
                <a:latin typeface="Comfortaa"/>
                <a:ea typeface="Comfortaa"/>
                <a:cs typeface="Comfortaa"/>
                <a:sym typeface="Comfortaa"/>
              </a:rPr>
              <a:t>MODERN ART</a:t>
            </a:r>
            <a:endParaRPr>
              <a:latin typeface="Comfortaa"/>
              <a:ea typeface="Comfortaa"/>
              <a:cs typeface="Comfortaa"/>
              <a:sym typeface="Comfortaa"/>
            </a:endParaRPr>
          </a:p>
        </p:txBody>
      </p:sp>
      <p:sp>
        <p:nvSpPr>
          <p:cNvPr id="499" name="Google Shape;499;p61"/>
          <p:cNvSpPr txBox="1">
            <a:spLocks noGrp="1"/>
          </p:cNvSpPr>
          <p:nvPr>
            <p:ph type="subTitle" idx="1"/>
          </p:nvPr>
        </p:nvSpPr>
        <p:spPr>
          <a:xfrm>
            <a:off x="1256425" y="2844100"/>
            <a:ext cx="7575900" cy="7926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a:latin typeface="Economica"/>
                <a:ea typeface="Economica"/>
                <a:cs typeface="Economica"/>
                <a:sym typeface="Economica"/>
              </a:rPr>
              <a:t>T E R M   1    •    W E E K  6</a:t>
            </a:r>
            <a:endParaRPr>
              <a:latin typeface="Economica"/>
              <a:ea typeface="Economica"/>
              <a:cs typeface="Economica"/>
              <a:sym typeface="Economica"/>
            </a:endParaRPr>
          </a:p>
        </p:txBody>
      </p:sp>
      <p:pic>
        <p:nvPicPr>
          <p:cNvPr id="2" name="Picture 1">
            <a:extLst>
              <a:ext uri="{FF2B5EF4-FFF2-40B4-BE49-F238E27FC236}">
                <a16:creationId xmlns:a16="http://schemas.microsoft.com/office/drawing/2014/main" id="{C42E4FD9-8DFB-3CA7-011F-C6A1513BF9CD}"/>
              </a:ext>
            </a:extLst>
          </p:cNvPr>
          <p:cNvPicPr>
            <a:picLocks noChangeAspect="1"/>
          </p:cNvPicPr>
          <p:nvPr/>
        </p:nvPicPr>
        <p:blipFill>
          <a:blip r:embed="rId4"/>
          <a:stretch>
            <a:fillRect/>
          </a:stretch>
        </p:blipFill>
        <p:spPr>
          <a:xfrm>
            <a:off x="7028953" y="4791475"/>
            <a:ext cx="1833162" cy="112810"/>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96"/>
        <p:cNvGrpSpPr/>
        <p:nvPr/>
      </p:nvGrpSpPr>
      <p:grpSpPr>
        <a:xfrm>
          <a:off x="0" y="0"/>
          <a:ext cx="0" cy="0"/>
          <a:chOff x="0" y="0"/>
          <a:chExt cx="0" cy="0"/>
        </a:xfrm>
      </p:grpSpPr>
      <p:sp>
        <p:nvSpPr>
          <p:cNvPr id="97" name="Google Shape;97;p17"/>
          <p:cNvSpPr/>
          <p:nvPr/>
        </p:nvSpPr>
        <p:spPr>
          <a:xfrm>
            <a:off x="6667550" y="1500475"/>
            <a:ext cx="2091000" cy="771600"/>
          </a:xfrm>
          <a:prstGeom prst="rect">
            <a:avLst/>
          </a:prstGeom>
          <a:solidFill>
            <a:srgbClr val="93C47D"/>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8" name="Google Shape;98;p17"/>
          <p:cNvSpPr/>
          <p:nvPr/>
        </p:nvSpPr>
        <p:spPr>
          <a:xfrm>
            <a:off x="6667550" y="2272075"/>
            <a:ext cx="2091000" cy="2639400"/>
          </a:xfrm>
          <a:prstGeom prst="rect">
            <a:avLst/>
          </a:prstGeom>
          <a:solidFill>
            <a:srgbClr val="D9EAD3"/>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 name="Google Shape;99;p17"/>
          <p:cNvSpPr txBox="1"/>
          <p:nvPr/>
        </p:nvSpPr>
        <p:spPr>
          <a:xfrm>
            <a:off x="6779450" y="1615850"/>
            <a:ext cx="1867200" cy="29610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Clr>
                <a:schemeClr val="dk1"/>
              </a:buClr>
              <a:buSzPts val="1100"/>
              <a:buFont typeface="Arial"/>
              <a:buNone/>
            </a:pPr>
            <a:r>
              <a:rPr lang="en">
                <a:latin typeface="Calibri"/>
                <a:ea typeface="Calibri"/>
                <a:cs typeface="Calibri"/>
                <a:sym typeface="Calibri"/>
              </a:rPr>
              <a:t>Post-Modernism</a:t>
            </a:r>
            <a:endParaRPr>
              <a:latin typeface="Calibri"/>
              <a:ea typeface="Calibri"/>
              <a:cs typeface="Calibri"/>
              <a:sym typeface="Calibri"/>
            </a:endParaRPr>
          </a:p>
          <a:p>
            <a:pPr marL="0" lvl="0" indent="0" algn="ctr" rtl="0">
              <a:spcBef>
                <a:spcPts val="0"/>
              </a:spcBef>
              <a:spcAft>
                <a:spcPts val="0"/>
              </a:spcAft>
              <a:buClr>
                <a:schemeClr val="dk1"/>
              </a:buClr>
              <a:buSzPts val="1100"/>
              <a:buFont typeface="Arial"/>
              <a:buNone/>
            </a:pPr>
            <a:r>
              <a:rPr lang="en">
                <a:latin typeface="Calibri"/>
                <a:ea typeface="Calibri"/>
                <a:cs typeface="Calibri"/>
                <a:sym typeface="Calibri"/>
              </a:rPr>
              <a:t>1970s-Present</a:t>
            </a:r>
            <a:endParaRPr>
              <a:latin typeface="Calibri"/>
              <a:ea typeface="Calibri"/>
              <a:cs typeface="Calibri"/>
              <a:sym typeface="Calibri"/>
            </a:endParaRPr>
          </a:p>
          <a:p>
            <a:pPr marL="0" lvl="0" indent="0" algn="ctr" rtl="0">
              <a:spcBef>
                <a:spcPts val="0"/>
              </a:spcBef>
              <a:spcAft>
                <a:spcPts val="0"/>
              </a:spcAft>
              <a:buClr>
                <a:schemeClr val="dk1"/>
              </a:buClr>
              <a:buSzPts val="1100"/>
              <a:buFont typeface="Arial"/>
              <a:buNone/>
            </a:pPr>
            <a:endParaRPr>
              <a:latin typeface="Calibri"/>
              <a:ea typeface="Calibri"/>
              <a:cs typeface="Calibri"/>
              <a:sym typeface="Calibri"/>
            </a:endParaRPr>
          </a:p>
          <a:p>
            <a:pPr marL="0" lvl="0" indent="0" algn="ctr" rtl="0">
              <a:spcBef>
                <a:spcPts val="0"/>
              </a:spcBef>
              <a:spcAft>
                <a:spcPts val="0"/>
              </a:spcAft>
              <a:buClr>
                <a:schemeClr val="dk1"/>
              </a:buClr>
              <a:buSzPts val="1100"/>
              <a:buFont typeface="Arial"/>
              <a:buNone/>
            </a:pPr>
            <a:endParaRPr>
              <a:latin typeface="Calibri"/>
              <a:ea typeface="Calibri"/>
              <a:cs typeface="Calibri"/>
              <a:sym typeface="Calibri"/>
            </a:endParaRPr>
          </a:p>
          <a:p>
            <a:pPr marL="0" lvl="0" indent="0" algn="ctr" rtl="0">
              <a:spcBef>
                <a:spcPts val="0"/>
              </a:spcBef>
              <a:spcAft>
                <a:spcPts val="0"/>
              </a:spcAft>
              <a:buClr>
                <a:schemeClr val="dk1"/>
              </a:buClr>
              <a:buSzPts val="1100"/>
              <a:buFont typeface="Arial"/>
              <a:buNone/>
            </a:pPr>
            <a:r>
              <a:rPr lang="en">
                <a:latin typeface="Calibri"/>
                <a:ea typeface="Calibri"/>
                <a:cs typeface="Calibri"/>
                <a:sym typeface="Calibri"/>
              </a:rPr>
              <a:t>Conceptualism</a:t>
            </a:r>
            <a:endParaRPr>
              <a:latin typeface="Calibri"/>
              <a:ea typeface="Calibri"/>
              <a:cs typeface="Calibri"/>
              <a:sym typeface="Calibri"/>
            </a:endParaRPr>
          </a:p>
          <a:p>
            <a:pPr marL="0" lvl="0" indent="0" algn="ctr" rtl="0">
              <a:spcBef>
                <a:spcPts val="0"/>
              </a:spcBef>
              <a:spcAft>
                <a:spcPts val="0"/>
              </a:spcAft>
              <a:buClr>
                <a:schemeClr val="dk1"/>
              </a:buClr>
              <a:buSzPts val="1100"/>
              <a:buFont typeface="Arial"/>
              <a:buNone/>
            </a:pPr>
            <a:r>
              <a:rPr lang="en">
                <a:latin typeface="Calibri"/>
                <a:ea typeface="Calibri"/>
                <a:cs typeface="Calibri"/>
                <a:sym typeface="Calibri"/>
              </a:rPr>
              <a:t>Neo-Conceptualism</a:t>
            </a:r>
            <a:endParaRPr>
              <a:latin typeface="Calibri"/>
              <a:ea typeface="Calibri"/>
              <a:cs typeface="Calibri"/>
              <a:sym typeface="Calibri"/>
            </a:endParaRPr>
          </a:p>
          <a:p>
            <a:pPr marL="0" lvl="0" indent="0" algn="ctr" rtl="0">
              <a:spcBef>
                <a:spcPts val="0"/>
              </a:spcBef>
              <a:spcAft>
                <a:spcPts val="0"/>
              </a:spcAft>
              <a:buClr>
                <a:schemeClr val="dk1"/>
              </a:buClr>
              <a:buSzPts val="1100"/>
              <a:buFont typeface="Arial"/>
              <a:buNone/>
            </a:pPr>
            <a:r>
              <a:rPr lang="en">
                <a:latin typeface="Calibri"/>
                <a:ea typeface="Calibri"/>
                <a:cs typeface="Calibri"/>
                <a:sym typeface="Calibri"/>
              </a:rPr>
              <a:t>Neo-Expressionism</a:t>
            </a:r>
            <a:endParaRPr>
              <a:latin typeface="Calibri"/>
              <a:ea typeface="Calibri"/>
              <a:cs typeface="Calibri"/>
              <a:sym typeface="Calibri"/>
            </a:endParaRPr>
          </a:p>
          <a:p>
            <a:pPr marL="0" lvl="0" indent="0" algn="ctr" rtl="0">
              <a:spcBef>
                <a:spcPts val="0"/>
              </a:spcBef>
              <a:spcAft>
                <a:spcPts val="0"/>
              </a:spcAft>
              <a:buClr>
                <a:schemeClr val="dk1"/>
              </a:buClr>
              <a:buSzPts val="1100"/>
              <a:buFont typeface="Arial"/>
              <a:buNone/>
            </a:pPr>
            <a:r>
              <a:rPr lang="en">
                <a:latin typeface="Calibri"/>
                <a:ea typeface="Calibri"/>
                <a:cs typeface="Calibri"/>
                <a:sym typeface="Calibri"/>
              </a:rPr>
              <a:t>Minimalism</a:t>
            </a:r>
            <a:endParaRPr>
              <a:latin typeface="Calibri"/>
              <a:ea typeface="Calibri"/>
              <a:cs typeface="Calibri"/>
              <a:sym typeface="Calibri"/>
            </a:endParaRPr>
          </a:p>
          <a:p>
            <a:pPr marL="0" lvl="0" indent="0" algn="ctr" rtl="0">
              <a:spcBef>
                <a:spcPts val="0"/>
              </a:spcBef>
              <a:spcAft>
                <a:spcPts val="0"/>
              </a:spcAft>
              <a:buClr>
                <a:schemeClr val="dk1"/>
              </a:buClr>
              <a:buSzPts val="1100"/>
              <a:buFont typeface="Arial"/>
              <a:buNone/>
            </a:pPr>
            <a:r>
              <a:rPr lang="en">
                <a:latin typeface="Calibri"/>
                <a:ea typeface="Calibri"/>
                <a:cs typeface="Calibri"/>
                <a:sym typeface="Calibri"/>
              </a:rPr>
              <a:t>Sensationalism</a:t>
            </a:r>
            <a:endParaRPr>
              <a:latin typeface="Calibri"/>
              <a:ea typeface="Calibri"/>
              <a:cs typeface="Calibri"/>
              <a:sym typeface="Calibri"/>
            </a:endParaRPr>
          </a:p>
          <a:p>
            <a:pPr marL="0" lvl="0" indent="0" algn="ctr" rtl="0">
              <a:spcBef>
                <a:spcPts val="0"/>
              </a:spcBef>
              <a:spcAft>
                <a:spcPts val="0"/>
              </a:spcAft>
              <a:buClr>
                <a:schemeClr val="dk1"/>
              </a:buClr>
              <a:buSzPts val="1100"/>
              <a:buFont typeface="Arial"/>
              <a:buNone/>
            </a:pPr>
            <a:r>
              <a:rPr lang="en">
                <a:latin typeface="Calibri"/>
                <a:ea typeface="Calibri"/>
                <a:cs typeface="Calibri"/>
                <a:sym typeface="Calibri"/>
              </a:rPr>
              <a:t>Digitalism</a:t>
            </a:r>
            <a:endParaRPr>
              <a:latin typeface="Calibri"/>
              <a:ea typeface="Calibri"/>
              <a:cs typeface="Calibri"/>
              <a:sym typeface="Calibri"/>
            </a:endParaRPr>
          </a:p>
          <a:p>
            <a:pPr marL="0" lvl="0" indent="0" algn="ctr" rtl="0">
              <a:spcBef>
                <a:spcPts val="0"/>
              </a:spcBef>
              <a:spcAft>
                <a:spcPts val="0"/>
              </a:spcAft>
              <a:buClr>
                <a:schemeClr val="dk1"/>
              </a:buClr>
              <a:buSzPts val="1100"/>
              <a:buFont typeface="Arial"/>
              <a:buNone/>
            </a:pPr>
            <a:r>
              <a:rPr lang="en">
                <a:latin typeface="Calibri"/>
                <a:ea typeface="Calibri"/>
                <a:cs typeface="Calibri"/>
                <a:sym typeface="Calibri"/>
              </a:rPr>
              <a:t>Activism</a:t>
            </a:r>
            <a:endParaRPr>
              <a:latin typeface="Calibri"/>
              <a:ea typeface="Calibri"/>
              <a:cs typeface="Calibri"/>
              <a:sym typeface="Calibri"/>
            </a:endParaRPr>
          </a:p>
          <a:p>
            <a:pPr marL="0" lvl="0" indent="0" algn="ctr" rtl="0">
              <a:spcBef>
                <a:spcPts val="0"/>
              </a:spcBef>
              <a:spcAft>
                <a:spcPts val="0"/>
              </a:spcAft>
              <a:buClr>
                <a:schemeClr val="dk1"/>
              </a:buClr>
              <a:buSzPts val="1100"/>
              <a:buFont typeface="Arial"/>
              <a:buNone/>
            </a:pPr>
            <a:r>
              <a:rPr lang="en">
                <a:latin typeface="Calibri"/>
                <a:ea typeface="Calibri"/>
                <a:cs typeface="Calibri"/>
                <a:sym typeface="Calibri"/>
              </a:rPr>
              <a:t>Superflat</a:t>
            </a:r>
            <a:endParaRPr>
              <a:latin typeface="Calibri"/>
              <a:ea typeface="Calibri"/>
              <a:cs typeface="Calibri"/>
              <a:sym typeface="Calibri"/>
            </a:endParaRPr>
          </a:p>
          <a:p>
            <a:pPr marL="0" lvl="0" indent="0" algn="ctr" rtl="0">
              <a:spcBef>
                <a:spcPts val="0"/>
              </a:spcBef>
              <a:spcAft>
                <a:spcPts val="0"/>
              </a:spcAft>
              <a:buNone/>
            </a:pPr>
            <a:r>
              <a:rPr lang="en">
                <a:latin typeface="Calibri"/>
                <a:ea typeface="Calibri"/>
                <a:cs typeface="Calibri"/>
                <a:sym typeface="Calibri"/>
              </a:rPr>
              <a:t>Internationalism</a:t>
            </a:r>
            <a:endParaRPr>
              <a:latin typeface="Calibri"/>
              <a:ea typeface="Calibri"/>
              <a:cs typeface="Calibri"/>
              <a:sym typeface="Calibri"/>
            </a:endParaRPr>
          </a:p>
        </p:txBody>
      </p:sp>
      <p:sp>
        <p:nvSpPr>
          <p:cNvPr id="100" name="Google Shape;100;p17"/>
          <p:cNvSpPr/>
          <p:nvPr/>
        </p:nvSpPr>
        <p:spPr>
          <a:xfrm>
            <a:off x="4693800" y="3397200"/>
            <a:ext cx="1811400" cy="1514400"/>
          </a:xfrm>
          <a:prstGeom prst="rect">
            <a:avLst/>
          </a:prstGeom>
          <a:solidFill>
            <a:srgbClr val="D9EAD3"/>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 name="Google Shape;101;p17"/>
          <p:cNvSpPr txBox="1"/>
          <p:nvPr/>
        </p:nvSpPr>
        <p:spPr>
          <a:xfrm>
            <a:off x="276750" y="2160925"/>
            <a:ext cx="6228300" cy="10344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a:latin typeface="Calibri"/>
                <a:ea typeface="Calibri"/>
                <a:cs typeface="Calibri"/>
                <a:sym typeface="Calibri"/>
              </a:rPr>
              <a:t>The Architectural field transitioned visual arts into a “Post-Modernism” segue. They criticized international architecture of the 1970s, claiming it was too informal, undecorated, and functional. Instead, architects began playing with the application of eclectic materials and styles.</a:t>
            </a:r>
            <a:endParaRPr>
              <a:latin typeface="Calibri"/>
              <a:ea typeface="Calibri"/>
              <a:cs typeface="Calibri"/>
              <a:sym typeface="Calibri"/>
            </a:endParaRPr>
          </a:p>
        </p:txBody>
      </p:sp>
      <p:sp>
        <p:nvSpPr>
          <p:cNvPr id="102" name="Google Shape;102;p17"/>
          <p:cNvSpPr txBox="1"/>
          <p:nvPr/>
        </p:nvSpPr>
        <p:spPr>
          <a:xfrm>
            <a:off x="4649575" y="3423775"/>
            <a:ext cx="1913400" cy="17331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b="1">
                <a:solidFill>
                  <a:srgbClr val="38761D"/>
                </a:solidFill>
                <a:latin typeface="Calibri"/>
                <a:ea typeface="Calibri"/>
                <a:cs typeface="Calibri"/>
                <a:sym typeface="Calibri"/>
              </a:rPr>
              <a:t>Eclecticism</a:t>
            </a:r>
            <a:endParaRPr b="1">
              <a:solidFill>
                <a:srgbClr val="38761D"/>
              </a:solidFill>
              <a:latin typeface="Calibri"/>
              <a:ea typeface="Calibri"/>
              <a:cs typeface="Calibri"/>
              <a:sym typeface="Calibri"/>
            </a:endParaRPr>
          </a:p>
          <a:p>
            <a:pPr marL="0" lvl="0" indent="0" algn="ctr" rtl="0">
              <a:spcBef>
                <a:spcPts val="0"/>
              </a:spcBef>
              <a:spcAft>
                <a:spcPts val="0"/>
              </a:spcAft>
              <a:buNone/>
            </a:pPr>
            <a:r>
              <a:rPr lang="en" b="1">
                <a:solidFill>
                  <a:srgbClr val="38761D"/>
                </a:solidFill>
                <a:latin typeface="Calibri"/>
                <a:ea typeface="Calibri"/>
                <a:cs typeface="Calibri"/>
                <a:sym typeface="Calibri"/>
              </a:rPr>
              <a:t>Anti-Corporate</a:t>
            </a:r>
            <a:endParaRPr b="1">
              <a:solidFill>
                <a:srgbClr val="38761D"/>
              </a:solidFill>
              <a:latin typeface="Calibri"/>
              <a:ea typeface="Calibri"/>
              <a:cs typeface="Calibri"/>
              <a:sym typeface="Calibri"/>
            </a:endParaRPr>
          </a:p>
          <a:p>
            <a:pPr marL="0" lvl="0" indent="0" algn="ctr" rtl="0">
              <a:spcBef>
                <a:spcPts val="0"/>
              </a:spcBef>
              <a:spcAft>
                <a:spcPts val="0"/>
              </a:spcAft>
              <a:buNone/>
            </a:pPr>
            <a:r>
              <a:rPr lang="en" b="1">
                <a:solidFill>
                  <a:srgbClr val="38761D"/>
                </a:solidFill>
                <a:latin typeface="Calibri"/>
                <a:ea typeface="Calibri"/>
                <a:cs typeface="Calibri"/>
                <a:sym typeface="Calibri"/>
              </a:rPr>
              <a:t>Critique of Institutions</a:t>
            </a:r>
            <a:endParaRPr b="1">
              <a:solidFill>
                <a:srgbClr val="38761D"/>
              </a:solidFill>
              <a:latin typeface="Calibri"/>
              <a:ea typeface="Calibri"/>
              <a:cs typeface="Calibri"/>
              <a:sym typeface="Calibri"/>
            </a:endParaRPr>
          </a:p>
          <a:p>
            <a:pPr marL="0" lvl="0" indent="0" algn="ctr" rtl="0">
              <a:spcBef>
                <a:spcPts val="0"/>
              </a:spcBef>
              <a:spcAft>
                <a:spcPts val="0"/>
              </a:spcAft>
              <a:buNone/>
            </a:pPr>
            <a:r>
              <a:rPr lang="en" b="1">
                <a:solidFill>
                  <a:srgbClr val="38761D"/>
                </a:solidFill>
                <a:latin typeface="Calibri"/>
                <a:ea typeface="Calibri"/>
                <a:cs typeface="Calibri"/>
                <a:sym typeface="Calibri"/>
              </a:rPr>
              <a:t>Deconstruction</a:t>
            </a:r>
            <a:endParaRPr b="1">
              <a:solidFill>
                <a:srgbClr val="38761D"/>
              </a:solidFill>
              <a:latin typeface="Calibri"/>
              <a:ea typeface="Calibri"/>
              <a:cs typeface="Calibri"/>
              <a:sym typeface="Calibri"/>
            </a:endParaRPr>
          </a:p>
          <a:p>
            <a:pPr marL="0" lvl="0" indent="0" algn="ctr" rtl="0">
              <a:spcBef>
                <a:spcPts val="0"/>
              </a:spcBef>
              <a:spcAft>
                <a:spcPts val="0"/>
              </a:spcAft>
              <a:buNone/>
            </a:pPr>
            <a:r>
              <a:rPr lang="en" b="1">
                <a:solidFill>
                  <a:srgbClr val="38761D"/>
                </a:solidFill>
                <a:latin typeface="Calibri"/>
                <a:ea typeface="Calibri"/>
                <a:cs typeface="Calibri"/>
                <a:sym typeface="Calibri"/>
              </a:rPr>
              <a:t>Relativism</a:t>
            </a:r>
            <a:endParaRPr b="1">
              <a:solidFill>
                <a:srgbClr val="38761D"/>
              </a:solidFill>
              <a:latin typeface="Calibri"/>
              <a:ea typeface="Calibri"/>
              <a:cs typeface="Calibri"/>
              <a:sym typeface="Calibri"/>
            </a:endParaRPr>
          </a:p>
          <a:p>
            <a:pPr marL="0" lvl="0" indent="0" algn="ctr" rtl="0">
              <a:spcBef>
                <a:spcPts val="0"/>
              </a:spcBef>
              <a:spcAft>
                <a:spcPts val="0"/>
              </a:spcAft>
              <a:buNone/>
            </a:pPr>
            <a:r>
              <a:rPr lang="en" b="1">
                <a:solidFill>
                  <a:srgbClr val="38761D"/>
                </a:solidFill>
                <a:latin typeface="Calibri"/>
                <a:ea typeface="Calibri"/>
                <a:cs typeface="Calibri"/>
                <a:sym typeface="Calibri"/>
              </a:rPr>
              <a:t>Mass Media</a:t>
            </a:r>
            <a:endParaRPr b="1">
              <a:solidFill>
                <a:srgbClr val="38761D"/>
              </a:solidFill>
              <a:latin typeface="Calibri"/>
              <a:ea typeface="Calibri"/>
              <a:cs typeface="Calibri"/>
              <a:sym typeface="Calibri"/>
            </a:endParaRPr>
          </a:p>
        </p:txBody>
      </p:sp>
      <p:pic>
        <p:nvPicPr>
          <p:cNvPr id="103" name="Google Shape;103;p17"/>
          <p:cNvPicPr preferRelativeResize="0"/>
          <p:nvPr/>
        </p:nvPicPr>
        <p:blipFill>
          <a:blip r:embed="rId3">
            <a:alphaModFix/>
          </a:blip>
          <a:stretch>
            <a:fillRect/>
          </a:stretch>
        </p:blipFill>
        <p:spPr>
          <a:xfrm>
            <a:off x="376800" y="188124"/>
            <a:ext cx="4044187" cy="1972800"/>
          </a:xfrm>
          <a:prstGeom prst="rect">
            <a:avLst/>
          </a:prstGeom>
          <a:noFill/>
          <a:ln>
            <a:noFill/>
          </a:ln>
        </p:spPr>
      </p:pic>
      <p:sp>
        <p:nvSpPr>
          <p:cNvPr id="104" name="Google Shape;104;p17"/>
          <p:cNvSpPr txBox="1"/>
          <p:nvPr/>
        </p:nvSpPr>
        <p:spPr>
          <a:xfrm>
            <a:off x="292800" y="3099350"/>
            <a:ext cx="4044300" cy="16500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a:solidFill>
                  <a:schemeClr val="dk1"/>
                </a:solidFill>
                <a:latin typeface="Calibri"/>
                <a:ea typeface="Calibri"/>
                <a:cs typeface="Calibri"/>
                <a:sym typeface="Calibri"/>
              </a:rPr>
              <a:t>Relativism - the belief that no society or culture is more important than another; it dominated the movement of Post-Modernism art. By the 1980’s art had earned the same coined name and entered a new chapter. Art is often criticized for its lack of value, looseness, and lack of universality as art of the past has claimed. P-M art explores social, economic, and capturing a modernizing world.</a:t>
            </a:r>
            <a:endParaRPr>
              <a:solidFill>
                <a:schemeClr val="dk1"/>
              </a:solidFill>
              <a:latin typeface="Calibri"/>
              <a:ea typeface="Calibri"/>
              <a:cs typeface="Calibri"/>
              <a:sym typeface="Calibri"/>
            </a:endParaRPr>
          </a:p>
          <a:p>
            <a:pPr marL="0" lvl="0" indent="0" algn="l" rtl="0">
              <a:spcBef>
                <a:spcPts val="0"/>
              </a:spcBef>
              <a:spcAft>
                <a:spcPts val="0"/>
              </a:spcAft>
              <a:buNone/>
            </a:pPr>
            <a:endParaRPr/>
          </a:p>
        </p:txBody>
      </p:sp>
      <p:pic>
        <p:nvPicPr>
          <p:cNvPr id="105" name="Google Shape;105;p17"/>
          <p:cNvPicPr preferRelativeResize="0"/>
          <p:nvPr/>
        </p:nvPicPr>
        <p:blipFill rotWithShape="1">
          <a:blip r:embed="rId4">
            <a:alphaModFix/>
          </a:blip>
          <a:srcRect l="5275" t="14909" r="4243" b="30334"/>
          <a:stretch/>
        </p:blipFill>
        <p:spPr>
          <a:xfrm>
            <a:off x="4573375" y="188125"/>
            <a:ext cx="4175026" cy="1122925"/>
          </a:xfrm>
          <a:prstGeom prst="rect">
            <a:avLst/>
          </a:prstGeom>
          <a:noFill/>
          <a:ln>
            <a:noFill/>
          </a:ln>
        </p:spPr>
      </p:pic>
      <p:sp>
        <p:nvSpPr>
          <p:cNvPr id="106" name="Google Shape;106;p17"/>
          <p:cNvSpPr txBox="1"/>
          <p:nvPr/>
        </p:nvSpPr>
        <p:spPr>
          <a:xfrm>
            <a:off x="4968050" y="2571750"/>
            <a:ext cx="1811400" cy="549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2400">
              <a:latin typeface="Poiret One"/>
              <a:ea typeface="Poiret One"/>
              <a:cs typeface="Poiret One"/>
              <a:sym typeface="Poiret One"/>
            </a:endParaRPr>
          </a:p>
          <a:p>
            <a:pPr marL="0" lvl="0" indent="0" algn="l" rtl="0">
              <a:spcBef>
                <a:spcPts val="0"/>
              </a:spcBef>
              <a:spcAft>
                <a:spcPts val="0"/>
              </a:spcAft>
              <a:buNone/>
            </a:pPr>
            <a:r>
              <a:rPr lang="en" sz="2400">
                <a:latin typeface="Poiret One"/>
                <a:ea typeface="Poiret One"/>
                <a:cs typeface="Poiret One"/>
                <a:sym typeface="Poiret One"/>
              </a:rPr>
              <a:t>Description</a:t>
            </a:r>
            <a:endParaRPr sz="2400">
              <a:latin typeface="Poiret One"/>
              <a:ea typeface="Poiret One"/>
              <a:cs typeface="Poiret One"/>
              <a:sym typeface="Poiret One"/>
            </a:endParaRPr>
          </a:p>
          <a:p>
            <a:pPr marL="0" lvl="0" indent="0" algn="l" rtl="0">
              <a:spcBef>
                <a:spcPts val="0"/>
              </a:spcBef>
              <a:spcAft>
                <a:spcPts val="0"/>
              </a:spcAft>
              <a:buNone/>
            </a:pPr>
            <a:endParaRPr sz="2400">
              <a:latin typeface="Poiret One"/>
              <a:ea typeface="Poiret One"/>
              <a:cs typeface="Poiret One"/>
              <a:sym typeface="Poiret One"/>
            </a:endParaRPr>
          </a:p>
        </p:txBody>
      </p:sp>
      <p:sp>
        <p:nvSpPr>
          <p:cNvPr id="107" name="Google Shape;107;p17"/>
          <p:cNvSpPr txBox="1"/>
          <p:nvPr/>
        </p:nvSpPr>
        <p:spPr>
          <a:xfrm>
            <a:off x="4767975" y="2719300"/>
            <a:ext cx="1867200" cy="4884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2400">
                <a:latin typeface="Poiret One"/>
                <a:ea typeface="Poiret One"/>
                <a:cs typeface="Poiret One"/>
                <a:sym typeface="Poiret One"/>
              </a:rPr>
              <a:t>Movement</a:t>
            </a:r>
            <a:endParaRPr>
              <a:latin typeface="Poiret One"/>
              <a:ea typeface="Poiret One"/>
              <a:cs typeface="Poiret One"/>
              <a:sym typeface="Poiret One"/>
            </a:endParaRP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Shape 503"/>
        <p:cNvGrpSpPr/>
        <p:nvPr/>
      </p:nvGrpSpPr>
      <p:grpSpPr>
        <a:xfrm>
          <a:off x="0" y="0"/>
          <a:ext cx="0" cy="0"/>
          <a:chOff x="0" y="0"/>
          <a:chExt cx="0" cy="0"/>
        </a:xfrm>
      </p:grpSpPr>
      <p:pic>
        <p:nvPicPr>
          <p:cNvPr id="504" name="Google Shape;504;p62"/>
          <p:cNvPicPr preferRelativeResize="0"/>
          <p:nvPr/>
        </p:nvPicPr>
        <p:blipFill rotWithShape="1">
          <a:blip r:embed="rId3">
            <a:alphaModFix/>
          </a:blip>
          <a:srcRect l="49870" t="3246" r="16604" b="84823"/>
          <a:stretch/>
        </p:blipFill>
        <p:spPr>
          <a:xfrm>
            <a:off x="-100400" y="-13075"/>
            <a:ext cx="4787450" cy="1316549"/>
          </a:xfrm>
          <a:prstGeom prst="rect">
            <a:avLst/>
          </a:prstGeom>
          <a:noFill/>
          <a:ln>
            <a:noFill/>
          </a:ln>
        </p:spPr>
      </p:pic>
      <p:pic>
        <p:nvPicPr>
          <p:cNvPr id="505" name="Google Shape;505;p62"/>
          <p:cNvPicPr preferRelativeResize="0"/>
          <p:nvPr/>
        </p:nvPicPr>
        <p:blipFill rotWithShape="1">
          <a:blip r:embed="rId4">
            <a:alphaModFix/>
          </a:blip>
          <a:srcRect l="4510" t="6021" r="62322" b="87968"/>
          <a:stretch/>
        </p:blipFill>
        <p:spPr>
          <a:xfrm>
            <a:off x="4619100" y="189686"/>
            <a:ext cx="4382326" cy="613651"/>
          </a:xfrm>
          <a:prstGeom prst="rect">
            <a:avLst/>
          </a:prstGeom>
          <a:noFill/>
          <a:ln>
            <a:noFill/>
          </a:ln>
        </p:spPr>
      </p:pic>
      <p:sp>
        <p:nvSpPr>
          <p:cNvPr id="506" name="Google Shape;506;p62"/>
          <p:cNvSpPr txBox="1"/>
          <p:nvPr/>
        </p:nvSpPr>
        <p:spPr>
          <a:xfrm>
            <a:off x="141000" y="1149000"/>
            <a:ext cx="4382400" cy="15375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 sz="1100">
                <a:solidFill>
                  <a:srgbClr val="4A4A4A"/>
                </a:solidFill>
                <a:latin typeface="Calibri"/>
                <a:ea typeface="Calibri"/>
                <a:cs typeface="Calibri"/>
                <a:sym typeface="Calibri"/>
              </a:rPr>
              <a:t>“The interesting thing about having a life-changing event is, it was familiar. I had lifelong neuromuscular problems, lifelong learning disabilities. I have had a life with rocks in my shoes.” Chuck Close</a:t>
            </a:r>
            <a:endParaRPr sz="1100">
              <a:solidFill>
                <a:srgbClr val="4A4A4A"/>
              </a:solidFill>
              <a:latin typeface="Calibri"/>
              <a:ea typeface="Calibri"/>
              <a:cs typeface="Calibri"/>
              <a:sym typeface="Calibri"/>
            </a:endParaRPr>
          </a:p>
          <a:p>
            <a:pPr marL="0" lvl="0" indent="0" algn="l" rtl="0">
              <a:lnSpc>
                <a:spcPct val="115000"/>
              </a:lnSpc>
              <a:spcBef>
                <a:spcPts val="1400"/>
              </a:spcBef>
              <a:spcAft>
                <a:spcPts val="0"/>
              </a:spcAft>
              <a:buClr>
                <a:schemeClr val="dk1"/>
              </a:buClr>
              <a:buSzPts val="1100"/>
              <a:buFont typeface="Arial"/>
              <a:buNone/>
            </a:pPr>
            <a:r>
              <a:rPr lang="en" sz="1100">
                <a:solidFill>
                  <a:srgbClr val="4A4A4A"/>
                </a:solidFill>
                <a:latin typeface="Calibri"/>
                <a:ea typeface="Calibri"/>
                <a:cs typeface="Calibri"/>
                <a:sym typeface="Calibri"/>
              </a:rPr>
              <a:t>“Especially for those of us who are learning-disabled or for those of us who learn differently, there was never — we had a chance to feel special. Every child should have a chance to feel special,” he says.</a:t>
            </a:r>
            <a:endParaRPr sz="1100">
              <a:solidFill>
                <a:srgbClr val="4A4A4A"/>
              </a:solidFill>
              <a:latin typeface="Calibri"/>
              <a:ea typeface="Calibri"/>
              <a:cs typeface="Calibri"/>
              <a:sym typeface="Calibri"/>
            </a:endParaRPr>
          </a:p>
          <a:p>
            <a:pPr marL="0" lvl="0" indent="0" algn="l" rtl="0">
              <a:lnSpc>
                <a:spcPct val="115000"/>
              </a:lnSpc>
              <a:spcBef>
                <a:spcPts val="1400"/>
              </a:spcBef>
              <a:spcAft>
                <a:spcPts val="1400"/>
              </a:spcAft>
              <a:buNone/>
            </a:pPr>
            <a:r>
              <a:rPr lang="en" sz="1100">
                <a:solidFill>
                  <a:srgbClr val="4A4A4A"/>
                </a:solidFill>
                <a:latin typeface="Calibri"/>
                <a:ea typeface="Calibri"/>
                <a:cs typeface="Calibri"/>
                <a:sym typeface="Calibri"/>
              </a:rPr>
              <a:t>“If I hadn’t had exposure to art and music and something that I could excel at, and something I could feel good about — I always said, if I hadn’t gone to Yale, I could have gone to jail.” Chuck Close</a:t>
            </a:r>
            <a:endParaRPr sz="1100">
              <a:latin typeface="Calibri"/>
              <a:ea typeface="Calibri"/>
              <a:cs typeface="Calibri"/>
              <a:sym typeface="Calibri"/>
            </a:endParaRPr>
          </a:p>
        </p:txBody>
      </p:sp>
      <p:sp>
        <p:nvSpPr>
          <p:cNvPr id="507" name="Google Shape;507;p62"/>
          <p:cNvSpPr txBox="1"/>
          <p:nvPr/>
        </p:nvSpPr>
        <p:spPr>
          <a:xfrm>
            <a:off x="4620075" y="3043450"/>
            <a:ext cx="4485300" cy="18762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Clr>
                <a:schemeClr val="dk1"/>
              </a:buClr>
              <a:buSzPts val="1100"/>
              <a:buFont typeface="Arial"/>
              <a:buNone/>
            </a:pPr>
            <a:r>
              <a:rPr lang="en" sz="1200">
                <a:solidFill>
                  <a:srgbClr val="4A4A4A"/>
                </a:solidFill>
                <a:latin typeface="Calibri"/>
                <a:ea typeface="Calibri"/>
                <a:cs typeface="Calibri"/>
                <a:sym typeface="Calibri"/>
              </a:rPr>
              <a:t>Growing up in a working-class community in rural Washington State, he suffered from various learning and physical disabilities, including face blindness, medically known as Prosopagnosia. He found refuge in art and eventually graduated from Yale’s Graduate School of Art.</a:t>
            </a:r>
            <a:endParaRPr sz="1200">
              <a:solidFill>
                <a:srgbClr val="4A4A4A"/>
              </a:solidFill>
              <a:latin typeface="Calibri"/>
              <a:ea typeface="Calibri"/>
              <a:cs typeface="Calibri"/>
              <a:sym typeface="Calibri"/>
            </a:endParaRPr>
          </a:p>
          <a:p>
            <a:pPr marL="0" lvl="0" indent="0" algn="l" rtl="0">
              <a:lnSpc>
                <a:spcPct val="115000"/>
              </a:lnSpc>
              <a:spcBef>
                <a:spcPts val="1400"/>
              </a:spcBef>
              <a:spcAft>
                <a:spcPts val="1400"/>
              </a:spcAft>
              <a:buNone/>
            </a:pPr>
            <a:r>
              <a:rPr lang="en" sz="1200">
                <a:solidFill>
                  <a:srgbClr val="4A4A4A"/>
                </a:solidFill>
                <a:latin typeface="Calibri"/>
                <a:ea typeface="Calibri"/>
                <a:cs typeface="Calibri"/>
                <a:sym typeface="Calibri"/>
              </a:rPr>
              <a:t>Living his dream of being a portrait painter, Close was left partially paralyzed and bound to a wheelchair after a spinal artery collapse at age 48. After spending almost a year in the hospital recuperating, Close was able to return to making art.</a:t>
            </a:r>
            <a:endParaRPr sz="1200">
              <a:latin typeface="Calibri"/>
              <a:ea typeface="Calibri"/>
              <a:cs typeface="Calibri"/>
              <a:sym typeface="Calibri"/>
            </a:endParaRPr>
          </a:p>
        </p:txBody>
      </p:sp>
      <p:pic>
        <p:nvPicPr>
          <p:cNvPr id="508" name="Google Shape;508;p62"/>
          <p:cNvPicPr preferRelativeResize="0"/>
          <p:nvPr/>
        </p:nvPicPr>
        <p:blipFill>
          <a:blip r:embed="rId5">
            <a:alphaModFix/>
          </a:blip>
          <a:stretch>
            <a:fillRect/>
          </a:stretch>
        </p:blipFill>
        <p:spPr>
          <a:xfrm>
            <a:off x="1440662" y="3481350"/>
            <a:ext cx="1917355" cy="1438013"/>
          </a:xfrm>
          <a:prstGeom prst="rect">
            <a:avLst/>
          </a:prstGeom>
          <a:noFill/>
          <a:ln>
            <a:noFill/>
          </a:ln>
        </p:spPr>
      </p:pic>
      <p:pic>
        <p:nvPicPr>
          <p:cNvPr id="509" name="Google Shape;509;p62"/>
          <p:cNvPicPr preferRelativeResize="0"/>
          <p:nvPr/>
        </p:nvPicPr>
        <p:blipFill>
          <a:blip r:embed="rId6">
            <a:alphaModFix/>
          </a:blip>
          <a:stretch>
            <a:fillRect/>
          </a:stretch>
        </p:blipFill>
        <p:spPr>
          <a:xfrm>
            <a:off x="6095420" y="931700"/>
            <a:ext cx="2831503" cy="2036511"/>
          </a:xfrm>
          <a:prstGeom prst="rect">
            <a:avLst/>
          </a:prstGeom>
          <a:noFill/>
          <a:ln>
            <a:noFill/>
          </a:ln>
        </p:spPr>
      </p:pic>
      <p:pic>
        <p:nvPicPr>
          <p:cNvPr id="510" name="Google Shape;510;p62"/>
          <p:cNvPicPr preferRelativeResize="0"/>
          <p:nvPr/>
        </p:nvPicPr>
        <p:blipFill>
          <a:blip r:embed="rId7">
            <a:alphaModFix/>
          </a:blip>
          <a:stretch>
            <a:fillRect/>
          </a:stretch>
        </p:blipFill>
        <p:spPr>
          <a:xfrm>
            <a:off x="3412565" y="3481350"/>
            <a:ext cx="1110835" cy="1438015"/>
          </a:xfrm>
          <a:prstGeom prst="rect">
            <a:avLst/>
          </a:prstGeom>
          <a:noFill/>
          <a:ln>
            <a:noFill/>
          </a:ln>
        </p:spPr>
      </p:pic>
      <p:pic>
        <p:nvPicPr>
          <p:cNvPr id="511" name="Google Shape;511;p62"/>
          <p:cNvPicPr preferRelativeResize="0"/>
          <p:nvPr/>
        </p:nvPicPr>
        <p:blipFill>
          <a:blip r:embed="rId8">
            <a:alphaModFix/>
          </a:blip>
          <a:stretch>
            <a:fillRect/>
          </a:stretch>
        </p:blipFill>
        <p:spPr>
          <a:xfrm>
            <a:off x="208183" y="3481350"/>
            <a:ext cx="1188443" cy="1438012"/>
          </a:xfrm>
          <a:prstGeom prst="rect">
            <a:avLst/>
          </a:prstGeom>
          <a:noFill/>
          <a:ln>
            <a:noFill/>
          </a:ln>
        </p:spPr>
      </p:pic>
      <p:sp>
        <p:nvSpPr>
          <p:cNvPr id="512" name="Google Shape;512;p62"/>
          <p:cNvSpPr txBox="1"/>
          <p:nvPr/>
        </p:nvSpPr>
        <p:spPr>
          <a:xfrm>
            <a:off x="4636650" y="861075"/>
            <a:ext cx="1345500" cy="21246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Clr>
                <a:schemeClr val="dk1"/>
              </a:buClr>
              <a:buSzPts val="1100"/>
              <a:buFont typeface="Arial"/>
              <a:buNone/>
            </a:pPr>
            <a:r>
              <a:rPr lang="en" sz="1200">
                <a:solidFill>
                  <a:srgbClr val="4A4A4A"/>
                </a:solidFill>
                <a:latin typeface="Calibri"/>
                <a:ea typeface="Calibri"/>
                <a:cs typeface="Calibri"/>
                <a:sym typeface="Calibri"/>
              </a:rPr>
              <a:t>Chuck Close is a world-renowned artist who paints wall-sized faces and portraits. While much of his work is filled with vibrant colors, his life has had many darker moments.</a:t>
            </a:r>
            <a:endParaRPr sz="1200">
              <a:solidFill>
                <a:srgbClr val="4A4A4A"/>
              </a:solidFill>
              <a:latin typeface="Calibri"/>
              <a:ea typeface="Calibri"/>
              <a:cs typeface="Calibri"/>
              <a:sym typeface="Calibri"/>
            </a:endParaRPr>
          </a:p>
          <a:p>
            <a:pPr marL="0" lvl="0" indent="0" algn="l" rtl="0">
              <a:spcBef>
                <a:spcPts val="1400"/>
              </a:spcBef>
              <a:spcAft>
                <a:spcPts val="0"/>
              </a:spcAft>
              <a:buNone/>
            </a:pPr>
            <a:endParaRP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Shape 516"/>
        <p:cNvGrpSpPr/>
        <p:nvPr/>
      </p:nvGrpSpPr>
      <p:grpSpPr>
        <a:xfrm>
          <a:off x="0" y="0"/>
          <a:ext cx="0" cy="0"/>
          <a:chOff x="0" y="0"/>
          <a:chExt cx="0" cy="0"/>
        </a:xfrm>
      </p:grpSpPr>
      <p:pic>
        <p:nvPicPr>
          <p:cNvPr id="517" name="Google Shape;517;p63"/>
          <p:cNvPicPr preferRelativeResize="0"/>
          <p:nvPr/>
        </p:nvPicPr>
        <p:blipFill>
          <a:blip r:embed="rId3">
            <a:alphaModFix amt="41000"/>
          </a:blip>
          <a:stretch>
            <a:fillRect/>
          </a:stretch>
        </p:blipFill>
        <p:spPr>
          <a:xfrm>
            <a:off x="-149525" y="3184225"/>
            <a:ext cx="3079050" cy="2567926"/>
          </a:xfrm>
          <a:prstGeom prst="rect">
            <a:avLst/>
          </a:prstGeom>
          <a:noFill/>
          <a:ln>
            <a:noFill/>
          </a:ln>
        </p:spPr>
      </p:pic>
      <p:pic>
        <p:nvPicPr>
          <p:cNvPr id="518" name="Google Shape;518;p63"/>
          <p:cNvPicPr preferRelativeResize="0"/>
          <p:nvPr/>
        </p:nvPicPr>
        <p:blipFill rotWithShape="1">
          <a:blip r:embed="rId4">
            <a:alphaModFix/>
          </a:blip>
          <a:srcRect l="4510" t="16822" r="62322" b="77167"/>
          <a:stretch/>
        </p:blipFill>
        <p:spPr>
          <a:xfrm>
            <a:off x="4470275" y="278905"/>
            <a:ext cx="4382326" cy="613651"/>
          </a:xfrm>
          <a:prstGeom prst="rect">
            <a:avLst/>
          </a:prstGeom>
          <a:noFill/>
          <a:ln>
            <a:noFill/>
          </a:ln>
        </p:spPr>
      </p:pic>
      <p:pic>
        <p:nvPicPr>
          <p:cNvPr id="519" name="Google Shape;519;p63"/>
          <p:cNvPicPr preferRelativeResize="0"/>
          <p:nvPr/>
        </p:nvPicPr>
        <p:blipFill rotWithShape="1">
          <a:blip r:embed="rId5">
            <a:alphaModFix/>
          </a:blip>
          <a:srcRect l="49869" t="14741" r="24819" b="77667"/>
          <a:stretch/>
        </p:blipFill>
        <p:spPr>
          <a:xfrm>
            <a:off x="63752" y="145050"/>
            <a:ext cx="4332224" cy="1004149"/>
          </a:xfrm>
          <a:prstGeom prst="rect">
            <a:avLst/>
          </a:prstGeom>
          <a:noFill/>
          <a:ln>
            <a:noFill/>
          </a:ln>
        </p:spPr>
      </p:pic>
      <p:sp>
        <p:nvSpPr>
          <p:cNvPr id="520" name="Google Shape;520;p63"/>
          <p:cNvSpPr txBox="1"/>
          <p:nvPr/>
        </p:nvSpPr>
        <p:spPr>
          <a:xfrm>
            <a:off x="2560575" y="969875"/>
            <a:ext cx="3186600" cy="39612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 sz="1000" b="1">
                <a:solidFill>
                  <a:srgbClr val="0D0D0D"/>
                </a:solidFill>
                <a:latin typeface="Calibri"/>
                <a:ea typeface="Calibri"/>
                <a:cs typeface="Calibri"/>
                <a:sym typeface="Calibri"/>
              </a:rPr>
              <a:t>     Finding gallery representation was once a sure sign that an emerging artist was about to reach the next level of their career. As well as publicly endorsing an artist, dealers give a consistent exhibition platform, place their work in private collections and museums, and offer financial resources for, and access to, fabrication facilities and materials. Yet, despite having offers from galleries, an increasing number of younger artists are opting to represent themselves—and succeeding in securing shows at venues big and small.</a:t>
            </a:r>
            <a:endParaRPr sz="1000" b="1">
              <a:solidFill>
                <a:srgbClr val="0D0D0D"/>
              </a:solidFill>
              <a:latin typeface="Calibri"/>
              <a:ea typeface="Calibri"/>
              <a:cs typeface="Calibri"/>
              <a:sym typeface="Calibri"/>
            </a:endParaRPr>
          </a:p>
          <a:p>
            <a:pPr marL="0" lvl="0" indent="0" algn="l" rtl="0">
              <a:lnSpc>
                <a:spcPct val="115000"/>
              </a:lnSpc>
              <a:spcBef>
                <a:spcPts val="0"/>
              </a:spcBef>
              <a:spcAft>
                <a:spcPts val="0"/>
              </a:spcAft>
              <a:buNone/>
            </a:pPr>
            <a:r>
              <a:rPr lang="en" sz="1000" b="1">
                <a:solidFill>
                  <a:srgbClr val="0D0D0D"/>
                </a:solidFill>
                <a:latin typeface="Calibri"/>
                <a:ea typeface="Calibri"/>
                <a:cs typeface="Calibri"/>
                <a:sym typeface="Calibri"/>
              </a:rPr>
              <a:t>     “I count the gallery space as incredibly valuable, but it’s one of many options, not the zenith of my career,” says the UK-based artist, Marianna Simnett, who at 30 has never had gallery representation. Despite going it alone for the better part of a decade, Simnett has her largest solo show to date with London’s Zabludowicz Collection, followed by an installation at the New Museum in New York this autumn.</a:t>
            </a:r>
            <a:endParaRPr sz="1000" b="1">
              <a:solidFill>
                <a:srgbClr val="0D0D0D"/>
              </a:solidFill>
              <a:latin typeface="Calibri"/>
              <a:ea typeface="Calibri"/>
              <a:cs typeface="Calibri"/>
              <a:sym typeface="Calibri"/>
            </a:endParaRPr>
          </a:p>
          <a:p>
            <a:pPr marL="0" lvl="0" indent="0" algn="l" rtl="0">
              <a:lnSpc>
                <a:spcPct val="115000"/>
              </a:lnSpc>
              <a:spcBef>
                <a:spcPts val="0"/>
              </a:spcBef>
              <a:spcAft>
                <a:spcPts val="0"/>
              </a:spcAft>
              <a:buNone/>
            </a:pPr>
            <a:r>
              <a:rPr lang="en" sz="1000" b="1">
                <a:solidFill>
                  <a:srgbClr val="0D0D0D"/>
                </a:solidFill>
                <a:latin typeface="Calibri"/>
                <a:ea typeface="Calibri"/>
                <a:cs typeface="Calibri"/>
                <a:sym typeface="Calibri"/>
              </a:rPr>
              <a:t>     Much of Simnett’s work is performance or video-based, two mediums that many dealers have historically eschewed for technical, logistical and commercial reasons. Instead, Simnett collaborates on </a:t>
            </a:r>
            <a:endParaRPr sz="1000" b="1">
              <a:solidFill>
                <a:srgbClr val="0D0D0D"/>
              </a:solidFill>
              <a:latin typeface="Calibri"/>
              <a:ea typeface="Calibri"/>
              <a:cs typeface="Calibri"/>
              <a:sym typeface="Calibri"/>
            </a:endParaRPr>
          </a:p>
        </p:txBody>
      </p:sp>
      <p:sp>
        <p:nvSpPr>
          <p:cNvPr id="521" name="Google Shape;521;p63"/>
          <p:cNvSpPr txBox="1"/>
          <p:nvPr/>
        </p:nvSpPr>
        <p:spPr>
          <a:xfrm>
            <a:off x="5773700" y="970050"/>
            <a:ext cx="3079200" cy="39612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 sz="1000" b="1">
                <a:solidFill>
                  <a:srgbClr val="0D0D0D"/>
                </a:solidFill>
                <a:latin typeface="Calibri"/>
                <a:ea typeface="Calibri"/>
                <a:cs typeface="Calibri"/>
                <a:sym typeface="Calibri"/>
              </a:rPr>
              <a:t>smaller projects with larger institutions and galleries, </a:t>
            </a:r>
            <a:endParaRPr sz="1000" b="1">
              <a:solidFill>
                <a:srgbClr val="0D0D0D"/>
              </a:solidFill>
              <a:latin typeface="Calibri"/>
              <a:ea typeface="Calibri"/>
              <a:cs typeface="Calibri"/>
              <a:sym typeface="Calibri"/>
            </a:endParaRPr>
          </a:p>
          <a:p>
            <a:pPr marL="0" lvl="0" indent="0" algn="l" rtl="0">
              <a:lnSpc>
                <a:spcPct val="115000"/>
              </a:lnSpc>
              <a:spcBef>
                <a:spcPts val="0"/>
              </a:spcBef>
              <a:spcAft>
                <a:spcPts val="0"/>
              </a:spcAft>
              <a:buClr>
                <a:schemeClr val="dk1"/>
              </a:buClr>
              <a:buSzPts val="1100"/>
              <a:buFont typeface="Arial"/>
              <a:buNone/>
            </a:pPr>
            <a:r>
              <a:rPr lang="en" sz="1000" b="1">
                <a:solidFill>
                  <a:srgbClr val="0D0D0D"/>
                </a:solidFill>
                <a:latin typeface="Calibri"/>
                <a:ea typeface="Calibri"/>
                <a:cs typeface="Calibri"/>
                <a:sym typeface="Calibri"/>
              </a:rPr>
              <a:t>allowing her to “sidestep a more commercial route” and build a production team of her own that supplants the need for a dealer’s professional network.</a:t>
            </a:r>
            <a:endParaRPr sz="1000" b="1">
              <a:solidFill>
                <a:srgbClr val="0D0D0D"/>
              </a:solidFill>
              <a:latin typeface="Calibri"/>
              <a:ea typeface="Calibri"/>
              <a:cs typeface="Calibri"/>
              <a:sym typeface="Calibri"/>
            </a:endParaRPr>
          </a:p>
          <a:p>
            <a:pPr marL="0" lvl="0" indent="0" algn="l" rtl="0">
              <a:lnSpc>
                <a:spcPct val="115000"/>
              </a:lnSpc>
              <a:spcBef>
                <a:spcPts val="0"/>
              </a:spcBef>
              <a:spcAft>
                <a:spcPts val="0"/>
              </a:spcAft>
              <a:buNone/>
            </a:pPr>
            <a:r>
              <a:rPr lang="en" sz="1000" b="1">
                <a:solidFill>
                  <a:srgbClr val="0D0D0D"/>
                </a:solidFill>
                <a:latin typeface="Calibri"/>
                <a:ea typeface="Calibri"/>
                <a:cs typeface="Calibri"/>
                <a:sym typeface="Calibri"/>
              </a:rPr>
              <a:t>     Gallerists, too, are questioning if representation is the best way forward. Robert Blumenthal, who opened his gallery in Manhattan’s Chinatown last autumn, refuses to commit to an in-house roster, given the tenuous economics that put many small galleries out of business. For a young gallery focused on up-and-coming artists, he says, “it significantly increases your overhead to manage a whole bunch of people who might not even have the resources for shoes at this juncture of their career, let alone paint”, he says. “I could get a lawyer to draw up a 30-page contract on the terms of representation, but I think that’s a waste when all the artist I’m interested in needs is a show.”</a:t>
            </a:r>
            <a:endParaRPr sz="1000" b="1">
              <a:solidFill>
                <a:srgbClr val="0D0D0D"/>
              </a:solidFill>
              <a:latin typeface="Calibri"/>
              <a:ea typeface="Calibri"/>
              <a:cs typeface="Calibri"/>
              <a:sym typeface="Calibri"/>
            </a:endParaRPr>
          </a:p>
          <a:p>
            <a:pPr marL="0" lvl="0" indent="0" algn="l" rtl="0">
              <a:lnSpc>
                <a:spcPct val="115000"/>
              </a:lnSpc>
              <a:spcBef>
                <a:spcPts val="0"/>
              </a:spcBef>
              <a:spcAft>
                <a:spcPts val="0"/>
              </a:spcAft>
              <a:buClr>
                <a:schemeClr val="dk1"/>
              </a:buClr>
              <a:buSzPts val="1100"/>
              <a:buFont typeface="Arial"/>
              <a:buNone/>
            </a:pPr>
            <a:r>
              <a:rPr lang="en" sz="1000" b="1">
                <a:solidFill>
                  <a:srgbClr val="0D0D0D"/>
                </a:solidFill>
                <a:latin typeface="Calibri"/>
                <a:ea typeface="Calibri"/>
                <a:cs typeface="Calibri"/>
                <a:sym typeface="Calibri"/>
              </a:rPr>
              <a:t>     With cooperative spaces like London’s Cromwell Place and San Francisco’s Minnesota Street Project in the pipeline offering artists direct access to studio and exhibition facilities, perhaps the days of exclusivity are over.</a:t>
            </a:r>
            <a:endParaRPr sz="1000" b="1">
              <a:solidFill>
                <a:srgbClr val="0D0D0D"/>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000" b="1">
              <a:solidFill>
                <a:schemeClr val="dk1"/>
              </a:solidFill>
              <a:latin typeface="Calibri"/>
              <a:ea typeface="Calibri"/>
              <a:cs typeface="Calibri"/>
              <a:sym typeface="Calibri"/>
            </a:endParaRPr>
          </a:p>
        </p:txBody>
      </p:sp>
      <p:sp>
        <p:nvSpPr>
          <p:cNvPr id="522" name="Google Shape;522;p63"/>
          <p:cNvSpPr txBox="1"/>
          <p:nvPr/>
        </p:nvSpPr>
        <p:spPr>
          <a:xfrm>
            <a:off x="322150" y="742350"/>
            <a:ext cx="2135700" cy="42651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2400"/>
              </a:spcBef>
              <a:spcAft>
                <a:spcPts val="0"/>
              </a:spcAft>
              <a:buClr>
                <a:schemeClr val="dk1"/>
              </a:buClr>
              <a:buSzPts val="1100"/>
              <a:buFont typeface="Arial"/>
              <a:buNone/>
            </a:pPr>
            <a:r>
              <a:rPr lang="en" sz="2300" b="1">
                <a:solidFill>
                  <a:srgbClr val="A6D15B"/>
                </a:solidFill>
                <a:latin typeface="Times New Roman"/>
                <a:ea typeface="Times New Roman"/>
                <a:cs typeface="Times New Roman"/>
                <a:sym typeface="Times New Roman"/>
              </a:rPr>
              <a:t>Have gallery representation and exclusivity had their day?</a:t>
            </a:r>
            <a:endParaRPr sz="2300" b="1">
              <a:solidFill>
                <a:srgbClr val="A6D15B"/>
              </a:solidFill>
              <a:latin typeface="Times New Roman"/>
              <a:ea typeface="Times New Roman"/>
              <a:cs typeface="Times New Roman"/>
              <a:sym typeface="Times New Roman"/>
            </a:endParaRPr>
          </a:p>
          <a:p>
            <a:pPr marL="0" lvl="0" indent="0" algn="l" rtl="0">
              <a:lnSpc>
                <a:spcPct val="115000"/>
              </a:lnSpc>
              <a:spcBef>
                <a:spcPts val="600"/>
              </a:spcBef>
              <a:spcAft>
                <a:spcPts val="0"/>
              </a:spcAft>
              <a:buNone/>
            </a:pPr>
            <a:r>
              <a:rPr lang="en" sz="1700" b="1">
                <a:solidFill>
                  <a:srgbClr val="A6D15B"/>
                </a:solidFill>
                <a:latin typeface="Times New Roman"/>
                <a:ea typeface="Times New Roman"/>
                <a:cs typeface="Times New Roman"/>
                <a:sym typeface="Times New Roman"/>
              </a:rPr>
              <a:t>Increasing numbers of young artists are choosing to go it alone</a:t>
            </a:r>
            <a:endParaRPr sz="1700" b="1">
              <a:solidFill>
                <a:srgbClr val="A6D15B"/>
              </a:solidFill>
              <a:latin typeface="Times New Roman"/>
              <a:ea typeface="Times New Roman"/>
              <a:cs typeface="Times New Roman"/>
              <a:sym typeface="Times New Roman"/>
            </a:endParaRPr>
          </a:p>
          <a:p>
            <a:pPr marL="0" lvl="0" indent="0" algn="l" rtl="0">
              <a:lnSpc>
                <a:spcPct val="115000"/>
              </a:lnSpc>
              <a:spcBef>
                <a:spcPts val="400"/>
              </a:spcBef>
              <a:spcAft>
                <a:spcPts val="0"/>
              </a:spcAft>
              <a:buClr>
                <a:schemeClr val="dk1"/>
              </a:buClr>
              <a:buSzPts val="1100"/>
              <a:buFont typeface="Arial"/>
              <a:buNone/>
            </a:pPr>
            <a:endParaRPr sz="1700" b="1">
              <a:solidFill>
                <a:srgbClr val="A6D15B"/>
              </a:solidFill>
              <a:latin typeface="Times New Roman"/>
              <a:ea typeface="Times New Roman"/>
              <a:cs typeface="Times New Roman"/>
              <a:sym typeface="Times New Roman"/>
            </a:endParaRPr>
          </a:p>
          <a:p>
            <a:pPr marL="0" lvl="0" indent="0" algn="l" rtl="0">
              <a:lnSpc>
                <a:spcPct val="115000"/>
              </a:lnSpc>
              <a:spcBef>
                <a:spcPts val="400"/>
              </a:spcBef>
              <a:spcAft>
                <a:spcPts val="0"/>
              </a:spcAft>
              <a:buClr>
                <a:schemeClr val="dk1"/>
              </a:buClr>
              <a:buSzPts val="1100"/>
              <a:buFont typeface="Arial"/>
              <a:buNone/>
            </a:pPr>
            <a:r>
              <a:rPr lang="en" sz="1100" u="sng">
                <a:solidFill>
                  <a:srgbClr val="666666"/>
                </a:solidFill>
                <a:latin typeface="Times New Roman"/>
                <a:ea typeface="Times New Roman"/>
                <a:cs typeface="Times New Roman"/>
                <a:sym typeface="Times New Roman"/>
                <a:hlinkClick r:id="rId6">
                  <a:extLst>
                    <a:ext uri="{A12FA001-AC4F-418D-AE19-62706E023703}">
                      <ahyp:hlinkClr xmlns:ahyp="http://schemas.microsoft.com/office/drawing/2018/hyperlinkcolor" val="tx"/>
                    </a:ext>
                  </a:extLst>
                </a:hlinkClick>
              </a:rPr>
              <a:t>MARGARET CARRIGAN</a:t>
            </a:r>
            <a:endParaRPr sz="1100" u="sng">
              <a:solidFill>
                <a:srgbClr val="666666"/>
              </a:solidFill>
              <a:latin typeface="Times New Roman"/>
              <a:ea typeface="Times New Roman"/>
              <a:cs typeface="Times New Roman"/>
              <a:sym typeface="Times New Roman"/>
              <a:hlinkClick r:id="rId6">
                <a:extLst>
                  <a:ext uri="{A12FA001-AC4F-418D-AE19-62706E023703}">
                    <ahyp:hlinkClr xmlns:ahyp="http://schemas.microsoft.com/office/drawing/2018/hyperlinkcolor" val="tx"/>
                  </a:ext>
                </a:extLst>
              </a:hlinkClick>
            </a:endParaRPr>
          </a:p>
          <a:p>
            <a:pPr marL="0" lvl="0" indent="0" algn="l" rtl="0">
              <a:spcBef>
                <a:spcPts val="0"/>
              </a:spcBef>
              <a:spcAft>
                <a:spcPts val="0"/>
              </a:spcAft>
              <a:buNone/>
            </a:pPr>
            <a:r>
              <a:rPr lang="en" sz="1100">
                <a:solidFill>
                  <a:srgbClr val="666666"/>
                </a:solidFill>
                <a:latin typeface="Times New Roman"/>
                <a:ea typeface="Times New Roman"/>
                <a:cs typeface="Times New Roman"/>
                <a:sym typeface="Times New Roman"/>
              </a:rPr>
              <a:t>25th June 2018 10:42 GMT</a:t>
            </a:r>
            <a:endParaRPr>
              <a:solidFill>
                <a:srgbClr val="666666"/>
              </a:solidFill>
            </a:endParaRPr>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Shape 526"/>
        <p:cNvGrpSpPr/>
        <p:nvPr/>
      </p:nvGrpSpPr>
      <p:grpSpPr>
        <a:xfrm>
          <a:off x="0" y="0"/>
          <a:ext cx="0" cy="0"/>
          <a:chOff x="0" y="0"/>
          <a:chExt cx="0" cy="0"/>
        </a:xfrm>
      </p:grpSpPr>
      <p:pic>
        <p:nvPicPr>
          <p:cNvPr id="527" name="Google Shape;527;p64"/>
          <p:cNvPicPr preferRelativeResize="0"/>
          <p:nvPr/>
        </p:nvPicPr>
        <p:blipFill rotWithShape="1">
          <a:blip r:embed="rId3">
            <a:alphaModFix/>
          </a:blip>
          <a:srcRect l="4510" t="27568" r="62322" b="66421"/>
          <a:stretch/>
        </p:blipFill>
        <p:spPr>
          <a:xfrm>
            <a:off x="4572000" y="252813"/>
            <a:ext cx="4382326" cy="613651"/>
          </a:xfrm>
          <a:prstGeom prst="rect">
            <a:avLst/>
          </a:prstGeom>
          <a:noFill/>
          <a:ln>
            <a:noFill/>
          </a:ln>
        </p:spPr>
      </p:pic>
      <p:pic>
        <p:nvPicPr>
          <p:cNvPr id="528" name="Google Shape;528;p64"/>
          <p:cNvPicPr preferRelativeResize="0"/>
          <p:nvPr/>
        </p:nvPicPr>
        <p:blipFill rotWithShape="1">
          <a:blip r:embed="rId4">
            <a:alphaModFix/>
          </a:blip>
          <a:srcRect l="49870" t="21901" r="21633" b="67253"/>
          <a:stretch/>
        </p:blipFill>
        <p:spPr>
          <a:xfrm>
            <a:off x="412825" y="13288"/>
            <a:ext cx="3715350" cy="1092726"/>
          </a:xfrm>
          <a:prstGeom prst="rect">
            <a:avLst/>
          </a:prstGeom>
          <a:noFill/>
          <a:ln>
            <a:noFill/>
          </a:ln>
        </p:spPr>
      </p:pic>
      <p:pic>
        <p:nvPicPr>
          <p:cNvPr id="529" name="Google Shape;529;p64"/>
          <p:cNvPicPr preferRelativeResize="0"/>
          <p:nvPr/>
        </p:nvPicPr>
        <p:blipFill>
          <a:blip r:embed="rId5">
            <a:alphaModFix/>
          </a:blip>
          <a:stretch>
            <a:fillRect/>
          </a:stretch>
        </p:blipFill>
        <p:spPr>
          <a:xfrm>
            <a:off x="3508104" y="866475"/>
            <a:ext cx="1301250" cy="1301250"/>
          </a:xfrm>
          <a:prstGeom prst="rect">
            <a:avLst/>
          </a:prstGeom>
          <a:noFill/>
          <a:ln>
            <a:noFill/>
          </a:ln>
        </p:spPr>
      </p:pic>
      <p:sp>
        <p:nvSpPr>
          <p:cNvPr id="530" name="Google Shape;530;p64"/>
          <p:cNvSpPr txBox="1"/>
          <p:nvPr/>
        </p:nvSpPr>
        <p:spPr>
          <a:xfrm>
            <a:off x="356925" y="2090950"/>
            <a:ext cx="2237100" cy="2034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531" name="Google Shape;531;p64"/>
          <p:cNvSpPr txBox="1"/>
          <p:nvPr/>
        </p:nvSpPr>
        <p:spPr>
          <a:xfrm>
            <a:off x="356925" y="1328500"/>
            <a:ext cx="4741800" cy="37122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Clr>
                <a:schemeClr val="dk1"/>
              </a:buClr>
              <a:buSzPts val="1100"/>
              <a:buFont typeface="Arial"/>
              <a:buNone/>
            </a:pPr>
            <a:r>
              <a:rPr lang="en" sz="2200" b="1">
                <a:solidFill>
                  <a:schemeClr val="dk1"/>
                </a:solidFill>
                <a:latin typeface="Calibri"/>
                <a:ea typeface="Calibri"/>
                <a:cs typeface="Calibri"/>
                <a:sym typeface="Calibri"/>
              </a:rPr>
              <a:t>Understand Art Worlds</a:t>
            </a:r>
            <a:r>
              <a:rPr lang="en" sz="2200">
                <a:solidFill>
                  <a:schemeClr val="dk1"/>
                </a:solidFill>
                <a:latin typeface="Calibri"/>
                <a:ea typeface="Calibri"/>
                <a:cs typeface="Calibri"/>
                <a:sym typeface="Calibri"/>
              </a:rPr>
              <a:t> </a:t>
            </a:r>
            <a:endParaRPr sz="2200">
              <a:solidFill>
                <a:schemeClr val="dk1"/>
              </a:solidFill>
              <a:latin typeface="Calibri"/>
              <a:ea typeface="Calibri"/>
              <a:cs typeface="Calibri"/>
              <a:sym typeface="Calibri"/>
            </a:endParaRPr>
          </a:p>
          <a:p>
            <a:pPr marL="457200" lvl="0" indent="-317500" algn="l" rtl="0">
              <a:spcBef>
                <a:spcPts val="0"/>
              </a:spcBef>
              <a:spcAft>
                <a:spcPts val="0"/>
              </a:spcAft>
              <a:buClr>
                <a:schemeClr val="dk1"/>
              </a:buClr>
              <a:buSzPts val="1400"/>
              <a:buFont typeface="Calibri"/>
              <a:buChar char="●"/>
            </a:pPr>
            <a:r>
              <a:rPr lang="en">
                <a:solidFill>
                  <a:schemeClr val="dk1"/>
                </a:solidFill>
                <a:latin typeface="Calibri"/>
                <a:ea typeface="Calibri"/>
                <a:cs typeface="Calibri"/>
                <a:sym typeface="Calibri"/>
              </a:rPr>
              <a:t>Learn about the history of art.</a:t>
            </a:r>
            <a:endParaRPr>
              <a:solidFill>
                <a:schemeClr val="dk1"/>
              </a:solidFill>
              <a:latin typeface="Calibri"/>
              <a:ea typeface="Calibri"/>
              <a:cs typeface="Calibri"/>
              <a:sym typeface="Calibri"/>
            </a:endParaRPr>
          </a:p>
          <a:p>
            <a:pPr marL="457200" lvl="0" indent="-317500" algn="l" rtl="0">
              <a:spcBef>
                <a:spcPts val="0"/>
              </a:spcBef>
              <a:spcAft>
                <a:spcPts val="0"/>
              </a:spcAft>
              <a:buClr>
                <a:schemeClr val="dk1"/>
              </a:buClr>
              <a:buSzPts val="1400"/>
              <a:buFont typeface="Calibri"/>
              <a:buChar char="●"/>
            </a:pPr>
            <a:r>
              <a:rPr lang="en">
                <a:solidFill>
                  <a:schemeClr val="dk1"/>
                </a:solidFill>
                <a:latin typeface="Calibri"/>
                <a:ea typeface="Calibri"/>
                <a:cs typeface="Calibri"/>
                <a:sym typeface="Calibri"/>
              </a:rPr>
              <a:t>See how artists today make their art.</a:t>
            </a:r>
            <a:endParaRPr>
              <a:solidFill>
                <a:schemeClr val="dk1"/>
              </a:solidFill>
              <a:latin typeface="Calibri"/>
              <a:ea typeface="Calibri"/>
              <a:cs typeface="Calibri"/>
              <a:sym typeface="Calibri"/>
            </a:endParaRPr>
          </a:p>
          <a:p>
            <a:pPr marL="457200" lvl="0" indent="-317500" algn="l" rtl="0">
              <a:spcBef>
                <a:spcPts val="0"/>
              </a:spcBef>
              <a:spcAft>
                <a:spcPts val="0"/>
              </a:spcAft>
              <a:buClr>
                <a:schemeClr val="dk1"/>
              </a:buClr>
              <a:buSzPts val="1400"/>
              <a:buFont typeface="Calibri"/>
              <a:buChar char="●"/>
            </a:pPr>
            <a:r>
              <a:rPr lang="en">
                <a:solidFill>
                  <a:schemeClr val="dk1"/>
                </a:solidFill>
                <a:latin typeface="Calibri"/>
                <a:ea typeface="Calibri"/>
                <a:cs typeface="Calibri"/>
                <a:sym typeface="Calibri"/>
              </a:rPr>
              <a:t>Envision yourself as part of the global artist community.</a:t>
            </a:r>
            <a:endParaRPr>
              <a:solidFill>
                <a:schemeClr val="dk1"/>
              </a:solidFill>
              <a:latin typeface="Calibri"/>
              <a:ea typeface="Calibri"/>
              <a:cs typeface="Calibri"/>
              <a:sym typeface="Calibri"/>
            </a:endParaRPr>
          </a:p>
          <a:p>
            <a:pPr marL="457200" lvl="0" indent="-317500" algn="l" rtl="0">
              <a:spcBef>
                <a:spcPts val="0"/>
              </a:spcBef>
              <a:spcAft>
                <a:spcPts val="0"/>
              </a:spcAft>
              <a:buClr>
                <a:schemeClr val="dk1"/>
              </a:buClr>
              <a:buSzPts val="1400"/>
              <a:buFont typeface="Calibri"/>
              <a:buChar char="●"/>
            </a:pPr>
            <a:r>
              <a:rPr lang="en">
                <a:solidFill>
                  <a:schemeClr val="dk1"/>
                </a:solidFill>
                <a:latin typeface="Calibri"/>
                <a:ea typeface="Calibri"/>
                <a:cs typeface="Calibri"/>
                <a:sym typeface="Calibri"/>
              </a:rPr>
              <a:t>Understand the rules of artists, galleries, and museums.</a:t>
            </a:r>
            <a:endParaRPr>
              <a:solidFill>
                <a:schemeClr val="dk1"/>
              </a:solidFill>
              <a:latin typeface="Calibri"/>
              <a:ea typeface="Calibri"/>
              <a:cs typeface="Calibri"/>
              <a:sym typeface="Calibri"/>
            </a:endParaRPr>
          </a:p>
          <a:p>
            <a:pPr marL="0" lvl="0" indent="0" algn="l" rtl="0">
              <a:lnSpc>
                <a:spcPct val="115000"/>
              </a:lnSpc>
              <a:spcBef>
                <a:spcPts val="0"/>
              </a:spcBef>
              <a:spcAft>
                <a:spcPts val="0"/>
              </a:spcAft>
              <a:buClr>
                <a:schemeClr val="dk1"/>
              </a:buClr>
              <a:buSzPts val="1100"/>
              <a:buFont typeface="Arial"/>
              <a:buNone/>
            </a:pPr>
            <a:endParaRPr>
              <a:solidFill>
                <a:schemeClr val="dk1"/>
              </a:solidFill>
              <a:latin typeface="Calibri"/>
              <a:ea typeface="Calibri"/>
              <a:cs typeface="Calibri"/>
              <a:sym typeface="Calibri"/>
            </a:endParaRPr>
          </a:p>
          <a:p>
            <a:pPr marL="0" lvl="0" indent="0" algn="l" rtl="0">
              <a:lnSpc>
                <a:spcPct val="115000"/>
              </a:lnSpc>
              <a:spcBef>
                <a:spcPts val="0"/>
              </a:spcBef>
              <a:spcAft>
                <a:spcPts val="0"/>
              </a:spcAft>
              <a:buClr>
                <a:schemeClr val="dk1"/>
              </a:buClr>
              <a:buSzPts val="1100"/>
              <a:buFont typeface="Arial"/>
              <a:buNone/>
            </a:pPr>
            <a:r>
              <a:rPr lang="en" b="1">
                <a:solidFill>
                  <a:schemeClr val="dk1"/>
                </a:solidFill>
                <a:latin typeface="Calibri"/>
                <a:ea typeface="Calibri"/>
                <a:cs typeface="Calibri"/>
                <a:sym typeface="Calibri"/>
              </a:rPr>
              <a:t>Skill - </a:t>
            </a:r>
            <a:r>
              <a:rPr lang="en">
                <a:solidFill>
                  <a:schemeClr val="dk1"/>
                </a:solidFill>
                <a:latin typeface="Calibri"/>
                <a:ea typeface="Calibri"/>
                <a:cs typeface="Calibri"/>
                <a:sym typeface="Calibri"/>
              </a:rPr>
              <a:t>the ability to work with others, not only by collaborating but also by learning how to talk to others about their work (Using specific words during a critique rather than “I don’t like that” or “that’s awful”) and by learning ways to respond when work is criticized - either by considering and/or using constructive advice or by respectfully dismissing advice that is off-the-mark. Other times, it’s creating and using libraries of resources.</a:t>
            </a:r>
            <a:endParaRPr>
              <a:latin typeface="Calibri"/>
              <a:ea typeface="Calibri"/>
              <a:cs typeface="Calibri"/>
              <a:sym typeface="Calibri"/>
            </a:endParaRPr>
          </a:p>
        </p:txBody>
      </p:sp>
      <p:sp>
        <p:nvSpPr>
          <p:cNvPr id="532" name="Google Shape;532;p64"/>
          <p:cNvSpPr txBox="1"/>
          <p:nvPr/>
        </p:nvSpPr>
        <p:spPr>
          <a:xfrm>
            <a:off x="5266425" y="1029825"/>
            <a:ext cx="3687900" cy="3801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100">
                <a:solidFill>
                  <a:schemeClr val="dk1"/>
                </a:solidFill>
                <a:latin typeface="Calibri"/>
                <a:ea typeface="Calibri"/>
                <a:cs typeface="Calibri"/>
                <a:sym typeface="Calibri"/>
              </a:rPr>
              <a:t>A proper critique doesn't feel bad. Critique should enlighten, guide, and have that really pleasant feeling of honesty, safety, and support. It should NEVER:</a:t>
            </a:r>
            <a:endParaRPr sz="1100">
              <a:solidFill>
                <a:schemeClr val="dk1"/>
              </a:solidFill>
              <a:latin typeface="Calibri"/>
              <a:ea typeface="Calibri"/>
              <a:cs typeface="Calibri"/>
              <a:sym typeface="Calibri"/>
            </a:endParaRPr>
          </a:p>
          <a:p>
            <a:pPr marL="457200" lvl="0" indent="-298450" algn="l" rtl="0">
              <a:lnSpc>
                <a:spcPct val="115000"/>
              </a:lnSpc>
              <a:spcBef>
                <a:spcPts val="0"/>
              </a:spcBef>
              <a:spcAft>
                <a:spcPts val="0"/>
              </a:spcAft>
              <a:buClr>
                <a:schemeClr val="dk1"/>
              </a:buClr>
              <a:buSzPts val="1100"/>
              <a:buFont typeface="Calibri"/>
              <a:buChar char="●"/>
            </a:pPr>
            <a:r>
              <a:rPr lang="en" sz="1100">
                <a:solidFill>
                  <a:schemeClr val="dk1"/>
                </a:solidFill>
                <a:latin typeface="Calibri"/>
                <a:ea typeface="Calibri"/>
                <a:cs typeface="Calibri"/>
                <a:sym typeface="Calibri"/>
              </a:rPr>
              <a:t>Humiliate</a:t>
            </a:r>
            <a:endParaRPr sz="1100">
              <a:solidFill>
                <a:schemeClr val="dk1"/>
              </a:solidFill>
              <a:latin typeface="Calibri"/>
              <a:ea typeface="Calibri"/>
              <a:cs typeface="Calibri"/>
              <a:sym typeface="Calibri"/>
            </a:endParaRPr>
          </a:p>
          <a:p>
            <a:pPr marL="457200" lvl="0" indent="-298450" algn="l" rtl="0">
              <a:lnSpc>
                <a:spcPct val="115000"/>
              </a:lnSpc>
              <a:spcBef>
                <a:spcPts val="0"/>
              </a:spcBef>
              <a:spcAft>
                <a:spcPts val="0"/>
              </a:spcAft>
              <a:buClr>
                <a:schemeClr val="dk1"/>
              </a:buClr>
              <a:buSzPts val="1100"/>
              <a:buFont typeface="Calibri"/>
              <a:buChar char="●"/>
            </a:pPr>
            <a:r>
              <a:rPr lang="en" sz="1100">
                <a:solidFill>
                  <a:schemeClr val="dk1"/>
                </a:solidFill>
                <a:latin typeface="Calibri"/>
                <a:ea typeface="Calibri"/>
                <a:cs typeface="Calibri"/>
                <a:sym typeface="Calibri"/>
              </a:rPr>
              <a:t>Force someone to explain themselves</a:t>
            </a:r>
            <a:endParaRPr sz="1100">
              <a:solidFill>
                <a:schemeClr val="dk1"/>
              </a:solidFill>
              <a:latin typeface="Calibri"/>
              <a:ea typeface="Calibri"/>
              <a:cs typeface="Calibri"/>
              <a:sym typeface="Calibri"/>
            </a:endParaRPr>
          </a:p>
          <a:p>
            <a:pPr marL="457200" lvl="0" indent="-298450" algn="l" rtl="0">
              <a:lnSpc>
                <a:spcPct val="115000"/>
              </a:lnSpc>
              <a:spcBef>
                <a:spcPts val="0"/>
              </a:spcBef>
              <a:spcAft>
                <a:spcPts val="0"/>
              </a:spcAft>
              <a:buClr>
                <a:schemeClr val="dk1"/>
              </a:buClr>
              <a:buSzPts val="1100"/>
              <a:buFont typeface="Calibri"/>
              <a:buChar char="●"/>
            </a:pPr>
            <a:r>
              <a:rPr lang="en" sz="1100">
                <a:solidFill>
                  <a:schemeClr val="dk1"/>
                </a:solidFill>
                <a:latin typeface="Calibri"/>
                <a:ea typeface="Calibri"/>
                <a:cs typeface="Calibri"/>
                <a:sym typeface="Calibri"/>
              </a:rPr>
              <a:t>Intimidate</a:t>
            </a:r>
            <a:endParaRPr sz="1100">
              <a:solidFill>
                <a:schemeClr val="dk1"/>
              </a:solidFill>
              <a:latin typeface="Calibri"/>
              <a:ea typeface="Calibri"/>
              <a:cs typeface="Calibri"/>
              <a:sym typeface="Calibri"/>
            </a:endParaRPr>
          </a:p>
          <a:p>
            <a:pPr marL="457200" lvl="0" indent="-298450" algn="l" rtl="0">
              <a:lnSpc>
                <a:spcPct val="115000"/>
              </a:lnSpc>
              <a:spcBef>
                <a:spcPts val="0"/>
              </a:spcBef>
              <a:spcAft>
                <a:spcPts val="0"/>
              </a:spcAft>
              <a:buClr>
                <a:schemeClr val="dk1"/>
              </a:buClr>
              <a:buSzPts val="1100"/>
              <a:buFont typeface="Calibri"/>
              <a:buChar char="●"/>
            </a:pPr>
            <a:r>
              <a:rPr lang="en" sz="1100">
                <a:solidFill>
                  <a:schemeClr val="dk1"/>
                </a:solidFill>
                <a:latin typeface="Calibri"/>
                <a:ea typeface="Calibri"/>
                <a:cs typeface="Calibri"/>
                <a:sym typeface="Calibri"/>
              </a:rPr>
              <a:t>Negate a person's point of view</a:t>
            </a:r>
            <a:endParaRPr sz="1100">
              <a:solidFill>
                <a:schemeClr val="dk1"/>
              </a:solidFill>
              <a:latin typeface="Calibri"/>
              <a:ea typeface="Calibri"/>
              <a:cs typeface="Calibri"/>
              <a:sym typeface="Calibri"/>
            </a:endParaRPr>
          </a:p>
          <a:p>
            <a:pPr marL="0" lvl="0" indent="0" algn="l" rtl="0">
              <a:spcBef>
                <a:spcPts val="0"/>
              </a:spcBef>
              <a:spcAft>
                <a:spcPts val="0"/>
              </a:spcAft>
              <a:buNone/>
            </a:pPr>
            <a:r>
              <a:rPr lang="en" sz="1100">
                <a:solidFill>
                  <a:schemeClr val="dk1"/>
                </a:solidFill>
                <a:latin typeface="Calibri"/>
                <a:ea typeface="Calibri"/>
                <a:cs typeface="Calibri"/>
                <a:sym typeface="Calibri"/>
              </a:rPr>
              <a:t>First, establish 3 things about their artwork:</a:t>
            </a:r>
            <a:endParaRPr sz="1100">
              <a:solidFill>
                <a:schemeClr val="dk1"/>
              </a:solidFill>
              <a:latin typeface="Calibri"/>
              <a:ea typeface="Calibri"/>
              <a:cs typeface="Calibri"/>
              <a:sym typeface="Calibri"/>
            </a:endParaRPr>
          </a:p>
          <a:p>
            <a:pPr marL="457200" lvl="0" indent="-298450" algn="l" rtl="0">
              <a:lnSpc>
                <a:spcPct val="115000"/>
              </a:lnSpc>
              <a:spcBef>
                <a:spcPts val="0"/>
              </a:spcBef>
              <a:spcAft>
                <a:spcPts val="0"/>
              </a:spcAft>
              <a:buClr>
                <a:schemeClr val="dk1"/>
              </a:buClr>
              <a:buSzPts val="1100"/>
              <a:buFont typeface="Calibri"/>
              <a:buAutoNum type="arabicPeriod"/>
            </a:pPr>
            <a:r>
              <a:rPr lang="en" sz="1100">
                <a:solidFill>
                  <a:schemeClr val="dk1"/>
                </a:solidFill>
                <a:latin typeface="Calibri"/>
                <a:ea typeface="Calibri"/>
                <a:cs typeface="Calibri"/>
                <a:sym typeface="Calibri"/>
              </a:rPr>
              <a:t>Why they made it.</a:t>
            </a:r>
            <a:endParaRPr sz="1100">
              <a:solidFill>
                <a:schemeClr val="dk1"/>
              </a:solidFill>
              <a:latin typeface="Calibri"/>
              <a:ea typeface="Calibri"/>
              <a:cs typeface="Calibri"/>
              <a:sym typeface="Calibri"/>
            </a:endParaRPr>
          </a:p>
          <a:p>
            <a:pPr marL="457200" lvl="0" indent="-298450" algn="l" rtl="0">
              <a:lnSpc>
                <a:spcPct val="115000"/>
              </a:lnSpc>
              <a:spcBef>
                <a:spcPts val="0"/>
              </a:spcBef>
              <a:spcAft>
                <a:spcPts val="0"/>
              </a:spcAft>
              <a:buClr>
                <a:schemeClr val="dk1"/>
              </a:buClr>
              <a:buSzPts val="1100"/>
              <a:buFont typeface="Calibri"/>
              <a:buAutoNum type="arabicPeriod"/>
            </a:pPr>
            <a:r>
              <a:rPr lang="en" sz="1100">
                <a:solidFill>
                  <a:schemeClr val="dk1"/>
                </a:solidFill>
                <a:latin typeface="Calibri"/>
                <a:ea typeface="Calibri"/>
                <a:cs typeface="Calibri"/>
                <a:sym typeface="Calibri"/>
              </a:rPr>
              <a:t>What they enjoyed or found successful.</a:t>
            </a:r>
            <a:endParaRPr sz="1100">
              <a:solidFill>
                <a:schemeClr val="dk1"/>
              </a:solidFill>
              <a:latin typeface="Calibri"/>
              <a:ea typeface="Calibri"/>
              <a:cs typeface="Calibri"/>
              <a:sym typeface="Calibri"/>
            </a:endParaRPr>
          </a:p>
          <a:p>
            <a:pPr marL="457200" lvl="0" indent="-298450" algn="l" rtl="0">
              <a:lnSpc>
                <a:spcPct val="115000"/>
              </a:lnSpc>
              <a:spcBef>
                <a:spcPts val="0"/>
              </a:spcBef>
              <a:spcAft>
                <a:spcPts val="0"/>
              </a:spcAft>
              <a:buClr>
                <a:schemeClr val="dk1"/>
              </a:buClr>
              <a:buSzPts val="1100"/>
              <a:buFont typeface="Calibri"/>
              <a:buAutoNum type="arabicPeriod"/>
            </a:pPr>
            <a:r>
              <a:rPr lang="en" sz="1100">
                <a:solidFill>
                  <a:schemeClr val="dk1"/>
                </a:solidFill>
                <a:latin typeface="Calibri"/>
                <a:ea typeface="Calibri"/>
                <a:cs typeface="Calibri"/>
                <a:sym typeface="Calibri"/>
              </a:rPr>
              <a:t>What they want to improve on next time.</a:t>
            </a:r>
            <a:endParaRPr sz="1100">
              <a:solidFill>
                <a:schemeClr val="dk1"/>
              </a:solidFill>
              <a:latin typeface="Calibri"/>
              <a:ea typeface="Calibri"/>
              <a:cs typeface="Calibri"/>
              <a:sym typeface="Calibri"/>
            </a:endParaRPr>
          </a:p>
          <a:p>
            <a:pPr marL="0" lvl="0" indent="0" algn="l" rtl="0">
              <a:spcBef>
                <a:spcPts val="0"/>
              </a:spcBef>
              <a:spcAft>
                <a:spcPts val="0"/>
              </a:spcAft>
              <a:buNone/>
            </a:pPr>
            <a:r>
              <a:rPr lang="en" sz="1100">
                <a:solidFill>
                  <a:schemeClr val="dk1"/>
                </a:solidFill>
                <a:latin typeface="Calibri"/>
                <a:ea typeface="Calibri"/>
                <a:cs typeface="Calibri"/>
                <a:sym typeface="Calibri"/>
              </a:rPr>
              <a:t>Understanding their purpose, you could further ask:</a:t>
            </a:r>
            <a:endParaRPr sz="1100">
              <a:solidFill>
                <a:schemeClr val="dk1"/>
              </a:solidFill>
              <a:latin typeface="Calibri"/>
              <a:ea typeface="Calibri"/>
              <a:cs typeface="Calibri"/>
              <a:sym typeface="Calibri"/>
            </a:endParaRPr>
          </a:p>
          <a:p>
            <a:pPr marL="457200" lvl="0" indent="-298450" algn="l" rtl="0">
              <a:lnSpc>
                <a:spcPct val="115000"/>
              </a:lnSpc>
              <a:spcBef>
                <a:spcPts val="0"/>
              </a:spcBef>
              <a:spcAft>
                <a:spcPts val="0"/>
              </a:spcAft>
              <a:buClr>
                <a:schemeClr val="dk1"/>
              </a:buClr>
              <a:buSzPts val="1100"/>
              <a:buFont typeface="Calibri"/>
              <a:buChar char="●"/>
            </a:pPr>
            <a:r>
              <a:rPr lang="en" sz="1100">
                <a:solidFill>
                  <a:schemeClr val="dk1"/>
                </a:solidFill>
                <a:latin typeface="Calibri"/>
                <a:ea typeface="Calibri"/>
                <a:cs typeface="Calibri"/>
                <a:sym typeface="Calibri"/>
              </a:rPr>
              <a:t>Have you tried... I found it successful when...</a:t>
            </a:r>
            <a:endParaRPr sz="1100">
              <a:solidFill>
                <a:schemeClr val="dk1"/>
              </a:solidFill>
              <a:latin typeface="Calibri"/>
              <a:ea typeface="Calibri"/>
              <a:cs typeface="Calibri"/>
              <a:sym typeface="Calibri"/>
            </a:endParaRPr>
          </a:p>
          <a:p>
            <a:pPr marL="457200" lvl="0" indent="-298450" algn="l" rtl="0">
              <a:lnSpc>
                <a:spcPct val="115000"/>
              </a:lnSpc>
              <a:spcBef>
                <a:spcPts val="0"/>
              </a:spcBef>
              <a:spcAft>
                <a:spcPts val="0"/>
              </a:spcAft>
              <a:buClr>
                <a:schemeClr val="dk1"/>
              </a:buClr>
              <a:buSzPts val="1100"/>
              <a:buFont typeface="Calibri"/>
              <a:buChar char="●"/>
            </a:pPr>
            <a:r>
              <a:rPr lang="en" sz="1100">
                <a:solidFill>
                  <a:schemeClr val="dk1"/>
                </a:solidFill>
                <a:latin typeface="Calibri"/>
                <a:ea typeface="Calibri"/>
                <a:cs typeface="Calibri"/>
                <a:sym typeface="Calibri"/>
              </a:rPr>
              <a:t>Ah I see! I didn't realize that! I thought you were trying to [share opinion on artwork]</a:t>
            </a:r>
            <a:endParaRPr sz="1100">
              <a:solidFill>
                <a:schemeClr val="dk1"/>
              </a:solidFill>
              <a:latin typeface="Calibri"/>
              <a:ea typeface="Calibri"/>
              <a:cs typeface="Calibri"/>
              <a:sym typeface="Calibri"/>
            </a:endParaRPr>
          </a:p>
          <a:p>
            <a:pPr marL="457200" lvl="0" indent="-298450" algn="l" rtl="0">
              <a:lnSpc>
                <a:spcPct val="115000"/>
              </a:lnSpc>
              <a:spcBef>
                <a:spcPts val="0"/>
              </a:spcBef>
              <a:spcAft>
                <a:spcPts val="0"/>
              </a:spcAft>
              <a:buClr>
                <a:schemeClr val="dk1"/>
              </a:buClr>
              <a:buSzPts val="1100"/>
              <a:buFont typeface="Calibri"/>
              <a:buChar char="●"/>
            </a:pPr>
            <a:r>
              <a:rPr lang="en" sz="1100">
                <a:solidFill>
                  <a:schemeClr val="dk1"/>
                </a:solidFill>
                <a:latin typeface="Calibri"/>
                <a:ea typeface="Calibri"/>
                <a:cs typeface="Calibri"/>
                <a:sym typeface="Calibri"/>
              </a:rPr>
              <a:t>I like how you've done this [include description of the skill you've noticed such as color choices]... It works, because [include TECHNICAL evaluation such as 'it creates good contrast,' rather than your opinion: 'it looks pretty'].</a:t>
            </a:r>
            <a:endParaRPr sz="1100">
              <a:latin typeface="Calibri"/>
              <a:ea typeface="Calibri"/>
              <a:cs typeface="Calibri"/>
              <a:sym typeface="Calibri"/>
            </a:endParaRPr>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Shape 536"/>
        <p:cNvGrpSpPr/>
        <p:nvPr/>
      </p:nvGrpSpPr>
      <p:grpSpPr>
        <a:xfrm>
          <a:off x="0" y="0"/>
          <a:ext cx="0" cy="0"/>
          <a:chOff x="0" y="0"/>
          <a:chExt cx="0" cy="0"/>
        </a:xfrm>
      </p:grpSpPr>
      <p:pic>
        <p:nvPicPr>
          <p:cNvPr id="537" name="Google Shape;537;p65"/>
          <p:cNvPicPr preferRelativeResize="0"/>
          <p:nvPr/>
        </p:nvPicPr>
        <p:blipFill rotWithShape="1">
          <a:blip r:embed="rId3">
            <a:alphaModFix/>
          </a:blip>
          <a:srcRect l="52050" t="32747" r="19454" b="57057"/>
          <a:stretch/>
        </p:blipFill>
        <p:spPr>
          <a:xfrm>
            <a:off x="325825" y="78100"/>
            <a:ext cx="4070125" cy="1125299"/>
          </a:xfrm>
          <a:prstGeom prst="rect">
            <a:avLst/>
          </a:prstGeom>
          <a:noFill/>
          <a:ln>
            <a:noFill/>
          </a:ln>
        </p:spPr>
      </p:pic>
      <p:pic>
        <p:nvPicPr>
          <p:cNvPr id="538" name="Google Shape;538;p65"/>
          <p:cNvPicPr preferRelativeResize="0"/>
          <p:nvPr/>
        </p:nvPicPr>
        <p:blipFill rotWithShape="1">
          <a:blip r:embed="rId4">
            <a:alphaModFix/>
          </a:blip>
          <a:srcRect l="4510" t="37657" r="62322" b="56332"/>
          <a:stretch/>
        </p:blipFill>
        <p:spPr>
          <a:xfrm>
            <a:off x="4572000" y="234302"/>
            <a:ext cx="4382326" cy="613651"/>
          </a:xfrm>
          <a:prstGeom prst="rect">
            <a:avLst/>
          </a:prstGeom>
          <a:noFill/>
          <a:ln>
            <a:noFill/>
          </a:ln>
        </p:spPr>
      </p:pic>
      <p:sp>
        <p:nvSpPr>
          <p:cNvPr id="539" name="Google Shape;539;p65"/>
          <p:cNvSpPr txBox="1"/>
          <p:nvPr/>
        </p:nvSpPr>
        <p:spPr>
          <a:xfrm>
            <a:off x="4627463" y="847950"/>
            <a:ext cx="4271400" cy="5142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500" b="1">
                <a:solidFill>
                  <a:schemeClr val="dk1"/>
                </a:solidFill>
                <a:latin typeface="Calibri"/>
                <a:ea typeface="Calibri"/>
                <a:cs typeface="Calibri"/>
                <a:sym typeface="Calibri"/>
              </a:rPr>
              <a:t>Édouard Manet</a:t>
            </a:r>
            <a:r>
              <a:rPr lang="en" sz="1500">
                <a:solidFill>
                  <a:schemeClr val="dk1"/>
                </a:solidFill>
                <a:latin typeface="Calibri"/>
                <a:ea typeface="Calibri"/>
                <a:cs typeface="Calibri"/>
                <a:sym typeface="Calibri"/>
              </a:rPr>
              <a:t> and </a:t>
            </a:r>
            <a:r>
              <a:rPr lang="en" sz="1500" b="1">
                <a:solidFill>
                  <a:schemeClr val="dk1"/>
                </a:solidFill>
                <a:latin typeface="Calibri"/>
                <a:ea typeface="Calibri"/>
                <a:cs typeface="Calibri"/>
                <a:sym typeface="Calibri"/>
              </a:rPr>
              <a:t>Claude Monet</a:t>
            </a:r>
            <a:r>
              <a:rPr lang="en" sz="1500">
                <a:solidFill>
                  <a:schemeClr val="dk1"/>
                </a:solidFill>
                <a:latin typeface="Calibri"/>
                <a:ea typeface="Calibri"/>
                <a:cs typeface="Calibri"/>
                <a:sym typeface="Calibri"/>
              </a:rPr>
              <a:t> were notable French impressionist painters of the 19th century.</a:t>
            </a:r>
            <a:endParaRPr sz="1500">
              <a:latin typeface="Calibri"/>
              <a:ea typeface="Calibri"/>
              <a:cs typeface="Calibri"/>
              <a:sym typeface="Calibri"/>
            </a:endParaRPr>
          </a:p>
        </p:txBody>
      </p:sp>
      <p:sp>
        <p:nvSpPr>
          <p:cNvPr id="540" name="Google Shape;540;p65"/>
          <p:cNvSpPr txBox="1"/>
          <p:nvPr/>
        </p:nvSpPr>
        <p:spPr>
          <a:xfrm>
            <a:off x="4686902" y="1498325"/>
            <a:ext cx="4212000" cy="3466200"/>
          </a:xfrm>
          <a:prstGeom prst="rect">
            <a:avLst/>
          </a:prstGeom>
          <a:noFill/>
          <a:ln>
            <a:noFill/>
          </a:ln>
        </p:spPr>
        <p:txBody>
          <a:bodyPr spcFirstLastPara="1" wrap="square" lIns="91425" tIns="91425" rIns="91425" bIns="91425" anchor="t" anchorCtr="0">
            <a:noAutofit/>
          </a:bodyPr>
          <a:lstStyle/>
          <a:p>
            <a:pPr marL="0" marR="101600" lvl="0" indent="0" algn="l" rtl="0">
              <a:lnSpc>
                <a:spcPct val="100000"/>
              </a:lnSpc>
              <a:spcBef>
                <a:spcPts val="200"/>
              </a:spcBef>
              <a:spcAft>
                <a:spcPts val="0"/>
              </a:spcAft>
              <a:buClr>
                <a:schemeClr val="dk1"/>
              </a:buClr>
              <a:buSzPts val="1100"/>
              <a:buFont typeface="Arial"/>
              <a:buNone/>
            </a:pPr>
            <a:r>
              <a:rPr lang="en" sz="1200" b="1">
                <a:latin typeface="Calibri"/>
                <a:ea typeface="Calibri"/>
                <a:cs typeface="Calibri"/>
                <a:sym typeface="Calibri"/>
              </a:rPr>
              <a:t>Artist: </a:t>
            </a:r>
            <a:r>
              <a:rPr lang="en" sz="1200">
                <a:latin typeface="Calibri"/>
                <a:ea typeface="Calibri"/>
                <a:cs typeface="Calibri"/>
                <a:sym typeface="Calibri"/>
              </a:rPr>
              <a:t>Edouard Manet</a:t>
            </a:r>
            <a:endParaRPr sz="1200">
              <a:latin typeface="Calibri"/>
              <a:ea typeface="Calibri"/>
              <a:cs typeface="Calibri"/>
              <a:sym typeface="Calibri"/>
            </a:endParaRPr>
          </a:p>
          <a:p>
            <a:pPr marL="0" marR="101600" lvl="0" indent="0" algn="l" rtl="0">
              <a:lnSpc>
                <a:spcPct val="100000"/>
              </a:lnSpc>
              <a:spcBef>
                <a:spcPts val="200"/>
              </a:spcBef>
              <a:spcAft>
                <a:spcPts val="0"/>
              </a:spcAft>
              <a:buNone/>
            </a:pPr>
            <a:r>
              <a:rPr lang="en" sz="1200" b="1">
                <a:latin typeface="Calibri"/>
                <a:ea typeface="Calibri"/>
                <a:cs typeface="Calibri"/>
                <a:sym typeface="Calibri"/>
              </a:rPr>
              <a:t>Movement:</a:t>
            </a:r>
            <a:r>
              <a:rPr lang="en" sz="1200">
                <a:latin typeface="Calibri"/>
                <a:ea typeface="Calibri"/>
                <a:cs typeface="Calibri"/>
                <a:sym typeface="Calibri"/>
              </a:rPr>
              <a:t> Realism, Impressionism</a:t>
            </a:r>
            <a:endParaRPr sz="1200">
              <a:latin typeface="Calibri"/>
              <a:ea typeface="Calibri"/>
              <a:cs typeface="Calibri"/>
              <a:sym typeface="Calibri"/>
            </a:endParaRPr>
          </a:p>
          <a:p>
            <a:pPr marL="0" marR="101600" lvl="0" indent="0" algn="l" rtl="0">
              <a:lnSpc>
                <a:spcPct val="100000"/>
              </a:lnSpc>
              <a:spcBef>
                <a:spcPts val="200"/>
              </a:spcBef>
              <a:spcAft>
                <a:spcPts val="0"/>
              </a:spcAft>
              <a:buClr>
                <a:schemeClr val="dk1"/>
              </a:buClr>
              <a:buSzPts val="1100"/>
              <a:buFont typeface="Arial"/>
              <a:buNone/>
            </a:pPr>
            <a:r>
              <a:rPr lang="en" sz="1200" b="1">
                <a:latin typeface="Calibri"/>
                <a:ea typeface="Calibri"/>
                <a:cs typeface="Calibri"/>
                <a:sym typeface="Calibri"/>
              </a:rPr>
              <a:t>Birth: </a:t>
            </a:r>
            <a:r>
              <a:rPr lang="en" sz="1200">
                <a:solidFill>
                  <a:schemeClr val="dk1"/>
                </a:solidFill>
                <a:latin typeface="Calibri"/>
                <a:ea typeface="Calibri"/>
                <a:cs typeface="Calibri"/>
                <a:sym typeface="Calibri"/>
              </a:rPr>
              <a:t>23 January 1832, France</a:t>
            </a:r>
            <a:endParaRPr sz="1200">
              <a:latin typeface="Calibri"/>
              <a:ea typeface="Calibri"/>
              <a:cs typeface="Calibri"/>
              <a:sym typeface="Calibri"/>
            </a:endParaRPr>
          </a:p>
          <a:p>
            <a:pPr marL="0" marR="101600" lvl="0" indent="0" algn="l" rtl="0">
              <a:lnSpc>
                <a:spcPct val="100000"/>
              </a:lnSpc>
              <a:spcBef>
                <a:spcPts val="200"/>
              </a:spcBef>
              <a:spcAft>
                <a:spcPts val="0"/>
              </a:spcAft>
              <a:buClr>
                <a:schemeClr val="dk1"/>
              </a:buClr>
              <a:buSzPts val="1100"/>
              <a:buFont typeface="Arial"/>
              <a:buNone/>
            </a:pPr>
            <a:r>
              <a:rPr lang="en" sz="1200" b="1">
                <a:latin typeface="Calibri"/>
                <a:ea typeface="Calibri"/>
                <a:cs typeface="Calibri"/>
                <a:sym typeface="Calibri"/>
              </a:rPr>
              <a:t>Death: </a:t>
            </a:r>
            <a:r>
              <a:rPr lang="en" sz="1200">
                <a:solidFill>
                  <a:schemeClr val="dk1"/>
                </a:solidFill>
                <a:latin typeface="Calibri"/>
                <a:ea typeface="Calibri"/>
                <a:cs typeface="Calibri"/>
                <a:sym typeface="Calibri"/>
              </a:rPr>
              <a:t>30 April 1883 (aged 51) in Paris</a:t>
            </a:r>
            <a:endParaRPr sz="1200">
              <a:latin typeface="Calibri"/>
              <a:ea typeface="Calibri"/>
              <a:cs typeface="Calibri"/>
              <a:sym typeface="Calibri"/>
            </a:endParaRPr>
          </a:p>
          <a:p>
            <a:pPr marL="0" marR="101600" lvl="0" indent="0" algn="l" rtl="0">
              <a:lnSpc>
                <a:spcPct val="100000"/>
              </a:lnSpc>
              <a:spcBef>
                <a:spcPts val="200"/>
              </a:spcBef>
              <a:spcAft>
                <a:spcPts val="0"/>
              </a:spcAft>
              <a:buClr>
                <a:schemeClr val="dk1"/>
              </a:buClr>
              <a:buSzPts val="1100"/>
              <a:buFont typeface="Arial"/>
              <a:buNone/>
            </a:pPr>
            <a:r>
              <a:rPr lang="en" sz="1200" b="1">
                <a:latin typeface="Calibri"/>
                <a:ea typeface="Calibri"/>
                <a:cs typeface="Calibri"/>
                <a:sym typeface="Calibri"/>
              </a:rPr>
              <a:t>Nationality: </a:t>
            </a:r>
            <a:r>
              <a:rPr lang="en" sz="1200">
                <a:latin typeface="Calibri"/>
                <a:ea typeface="Calibri"/>
                <a:cs typeface="Calibri"/>
                <a:sym typeface="Calibri"/>
              </a:rPr>
              <a:t>French</a:t>
            </a:r>
            <a:endParaRPr sz="1200">
              <a:latin typeface="Calibri"/>
              <a:ea typeface="Calibri"/>
              <a:cs typeface="Calibri"/>
              <a:sym typeface="Calibri"/>
            </a:endParaRPr>
          </a:p>
          <a:p>
            <a:pPr marL="0" marR="101600" lvl="0" indent="0" algn="l" rtl="0">
              <a:lnSpc>
                <a:spcPct val="100000"/>
              </a:lnSpc>
              <a:spcBef>
                <a:spcPts val="200"/>
              </a:spcBef>
              <a:spcAft>
                <a:spcPts val="0"/>
              </a:spcAft>
              <a:buClr>
                <a:schemeClr val="dk1"/>
              </a:buClr>
              <a:buSzPts val="1100"/>
              <a:buFont typeface="Arial"/>
              <a:buNone/>
            </a:pPr>
            <a:r>
              <a:rPr lang="en" sz="1200" b="1">
                <a:latin typeface="Calibri"/>
                <a:ea typeface="Calibri"/>
                <a:cs typeface="Calibri"/>
                <a:sym typeface="Calibri"/>
              </a:rPr>
              <a:t>Field: </a:t>
            </a:r>
            <a:r>
              <a:rPr lang="en" sz="1200">
                <a:latin typeface="Calibri"/>
                <a:ea typeface="Calibri"/>
                <a:cs typeface="Calibri"/>
                <a:sym typeface="Calibri"/>
              </a:rPr>
              <a:t>Painting</a:t>
            </a:r>
            <a:endParaRPr sz="1200">
              <a:latin typeface="Calibri"/>
              <a:ea typeface="Calibri"/>
              <a:cs typeface="Calibri"/>
              <a:sym typeface="Calibri"/>
            </a:endParaRPr>
          </a:p>
          <a:p>
            <a:pPr marL="0" marR="101600" lvl="0" indent="0" algn="l" rtl="0">
              <a:lnSpc>
                <a:spcPct val="100000"/>
              </a:lnSpc>
              <a:spcBef>
                <a:spcPts val="200"/>
              </a:spcBef>
              <a:spcAft>
                <a:spcPts val="0"/>
              </a:spcAft>
              <a:buNone/>
            </a:pPr>
            <a:r>
              <a:rPr lang="en" sz="1200" b="1">
                <a:latin typeface="Calibri"/>
                <a:ea typeface="Calibri"/>
                <a:cs typeface="Calibri"/>
                <a:sym typeface="Calibri"/>
              </a:rPr>
              <a:t>Characteristics: </a:t>
            </a:r>
            <a:endParaRPr sz="1200" b="1">
              <a:latin typeface="Calibri"/>
              <a:ea typeface="Calibri"/>
              <a:cs typeface="Calibri"/>
              <a:sym typeface="Calibri"/>
            </a:endParaRPr>
          </a:p>
          <a:p>
            <a:pPr marL="457200" marR="101600" lvl="0" indent="-304800" algn="l" rtl="0">
              <a:lnSpc>
                <a:spcPct val="100000"/>
              </a:lnSpc>
              <a:spcBef>
                <a:spcPts val="200"/>
              </a:spcBef>
              <a:spcAft>
                <a:spcPts val="0"/>
              </a:spcAft>
              <a:buSzPts val="1200"/>
              <a:buFont typeface="Calibri"/>
              <a:buChar char="●"/>
            </a:pPr>
            <a:r>
              <a:rPr lang="en" sz="1200">
                <a:latin typeface="Calibri"/>
                <a:ea typeface="Calibri"/>
                <a:cs typeface="Calibri"/>
                <a:sym typeface="Calibri"/>
              </a:rPr>
              <a:t>Uses PEOPLE</a:t>
            </a:r>
            <a:endParaRPr sz="1200">
              <a:latin typeface="Calibri"/>
              <a:ea typeface="Calibri"/>
              <a:cs typeface="Calibri"/>
              <a:sym typeface="Calibri"/>
            </a:endParaRPr>
          </a:p>
          <a:p>
            <a:pPr marL="457200" marR="101600" lvl="0" indent="-304800" algn="l" rtl="0">
              <a:lnSpc>
                <a:spcPct val="100000"/>
              </a:lnSpc>
              <a:spcBef>
                <a:spcPts val="0"/>
              </a:spcBef>
              <a:spcAft>
                <a:spcPts val="0"/>
              </a:spcAft>
              <a:buClr>
                <a:srgbClr val="333333"/>
              </a:buClr>
              <a:buSzPts val="1200"/>
              <a:buFont typeface="Calibri"/>
              <a:buChar char="●"/>
            </a:pPr>
            <a:r>
              <a:rPr lang="en" sz="1200">
                <a:solidFill>
                  <a:srgbClr val="333333"/>
                </a:solidFill>
                <a:highlight>
                  <a:srgbClr val="FFFFFF"/>
                </a:highlight>
                <a:latin typeface="Calibri"/>
                <a:ea typeface="Calibri"/>
                <a:cs typeface="Calibri"/>
                <a:sym typeface="Calibri"/>
              </a:rPr>
              <a:t>Always close to Realism</a:t>
            </a:r>
            <a:endParaRPr sz="1200">
              <a:solidFill>
                <a:srgbClr val="333333"/>
              </a:solidFill>
              <a:highlight>
                <a:srgbClr val="FFFFFF"/>
              </a:highlight>
              <a:latin typeface="Calibri"/>
              <a:ea typeface="Calibri"/>
              <a:cs typeface="Calibri"/>
              <a:sym typeface="Calibri"/>
            </a:endParaRPr>
          </a:p>
          <a:p>
            <a:pPr marL="457200" marR="101600" lvl="0" indent="-304800" algn="l" rtl="0">
              <a:lnSpc>
                <a:spcPct val="100000"/>
              </a:lnSpc>
              <a:spcBef>
                <a:spcPts val="0"/>
              </a:spcBef>
              <a:spcAft>
                <a:spcPts val="0"/>
              </a:spcAft>
              <a:buClr>
                <a:srgbClr val="333333"/>
              </a:buClr>
              <a:buSzPts val="1200"/>
              <a:buFont typeface="Calibri"/>
              <a:buChar char="●"/>
            </a:pPr>
            <a:r>
              <a:rPr lang="en" sz="1200">
                <a:solidFill>
                  <a:srgbClr val="333333"/>
                </a:solidFill>
                <a:highlight>
                  <a:srgbClr val="FFFFFF"/>
                </a:highlight>
                <a:latin typeface="Calibri"/>
                <a:ea typeface="Calibri"/>
                <a:cs typeface="Calibri"/>
                <a:sym typeface="Calibri"/>
              </a:rPr>
              <a:t>Complicated composition &amp; volume</a:t>
            </a:r>
            <a:endParaRPr sz="1200">
              <a:solidFill>
                <a:srgbClr val="333333"/>
              </a:solidFill>
              <a:highlight>
                <a:srgbClr val="FFFFFF"/>
              </a:highlight>
              <a:latin typeface="Calibri"/>
              <a:ea typeface="Calibri"/>
              <a:cs typeface="Calibri"/>
              <a:sym typeface="Calibri"/>
            </a:endParaRPr>
          </a:p>
          <a:p>
            <a:pPr marL="0" marR="101600" lvl="0" indent="0" algn="l" rtl="0">
              <a:lnSpc>
                <a:spcPct val="100000"/>
              </a:lnSpc>
              <a:spcBef>
                <a:spcPts val="200"/>
              </a:spcBef>
              <a:spcAft>
                <a:spcPts val="0"/>
              </a:spcAft>
              <a:buNone/>
            </a:pPr>
            <a:r>
              <a:rPr lang="en" sz="1200">
                <a:latin typeface="Calibri"/>
                <a:ea typeface="Calibri"/>
                <a:cs typeface="Calibri"/>
                <a:sym typeface="Calibri"/>
              </a:rPr>
              <a:t>Manet </a:t>
            </a:r>
            <a:r>
              <a:rPr lang="en" sz="1200">
                <a:solidFill>
                  <a:srgbClr val="333333"/>
                </a:solidFill>
                <a:highlight>
                  <a:srgbClr val="FFFFFF"/>
                </a:highlight>
                <a:latin typeface="Calibri"/>
                <a:ea typeface="Calibri"/>
                <a:cs typeface="Calibri"/>
                <a:sym typeface="Calibri"/>
              </a:rPr>
              <a:t>didn't consider himself an impressionist, </a:t>
            </a:r>
            <a:endParaRPr sz="1200">
              <a:solidFill>
                <a:srgbClr val="333333"/>
              </a:solidFill>
              <a:highlight>
                <a:srgbClr val="FFFFFF"/>
              </a:highlight>
              <a:latin typeface="Calibri"/>
              <a:ea typeface="Calibri"/>
              <a:cs typeface="Calibri"/>
              <a:sym typeface="Calibri"/>
            </a:endParaRPr>
          </a:p>
          <a:p>
            <a:pPr marL="0" marR="101600" lvl="0" indent="0" algn="l" rtl="0">
              <a:lnSpc>
                <a:spcPct val="100000"/>
              </a:lnSpc>
              <a:spcBef>
                <a:spcPts val="200"/>
              </a:spcBef>
              <a:spcAft>
                <a:spcPts val="0"/>
              </a:spcAft>
              <a:buNone/>
            </a:pPr>
            <a:r>
              <a:rPr lang="en" sz="1200">
                <a:solidFill>
                  <a:srgbClr val="333333"/>
                </a:solidFill>
                <a:highlight>
                  <a:srgbClr val="FFFFFF"/>
                </a:highlight>
                <a:latin typeface="Calibri"/>
                <a:ea typeface="Calibri"/>
                <a:cs typeface="Calibri"/>
                <a:sym typeface="Calibri"/>
              </a:rPr>
              <a:t>but newspaper critics called him a "king of </a:t>
            </a:r>
            <a:endParaRPr sz="1200">
              <a:solidFill>
                <a:srgbClr val="333333"/>
              </a:solidFill>
              <a:highlight>
                <a:srgbClr val="FFFFFF"/>
              </a:highlight>
              <a:latin typeface="Calibri"/>
              <a:ea typeface="Calibri"/>
              <a:cs typeface="Calibri"/>
              <a:sym typeface="Calibri"/>
            </a:endParaRPr>
          </a:p>
          <a:p>
            <a:pPr marL="0" marR="101600" lvl="0" indent="0" algn="l" rtl="0">
              <a:lnSpc>
                <a:spcPct val="100000"/>
              </a:lnSpc>
              <a:spcBef>
                <a:spcPts val="200"/>
              </a:spcBef>
              <a:spcAft>
                <a:spcPts val="0"/>
              </a:spcAft>
              <a:buNone/>
            </a:pPr>
            <a:r>
              <a:rPr lang="en" sz="1200">
                <a:solidFill>
                  <a:srgbClr val="333333"/>
                </a:solidFill>
                <a:highlight>
                  <a:srgbClr val="FFFFFF"/>
                </a:highlight>
                <a:latin typeface="Calibri"/>
                <a:ea typeface="Calibri"/>
                <a:cs typeface="Calibri"/>
                <a:sym typeface="Calibri"/>
              </a:rPr>
              <a:t>impressionists" and referred to future impressionists as "Manet's team". Manet thought the Salon was talking about his art with acclaim, only to find out it was Monet’s work. Their relationship began with discord but ended with them being the best of friends until Manet’s death in 1883.</a:t>
            </a:r>
            <a:endParaRPr sz="1200" b="1">
              <a:latin typeface="Calibri"/>
              <a:ea typeface="Calibri"/>
              <a:cs typeface="Calibri"/>
              <a:sym typeface="Calibri"/>
            </a:endParaRPr>
          </a:p>
          <a:p>
            <a:pPr marL="101600" marR="101600" lvl="0" indent="0" algn="l" rtl="0">
              <a:lnSpc>
                <a:spcPct val="100000"/>
              </a:lnSpc>
              <a:spcBef>
                <a:spcPts val="200"/>
              </a:spcBef>
              <a:spcAft>
                <a:spcPts val="0"/>
              </a:spcAft>
              <a:buNone/>
            </a:pPr>
            <a:endParaRPr sz="1200">
              <a:latin typeface="Calibri"/>
              <a:ea typeface="Calibri"/>
              <a:cs typeface="Calibri"/>
              <a:sym typeface="Calibri"/>
            </a:endParaRPr>
          </a:p>
          <a:p>
            <a:pPr marL="0" lvl="0" indent="0" algn="l" rtl="0">
              <a:lnSpc>
                <a:spcPct val="100000"/>
              </a:lnSpc>
              <a:spcBef>
                <a:spcPts val="200"/>
              </a:spcBef>
              <a:spcAft>
                <a:spcPts val="0"/>
              </a:spcAft>
              <a:buNone/>
            </a:pPr>
            <a:endParaRPr sz="1200">
              <a:latin typeface="Calibri"/>
              <a:ea typeface="Calibri"/>
              <a:cs typeface="Calibri"/>
              <a:sym typeface="Calibri"/>
            </a:endParaRPr>
          </a:p>
        </p:txBody>
      </p:sp>
      <p:sp>
        <p:nvSpPr>
          <p:cNvPr id="541" name="Google Shape;541;p65"/>
          <p:cNvSpPr txBox="1"/>
          <p:nvPr/>
        </p:nvSpPr>
        <p:spPr>
          <a:xfrm>
            <a:off x="255100" y="1193525"/>
            <a:ext cx="4271400" cy="3466200"/>
          </a:xfrm>
          <a:prstGeom prst="rect">
            <a:avLst/>
          </a:prstGeom>
          <a:noFill/>
          <a:ln>
            <a:noFill/>
          </a:ln>
        </p:spPr>
        <p:txBody>
          <a:bodyPr spcFirstLastPara="1" wrap="square" lIns="91425" tIns="91425" rIns="91425" bIns="91425" anchor="t" anchorCtr="0">
            <a:noAutofit/>
          </a:bodyPr>
          <a:lstStyle/>
          <a:p>
            <a:pPr marL="0" marR="101600" lvl="0" indent="0" algn="l" rtl="0">
              <a:lnSpc>
                <a:spcPct val="100000"/>
              </a:lnSpc>
              <a:spcBef>
                <a:spcPts val="200"/>
              </a:spcBef>
              <a:spcAft>
                <a:spcPts val="0"/>
              </a:spcAft>
              <a:buNone/>
            </a:pPr>
            <a:r>
              <a:rPr lang="en" sz="1200" b="1">
                <a:latin typeface="Calibri"/>
                <a:ea typeface="Calibri"/>
                <a:cs typeface="Calibri"/>
                <a:sym typeface="Calibri"/>
              </a:rPr>
              <a:t>Artist: </a:t>
            </a:r>
            <a:r>
              <a:rPr lang="en" sz="1200">
                <a:solidFill>
                  <a:schemeClr val="dk1"/>
                </a:solidFill>
                <a:latin typeface="Calibri"/>
                <a:ea typeface="Calibri"/>
                <a:cs typeface="Calibri"/>
                <a:sym typeface="Calibri"/>
              </a:rPr>
              <a:t>Claude Oscar Monet</a:t>
            </a:r>
            <a:endParaRPr sz="1200" b="1">
              <a:latin typeface="Calibri"/>
              <a:ea typeface="Calibri"/>
              <a:cs typeface="Calibri"/>
              <a:sym typeface="Calibri"/>
            </a:endParaRPr>
          </a:p>
          <a:p>
            <a:pPr marL="0" marR="101600" lvl="0" indent="0" algn="l" rtl="0">
              <a:lnSpc>
                <a:spcPct val="100000"/>
              </a:lnSpc>
              <a:spcBef>
                <a:spcPts val="200"/>
              </a:spcBef>
              <a:spcAft>
                <a:spcPts val="0"/>
              </a:spcAft>
              <a:buNone/>
            </a:pPr>
            <a:r>
              <a:rPr lang="en" sz="1200" b="1">
                <a:latin typeface="Calibri"/>
                <a:ea typeface="Calibri"/>
                <a:cs typeface="Calibri"/>
                <a:sym typeface="Calibri"/>
              </a:rPr>
              <a:t>Movement: </a:t>
            </a:r>
            <a:r>
              <a:rPr lang="en" sz="1200">
                <a:solidFill>
                  <a:schemeClr val="dk1"/>
                </a:solidFill>
                <a:latin typeface="Calibri"/>
                <a:ea typeface="Calibri"/>
                <a:cs typeface="Calibri"/>
                <a:sym typeface="Calibri"/>
              </a:rPr>
              <a:t>Impressionism</a:t>
            </a:r>
            <a:endParaRPr sz="1200" b="1">
              <a:latin typeface="Calibri"/>
              <a:ea typeface="Calibri"/>
              <a:cs typeface="Calibri"/>
              <a:sym typeface="Calibri"/>
            </a:endParaRPr>
          </a:p>
          <a:p>
            <a:pPr marL="0" marR="101600" lvl="0" indent="0" algn="l" rtl="0">
              <a:lnSpc>
                <a:spcPct val="100000"/>
              </a:lnSpc>
              <a:spcBef>
                <a:spcPts val="200"/>
              </a:spcBef>
              <a:spcAft>
                <a:spcPts val="0"/>
              </a:spcAft>
              <a:buNone/>
            </a:pPr>
            <a:r>
              <a:rPr lang="en" sz="1200" b="1">
                <a:latin typeface="Calibri"/>
                <a:ea typeface="Calibri"/>
                <a:cs typeface="Calibri"/>
                <a:sym typeface="Calibri"/>
              </a:rPr>
              <a:t>Birth: </a:t>
            </a:r>
            <a:r>
              <a:rPr lang="en" sz="1200">
                <a:solidFill>
                  <a:schemeClr val="dk1"/>
                </a:solidFill>
                <a:latin typeface="Calibri"/>
                <a:ea typeface="Calibri"/>
                <a:cs typeface="Calibri"/>
                <a:sym typeface="Calibri"/>
              </a:rPr>
              <a:t>14 November 1840, Paris</a:t>
            </a:r>
            <a:endParaRPr sz="1200" b="1">
              <a:latin typeface="Calibri"/>
              <a:ea typeface="Calibri"/>
              <a:cs typeface="Calibri"/>
              <a:sym typeface="Calibri"/>
            </a:endParaRPr>
          </a:p>
          <a:p>
            <a:pPr marL="0" marR="101600" lvl="0" indent="0" algn="l" rtl="0">
              <a:lnSpc>
                <a:spcPct val="100000"/>
              </a:lnSpc>
              <a:spcBef>
                <a:spcPts val="200"/>
              </a:spcBef>
              <a:spcAft>
                <a:spcPts val="0"/>
              </a:spcAft>
              <a:buNone/>
            </a:pPr>
            <a:r>
              <a:rPr lang="en" sz="1200" b="1">
                <a:latin typeface="Calibri"/>
                <a:ea typeface="Calibri"/>
                <a:cs typeface="Calibri"/>
                <a:sym typeface="Calibri"/>
              </a:rPr>
              <a:t>Death: </a:t>
            </a:r>
            <a:r>
              <a:rPr lang="en" sz="1200">
                <a:solidFill>
                  <a:schemeClr val="dk1"/>
                </a:solidFill>
                <a:latin typeface="Calibri"/>
                <a:ea typeface="Calibri"/>
                <a:cs typeface="Calibri"/>
                <a:sym typeface="Calibri"/>
              </a:rPr>
              <a:t>5 December 1926 (aged 86) in </a:t>
            </a:r>
            <a:endParaRPr sz="1200">
              <a:solidFill>
                <a:schemeClr val="dk1"/>
              </a:solidFill>
              <a:latin typeface="Calibri"/>
              <a:ea typeface="Calibri"/>
              <a:cs typeface="Calibri"/>
              <a:sym typeface="Calibri"/>
            </a:endParaRPr>
          </a:p>
          <a:p>
            <a:pPr marL="0" marR="101600" lvl="0" indent="0" algn="l" rtl="0">
              <a:lnSpc>
                <a:spcPct val="100000"/>
              </a:lnSpc>
              <a:spcBef>
                <a:spcPts val="200"/>
              </a:spcBef>
              <a:spcAft>
                <a:spcPts val="0"/>
              </a:spcAft>
              <a:buNone/>
            </a:pPr>
            <a:r>
              <a:rPr lang="en" sz="1200">
                <a:solidFill>
                  <a:schemeClr val="dk1"/>
                </a:solidFill>
                <a:latin typeface="Calibri"/>
                <a:ea typeface="Calibri"/>
                <a:cs typeface="Calibri"/>
                <a:sym typeface="Calibri"/>
              </a:rPr>
              <a:t>Giverny, France</a:t>
            </a:r>
            <a:endParaRPr sz="1200" b="1">
              <a:latin typeface="Calibri"/>
              <a:ea typeface="Calibri"/>
              <a:cs typeface="Calibri"/>
              <a:sym typeface="Calibri"/>
            </a:endParaRPr>
          </a:p>
          <a:p>
            <a:pPr marL="0" marR="101600" lvl="0" indent="0" algn="l" rtl="0">
              <a:lnSpc>
                <a:spcPct val="100000"/>
              </a:lnSpc>
              <a:spcBef>
                <a:spcPts val="200"/>
              </a:spcBef>
              <a:spcAft>
                <a:spcPts val="0"/>
              </a:spcAft>
              <a:buNone/>
            </a:pPr>
            <a:r>
              <a:rPr lang="en" sz="1200" b="1">
                <a:latin typeface="Calibri"/>
                <a:ea typeface="Calibri"/>
                <a:cs typeface="Calibri"/>
                <a:sym typeface="Calibri"/>
              </a:rPr>
              <a:t>Nationality:</a:t>
            </a:r>
            <a:r>
              <a:rPr lang="en" sz="1200">
                <a:latin typeface="Calibri"/>
                <a:ea typeface="Calibri"/>
                <a:cs typeface="Calibri"/>
                <a:sym typeface="Calibri"/>
              </a:rPr>
              <a:t> French</a:t>
            </a:r>
            <a:endParaRPr sz="1200">
              <a:latin typeface="Calibri"/>
              <a:ea typeface="Calibri"/>
              <a:cs typeface="Calibri"/>
              <a:sym typeface="Calibri"/>
            </a:endParaRPr>
          </a:p>
          <a:p>
            <a:pPr marL="0" marR="101600" lvl="0" indent="0" algn="l" rtl="0">
              <a:lnSpc>
                <a:spcPct val="100000"/>
              </a:lnSpc>
              <a:spcBef>
                <a:spcPts val="200"/>
              </a:spcBef>
              <a:spcAft>
                <a:spcPts val="0"/>
              </a:spcAft>
              <a:buNone/>
            </a:pPr>
            <a:r>
              <a:rPr lang="en" sz="1200" b="1">
                <a:latin typeface="Calibri"/>
                <a:ea typeface="Calibri"/>
                <a:cs typeface="Calibri"/>
                <a:sym typeface="Calibri"/>
              </a:rPr>
              <a:t>Field: </a:t>
            </a:r>
            <a:r>
              <a:rPr lang="en" sz="1200">
                <a:latin typeface="Calibri"/>
                <a:ea typeface="Calibri"/>
                <a:cs typeface="Calibri"/>
                <a:sym typeface="Calibri"/>
              </a:rPr>
              <a:t>Painting</a:t>
            </a:r>
            <a:endParaRPr sz="1200">
              <a:latin typeface="Calibri"/>
              <a:ea typeface="Calibri"/>
              <a:cs typeface="Calibri"/>
              <a:sym typeface="Calibri"/>
            </a:endParaRPr>
          </a:p>
          <a:p>
            <a:pPr marL="0" marR="101600" lvl="0" indent="0" algn="l" rtl="0">
              <a:lnSpc>
                <a:spcPct val="100000"/>
              </a:lnSpc>
              <a:spcBef>
                <a:spcPts val="200"/>
              </a:spcBef>
              <a:spcAft>
                <a:spcPts val="0"/>
              </a:spcAft>
              <a:buNone/>
            </a:pPr>
            <a:r>
              <a:rPr lang="en" sz="1200" b="1">
                <a:latin typeface="Calibri"/>
                <a:ea typeface="Calibri"/>
                <a:cs typeface="Calibri"/>
                <a:sym typeface="Calibri"/>
              </a:rPr>
              <a:t>Characteristics:</a:t>
            </a:r>
            <a:endParaRPr sz="1200">
              <a:latin typeface="Calibri"/>
              <a:ea typeface="Calibri"/>
              <a:cs typeface="Calibri"/>
              <a:sym typeface="Calibri"/>
            </a:endParaRPr>
          </a:p>
          <a:p>
            <a:pPr marL="457200" marR="101600" lvl="0" indent="-304800" algn="l" rtl="0">
              <a:lnSpc>
                <a:spcPct val="100000"/>
              </a:lnSpc>
              <a:spcBef>
                <a:spcPts val="200"/>
              </a:spcBef>
              <a:spcAft>
                <a:spcPts val="0"/>
              </a:spcAft>
              <a:buSzPts val="1200"/>
              <a:buFont typeface="Calibri"/>
              <a:buChar char="●"/>
            </a:pPr>
            <a:r>
              <a:rPr lang="en" sz="1200">
                <a:solidFill>
                  <a:schemeClr val="dk1"/>
                </a:solidFill>
                <a:latin typeface="Calibri"/>
                <a:ea typeface="Calibri"/>
                <a:cs typeface="Calibri"/>
                <a:sym typeface="Calibri"/>
              </a:rPr>
              <a:t>Landscapes</a:t>
            </a:r>
            <a:endParaRPr sz="1200">
              <a:solidFill>
                <a:schemeClr val="dk1"/>
              </a:solidFill>
              <a:latin typeface="Calibri"/>
              <a:ea typeface="Calibri"/>
              <a:cs typeface="Calibri"/>
              <a:sym typeface="Calibri"/>
            </a:endParaRPr>
          </a:p>
          <a:p>
            <a:pPr marL="457200" marR="101600" lvl="0" indent="-304800" algn="l" rtl="0">
              <a:lnSpc>
                <a:spcPct val="100000"/>
              </a:lnSpc>
              <a:spcBef>
                <a:spcPts val="0"/>
              </a:spcBef>
              <a:spcAft>
                <a:spcPts val="0"/>
              </a:spcAft>
              <a:buSzPts val="1200"/>
              <a:buFont typeface="Calibri"/>
              <a:buChar char="●"/>
            </a:pPr>
            <a:r>
              <a:rPr lang="en" sz="1200">
                <a:latin typeface="Calibri"/>
                <a:ea typeface="Calibri"/>
                <a:cs typeface="Calibri"/>
                <a:sym typeface="Calibri"/>
              </a:rPr>
              <a:t>Uses SPOTS (Impressionism)</a:t>
            </a:r>
            <a:endParaRPr sz="1200">
              <a:latin typeface="Calibri"/>
              <a:ea typeface="Calibri"/>
              <a:cs typeface="Calibri"/>
              <a:sym typeface="Calibri"/>
            </a:endParaRPr>
          </a:p>
          <a:p>
            <a:pPr marL="457200" marR="101600" lvl="0" indent="-304800" algn="l" rtl="0">
              <a:lnSpc>
                <a:spcPct val="100000"/>
              </a:lnSpc>
              <a:spcBef>
                <a:spcPts val="0"/>
              </a:spcBef>
              <a:spcAft>
                <a:spcPts val="0"/>
              </a:spcAft>
              <a:buSzPts val="1200"/>
              <a:buFont typeface="Calibri"/>
              <a:buChar char="●"/>
            </a:pPr>
            <a:r>
              <a:rPr lang="en" sz="1200">
                <a:latin typeface="Calibri"/>
                <a:ea typeface="Calibri"/>
                <a:cs typeface="Calibri"/>
                <a:sym typeface="Calibri"/>
              </a:rPr>
              <a:t>Experimented with colors and light</a:t>
            </a:r>
            <a:endParaRPr sz="1200">
              <a:latin typeface="Calibri"/>
              <a:ea typeface="Calibri"/>
              <a:cs typeface="Calibri"/>
              <a:sym typeface="Calibri"/>
            </a:endParaRPr>
          </a:p>
          <a:p>
            <a:pPr marL="0" marR="101600" lvl="0" indent="0" algn="l" rtl="0">
              <a:lnSpc>
                <a:spcPct val="100000"/>
              </a:lnSpc>
              <a:spcBef>
                <a:spcPts val="200"/>
              </a:spcBef>
              <a:spcAft>
                <a:spcPts val="0"/>
              </a:spcAft>
              <a:buNone/>
            </a:pPr>
            <a:r>
              <a:rPr lang="en" sz="1200">
                <a:latin typeface="Calibri"/>
                <a:ea typeface="Calibri"/>
                <a:cs typeface="Calibri"/>
                <a:sym typeface="Calibri"/>
              </a:rPr>
              <a:t>Monet was influenced by Manet’s style. There are multiple examples of the two artists interpretation of the same moment. Their relationship was based on respect. Monet was comfortable to ask Manet for money and Manet kindly gave it without debiting their friendship. When a landscape couldn’t be found, Monet planted it. For instance, he planted the lilies and built the bridge portrayed in the Water Lilies series of over 400 paintings.</a:t>
            </a:r>
            <a:endParaRPr sz="1200">
              <a:latin typeface="Calibri"/>
              <a:ea typeface="Calibri"/>
              <a:cs typeface="Calibri"/>
              <a:sym typeface="Calibri"/>
            </a:endParaRPr>
          </a:p>
          <a:p>
            <a:pPr marL="0" lvl="0" indent="0" algn="l" rtl="0">
              <a:lnSpc>
                <a:spcPct val="100000"/>
              </a:lnSpc>
              <a:spcBef>
                <a:spcPts val="200"/>
              </a:spcBef>
              <a:spcAft>
                <a:spcPts val="0"/>
              </a:spcAft>
              <a:buNone/>
            </a:pPr>
            <a:endParaRPr>
              <a:latin typeface="Calibri"/>
              <a:ea typeface="Calibri"/>
              <a:cs typeface="Calibri"/>
              <a:sym typeface="Calibri"/>
            </a:endParaRPr>
          </a:p>
        </p:txBody>
      </p:sp>
      <p:pic>
        <p:nvPicPr>
          <p:cNvPr id="542" name="Google Shape;542;p65"/>
          <p:cNvPicPr preferRelativeResize="0"/>
          <p:nvPr/>
        </p:nvPicPr>
        <p:blipFill rotWithShape="1">
          <a:blip r:embed="rId5">
            <a:alphaModFix/>
          </a:blip>
          <a:srcRect r="50069"/>
          <a:stretch/>
        </p:blipFill>
        <p:spPr>
          <a:xfrm>
            <a:off x="3208875" y="1149675"/>
            <a:ext cx="1110874" cy="1125300"/>
          </a:xfrm>
          <a:prstGeom prst="rect">
            <a:avLst/>
          </a:prstGeom>
          <a:noFill/>
          <a:ln>
            <a:noFill/>
          </a:ln>
        </p:spPr>
      </p:pic>
      <p:pic>
        <p:nvPicPr>
          <p:cNvPr id="543" name="Google Shape;543;p65"/>
          <p:cNvPicPr preferRelativeResize="0"/>
          <p:nvPr/>
        </p:nvPicPr>
        <p:blipFill rotWithShape="1">
          <a:blip r:embed="rId5">
            <a:alphaModFix/>
          </a:blip>
          <a:srcRect l="50069"/>
          <a:stretch/>
        </p:blipFill>
        <p:spPr>
          <a:xfrm>
            <a:off x="7788000" y="2869825"/>
            <a:ext cx="1110874" cy="1125300"/>
          </a:xfrm>
          <a:prstGeom prst="rect">
            <a:avLst/>
          </a:prstGeom>
          <a:noFill/>
          <a:ln>
            <a:noFill/>
          </a:ln>
        </p:spPr>
      </p:pic>
      <p:pic>
        <p:nvPicPr>
          <p:cNvPr id="544" name="Google Shape;544;p65"/>
          <p:cNvPicPr preferRelativeResize="0"/>
          <p:nvPr/>
        </p:nvPicPr>
        <p:blipFill>
          <a:blip r:embed="rId6">
            <a:alphaModFix/>
          </a:blip>
          <a:stretch>
            <a:fillRect/>
          </a:stretch>
        </p:blipFill>
        <p:spPr>
          <a:xfrm>
            <a:off x="7213559" y="1498325"/>
            <a:ext cx="1685315" cy="1235325"/>
          </a:xfrm>
          <a:prstGeom prst="rect">
            <a:avLst/>
          </a:prstGeom>
          <a:noFill/>
          <a:ln>
            <a:noFill/>
          </a:ln>
        </p:spPr>
      </p:pic>
      <p:pic>
        <p:nvPicPr>
          <p:cNvPr id="545" name="Google Shape;545;p65"/>
          <p:cNvPicPr preferRelativeResize="0"/>
          <p:nvPr/>
        </p:nvPicPr>
        <p:blipFill>
          <a:blip r:embed="rId7">
            <a:alphaModFix/>
          </a:blip>
          <a:stretch>
            <a:fillRect/>
          </a:stretch>
        </p:blipFill>
        <p:spPr>
          <a:xfrm>
            <a:off x="2906490" y="2413423"/>
            <a:ext cx="1413259" cy="827225"/>
          </a:xfrm>
          <a:prstGeom prst="rect">
            <a:avLst/>
          </a:prstGeom>
          <a:noFill/>
          <a:ln>
            <a:noFill/>
          </a:ln>
        </p:spPr>
      </p:pic>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Shape 549"/>
        <p:cNvGrpSpPr/>
        <p:nvPr/>
      </p:nvGrpSpPr>
      <p:grpSpPr>
        <a:xfrm>
          <a:off x="0" y="0"/>
          <a:ext cx="0" cy="0"/>
          <a:chOff x="0" y="0"/>
          <a:chExt cx="0" cy="0"/>
        </a:xfrm>
      </p:grpSpPr>
      <p:pic>
        <p:nvPicPr>
          <p:cNvPr id="550" name="Google Shape;550;p66"/>
          <p:cNvPicPr preferRelativeResize="0"/>
          <p:nvPr/>
        </p:nvPicPr>
        <p:blipFill>
          <a:blip r:embed="rId3">
            <a:alphaModFix/>
          </a:blip>
          <a:stretch>
            <a:fillRect/>
          </a:stretch>
        </p:blipFill>
        <p:spPr>
          <a:xfrm>
            <a:off x="152400" y="336350"/>
            <a:ext cx="8839201" cy="4470793"/>
          </a:xfrm>
          <a:prstGeom prst="rect">
            <a:avLst/>
          </a:prstGeom>
          <a:noFill/>
          <a:ln>
            <a:noFill/>
          </a:ln>
        </p:spPr>
      </p:pic>
      <p:sp>
        <p:nvSpPr>
          <p:cNvPr id="551" name="Google Shape;551;p66"/>
          <p:cNvSpPr txBox="1"/>
          <p:nvPr/>
        </p:nvSpPr>
        <p:spPr>
          <a:xfrm>
            <a:off x="3458025" y="1232050"/>
            <a:ext cx="1520700" cy="1654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9600" b="1">
                <a:latin typeface="Gloria Hallelujah"/>
                <a:ea typeface="Gloria Hallelujah"/>
                <a:cs typeface="Gloria Hallelujah"/>
                <a:sym typeface="Gloria Hallelujah"/>
              </a:rPr>
              <a:t>O</a:t>
            </a:r>
            <a:endParaRPr sz="9600" b="1">
              <a:latin typeface="Gloria Hallelujah"/>
              <a:ea typeface="Gloria Hallelujah"/>
              <a:cs typeface="Gloria Hallelujah"/>
              <a:sym typeface="Gloria Hallelujah"/>
            </a:endParaRPr>
          </a:p>
        </p:txBody>
      </p:sp>
      <p:sp>
        <p:nvSpPr>
          <p:cNvPr id="552" name="Google Shape;552;p66"/>
          <p:cNvSpPr txBox="1"/>
          <p:nvPr/>
        </p:nvSpPr>
        <p:spPr>
          <a:xfrm>
            <a:off x="4705375" y="412550"/>
            <a:ext cx="1520700" cy="1654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9600" b="1">
                <a:solidFill>
                  <a:srgbClr val="FFFFFF"/>
                </a:solidFill>
                <a:latin typeface="Cambria"/>
                <a:ea typeface="Cambria"/>
                <a:cs typeface="Cambria"/>
                <a:sym typeface="Cambria"/>
              </a:rPr>
              <a:t>A</a:t>
            </a:r>
            <a:endParaRPr sz="9600" b="1">
              <a:solidFill>
                <a:srgbClr val="FFFFFF"/>
              </a:solidFill>
              <a:latin typeface="Cambria"/>
              <a:ea typeface="Cambria"/>
              <a:cs typeface="Cambria"/>
              <a:sym typeface="Cambria"/>
            </a:endParaRPr>
          </a:p>
        </p:txBody>
      </p:sp>
      <p:sp>
        <p:nvSpPr>
          <p:cNvPr id="553" name="Google Shape;553;p66"/>
          <p:cNvSpPr txBox="1"/>
          <p:nvPr/>
        </p:nvSpPr>
        <p:spPr>
          <a:xfrm>
            <a:off x="3726525" y="1118175"/>
            <a:ext cx="1252200" cy="7380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2400">
                <a:latin typeface="Pacifico"/>
                <a:ea typeface="Pacifico"/>
                <a:cs typeface="Pacifico"/>
                <a:sym typeface="Pacifico"/>
              </a:rPr>
              <a:t>verses</a:t>
            </a:r>
            <a:endParaRPr sz="2400">
              <a:latin typeface="Pacifico"/>
              <a:ea typeface="Pacifico"/>
              <a:cs typeface="Pacifico"/>
              <a:sym typeface="Pacifico"/>
            </a:endParaRPr>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Shape 557"/>
        <p:cNvGrpSpPr/>
        <p:nvPr/>
      </p:nvGrpSpPr>
      <p:grpSpPr>
        <a:xfrm>
          <a:off x="0" y="0"/>
          <a:ext cx="0" cy="0"/>
          <a:chOff x="0" y="0"/>
          <a:chExt cx="0" cy="0"/>
        </a:xfrm>
      </p:grpSpPr>
      <p:pic>
        <p:nvPicPr>
          <p:cNvPr id="558" name="Google Shape;558;p67"/>
          <p:cNvPicPr preferRelativeResize="0"/>
          <p:nvPr/>
        </p:nvPicPr>
        <p:blipFill>
          <a:blip r:embed="rId3">
            <a:alphaModFix/>
          </a:blip>
          <a:stretch>
            <a:fillRect/>
          </a:stretch>
        </p:blipFill>
        <p:spPr>
          <a:xfrm>
            <a:off x="870587" y="494450"/>
            <a:ext cx="2715506" cy="3768719"/>
          </a:xfrm>
          <a:prstGeom prst="rect">
            <a:avLst/>
          </a:prstGeom>
          <a:noFill/>
          <a:ln>
            <a:noFill/>
          </a:ln>
        </p:spPr>
      </p:pic>
      <p:sp>
        <p:nvSpPr>
          <p:cNvPr id="559" name="Google Shape;559;p67"/>
          <p:cNvSpPr txBox="1"/>
          <p:nvPr/>
        </p:nvSpPr>
        <p:spPr>
          <a:xfrm>
            <a:off x="817438" y="4338425"/>
            <a:ext cx="2974200" cy="5001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a:latin typeface="Calibri"/>
                <a:ea typeface="Calibri"/>
                <a:cs typeface="Calibri"/>
                <a:sym typeface="Calibri"/>
              </a:rPr>
              <a:t>The Balcony, Edouard Manet</a:t>
            </a:r>
            <a:endParaRPr>
              <a:latin typeface="Calibri"/>
              <a:ea typeface="Calibri"/>
              <a:cs typeface="Calibri"/>
              <a:sym typeface="Calibri"/>
            </a:endParaRPr>
          </a:p>
        </p:txBody>
      </p:sp>
      <p:pic>
        <p:nvPicPr>
          <p:cNvPr id="560" name="Google Shape;560;p67"/>
          <p:cNvPicPr preferRelativeResize="0"/>
          <p:nvPr/>
        </p:nvPicPr>
        <p:blipFill>
          <a:blip r:embed="rId4">
            <a:alphaModFix/>
          </a:blip>
          <a:stretch>
            <a:fillRect/>
          </a:stretch>
        </p:blipFill>
        <p:spPr>
          <a:xfrm>
            <a:off x="3810566" y="494450"/>
            <a:ext cx="4524285" cy="3768719"/>
          </a:xfrm>
          <a:prstGeom prst="rect">
            <a:avLst/>
          </a:prstGeom>
          <a:noFill/>
          <a:ln>
            <a:noFill/>
          </a:ln>
        </p:spPr>
      </p:pic>
      <p:sp>
        <p:nvSpPr>
          <p:cNvPr id="561" name="Google Shape;561;p67"/>
          <p:cNvSpPr txBox="1"/>
          <p:nvPr/>
        </p:nvSpPr>
        <p:spPr>
          <a:xfrm>
            <a:off x="3810563" y="4338425"/>
            <a:ext cx="4524300" cy="268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a:latin typeface="Calibri"/>
                <a:ea typeface="Calibri"/>
                <a:cs typeface="Calibri"/>
                <a:sym typeface="Calibri"/>
              </a:rPr>
              <a:t>Poppy Field in Argenteuil, Claude Monet</a:t>
            </a:r>
            <a:endParaRPr>
              <a:latin typeface="Calibri"/>
              <a:ea typeface="Calibri"/>
              <a:cs typeface="Calibri"/>
              <a:sym typeface="Calibri"/>
            </a:endParaRPr>
          </a:p>
        </p:txBody>
      </p:sp>
      <p:sp>
        <p:nvSpPr>
          <p:cNvPr id="562" name="Google Shape;562;p67"/>
          <p:cNvSpPr txBox="1"/>
          <p:nvPr/>
        </p:nvSpPr>
        <p:spPr>
          <a:xfrm>
            <a:off x="465875" y="3654275"/>
            <a:ext cx="480900" cy="9282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3600">
                <a:latin typeface="Calibri"/>
                <a:ea typeface="Calibri"/>
                <a:cs typeface="Calibri"/>
                <a:sym typeface="Calibri"/>
              </a:rPr>
              <a:t>1</a:t>
            </a:r>
            <a:endParaRPr sz="3600">
              <a:latin typeface="Calibri"/>
              <a:ea typeface="Calibri"/>
              <a:cs typeface="Calibri"/>
              <a:sym typeface="Calibri"/>
            </a:endParaRPr>
          </a:p>
        </p:txBody>
      </p:sp>
      <p:sp>
        <p:nvSpPr>
          <p:cNvPr id="563" name="Google Shape;563;p67"/>
          <p:cNvSpPr txBox="1"/>
          <p:nvPr/>
        </p:nvSpPr>
        <p:spPr>
          <a:xfrm>
            <a:off x="8353800" y="3659250"/>
            <a:ext cx="480900" cy="9282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3600">
                <a:latin typeface="Calibri"/>
                <a:ea typeface="Calibri"/>
                <a:cs typeface="Calibri"/>
                <a:sym typeface="Calibri"/>
              </a:rPr>
              <a:t>2</a:t>
            </a:r>
            <a:endParaRPr sz="3600">
              <a:latin typeface="Calibri"/>
              <a:ea typeface="Calibri"/>
              <a:cs typeface="Calibri"/>
              <a:sym typeface="Calibri"/>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59"/>
                                        </p:tgtEl>
                                        <p:attrNameLst>
                                          <p:attrName>style.visibility</p:attrName>
                                        </p:attrNameLst>
                                      </p:cBhvr>
                                      <p:to>
                                        <p:strVal val="visible"/>
                                      </p:to>
                                    </p:set>
                                    <p:animEffect transition="in" filter="fade">
                                      <p:cBhvr>
                                        <p:cTn id="7" dur="1000"/>
                                        <p:tgtEl>
                                          <p:spTgt spid="559"/>
                                        </p:tgtEl>
                                      </p:cBhvr>
                                    </p:animEffect>
                                  </p:childTnLst>
                                </p:cTn>
                              </p:par>
                              <p:par>
                                <p:cTn id="8" presetID="10" presetClass="entr" presetSubtype="0" fill="hold" nodeType="withEffect">
                                  <p:stCondLst>
                                    <p:cond delay="0"/>
                                  </p:stCondLst>
                                  <p:childTnLst>
                                    <p:set>
                                      <p:cBhvr>
                                        <p:cTn id="9" dur="1" fill="hold">
                                          <p:stCondLst>
                                            <p:cond delay="0"/>
                                          </p:stCondLst>
                                        </p:cTn>
                                        <p:tgtEl>
                                          <p:spTgt spid="561"/>
                                        </p:tgtEl>
                                        <p:attrNameLst>
                                          <p:attrName>style.visibility</p:attrName>
                                        </p:attrNameLst>
                                      </p:cBhvr>
                                      <p:to>
                                        <p:strVal val="visible"/>
                                      </p:to>
                                    </p:set>
                                    <p:animEffect transition="in" filter="fade">
                                      <p:cBhvr>
                                        <p:cTn id="10" dur="1000"/>
                                        <p:tgtEl>
                                          <p:spTgt spid="5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Shape 567"/>
        <p:cNvGrpSpPr/>
        <p:nvPr/>
      </p:nvGrpSpPr>
      <p:grpSpPr>
        <a:xfrm>
          <a:off x="0" y="0"/>
          <a:ext cx="0" cy="0"/>
          <a:chOff x="0" y="0"/>
          <a:chExt cx="0" cy="0"/>
        </a:xfrm>
      </p:grpSpPr>
      <p:pic>
        <p:nvPicPr>
          <p:cNvPr id="568" name="Google Shape;568;p68" descr="enter image description here"/>
          <p:cNvPicPr preferRelativeResize="0"/>
          <p:nvPr/>
        </p:nvPicPr>
        <p:blipFill>
          <a:blip r:embed="rId3">
            <a:alphaModFix/>
          </a:blip>
          <a:stretch>
            <a:fillRect/>
          </a:stretch>
        </p:blipFill>
        <p:spPr>
          <a:xfrm>
            <a:off x="581925" y="546900"/>
            <a:ext cx="3630475" cy="3418025"/>
          </a:xfrm>
          <a:prstGeom prst="rect">
            <a:avLst/>
          </a:prstGeom>
          <a:noFill/>
          <a:ln>
            <a:noFill/>
          </a:ln>
        </p:spPr>
      </p:pic>
      <p:sp>
        <p:nvSpPr>
          <p:cNvPr id="569" name="Google Shape;569;p68"/>
          <p:cNvSpPr txBox="1"/>
          <p:nvPr/>
        </p:nvSpPr>
        <p:spPr>
          <a:xfrm>
            <a:off x="466200" y="4094600"/>
            <a:ext cx="4029600" cy="3231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en">
                <a:highlight>
                  <a:srgbClr val="FFFFFF"/>
                </a:highlight>
                <a:latin typeface="Calibri"/>
                <a:ea typeface="Calibri"/>
                <a:cs typeface="Calibri"/>
                <a:sym typeface="Calibri"/>
              </a:rPr>
              <a:t>The Grand Channel in Venice, Claude Monet</a:t>
            </a:r>
            <a:endParaRPr>
              <a:latin typeface="Calibri"/>
              <a:ea typeface="Calibri"/>
              <a:cs typeface="Calibri"/>
              <a:sym typeface="Calibri"/>
            </a:endParaRPr>
          </a:p>
        </p:txBody>
      </p:sp>
      <p:pic>
        <p:nvPicPr>
          <p:cNvPr id="570" name="Google Shape;570;p68"/>
          <p:cNvPicPr preferRelativeResize="0"/>
          <p:nvPr/>
        </p:nvPicPr>
        <p:blipFill>
          <a:blip r:embed="rId4">
            <a:alphaModFix/>
          </a:blip>
          <a:stretch>
            <a:fillRect/>
          </a:stretch>
        </p:blipFill>
        <p:spPr>
          <a:xfrm>
            <a:off x="4331413" y="546900"/>
            <a:ext cx="4130126" cy="3418035"/>
          </a:xfrm>
          <a:prstGeom prst="rect">
            <a:avLst/>
          </a:prstGeom>
          <a:noFill/>
          <a:ln>
            <a:noFill/>
          </a:ln>
        </p:spPr>
      </p:pic>
      <p:sp>
        <p:nvSpPr>
          <p:cNvPr id="571" name="Google Shape;571;p68"/>
          <p:cNvSpPr txBox="1"/>
          <p:nvPr/>
        </p:nvSpPr>
        <p:spPr>
          <a:xfrm>
            <a:off x="4331413" y="4037600"/>
            <a:ext cx="4001700" cy="4371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a:highlight>
                  <a:srgbClr val="FFFFFF"/>
                </a:highlight>
                <a:uFill>
                  <a:noFill/>
                </a:uFill>
                <a:latin typeface="Calibri"/>
                <a:ea typeface="Calibri"/>
                <a:cs typeface="Calibri"/>
                <a:sym typeface="Calibri"/>
                <a:hlinkClick r:id="rId5"/>
              </a:rPr>
              <a:t>The Grand Channel in Venice</a:t>
            </a:r>
            <a:r>
              <a:rPr lang="en">
                <a:uFill>
                  <a:noFill/>
                </a:uFill>
                <a:hlinkClick r:id="rId5"/>
              </a:rPr>
              <a:t>, </a:t>
            </a:r>
            <a:r>
              <a:rPr lang="en">
                <a:highlight>
                  <a:srgbClr val="FFFFFF"/>
                </a:highlight>
                <a:uFill>
                  <a:noFill/>
                </a:uFill>
                <a:latin typeface="Calibri"/>
                <a:ea typeface="Calibri"/>
                <a:cs typeface="Calibri"/>
                <a:sym typeface="Calibri"/>
                <a:hlinkClick r:id="rId5"/>
              </a:rPr>
              <a:t>Edouard Manet</a:t>
            </a:r>
            <a:endParaRPr>
              <a:latin typeface="Calibri"/>
              <a:ea typeface="Calibri"/>
              <a:cs typeface="Calibri"/>
              <a:sym typeface="Calibri"/>
            </a:endParaRPr>
          </a:p>
        </p:txBody>
      </p:sp>
      <p:sp>
        <p:nvSpPr>
          <p:cNvPr id="572" name="Google Shape;572;p68"/>
          <p:cNvSpPr txBox="1"/>
          <p:nvPr/>
        </p:nvSpPr>
        <p:spPr>
          <a:xfrm>
            <a:off x="177225" y="3316775"/>
            <a:ext cx="480900" cy="9282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3600">
                <a:latin typeface="Calibri"/>
                <a:ea typeface="Calibri"/>
                <a:cs typeface="Calibri"/>
                <a:sym typeface="Calibri"/>
              </a:rPr>
              <a:t>3</a:t>
            </a:r>
            <a:endParaRPr sz="3600">
              <a:latin typeface="Calibri"/>
              <a:ea typeface="Calibri"/>
              <a:cs typeface="Calibri"/>
              <a:sym typeface="Calibri"/>
            </a:endParaRPr>
          </a:p>
        </p:txBody>
      </p:sp>
      <p:sp>
        <p:nvSpPr>
          <p:cNvPr id="573" name="Google Shape;573;p68"/>
          <p:cNvSpPr txBox="1"/>
          <p:nvPr/>
        </p:nvSpPr>
        <p:spPr>
          <a:xfrm>
            <a:off x="8446150" y="3321750"/>
            <a:ext cx="480900" cy="9282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3600">
                <a:latin typeface="Calibri"/>
                <a:ea typeface="Calibri"/>
                <a:cs typeface="Calibri"/>
                <a:sym typeface="Calibri"/>
              </a:rPr>
              <a:t>4</a:t>
            </a:r>
            <a:endParaRPr sz="3600">
              <a:latin typeface="Calibri"/>
              <a:ea typeface="Calibri"/>
              <a:cs typeface="Calibri"/>
              <a:sym typeface="Calibri"/>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69"/>
                                        </p:tgtEl>
                                        <p:attrNameLst>
                                          <p:attrName>style.visibility</p:attrName>
                                        </p:attrNameLst>
                                      </p:cBhvr>
                                      <p:to>
                                        <p:strVal val="visible"/>
                                      </p:to>
                                    </p:set>
                                    <p:animEffect transition="in" filter="fade">
                                      <p:cBhvr>
                                        <p:cTn id="7" dur="1000"/>
                                        <p:tgtEl>
                                          <p:spTgt spid="569"/>
                                        </p:tgtEl>
                                      </p:cBhvr>
                                    </p:animEffect>
                                  </p:childTnLst>
                                </p:cTn>
                              </p:par>
                              <p:par>
                                <p:cTn id="8" presetID="10" presetClass="entr" presetSubtype="0" fill="hold" nodeType="withEffect">
                                  <p:stCondLst>
                                    <p:cond delay="0"/>
                                  </p:stCondLst>
                                  <p:childTnLst>
                                    <p:set>
                                      <p:cBhvr>
                                        <p:cTn id="9" dur="1" fill="hold">
                                          <p:stCondLst>
                                            <p:cond delay="0"/>
                                          </p:stCondLst>
                                        </p:cTn>
                                        <p:tgtEl>
                                          <p:spTgt spid="571"/>
                                        </p:tgtEl>
                                        <p:attrNameLst>
                                          <p:attrName>style.visibility</p:attrName>
                                        </p:attrNameLst>
                                      </p:cBhvr>
                                      <p:to>
                                        <p:strVal val="visible"/>
                                      </p:to>
                                    </p:set>
                                    <p:animEffect transition="in" filter="fade">
                                      <p:cBhvr>
                                        <p:cTn id="10" dur="1000"/>
                                        <p:tgtEl>
                                          <p:spTgt spid="5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Shape 577"/>
        <p:cNvGrpSpPr/>
        <p:nvPr/>
      </p:nvGrpSpPr>
      <p:grpSpPr>
        <a:xfrm>
          <a:off x="0" y="0"/>
          <a:ext cx="0" cy="0"/>
          <a:chOff x="0" y="0"/>
          <a:chExt cx="0" cy="0"/>
        </a:xfrm>
      </p:grpSpPr>
      <p:pic>
        <p:nvPicPr>
          <p:cNvPr id="578" name="Google Shape;578;p69"/>
          <p:cNvPicPr preferRelativeResize="0"/>
          <p:nvPr/>
        </p:nvPicPr>
        <p:blipFill>
          <a:blip r:embed="rId3">
            <a:alphaModFix/>
          </a:blip>
          <a:stretch>
            <a:fillRect/>
          </a:stretch>
        </p:blipFill>
        <p:spPr>
          <a:xfrm>
            <a:off x="591375" y="329225"/>
            <a:ext cx="5151749" cy="4163676"/>
          </a:xfrm>
          <a:prstGeom prst="rect">
            <a:avLst/>
          </a:prstGeom>
          <a:noFill/>
          <a:ln>
            <a:noFill/>
          </a:ln>
        </p:spPr>
      </p:pic>
      <p:pic>
        <p:nvPicPr>
          <p:cNvPr id="579" name="Google Shape;579;p69"/>
          <p:cNvPicPr preferRelativeResize="0"/>
          <p:nvPr/>
        </p:nvPicPr>
        <p:blipFill>
          <a:blip r:embed="rId4">
            <a:alphaModFix/>
          </a:blip>
          <a:stretch>
            <a:fillRect/>
          </a:stretch>
        </p:blipFill>
        <p:spPr>
          <a:xfrm>
            <a:off x="6110165" y="329225"/>
            <a:ext cx="2370536" cy="4163676"/>
          </a:xfrm>
          <a:prstGeom prst="rect">
            <a:avLst/>
          </a:prstGeom>
          <a:noFill/>
          <a:ln>
            <a:noFill/>
          </a:ln>
        </p:spPr>
      </p:pic>
      <p:sp>
        <p:nvSpPr>
          <p:cNvPr id="580" name="Google Shape;580;p69"/>
          <p:cNvSpPr txBox="1"/>
          <p:nvPr/>
        </p:nvSpPr>
        <p:spPr>
          <a:xfrm>
            <a:off x="5343100" y="4606775"/>
            <a:ext cx="3387900" cy="536700"/>
          </a:xfrm>
          <a:prstGeom prst="rect">
            <a:avLst/>
          </a:prstGeom>
          <a:noFill/>
          <a:ln>
            <a:noFill/>
          </a:ln>
        </p:spPr>
        <p:txBody>
          <a:bodyPr spcFirstLastPara="1" wrap="square" lIns="91425" tIns="91425" rIns="91425" bIns="91425" anchor="t" anchorCtr="0">
            <a:noAutofit/>
          </a:bodyPr>
          <a:lstStyle/>
          <a:p>
            <a:pPr marL="0" lvl="0" indent="0" algn="l" rtl="0">
              <a:lnSpc>
                <a:spcPct val="148965"/>
              </a:lnSpc>
              <a:spcBef>
                <a:spcPts val="0"/>
              </a:spcBef>
              <a:spcAft>
                <a:spcPts val="0"/>
              </a:spcAft>
              <a:buClr>
                <a:schemeClr val="dk1"/>
              </a:buClr>
              <a:buSzPts val="1100"/>
              <a:buFont typeface="Arial"/>
              <a:buNone/>
            </a:pPr>
            <a:r>
              <a:rPr lang="en">
                <a:uFill>
                  <a:noFill/>
                </a:uFill>
                <a:latin typeface="Calibri"/>
                <a:ea typeface="Calibri"/>
                <a:cs typeface="Calibri"/>
                <a:sym typeface="Calibri"/>
                <a:hlinkClick r:id="rId5"/>
              </a:rPr>
              <a:t>The Rue Montgueil in Paris, Claude Monet</a:t>
            </a:r>
            <a:endParaRPr>
              <a:uFill>
                <a:noFill/>
              </a:uFill>
              <a:latin typeface="Calibri"/>
              <a:ea typeface="Calibri"/>
              <a:cs typeface="Calibri"/>
              <a:sym typeface="Calibri"/>
              <a:hlinkClick r:id="rId5"/>
            </a:endParaRPr>
          </a:p>
          <a:p>
            <a:pPr marL="0" lvl="0" indent="0" algn="l" rtl="0">
              <a:lnSpc>
                <a:spcPct val="115000"/>
              </a:lnSpc>
              <a:spcBef>
                <a:spcPts val="0"/>
              </a:spcBef>
              <a:spcAft>
                <a:spcPts val="0"/>
              </a:spcAft>
              <a:buClr>
                <a:schemeClr val="dk1"/>
              </a:buClr>
              <a:buSzPts val="1100"/>
              <a:buFont typeface="Arial"/>
              <a:buNone/>
            </a:pPr>
            <a:endParaRPr>
              <a:uFill>
                <a:noFill/>
              </a:uFill>
              <a:latin typeface="Calibri"/>
              <a:ea typeface="Calibri"/>
              <a:cs typeface="Calibri"/>
              <a:sym typeface="Calibri"/>
              <a:hlinkClick r:id="rId5"/>
            </a:endParaRPr>
          </a:p>
          <a:p>
            <a:pPr marL="0" lvl="0" indent="0" algn="l" rtl="0">
              <a:spcBef>
                <a:spcPts val="0"/>
              </a:spcBef>
              <a:spcAft>
                <a:spcPts val="0"/>
              </a:spcAft>
              <a:buNone/>
            </a:pPr>
            <a:endParaRPr>
              <a:latin typeface="Calibri"/>
              <a:ea typeface="Calibri"/>
              <a:cs typeface="Calibri"/>
              <a:sym typeface="Calibri"/>
            </a:endParaRPr>
          </a:p>
        </p:txBody>
      </p:sp>
      <p:sp>
        <p:nvSpPr>
          <p:cNvPr id="581" name="Google Shape;581;p69"/>
          <p:cNvSpPr txBox="1"/>
          <p:nvPr/>
        </p:nvSpPr>
        <p:spPr>
          <a:xfrm>
            <a:off x="491975" y="4606775"/>
            <a:ext cx="5151600" cy="413700"/>
          </a:xfrm>
          <a:prstGeom prst="rect">
            <a:avLst/>
          </a:prstGeom>
          <a:noFill/>
          <a:ln>
            <a:noFill/>
          </a:ln>
        </p:spPr>
        <p:txBody>
          <a:bodyPr spcFirstLastPara="1" wrap="square" lIns="91425" tIns="91425" rIns="91425" bIns="91425" anchor="t" anchorCtr="0">
            <a:noAutofit/>
          </a:bodyPr>
          <a:lstStyle/>
          <a:p>
            <a:pPr marL="0" lvl="0" indent="0" algn="l" rtl="0">
              <a:lnSpc>
                <a:spcPct val="148965"/>
              </a:lnSpc>
              <a:spcBef>
                <a:spcPts val="0"/>
              </a:spcBef>
              <a:spcAft>
                <a:spcPts val="0"/>
              </a:spcAft>
              <a:buClr>
                <a:schemeClr val="dk1"/>
              </a:buClr>
              <a:buSzPts val="1100"/>
              <a:buFont typeface="Arial"/>
              <a:buNone/>
            </a:pPr>
            <a:r>
              <a:rPr lang="en">
                <a:uFill>
                  <a:noFill/>
                </a:uFill>
                <a:latin typeface="Calibri"/>
                <a:ea typeface="Calibri"/>
                <a:cs typeface="Calibri"/>
                <a:sym typeface="Calibri"/>
                <a:hlinkClick r:id="rId6"/>
              </a:rPr>
              <a:t>The Rue Mosnier with Flags, Edouard Manet</a:t>
            </a:r>
            <a:endParaRPr>
              <a:uFill>
                <a:noFill/>
              </a:uFill>
              <a:latin typeface="Calibri"/>
              <a:ea typeface="Calibri"/>
              <a:cs typeface="Calibri"/>
              <a:sym typeface="Calibri"/>
              <a:hlinkClick r:id="rId6"/>
            </a:endParaRPr>
          </a:p>
          <a:p>
            <a:pPr marL="0" lvl="0" indent="0" algn="l" rtl="0">
              <a:lnSpc>
                <a:spcPct val="115000"/>
              </a:lnSpc>
              <a:spcBef>
                <a:spcPts val="0"/>
              </a:spcBef>
              <a:spcAft>
                <a:spcPts val="0"/>
              </a:spcAft>
              <a:buClr>
                <a:schemeClr val="dk1"/>
              </a:buClr>
              <a:buSzPts val="1100"/>
              <a:buFont typeface="Arial"/>
              <a:buNone/>
            </a:pPr>
            <a:endParaRPr>
              <a:uFill>
                <a:noFill/>
              </a:uFill>
              <a:latin typeface="Calibri"/>
              <a:ea typeface="Calibri"/>
              <a:cs typeface="Calibri"/>
              <a:sym typeface="Calibri"/>
              <a:hlinkClick r:id="rId6"/>
            </a:endParaRPr>
          </a:p>
          <a:p>
            <a:pPr marL="0" lvl="0" indent="0" algn="l" rtl="0">
              <a:spcBef>
                <a:spcPts val="0"/>
              </a:spcBef>
              <a:spcAft>
                <a:spcPts val="0"/>
              </a:spcAft>
              <a:buNone/>
            </a:pPr>
            <a:endParaRPr>
              <a:latin typeface="Calibri"/>
              <a:ea typeface="Calibri"/>
              <a:cs typeface="Calibri"/>
              <a:sym typeface="Calibri"/>
            </a:endParaRPr>
          </a:p>
        </p:txBody>
      </p:sp>
      <p:sp>
        <p:nvSpPr>
          <p:cNvPr id="582" name="Google Shape;582;p69"/>
          <p:cNvSpPr txBox="1"/>
          <p:nvPr/>
        </p:nvSpPr>
        <p:spPr>
          <a:xfrm>
            <a:off x="242225" y="3902200"/>
            <a:ext cx="480900" cy="9282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3600">
                <a:latin typeface="Calibri"/>
                <a:ea typeface="Calibri"/>
                <a:cs typeface="Calibri"/>
                <a:sym typeface="Calibri"/>
              </a:rPr>
              <a:t>5</a:t>
            </a:r>
            <a:endParaRPr sz="3600">
              <a:latin typeface="Calibri"/>
              <a:ea typeface="Calibri"/>
              <a:cs typeface="Calibri"/>
              <a:sym typeface="Calibri"/>
            </a:endParaRPr>
          </a:p>
        </p:txBody>
      </p:sp>
      <p:sp>
        <p:nvSpPr>
          <p:cNvPr id="583" name="Google Shape;583;p69"/>
          <p:cNvSpPr txBox="1"/>
          <p:nvPr/>
        </p:nvSpPr>
        <p:spPr>
          <a:xfrm>
            <a:off x="8434950" y="3907175"/>
            <a:ext cx="480900" cy="9282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3600">
                <a:latin typeface="Calibri"/>
                <a:ea typeface="Calibri"/>
                <a:cs typeface="Calibri"/>
                <a:sym typeface="Calibri"/>
              </a:rPr>
              <a:t>6</a:t>
            </a:r>
            <a:endParaRPr sz="3600">
              <a:latin typeface="Calibri"/>
              <a:ea typeface="Calibri"/>
              <a:cs typeface="Calibri"/>
              <a:sym typeface="Calibri"/>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80"/>
                                        </p:tgtEl>
                                        <p:attrNameLst>
                                          <p:attrName>style.visibility</p:attrName>
                                        </p:attrNameLst>
                                      </p:cBhvr>
                                      <p:to>
                                        <p:strVal val="visible"/>
                                      </p:to>
                                    </p:set>
                                    <p:animEffect transition="in" filter="fade">
                                      <p:cBhvr>
                                        <p:cTn id="7" dur="1000"/>
                                        <p:tgtEl>
                                          <p:spTgt spid="580"/>
                                        </p:tgtEl>
                                      </p:cBhvr>
                                    </p:animEffect>
                                  </p:childTnLst>
                                </p:cTn>
                              </p:par>
                              <p:par>
                                <p:cTn id="8" presetID="10" presetClass="entr" presetSubtype="0" fill="hold" nodeType="withEffect">
                                  <p:stCondLst>
                                    <p:cond delay="0"/>
                                  </p:stCondLst>
                                  <p:childTnLst>
                                    <p:set>
                                      <p:cBhvr>
                                        <p:cTn id="9" dur="1" fill="hold">
                                          <p:stCondLst>
                                            <p:cond delay="0"/>
                                          </p:stCondLst>
                                        </p:cTn>
                                        <p:tgtEl>
                                          <p:spTgt spid="581"/>
                                        </p:tgtEl>
                                        <p:attrNameLst>
                                          <p:attrName>style.visibility</p:attrName>
                                        </p:attrNameLst>
                                      </p:cBhvr>
                                      <p:to>
                                        <p:strVal val="visible"/>
                                      </p:to>
                                    </p:set>
                                    <p:animEffect transition="in" filter="fade">
                                      <p:cBhvr>
                                        <p:cTn id="10" dur="1000"/>
                                        <p:tgtEl>
                                          <p:spTgt spid="58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Shape 587"/>
        <p:cNvGrpSpPr/>
        <p:nvPr/>
      </p:nvGrpSpPr>
      <p:grpSpPr>
        <a:xfrm>
          <a:off x="0" y="0"/>
          <a:ext cx="0" cy="0"/>
          <a:chOff x="0" y="0"/>
          <a:chExt cx="0" cy="0"/>
        </a:xfrm>
      </p:grpSpPr>
      <p:pic>
        <p:nvPicPr>
          <p:cNvPr id="588" name="Google Shape;588;p70"/>
          <p:cNvPicPr preferRelativeResize="0"/>
          <p:nvPr/>
        </p:nvPicPr>
        <p:blipFill rotWithShape="1">
          <a:blip r:embed="rId3">
            <a:alphaModFix/>
          </a:blip>
          <a:srcRect l="49870" t="42850" r="27667" b="48255"/>
          <a:stretch/>
        </p:blipFill>
        <p:spPr>
          <a:xfrm>
            <a:off x="1658125" y="111987"/>
            <a:ext cx="2990076" cy="914899"/>
          </a:xfrm>
          <a:prstGeom prst="rect">
            <a:avLst/>
          </a:prstGeom>
          <a:noFill/>
          <a:ln>
            <a:noFill/>
          </a:ln>
        </p:spPr>
      </p:pic>
      <p:pic>
        <p:nvPicPr>
          <p:cNvPr id="589" name="Google Shape;589;p70"/>
          <p:cNvPicPr preferRelativeResize="0"/>
          <p:nvPr/>
        </p:nvPicPr>
        <p:blipFill rotWithShape="1">
          <a:blip r:embed="rId4">
            <a:alphaModFix/>
          </a:blip>
          <a:srcRect l="4510" t="47313" r="62322" b="46115"/>
          <a:stretch/>
        </p:blipFill>
        <p:spPr>
          <a:xfrm>
            <a:off x="4572000" y="188177"/>
            <a:ext cx="4382326" cy="670924"/>
          </a:xfrm>
          <a:prstGeom prst="rect">
            <a:avLst/>
          </a:prstGeom>
          <a:noFill/>
          <a:ln>
            <a:noFill/>
          </a:ln>
        </p:spPr>
      </p:pic>
      <p:sp>
        <p:nvSpPr>
          <p:cNvPr id="590" name="Google Shape;590;p70"/>
          <p:cNvSpPr txBox="1"/>
          <p:nvPr/>
        </p:nvSpPr>
        <p:spPr>
          <a:xfrm>
            <a:off x="5818300" y="1252325"/>
            <a:ext cx="2990100" cy="35850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Clr>
                <a:schemeClr val="dk1"/>
              </a:buClr>
              <a:buSzPts val="1100"/>
              <a:buFont typeface="Arial"/>
              <a:buNone/>
            </a:pPr>
            <a:r>
              <a:rPr lang="en" sz="1800">
                <a:solidFill>
                  <a:schemeClr val="dk1"/>
                </a:solidFill>
                <a:latin typeface="Calibri"/>
                <a:ea typeface="Calibri"/>
                <a:cs typeface="Calibri"/>
                <a:sym typeface="Calibri"/>
              </a:rPr>
              <a:t>Doodle a garden scene that would impress the gardener and painter Claude Monet.</a:t>
            </a:r>
            <a:endParaRPr sz="1800">
              <a:latin typeface="Calibri"/>
              <a:ea typeface="Calibri"/>
              <a:cs typeface="Calibri"/>
              <a:sym typeface="Calibri"/>
            </a:endParaRPr>
          </a:p>
          <a:p>
            <a:pPr marL="0" lvl="0" indent="0" algn="ctr" rtl="0">
              <a:spcBef>
                <a:spcPts val="0"/>
              </a:spcBef>
              <a:spcAft>
                <a:spcPts val="0"/>
              </a:spcAft>
              <a:buNone/>
            </a:pPr>
            <a:endParaRPr sz="1200">
              <a:latin typeface="Calibri"/>
              <a:ea typeface="Calibri"/>
              <a:cs typeface="Calibri"/>
              <a:sym typeface="Calibri"/>
            </a:endParaRPr>
          </a:p>
          <a:p>
            <a:pPr marL="0" lvl="0" indent="0" algn="ctr" rtl="0">
              <a:spcBef>
                <a:spcPts val="0"/>
              </a:spcBef>
              <a:spcAft>
                <a:spcPts val="0"/>
              </a:spcAft>
              <a:buNone/>
            </a:pPr>
            <a:r>
              <a:rPr lang="en" sz="1500">
                <a:latin typeface="Calibri"/>
                <a:ea typeface="Calibri"/>
                <a:cs typeface="Calibri"/>
                <a:sym typeface="Calibri"/>
              </a:rPr>
              <a:t>Above are images from </a:t>
            </a:r>
            <a:endParaRPr sz="1500">
              <a:latin typeface="Calibri"/>
              <a:ea typeface="Calibri"/>
              <a:cs typeface="Calibri"/>
              <a:sym typeface="Calibri"/>
            </a:endParaRPr>
          </a:p>
          <a:p>
            <a:pPr marL="0" lvl="0" indent="0" algn="ctr" rtl="0">
              <a:spcBef>
                <a:spcPts val="0"/>
              </a:spcBef>
              <a:spcAft>
                <a:spcPts val="0"/>
              </a:spcAft>
              <a:buNone/>
            </a:pPr>
            <a:r>
              <a:rPr lang="en" sz="1500">
                <a:latin typeface="Calibri"/>
                <a:ea typeface="Calibri"/>
                <a:cs typeface="Calibri"/>
                <a:sym typeface="Calibri"/>
              </a:rPr>
              <a:t>Monet’s garden in Giverny, France. Below are paintings he made, inspired from his gardens.</a:t>
            </a:r>
            <a:r>
              <a:rPr lang="en" sz="1600">
                <a:latin typeface="Calibri"/>
                <a:ea typeface="Calibri"/>
                <a:cs typeface="Calibri"/>
                <a:sym typeface="Calibri"/>
              </a:rPr>
              <a:t> </a:t>
            </a:r>
            <a:endParaRPr sz="1600">
              <a:latin typeface="Calibri"/>
              <a:ea typeface="Calibri"/>
              <a:cs typeface="Calibri"/>
              <a:sym typeface="Calibri"/>
            </a:endParaRPr>
          </a:p>
          <a:p>
            <a:pPr marL="0" lvl="0" indent="0" algn="ctr" rtl="0">
              <a:spcBef>
                <a:spcPts val="0"/>
              </a:spcBef>
              <a:spcAft>
                <a:spcPts val="0"/>
              </a:spcAft>
              <a:buNone/>
            </a:pPr>
            <a:endParaRPr sz="1600">
              <a:latin typeface="Calibri"/>
              <a:ea typeface="Calibri"/>
              <a:cs typeface="Calibri"/>
              <a:sym typeface="Calibri"/>
            </a:endParaRPr>
          </a:p>
          <a:p>
            <a:pPr marL="0" lvl="0" indent="0" algn="ctr" rtl="0">
              <a:spcBef>
                <a:spcPts val="0"/>
              </a:spcBef>
              <a:spcAft>
                <a:spcPts val="0"/>
              </a:spcAft>
              <a:buNone/>
            </a:pPr>
            <a:r>
              <a:rPr lang="en" sz="1600">
                <a:latin typeface="Calibri"/>
                <a:ea typeface="Calibri"/>
                <a:cs typeface="Calibri"/>
                <a:sym typeface="Calibri"/>
              </a:rPr>
              <a:t>What would your </a:t>
            </a:r>
            <a:endParaRPr sz="1600">
              <a:latin typeface="Calibri"/>
              <a:ea typeface="Calibri"/>
              <a:cs typeface="Calibri"/>
              <a:sym typeface="Calibri"/>
            </a:endParaRPr>
          </a:p>
          <a:p>
            <a:pPr marL="0" lvl="0" indent="0" algn="ctr" rtl="0">
              <a:spcBef>
                <a:spcPts val="0"/>
              </a:spcBef>
              <a:spcAft>
                <a:spcPts val="0"/>
              </a:spcAft>
              <a:buNone/>
            </a:pPr>
            <a:r>
              <a:rPr lang="en" sz="1600">
                <a:latin typeface="Calibri"/>
                <a:ea typeface="Calibri"/>
                <a:cs typeface="Calibri"/>
                <a:sym typeface="Calibri"/>
              </a:rPr>
              <a:t>garden look like? </a:t>
            </a:r>
            <a:endParaRPr sz="1600">
              <a:latin typeface="Calibri"/>
              <a:ea typeface="Calibri"/>
              <a:cs typeface="Calibri"/>
              <a:sym typeface="Calibri"/>
            </a:endParaRPr>
          </a:p>
          <a:p>
            <a:pPr marL="0" lvl="0" indent="0" algn="ctr" rtl="0">
              <a:spcBef>
                <a:spcPts val="0"/>
              </a:spcBef>
              <a:spcAft>
                <a:spcPts val="0"/>
              </a:spcAft>
              <a:buNone/>
            </a:pPr>
            <a:endParaRPr sz="1600">
              <a:latin typeface="Calibri"/>
              <a:ea typeface="Calibri"/>
              <a:cs typeface="Calibri"/>
              <a:sym typeface="Calibri"/>
            </a:endParaRPr>
          </a:p>
          <a:p>
            <a:pPr marL="0" lvl="0" indent="0" algn="ctr" rtl="0">
              <a:spcBef>
                <a:spcPts val="0"/>
              </a:spcBef>
              <a:spcAft>
                <a:spcPts val="0"/>
              </a:spcAft>
              <a:buNone/>
            </a:pPr>
            <a:r>
              <a:rPr lang="en" sz="1600">
                <a:latin typeface="Calibri"/>
                <a:ea typeface="Calibri"/>
                <a:cs typeface="Calibri"/>
                <a:sym typeface="Calibri"/>
              </a:rPr>
              <a:t>What would you plant in it?</a:t>
            </a:r>
            <a:endParaRPr sz="1600">
              <a:latin typeface="Calibri"/>
              <a:ea typeface="Calibri"/>
              <a:cs typeface="Calibri"/>
              <a:sym typeface="Calibri"/>
            </a:endParaRPr>
          </a:p>
        </p:txBody>
      </p:sp>
      <p:pic>
        <p:nvPicPr>
          <p:cNvPr id="591" name="Google Shape;591;p70"/>
          <p:cNvPicPr preferRelativeResize="0"/>
          <p:nvPr/>
        </p:nvPicPr>
        <p:blipFill>
          <a:blip r:embed="rId5">
            <a:alphaModFix/>
          </a:blip>
          <a:stretch>
            <a:fillRect/>
          </a:stretch>
        </p:blipFill>
        <p:spPr>
          <a:xfrm>
            <a:off x="244775" y="1008325"/>
            <a:ext cx="2634742" cy="1976061"/>
          </a:xfrm>
          <a:prstGeom prst="rect">
            <a:avLst/>
          </a:prstGeom>
          <a:noFill/>
          <a:ln>
            <a:noFill/>
          </a:ln>
        </p:spPr>
      </p:pic>
      <p:pic>
        <p:nvPicPr>
          <p:cNvPr id="592" name="Google Shape;592;p70"/>
          <p:cNvPicPr preferRelativeResize="0"/>
          <p:nvPr/>
        </p:nvPicPr>
        <p:blipFill>
          <a:blip r:embed="rId6">
            <a:alphaModFix/>
          </a:blip>
          <a:stretch>
            <a:fillRect/>
          </a:stretch>
        </p:blipFill>
        <p:spPr>
          <a:xfrm>
            <a:off x="244775" y="3135101"/>
            <a:ext cx="2634741" cy="1753299"/>
          </a:xfrm>
          <a:prstGeom prst="rect">
            <a:avLst/>
          </a:prstGeom>
          <a:noFill/>
          <a:ln>
            <a:noFill/>
          </a:ln>
        </p:spPr>
      </p:pic>
      <p:pic>
        <p:nvPicPr>
          <p:cNvPr id="593" name="Google Shape;593;p70"/>
          <p:cNvPicPr preferRelativeResize="0"/>
          <p:nvPr/>
        </p:nvPicPr>
        <p:blipFill>
          <a:blip r:embed="rId7">
            <a:alphaModFix/>
          </a:blip>
          <a:stretch>
            <a:fillRect/>
          </a:stretch>
        </p:blipFill>
        <p:spPr>
          <a:xfrm>
            <a:off x="3062497" y="1008325"/>
            <a:ext cx="2564872" cy="1718463"/>
          </a:xfrm>
          <a:prstGeom prst="rect">
            <a:avLst/>
          </a:prstGeom>
          <a:noFill/>
          <a:ln>
            <a:noFill/>
          </a:ln>
        </p:spPr>
      </p:pic>
      <p:pic>
        <p:nvPicPr>
          <p:cNvPr id="594" name="Google Shape;594;p70"/>
          <p:cNvPicPr preferRelativeResize="0"/>
          <p:nvPr/>
        </p:nvPicPr>
        <p:blipFill>
          <a:blip r:embed="rId8">
            <a:alphaModFix/>
          </a:blip>
          <a:stretch>
            <a:fillRect/>
          </a:stretch>
        </p:blipFill>
        <p:spPr>
          <a:xfrm>
            <a:off x="3062497" y="2857855"/>
            <a:ext cx="2564877" cy="2030540"/>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11"/>
        <p:cNvGrpSpPr/>
        <p:nvPr/>
      </p:nvGrpSpPr>
      <p:grpSpPr>
        <a:xfrm>
          <a:off x="0" y="0"/>
          <a:ext cx="0" cy="0"/>
          <a:chOff x="0" y="0"/>
          <a:chExt cx="0" cy="0"/>
        </a:xfrm>
      </p:grpSpPr>
      <p:pic>
        <p:nvPicPr>
          <p:cNvPr id="112" name="Google Shape;112;p18"/>
          <p:cNvPicPr preferRelativeResize="0"/>
          <p:nvPr/>
        </p:nvPicPr>
        <p:blipFill>
          <a:blip r:embed="rId3">
            <a:alphaModFix/>
          </a:blip>
          <a:stretch>
            <a:fillRect/>
          </a:stretch>
        </p:blipFill>
        <p:spPr>
          <a:xfrm>
            <a:off x="1442000" y="311000"/>
            <a:ext cx="6076950" cy="4562475"/>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16"/>
        <p:cNvGrpSpPr/>
        <p:nvPr/>
      </p:nvGrpSpPr>
      <p:grpSpPr>
        <a:xfrm>
          <a:off x="0" y="0"/>
          <a:ext cx="0" cy="0"/>
          <a:chOff x="0" y="0"/>
          <a:chExt cx="0" cy="0"/>
        </a:xfrm>
      </p:grpSpPr>
      <p:pic>
        <p:nvPicPr>
          <p:cNvPr id="117" name="Google Shape;117;p19"/>
          <p:cNvPicPr preferRelativeResize="0"/>
          <p:nvPr/>
        </p:nvPicPr>
        <p:blipFill rotWithShape="1">
          <a:blip r:embed="rId3">
            <a:alphaModFix/>
          </a:blip>
          <a:srcRect l="20067" t="10715" r="14755" b="17414"/>
          <a:stretch/>
        </p:blipFill>
        <p:spPr>
          <a:xfrm>
            <a:off x="1822575" y="147063"/>
            <a:ext cx="5691399" cy="4849376"/>
          </a:xfrm>
          <a:prstGeom prst="rect">
            <a:avLst/>
          </a:prstGeom>
          <a:noFill/>
          <a:ln>
            <a:noFill/>
          </a:ln>
        </p:spPr>
      </p:pic>
      <p:sp>
        <p:nvSpPr>
          <p:cNvPr id="118" name="Google Shape;118;p19"/>
          <p:cNvSpPr/>
          <p:nvPr/>
        </p:nvSpPr>
        <p:spPr>
          <a:xfrm>
            <a:off x="1712850" y="178900"/>
            <a:ext cx="5937300" cy="4849500"/>
          </a:xfrm>
          <a:prstGeom prst="rect">
            <a:avLst/>
          </a:prstGeom>
          <a:no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22"/>
        <p:cNvGrpSpPr/>
        <p:nvPr/>
      </p:nvGrpSpPr>
      <p:grpSpPr>
        <a:xfrm>
          <a:off x="0" y="0"/>
          <a:ext cx="0" cy="0"/>
          <a:chOff x="0" y="0"/>
          <a:chExt cx="0" cy="0"/>
        </a:xfrm>
      </p:grpSpPr>
      <p:pic>
        <p:nvPicPr>
          <p:cNvPr id="123" name="Google Shape;123;p20"/>
          <p:cNvPicPr preferRelativeResize="0"/>
          <p:nvPr/>
        </p:nvPicPr>
        <p:blipFill>
          <a:blip r:embed="rId3">
            <a:alphaModFix/>
          </a:blip>
          <a:stretch>
            <a:fillRect/>
          </a:stretch>
        </p:blipFill>
        <p:spPr>
          <a:xfrm>
            <a:off x="273325" y="152400"/>
            <a:ext cx="6877916" cy="4838699"/>
          </a:xfrm>
          <a:prstGeom prst="rect">
            <a:avLst/>
          </a:prstGeom>
          <a:noFill/>
          <a:ln>
            <a:noFill/>
          </a:ln>
        </p:spPr>
      </p:pic>
      <p:sp>
        <p:nvSpPr>
          <p:cNvPr id="124" name="Google Shape;124;p20"/>
          <p:cNvSpPr txBox="1"/>
          <p:nvPr/>
        </p:nvSpPr>
        <p:spPr>
          <a:xfrm>
            <a:off x="7279175" y="3530400"/>
            <a:ext cx="1587900" cy="1460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800">
                <a:latin typeface="Cambria"/>
                <a:ea typeface="Cambria"/>
                <a:cs typeface="Cambria"/>
                <a:sym typeface="Cambria"/>
              </a:rPr>
              <a:t>Delacroix's 'Lion Hunt', Romanticism, 19th Century</a:t>
            </a:r>
            <a:endParaRPr sz="1800">
              <a:latin typeface="Cambria"/>
              <a:ea typeface="Cambria"/>
              <a:cs typeface="Cambria"/>
              <a:sym typeface="Cambria"/>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28"/>
        <p:cNvGrpSpPr/>
        <p:nvPr/>
      </p:nvGrpSpPr>
      <p:grpSpPr>
        <a:xfrm>
          <a:off x="0" y="0"/>
          <a:ext cx="0" cy="0"/>
          <a:chOff x="0" y="0"/>
          <a:chExt cx="0" cy="0"/>
        </a:xfrm>
      </p:grpSpPr>
      <p:sp>
        <p:nvSpPr>
          <p:cNvPr id="129" name="Google Shape;129;p21"/>
          <p:cNvSpPr txBox="1"/>
          <p:nvPr/>
        </p:nvSpPr>
        <p:spPr>
          <a:xfrm>
            <a:off x="6216925" y="3745800"/>
            <a:ext cx="2650200" cy="12453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800">
                <a:latin typeface="Cambria"/>
                <a:ea typeface="Cambria"/>
                <a:cs typeface="Cambria"/>
                <a:sym typeface="Cambria"/>
              </a:rPr>
              <a:t>Georges Braque</a:t>
            </a:r>
            <a:endParaRPr sz="1800">
              <a:latin typeface="Cambria"/>
              <a:ea typeface="Cambria"/>
              <a:cs typeface="Cambria"/>
              <a:sym typeface="Cambria"/>
            </a:endParaRPr>
          </a:p>
          <a:p>
            <a:pPr marL="0" lvl="0" indent="0" algn="l" rtl="0">
              <a:spcBef>
                <a:spcPts val="0"/>
              </a:spcBef>
              <a:spcAft>
                <a:spcPts val="0"/>
              </a:spcAft>
              <a:buNone/>
            </a:pPr>
            <a:r>
              <a:rPr lang="en" sz="1800">
                <a:latin typeface="Cambria"/>
                <a:ea typeface="Cambria"/>
                <a:cs typeface="Cambria"/>
                <a:sym typeface="Cambria"/>
              </a:rPr>
              <a:t>'Bottle and Fishes' c.1910–12</a:t>
            </a:r>
            <a:endParaRPr sz="1800">
              <a:latin typeface="Cambria"/>
              <a:ea typeface="Cambria"/>
              <a:cs typeface="Cambria"/>
              <a:sym typeface="Cambria"/>
            </a:endParaRPr>
          </a:p>
          <a:p>
            <a:pPr marL="0" lvl="0" indent="0" algn="l" rtl="0">
              <a:spcBef>
                <a:spcPts val="0"/>
              </a:spcBef>
              <a:spcAft>
                <a:spcPts val="0"/>
              </a:spcAft>
              <a:buNone/>
            </a:pPr>
            <a:r>
              <a:rPr lang="en" sz="1800">
                <a:latin typeface="Cambria"/>
                <a:ea typeface="Cambria"/>
                <a:cs typeface="Cambria"/>
                <a:sym typeface="Cambria"/>
              </a:rPr>
              <a:t>Modernism</a:t>
            </a:r>
            <a:endParaRPr sz="1800">
              <a:latin typeface="Cambria"/>
              <a:ea typeface="Cambria"/>
              <a:cs typeface="Cambria"/>
              <a:sym typeface="Cambria"/>
            </a:endParaRPr>
          </a:p>
        </p:txBody>
      </p:sp>
      <p:pic>
        <p:nvPicPr>
          <p:cNvPr id="130" name="Google Shape;130;p21"/>
          <p:cNvPicPr preferRelativeResize="0"/>
          <p:nvPr/>
        </p:nvPicPr>
        <p:blipFill>
          <a:blip r:embed="rId3">
            <a:alphaModFix/>
          </a:blip>
          <a:stretch>
            <a:fillRect/>
          </a:stretch>
        </p:blipFill>
        <p:spPr>
          <a:xfrm>
            <a:off x="152400" y="152400"/>
            <a:ext cx="5896914" cy="4838701"/>
          </a:xfrm>
          <a:prstGeom prst="rect">
            <a:avLst/>
          </a:prstGeom>
          <a:noFill/>
          <a:ln>
            <a:noFill/>
          </a:ln>
        </p:spPr>
      </p:pic>
    </p:spTree>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5936</Words>
  <Application>Microsoft Macintosh PowerPoint</Application>
  <PresentationFormat>On-screen Show (16:9)</PresentationFormat>
  <Paragraphs>420</Paragraphs>
  <Slides>58</Slides>
  <Notes>58</Notes>
  <HiddenSlides>0</HiddenSlides>
  <MMClips>0</MMClips>
  <ScaleCrop>false</ScaleCrop>
  <HeadingPairs>
    <vt:vector size="6" baseType="variant">
      <vt:variant>
        <vt:lpstr>Fonts Used</vt:lpstr>
      </vt:variant>
      <vt:variant>
        <vt:i4>13</vt:i4>
      </vt:variant>
      <vt:variant>
        <vt:lpstr>Theme</vt:lpstr>
      </vt:variant>
      <vt:variant>
        <vt:i4>1</vt:i4>
      </vt:variant>
      <vt:variant>
        <vt:lpstr>Slide Titles</vt:lpstr>
      </vt:variant>
      <vt:variant>
        <vt:i4>58</vt:i4>
      </vt:variant>
    </vt:vector>
  </HeadingPairs>
  <TitlesOfParts>
    <vt:vector size="72" baseType="lpstr">
      <vt:lpstr>Gloria Hallelujah</vt:lpstr>
      <vt:lpstr>Bree Serif</vt:lpstr>
      <vt:lpstr>Comfortaa</vt:lpstr>
      <vt:lpstr>Economica</vt:lpstr>
      <vt:lpstr>Georgia</vt:lpstr>
      <vt:lpstr>Calibri</vt:lpstr>
      <vt:lpstr>Cambria</vt:lpstr>
      <vt:lpstr>Pacifico</vt:lpstr>
      <vt:lpstr>Poiret One</vt:lpstr>
      <vt:lpstr>Times New Roman</vt:lpstr>
      <vt:lpstr>Arial</vt:lpstr>
      <vt:lpstr>Lobster</vt:lpstr>
      <vt:lpstr>Shadows Into Light</vt:lpstr>
      <vt:lpstr>Simple Light</vt:lpstr>
      <vt:lpstr>MODERN ART</vt:lpstr>
      <vt:lpstr>MODERN ART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MODERN ART</vt:lpstr>
      <vt:lpstr>PowerPoint Presentation</vt:lpstr>
      <vt:lpstr>PowerPoint Presentation</vt:lpstr>
      <vt:lpstr>PowerPoint Presentation</vt:lpstr>
      <vt:lpstr>PowerPoint Presentation</vt:lpstr>
      <vt:lpstr>PowerPoint Presentation</vt:lpstr>
      <vt:lpstr>PowerPoint Presentation</vt:lpstr>
      <vt:lpstr>MODERN ART</vt:lpstr>
      <vt:lpstr>PowerPoint Presentation</vt:lpstr>
      <vt:lpstr>PowerPoint Presentation</vt:lpstr>
      <vt:lpstr>PowerPoint Presentation</vt:lpstr>
      <vt:lpstr>PowerPoint Presentation</vt:lpstr>
      <vt:lpstr>PowerPoint Presentation</vt:lpstr>
      <vt:lpstr>MODERN ART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MODERN ART</vt:lpstr>
      <vt:lpstr>PowerPoint Presentation</vt:lpstr>
      <vt:lpstr>PowerPoint Presentation</vt:lpstr>
      <vt:lpstr>PowerPoint Presentation</vt:lpstr>
      <vt:lpstr>PowerPoint Presentation</vt:lpstr>
      <vt:lpstr>PowerPoint Presentation</vt:lpstr>
      <vt:lpstr>MODERN ART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MODERN ART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MODERN ART</dc:title>
  <cp:lastModifiedBy>michelledunlap@gmail.com</cp:lastModifiedBy>
  <cp:revision>1</cp:revision>
  <dcterms:modified xsi:type="dcterms:W3CDTF">2024-06-27T19:23:24Z</dcterms:modified>
</cp:coreProperties>
</file>