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9144000" cy="5143500" type="screen16x9"/>
  <p:notesSz cx="6858000" cy="9144000"/>
  <p:embeddedFontLst>
    <p:embeddedFont>
      <p:font typeface="Bree Serif" panose="02000503040000020004" pitchFamily="2" charset="77"/>
      <p:regular r:id="rId48"/>
    </p:embeddedFont>
    <p:embeddedFont>
      <p:font typeface="Calibri" panose="020F0502020204030204" pitchFamily="34" charset="0"/>
      <p:regular r:id="rId49"/>
      <p:bold r:id="rId50"/>
      <p:italic r:id="rId51"/>
      <p:boldItalic r:id="rId52"/>
    </p:embeddedFont>
    <p:embeddedFont>
      <p:font typeface="Comfortaa" pitchFamily="2" charset="0"/>
      <p:regular r:id="rId53"/>
      <p:bold r:id="rId54"/>
    </p:embeddedFont>
    <p:embeddedFont>
      <p:font typeface="Economica" panose="02000506040000020004" pitchFamily="2" charset="77"/>
      <p:regular r:id="rId55"/>
      <p:bold r:id="rId56"/>
      <p:italic r:id="rId57"/>
      <p:boldItalic r:id="rId58"/>
    </p:embeddedFont>
    <p:embeddedFont>
      <p:font typeface="Roboto" panose="02000000000000000000" pitchFamily="2" charset="0"/>
      <p:regular r:id="rId59"/>
      <p:bold r:id="rId60"/>
      <p:italic r:id="rId61"/>
      <p:boldItalic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14.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font" Target="fonts/font15.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complex.com/style/2013/02/20-things-you-didnt-know-about-picasso/"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www.saatchigallery.com/picasso.htm" TargetMode="External"/><Relationship Id="rId4" Type="http://schemas.openxmlformats.org/officeDocument/2006/relationships/hyperlink" Target="https://www.kingandmcgaw.com/inspiration/post/10-things-you-didnt-know-about-pablo-picasso"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hellopoetry.com/pablo-picasso/"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artrepublic.com/articles/323-picassos-influence-on-other-artists-html/"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hamiltonselway.com/roy-lichtenstein-interesting-facts/" TargetMode="External"/><Relationship Id="rId5" Type="http://schemas.openxmlformats.org/officeDocument/2006/relationships/hyperlink" Target="https://www.biography.com/people/roy-lichtenstein-9381678" TargetMode="External"/><Relationship Id="rId4" Type="http://schemas.openxmlformats.org/officeDocument/2006/relationships/hyperlink" Target="https://www.theartstory.org/artist-lichtenstein-roy-artworks.htm"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tate.org.uk/art/art-terms/a/abstract-art"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architecturaldigest.com/story/how-did-a-stolen-dollar100m-willem-de-kooning-painting-end-up-in-an-elderly-couples-new-mexico-bedro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archive.nytimes.com/www.nytimes.com/interactive/2011/11/06/arts/design/20111106-caravaggio-hals.html?_r=0"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archive.nytimes.com/www.nytimes.com/interactive/2011/11/06/arts/design/20111106-caravaggio-hals.html?_r=0"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thefamouspeople.com/profiles/henri-matisse-4821.php"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moma.org/interactives/exhibitions/2014/matisse/the-cut-outs.html"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edwardhopper.net/nighthawks.jsp"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weforum.org/agenda/2017/11/leonardo-da-vinci-most-expensive-artworks/"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mentalfloss.com/article/65546/15-things-you-should-know-about-cezannes-card-players"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markrothko.org/about-mark-rothko/"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www.google.com/search?safe=active&amp;biw=1433&amp;bih=688&amp;tbm=isch&amp;sa=1&amp;ei=G_47W8u2HIL6kwXCp46gBQ&amp;q=lemon+painting+Degas&amp;oq=lemon+painting+Degas&amp;gs_l=img.3...26135.27014.0.27205.0.0.0.0.0.0.0.0..0.0....0...1c.1.64.img..0.0.0....0.YJ644xnFWZg#imgrc=aJMp-UB3y6bLu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tate.org.uk/visit/tate-britain" TargetMode="External"/><Relationship Id="rId7" Type="http://schemas.openxmlformats.org/officeDocument/2006/relationships/hyperlink" Target="http://www.tate.org.uk/art"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www.tate.org.uk/about-us/history-tate" TargetMode="External"/><Relationship Id="rId5" Type="http://schemas.openxmlformats.org/officeDocument/2006/relationships/hyperlink" Target="http://www.tate.org.uk/about-us/collection" TargetMode="External"/><Relationship Id="rId4" Type="http://schemas.openxmlformats.org/officeDocument/2006/relationships/hyperlink" Target="http://www.tate.org.uk/about-us/history-tate/history-tate-britai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3d472b8177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3d472b8177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d1ea30e73_0_8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d1ea30e73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https://www.complex.com/style/2013/02/20-things-you-didnt-know-about-picasso/</a:t>
            </a:r>
            <a:endParaRPr/>
          </a:p>
          <a:p>
            <a:pPr marL="0" lvl="0" indent="0" algn="l" rtl="0">
              <a:spcBef>
                <a:spcPts val="0"/>
              </a:spcBef>
              <a:spcAft>
                <a:spcPts val="0"/>
              </a:spcAft>
              <a:buNone/>
            </a:pPr>
            <a:r>
              <a:rPr lang="en" u="sng">
                <a:solidFill>
                  <a:schemeClr val="hlink"/>
                </a:solidFill>
                <a:hlinkClick r:id="rId4"/>
              </a:rPr>
              <a:t>https://www.kingandmcgaw.com/inspiration/post/10-things-you-didnt-know-about-pablo-picasso</a:t>
            </a:r>
            <a:endParaRPr/>
          </a:p>
          <a:p>
            <a:pPr marL="0" lvl="0" indent="0" algn="l" rtl="0">
              <a:spcBef>
                <a:spcPts val="0"/>
              </a:spcBef>
              <a:spcAft>
                <a:spcPts val="0"/>
              </a:spcAft>
              <a:buNone/>
            </a:pPr>
            <a:r>
              <a:rPr lang="en" u="sng">
                <a:solidFill>
                  <a:schemeClr val="hlink"/>
                </a:solidFill>
                <a:hlinkClick r:id="rId5"/>
              </a:rPr>
              <a:t>https://www.saatchigallery.com/picasso.htm</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d1ea30e73_0_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3d1ea30e73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https://hellopoetry.com/pablo-picasso/</a:t>
            </a:r>
            <a:endParaRPr/>
          </a:p>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d1ea30e73_0_8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3d1ea30e73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https://www.theartstory.org/artist-de-chirico-giorgio.htm</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d1ea30e73_0_9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d1ea30e73_0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2120b4685f1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2120b4685f1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d1ea30e73_0_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3d1ea30e73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https://www.artrepublic.com/articles/323-picassos-influence-on-other-artists-html/</a:t>
            </a:r>
            <a:endParaRPr/>
          </a:p>
          <a:p>
            <a:pPr marL="0" lvl="0" indent="0" algn="l" rtl="0">
              <a:spcBef>
                <a:spcPts val="0"/>
              </a:spcBef>
              <a:spcAft>
                <a:spcPts val="0"/>
              </a:spcAft>
              <a:buNone/>
            </a:pPr>
            <a:r>
              <a:rPr lang="en" u="sng">
                <a:solidFill>
                  <a:schemeClr val="hlink"/>
                </a:solidFill>
                <a:hlinkClick r:id="rId4"/>
              </a:rPr>
              <a:t>https://www.theartstory.org/artist-lichtenstein-roy-artworks.htm</a:t>
            </a:r>
            <a:endParaRPr/>
          </a:p>
          <a:p>
            <a:pPr marL="0" lvl="0" indent="0" algn="l" rtl="0">
              <a:spcBef>
                <a:spcPts val="0"/>
              </a:spcBef>
              <a:spcAft>
                <a:spcPts val="0"/>
              </a:spcAft>
              <a:buNone/>
            </a:pPr>
            <a:r>
              <a:rPr lang="en" u="sng">
                <a:solidFill>
                  <a:schemeClr val="hlink"/>
                </a:solidFill>
                <a:hlinkClick r:id="rId5"/>
              </a:rPr>
              <a:t>https://www.biography.com/people/roy-lichtenstein-9381678</a:t>
            </a:r>
            <a:endParaRPr/>
          </a:p>
          <a:p>
            <a:pPr marL="0" lvl="0" indent="0" algn="l" rtl="0">
              <a:spcBef>
                <a:spcPts val="0"/>
              </a:spcBef>
              <a:spcAft>
                <a:spcPts val="0"/>
              </a:spcAft>
              <a:buNone/>
            </a:pPr>
            <a:r>
              <a:rPr lang="en" u="sng">
                <a:solidFill>
                  <a:schemeClr val="hlink"/>
                </a:solidFill>
                <a:hlinkClick r:id="rId6"/>
              </a:rPr>
              <a:t>https://hamiltonselway.com/roy-lichtenstein-interesting-facts/</a:t>
            </a:r>
            <a:endParaRPr/>
          </a:p>
          <a:p>
            <a:pPr marL="0" lvl="0" indent="0" algn="l" rtl="0">
              <a:spcBef>
                <a:spcPts val="0"/>
              </a:spcBef>
              <a:spcAft>
                <a:spcPts val="0"/>
              </a:spcAft>
              <a:buNone/>
            </a:pPr>
            <a:r>
              <a:rPr lang="en"/>
              <a:t>https://hamiltonselway.com/roy-lichtenstein-interesting-facts/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d1ea30e73_0_1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3d1ea30e73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http://www.tate.org.uk/art/art-terms/a/abstract-art</a:t>
            </a:r>
            <a:endParaRPr/>
          </a:p>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d1ea30e73_0_1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3d1ea30e73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http://www.tate.org.uk/art/art-terms/a/abstract-art</a:t>
            </a:r>
            <a:endParaRPr/>
          </a:p>
          <a:p>
            <a:pPr marL="0" lvl="0" indent="0" algn="l" rtl="0">
              <a:spcBef>
                <a:spcPts val="0"/>
              </a:spcBef>
              <a:spcAft>
                <a:spcPts val="0"/>
              </a:spcAft>
              <a:buNone/>
            </a:pPr>
            <a:r>
              <a:rPr lang="en"/>
              <a:t>https://learnodo-newtonic.com/famous-abstract-artists</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d1ea30e73_0_10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d1ea30e73_0_1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https://www.architecturaldigest.com/story/how-did-a-stolen-dollar100m-willem-de-kooning-painting-end-up-in-an-elderly-couples-new-mexico-bedroom</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d472b8177_0_2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d472b8177_0_2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u="sng">
                <a:solidFill>
                  <a:schemeClr val="hlink"/>
                </a:solidFill>
                <a:hlinkClick r:id="rId3"/>
              </a:rPr>
              <a:t>https://www.architecturaldigest.com/story/how-did-a-stolen-dollar100m-willem-de-kooning-painting-end-up-in-an-elderly-couples-new-mexico-bedroom</a:t>
            </a:r>
            <a:endParaRPr>
              <a:solidFill>
                <a:schemeClr val="dk1"/>
              </a:solidFill>
            </a:endParaRPr>
          </a:p>
          <a:p>
            <a:pPr marL="0" lvl="0" indent="0" algn="l" rtl="0">
              <a:spcBef>
                <a:spcPts val="0"/>
              </a:spcBef>
              <a:spcAft>
                <a:spcPts val="0"/>
              </a:spcAft>
              <a:buClr>
                <a:schemeClr val="dk1"/>
              </a:buClr>
              <a:buSzPts val="1100"/>
              <a:buFont typeface="Arial"/>
              <a:buNone/>
            </a:pPr>
            <a:r>
              <a:rPr lang="en">
                <a:solidFill>
                  <a:schemeClr val="dk1"/>
                </a:solidFill>
              </a:rPr>
              <a:t>Do you think Jerome and Joseph carried out the proposed heist plan? How do you think they stole it without leaving a clue?</a:t>
            </a: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120b4685f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120b4685f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3d1ea30e73_0_1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3d1ea30e73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d472b8177_0_2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d472b8177_0_2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2120b4685f1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2120b4685f1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3d1ea30e73_0_1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3d1ea30e73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https://www.nytimes.com/2013/11/06/arts/international/rare-glimpse-of-the-elusive-kazimir-malevich.html</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3d1ea30e73_0_1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3d1ea30e73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3d1ea30e73_0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 name="Google Shape;308;g3d1ea30e73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3d472b8177_0_1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3d472b8177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3d1ea30e73_0_1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3d1ea30e73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http://totallyhistory.com/castle-and-sun/</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3d472b8177_0_30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3d472b8177_0_3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https://artclasscurator.com/art-about-love-kokoschka/</a:t>
            </a:r>
            <a:endParaRPr/>
          </a:p>
          <a:p>
            <a:pPr marL="0" lvl="0" indent="0" algn="l" rtl="0">
              <a:spcBef>
                <a:spcPts val="0"/>
              </a:spcBef>
              <a:spcAft>
                <a:spcPts val="0"/>
              </a:spcAft>
              <a:buNone/>
            </a:pPr>
            <a:endParaRPr/>
          </a:p>
          <a:p>
            <a:pPr marL="0" lvl="0" indent="0" algn="l" rtl="0">
              <a:spcBef>
                <a:spcPts val="0"/>
              </a:spcBef>
              <a:spcAft>
                <a:spcPts val="0"/>
              </a:spcAft>
              <a:buNone/>
            </a:pPr>
            <a:r>
              <a:rPr lang="en" u="sng">
                <a:solidFill>
                  <a:schemeClr val="hlink"/>
                </a:solidFill>
                <a:hlinkClick r:id="rId3"/>
              </a:rPr>
              <a:t>https://archive.nytimes.com/www.nytimes.com/interactive/2011/11/06/arts/design/20111106-caravaggio-hals.html?_r=0</a:t>
            </a:r>
            <a:endParaRPr/>
          </a:p>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3d1ea30e73_0_1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3d1ea30e73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https://artclasscurator.com/art-about-love-kokoschka/</a:t>
            </a:r>
            <a:endParaRPr/>
          </a:p>
          <a:p>
            <a:pPr marL="0" lvl="0" indent="0" algn="l" rtl="0">
              <a:spcBef>
                <a:spcPts val="0"/>
              </a:spcBef>
              <a:spcAft>
                <a:spcPts val="0"/>
              </a:spcAft>
              <a:buNone/>
            </a:pPr>
            <a:endParaRPr/>
          </a:p>
          <a:p>
            <a:pPr marL="0" lvl="0" indent="0" algn="l" rtl="0">
              <a:spcBef>
                <a:spcPts val="0"/>
              </a:spcBef>
              <a:spcAft>
                <a:spcPts val="0"/>
              </a:spcAft>
              <a:buNone/>
            </a:pPr>
            <a:r>
              <a:rPr lang="en" u="sng">
                <a:solidFill>
                  <a:schemeClr val="hlink"/>
                </a:solidFill>
                <a:hlinkClick r:id="rId3"/>
              </a:rPr>
              <a:t>https://archive.nytimes.com/www.nytimes.com/interactive/2011/11/06/arts/design/20111106-caravaggio-hals.html?_r=0</a:t>
            </a:r>
            <a:endParaRPr/>
          </a:p>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https://www.thefamouspeople.com/profiles/henri-matisse-4821.php</a:t>
            </a:r>
            <a:endParaRPr/>
          </a:p>
          <a:p>
            <a:pPr marL="0" lvl="0" indent="0" algn="l" rtl="0">
              <a:spcBef>
                <a:spcPts val="0"/>
              </a:spcBef>
              <a:spcAft>
                <a:spcPts val="0"/>
              </a:spcAft>
              <a:buNone/>
            </a:pPr>
            <a:r>
              <a:rPr lang="en" u="sng">
                <a:solidFill>
                  <a:schemeClr val="hlink"/>
                </a:solidFill>
                <a:hlinkClick r:id="rId4"/>
              </a:rPr>
              <a:t>https://www.moma.org/interactives/exhibitions/2014/matisse/the-cut-outs.html</a:t>
            </a:r>
            <a:endParaRPr/>
          </a:p>
          <a:p>
            <a:pPr marL="0" lvl="0" indent="0" algn="l" rtl="0">
              <a:spcBef>
                <a:spcPts val="0"/>
              </a:spcBef>
              <a:spcAft>
                <a:spcPts val="0"/>
              </a:spcAft>
              <a:buNone/>
            </a:pPr>
            <a:r>
              <a:rPr lang="en"/>
              <a:t>https://www.britannica.com/biography/Henri-Matisse</a:t>
            </a:r>
            <a:endParaRPr/>
          </a:p>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2120b4685f1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2120b4685f1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3d1ea30e73_0_1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1" name="Google Shape;361;g3d1ea30e73_0_1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https://www.gustav-klimt.com/The-Tree-Of-Life.jsp</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3d1ea30e73_0_1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9" name="Google Shape;369;g3d1ea30e73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Edward Hopper Art</a:t>
            </a:r>
            <a:endParaRPr/>
          </a:p>
          <a:p>
            <a:pPr marL="0" lvl="0" indent="0" algn="l" rtl="0">
              <a:spcBef>
                <a:spcPts val="0"/>
              </a:spcBef>
              <a:spcAft>
                <a:spcPts val="0"/>
              </a:spcAft>
              <a:buNone/>
            </a:pPr>
            <a:r>
              <a:rPr lang="en"/>
              <a:t>https://www.edwardhopper.net/nighthawks.jsp</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3d472b8177_0_3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9" name="Google Shape;379;g3d472b8177_0_3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Edward Hopper Art</a:t>
            </a:r>
            <a:endParaRPr/>
          </a:p>
          <a:p>
            <a:pPr marL="0" lvl="0" indent="0" algn="l" rtl="0">
              <a:spcBef>
                <a:spcPts val="0"/>
              </a:spcBef>
              <a:spcAft>
                <a:spcPts val="0"/>
              </a:spcAft>
              <a:buNone/>
            </a:pPr>
            <a:r>
              <a:rPr lang="en" u="sng">
                <a:solidFill>
                  <a:schemeClr val="hlink"/>
                </a:solidFill>
                <a:hlinkClick r:id="rId3"/>
              </a:rPr>
              <a:t>https://www.edwardhopper.net/nighthawks.jsp</a:t>
            </a:r>
            <a:endParaRPr/>
          </a:p>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3d1ea30e73_0_1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 name="Google Shape;388;g3d1ea30e73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3d1ea30e73_0_1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3d1ea30e73_0_1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Marc Chagall, La Mariee</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3d1ea30e73_0_1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3d1ea30e73_0_1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https://www.weforum.org/agenda/2017/11/leonardo-da-vinci-most-expensive-artworks/</a:t>
            </a:r>
            <a:endParaRPr/>
          </a:p>
          <a:p>
            <a:pPr marL="0" lvl="0" indent="0" algn="l" rtl="0">
              <a:spcBef>
                <a:spcPts val="0"/>
              </a:spcBef>
              <a:spcAft>
                <a:spcPts val="0"/>
              </a:spcAft>
              <a:buNone/>
            </a:pPr>
            <a:r>
              <a:rPr lang="en" u="sng">
                <a:solidFill>
                  <a:schemeClr val="hlink"/>
                </a:solidFill>
                <a:hlinkClick r:id="rId4"/>
              </a:rPr>
              <a:t>http://mentalfloss.com/article/65546/15-things-you-should-know-about-cezannes-card-players</a:t>
            </a:r>
            <a:endParaRPr/>
          </a:p>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3d472b8177_0_37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3d472b8177_0_3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2120b4685f1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6" name="Google Shape;426;g2120b4685f1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3d1ea30e73_0_1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3d1ea30e73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http://www.markrothko.org/about-mark-rothko/</a:t>
            </a:r>
            <a:endParaRPr/>
          </a:p>
          <a:p>
            <a:pPr marL="0" lvl="0" indent="0" algn="l" rtl="0">
              <a:spcBef>
                <a:spcPts val="0"/>
              </a:spcBef>
              <a:spcAft>
                <a:spcPts val="0"/>
              </a:spcAft>
              <a:buNone/>
            </a:pPr>
            <a:r>
              <a:rPr lang="en"/>
              <a:t>https://www.biography.com/people/mark-rothko-9465194</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3d1ea30e73_0_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3d1ea30e73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3d1ea30e73_0_1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5" name="Google Shape;445;g3d1ea30e73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https://www.theartnewspaper.com/news/cezanne-painting-from-gurlitt-hoard-goes-on-show-for-first-time-since-before-second-world-war</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g3d1ea30e73_0_1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 name="Google Shape;457;g3d1ea30e73_0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Studio Habits of Mind Book</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g3d1ea30e73_0_1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6" name="Google Shape;466;g3d1ea30e73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https://www.tate.org.uk/art/art-terms/p/post-impressionism</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47142a312d_0_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6" name="Google Shape;486;g47142a312d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47142a312d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6" name="Google Shape;496;g47142a312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g3d1ea30e73_0_1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8" name="Google Shape;518;g3d1ea30e73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google.com/search?safe=active&amp;biw=1433&amp;bih=688&amp;tbm=isch&amp;sa=1&amp;ei=G_47W8u2HIL6kwXCp46gBQ&amp;q=lemon+painting+Degas&amp;oq=lemon+painting+Degas&amp;gs_l=img.3...26135.27014.0.27205.0.0.0.0.0.0.0.0..0.0....0...1c.1.64.img..0.0.0....0.YJ644xnFWZg#imgrc=aJMp-UB3y6bLuM</a:t>
            </a:r>
            <a:r>
              <a:rPr lang="en"/>
              <a:t>:</a:t>
            </a:r>
            <a:endParaRPr/>
          </a:p>
          <a:p>
            <a:pPr marL="0" lvl="0" indent="0" algn="l" rtl="0">
              <a:spcBef>
                <a:spcPts val="0"/>
              </a:spcBef>
              <a:spcAft>
                <a:spcPts val="0"/>
              </a:spcAft>
              <a:buNone/>
            </a:pPr>
            <a:r>
              <a:rPr lang="en"/>
              <a:t>Examples (from)</a:t>
            </a:r>
            <a:endParaRPr/>
          </a:p>
          <a:p>
            <a:pPr marL="0" lvl="0" indent="0" algn="l" rtl="0">
              <a:spcBef>
                <a:spcPts val="0"/>
              </a:spcBef>
              <a:spcAft>
                <a:spcPts val="0"/>
              </a:spcAft>
              <a:buNone/>
            </a:pPr>
            <a:r>
              <a:rPr lang="en"/>
              <a:t>Monet • Seurat • Van Gogh</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d1ea30e73_0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d1ea30e7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Crayons out - ROYGBIV only - no secondary, tertiary colors, or black or white.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d1ea30e73_0_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d1ea30e73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Crossword puzzle: https://worksheets.theteacherscorner.net/make-your-own/crossword/</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3d1ea30e73_0_6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3d1ea30e73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400">
                <a:solidFill>
                  <a:schemeClr val="dk1"/>
                </a:solidFill>
                <a:latin typeface="Calibri"/>
                <a:ea typeface="Calibri"/>
                <a:cs typeface="Calibri"/>
                <a:sym typeface="Calibri"/>
              </a:rPr>
              <a:t>Identify the elements and principles of Juan Miro’s Illustration. What makes this interesting and why? </a:t>
            </a:r>
            <a:endParaRPr sz="14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400">
              <a:solidFill>
                <a:schemeClr val="dk1"/>
              </a:solidFill>
              <a:latin typeface="Calibri"/>
              <a:ea typeface="Calibri"/>
              <a:cs typeface="Calibri"/>
              <a:sym typeface="Calibri"/>
            </a:endParaRPr>
          </a:p>
          <a:p>
            <a:pPr marL="0" lvl="0" indent="0" algn="l" rtl="0">
              <a:spcBef>
                <a:spcPts val="0"/>
              </a:spcBef>
              <a:spcAft>
                <a:spcPts val="0"/>
              </a:spcAft>
              <a:buNone/>
            </a:pPr>
            <a:r>
              <a:rPr lang="en" sz="1400">
                <a:solidFill>
                  <a:schemeClr val="dk1"/>
                </a:solidFill>
                <a:latin typeface="Calibri"/>
                <a:ea typeface="Calibri"/>
                <a:cs typeface="Calibri"/>
                <a:sym typeface="Calibri"/>
              </a:rPr>
              <a:t>Draw your own line drawing combining shapes and adding patterns. Think of contrast when adding color.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2120b4685f1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2120b4685f1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3d1ea30e73_0_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3d1ea30e73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http://www.tate.org.uk/visit/tate-britain</a:t>
            </a:r>
            <a:endParaRPr/>
          </a:p>
          <a:p>
            <a:pPr marL="0" lvl="0" indent="0" algn="l" rtl="0">
              <a:spcBef>
                <a:spcPts val="0"/>
              </a:spcBef>
              <a:spcAft>
                <a:spcPts val="0"/>
              </a:spcAft>
              <a:buNone/>
            </a:pPr>
            <a:r>
              <a:rPr lang="en" u="sng">
                <a:solidFill>
                  <a:schemeClr val="hlink"/>
                </a:solidFill>
                <a:hlinkClick r:id="rId4"/>
              </a:rPr>
              <a:t>http://www.tate.org.uk/about-us/history-tate/history-tate-britain</a:t>
            </a:r>
            <a:endParaRPr/>
          </a:p>
          <a:p>
            <a:pPr marL="0" lvl="0" indent="0" algn="l" rtl="0">
              <a:spcBef>
                <a:spcPts val="0"/>
              </a:spcBef>
              <a:spcAft>
                <a:spcPts val="0"/>
              </a:spcAft>
              <a:buNone/>
            </a:pPr>
            <a:r>
              <a:rPr lang="en" u="sng">
                <a:solidFill>
                  <a:schemeClr val="hlink"/>
                </a:solidFill>
                <a:hlinkClick r:id="rId5"/>
              </a:rPr>
              <a:t>http://www.tate.org.uk/about-us/collection</a:t>
            </a:r>
            <a:endParaRPr/>
          </a:p>
          <a:p>
            <a:pPr marL="0" lvl="0" indent="0" algn="l" rtl="0">
              <a:spcBef>
                <a:spcPts val="0"/>
              </a:spcBef>
              <a:spcAft>
                <a:spcPts val="0"/>
              </a:spcAft>
              <a:buNone/>
            </a:pPr>
            <a:r>
              <a:rPr lang="en" u="sng">
                <a:solidFill>
                  <a:schemeClr val="hlink"/>
                </a:solidFill>
                <a:hlinkClick r:id="rId6"/>
              </a:rPr>
              <a:t>http://www.tate.org.uk/about-us/history-tate</a:t>
            </a:r>
            <a:endParaRPr/>
          </a:p>
          <a:p>
            <a:pPr marL="0" lvl="0" indent="0" algn="l" rtl="0">
              <a:spcBef>
                <a:spcPts val="0"/>
              </a:spcBef>
              <a:spcAft>
                <a:spcPts val="0"/>
              </a:spcAft>
              <a:buNone/>
            </a:pPr>
            <a:r>
              <a:rPr lang="en" u="sng">
                <a:solidFill>
                  <a:schemeClr val="hlink"/>
                </a:solidFill>
                <a:hlinkClick r:id="rId7"/>
              </a:rPr>
              <a:t>http://www.tate.org.uk/art</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hyperlink" Target="https://www.google.com/search?safe=strict&amp;sa=X&amp;biw=1433&amp;bih=688&amp;q=M%C3%A1laga+Spain&amp;stick=H4sIAAAAAAAAAOPgE-LQz9U3MDOIN1fiBLEMLc0tUrTEspOt9AtS8wtyUoFUUXF-nlVSflEeACXz9bwvAAAA&amp;ved=0ahUKEwiJjeXp8oHcAhUJ74MKHZ4RCUEQmxMIxwIoATAh" TargetMode="External"/><Relationship Id="rId3" Type="http://schemas.openxmlformats.org/officeDocument/2006/relationships/image" Target="../media/image5.jpg"/><Relationship Id="rId7" Type="http://schemas.openxmlformats.org/officeDocument/2006/relationships/hyperlink" Target="https://www.google.com/search?safe=strict&amp;sa=X&amp;biw=1433&amp;bih=688&amp;q=pablo+picasso+born&amp;stick=H4sIAAAAAAAAAOPgE-LQz9U3MDOIN9cSy0620i9IzS_ISQVSRcX5eVZJ-UV5AKVbOdskAAAA&amp;ved=0ahUKEwiJjeXp8oHcAhUJ74MKHZ4RCUEQ6BMIxgIoADAh"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5.png"/><Relationship Id="rId11" Type="http://schemas.openxmlformats.org/officeDocument/2006/relationships/image" Target="../media/image26.png"/><Relationship Id="rId5" Type="http://schemas.openxmlformats.org/officeDocument/2006/relationships/image" Target="../media/image24.png"/><Relationship Id="rId10" Type="http://schemas.openxmlformats.org/officeDocument/2006/relationships/hyperlink" Target="https://www.google.com/search?safe=strict&amp;sa=X&amp;biw=1433&amp;bih=688&amp;q=Mougins+France&amp;stick=H4sIAAAAAAAAAOPgE-LQz9U3MDOIN1fiBLGSKy3NU7Tks5Ot9AtS8wtyUvVTUpNTE4tTU-ILUouK8_OsUjJTUwDGbu8gOAAAAA&amp;ved=0ahUKEwiJjeXp8oHcAhUJ74MKHZ4RCUEQmxMIywIoATAi" TargetMode="External"/><Relationship Id="rId4" Type="http://schemas.openxmlformats.org/officeDocument/2006/relationships/image" Target="../media/image4.jpg"/><Relationship Id="rId9" Type="http://schemas.openxmlformats.org/officeDocument/2006/relationships/hyperlink" Target="https://www.google.com/search?safe=strict&amp;sa=X&amp;biw=1433&amp;bih=688&amp;q=pablo+picasso+died&amp;stick=H4sIAAAAAAAAAOPgE-LQz9U3MDOIN9eSz0620i9IzS_ISdVPSU1OTSxOTYkvSC0qzs-zSslMTQEA6284zC0AAAA&amp;ved=0ahUKEwiJjeXp8oHcAhUJ74MKHZ4RCUEQ6BMIygIoADAi"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8" Type="http://schemas.openxmlformats.org/officeDocument/2006/relationships/hyperlink" Target="https://www.google.co.uk/search?biw=1433&amp;bih=688&amp;q=giorgio+de+chirico+died&amp;stick=H4sIAAAAAAAAAOPgE-LUz9U3MMw2zEnWks9OttIvSM0vyEnVT0lNTk0sTk2JL0gtKs7Ps0rJTE0BANzhSTAuAAAA&amp;sa=X&amp;ved=0ahUKEwiW37T0-IHcAhXIzIMKHROcCEUQ6BMIjgIoADAY" TargetMode="External"/><Relationship Id="rId13" Type="http://schemas.openxmlformats.org/officeDocument/2006/relationships/hyperlink" Target="https://www.google.co.uk/search?biw=1433&amp;bih=688&amp;q=Surrealism&amp;stick=H4sIAAAAAAAAAOPgE-LUz9U3MMw2zElW4gAxzY3jzbT0s5Ot9Msyi0sTc-ITi0qQmJnFJVYFqUWZ-SnxSZUggfL8ouxiAP63mWxIAAAA&amp;sa=X&amp;ved=0ahUKEwiW37T0-IHcAhXIzIMKHROcCEUQmxMImgIoAzAa" TargetMode="External"/><Relationship Id="rId18" Type="http://schemas.openxmlformats.org/officeDocument/2006/relationships/image" Target="../media/image28.png"/><Relationship Id="rId3" Type="http://schemas.openxmlformats.org/officeDocument/2006/relationships/image" Target="../media/image5.jpg"/><Relationship Id="rId7" Type="http://schemas.openxmlformats.org/officeDocument/2006/relationships/hyperlink" Target="https://www.google.co.uk/search?biw=1433&amp;bih=688&amp;q=Volos+Greece&amp;stick=H4sIAAAAAAAAAOPgE-LUz9U3MMw2zElWAjONzPLKi7TEspOt9AtS8wtyUoFUUXF-nlVSflEeAGrGeaAwAAAA&amp;sa=X&amp;ved=0ahUKEwiW37T0-IHcAhXIzIMKHROcCEUQmxMIiwIoATAX" TargetMode="External"/><Relationship Id="rId12" Type="http://schemas.openxmlformats.org/officeDocument/2006/relationships/hyperlink" Target="https://www.google.co.uk/search?biw=1433&amp;bih=688&amp;q=Baroque&amp;stick=H4sIAAAAAAAAAOPgE-LUz9U3MMw2zElW4gAzLU0qtPSzk630yzKLSxNz4hOLSpCYmcUlVgWpRZn5KfFJlSCB8vyi7GIAJNo3aEgAAAA&amp;sa=X&amp;ved=0ahUKEwiW37T0-IHcAhXIzIMKHROcCEUQmxMImQIoAjAa" TargetMode="External"/><Relationship Id="rId17" Type="http://schemas.openxmlformats.org/officeDocument/2006/relationships/hyperlink" Target="https://www.google.co.uk/search?biw=1433&amp;bih=688&amp;q=Neo-Baroque&amp;stick=H4sIAAAAAAAAAOPgE-LUz9U3MMw2zElWAjMtCo3Ss7T0s5Ot9Msyi0sTc-ITi0qQmJnFJVYFqUWZ-SnxSZUggfL8ouxiAGlT_OJJAAAA&amp;sa=X&amp;ved=0ahUKEwiW37T0-IHcAhXIzIMKHROcCEUQmxMIngIoBzAa" TargetMode="External"/><Relationship Id="rId2" Type="http://schemas.openxmlformats.org/officeDocument/2006/relationships/notesSlide" Target="../notesSlides/notesSlide12.xml"/><Relationship Id="rId16" Type="http://schemas.openxmlformats.org/officeDocument/2006/relationships/hyperlink" Target="https://www.google.co.uk/search?biw=1433&amp;bih=688&amp;q=Classicism&amp;stick=H4sIAAAAAAAAAOPgE-LUz9U3MMw2zElW4gAxC5KqUrT0s5Ot9Msyi0sTc-ITi0qQmJnFJVYFqUWZ-SnxSZUggfL8ouxiAAb_U3NIAAAA&amp;sa=X&amp;ved=0ahUKEwiW37T0-IHcAhXIzIMKHROcCEUQmxMInQIoBjAa" TargetMode="External"/><Relationship Id="rId1" Type="http://schemas.openxmlformats.org/officeDocument/2006/relationships/slideLayout" Target="../slideLayouts/slideLayout1.xml"/><Relationship Id="rId6" Type="http://schemas.openxmlformats.org/officeDocument/2006/relationships/hyperlink" Target="https://www.google.co.uk/search?biw=1433&amp;bih=688&amp;q=giorgio+de+chirico+born&amp;stick=H4sIAAAAAAAAAOPgE-LUz9U3MMw2zEnWEstOttIvSM0vyEkFUkXF-XlWSflFeQBNfYrOJQAAAA&amp;sa=X&amp;ved=0ahUKEwiW37T0-IHcAhXIzIMKHROcCEUQ6BMIigIoADAX" TargetMode="External"/><Relationship Id="rId11" Type="http://schemas.openxmlformats.org/officeDocument/2006/relationships/hyperlink" Target="https://www.google.co.uk/search?biw=1433&amp;bih=688&amp;q=Metaphysical+art&amp;stick=H4sIAAAAAAAAAOPgE-LUz9U3MMw2zElWAjPNiuKNzLT0s5Ot9Msyi0sTc-ITi0qQmJnFJVYFqUWZ-SnxSZUggfL8ouxiACjnFH5JAAAA&amp;sa=X&amp;ved=0ahUKEwiW37T0-IHcAhXIzIMKHROcCEUQmxMImAIoATAa" TargetMode="External"/><Relationship Id="rId5" Type="http://schemas.openxmlformats.org/officeDocument/2006/relationships/image" Target="../media/image27.png"/><Relationship Id="rId15" Type="http://schemas.openxmlformats.org/officeDocument/2006/relationships/hyperlink" Target="https://www.google.co.uk/search?biw=1433&amp;bih=688&amp;q=contemporary+art&amp;stick=H4sIAAAAAAAAAOPgE-LUz9U3MMw2zElW4gAxMwzKsrX0s5Ot9Msyi0sTc-ITi0qQmJnFJVYFqUWZ-SnxSZUggfL8ouxiAAvvs0pIAAAA&amp;sa=X&amp;ved=0ahUKEwiW37T0-IHcAhXIzIMKHROcCEUQmxMInAIoBTAa" TargetMode="External"/><Relationship Id="rId10" Type="http://schemas.openxmlformats.org/officeDocument/2006/relationships/hyperlink" Target="https://www.google.co.uk/search?biw=1433&amp;bih=688&amp;q=giorgio+de+chirico+periods&amp;stick=H4sIAAAAAAAAAOPgE-LUz9U3MMw2zEnW0s9OttIvyywuTcyJTywqQWJmFpdYFaQWZeanxCdVggTK84uyiwGk8EkvPgAAAA&amp;sa=X&amp;ved=0ahUKEwiW37T0-IHcAhXIzIMKHROcCEUQ6BMIlwIoADAa" TargetMode="External"/><Relationship Id="rId19" Type="http://schemas.openxmlformats.org/officeDocument/2006/relationships/image" Target="../media/image29.png"/><Relationship Id="rId4" Type="http://schemas.openxmlformats.org/officeDocument/2006/relationships/image" Target="../media/image4.jpg"/><Relationship Id="rId9" Type="http://schemas.openxmlformats.org/officeDocument/2006/relationships/hyperlink" Target="https://www.google.co.uk/search?biw=1433&amp;bih=688&amp;q=Rome&amp;stick=H4sIAAAAAAAAAOPgE-LUz9U3MMw2zElW4gAxzZLNjLTks5Ot9AtS8wtyUvVTUpNTE4tTU-ILUouK8_OsUjJTUwDekcS5OAAAAA&amp;sa=X&amp;ved=0ahUKEwiW37T0-IHcAhXIzIMKHROcCEUQmxMIjwIoATAY" TargetMode="External"/><Relationship Id="rId14" Type="http://schemas.openxmlformats.org/officeDocument/2006/relationships/hyperlink" Target="https://www.google.co.uk/search?biw=1433&amp;bih=688&amp;q=Modern+art&amp;stick=H4sIAAAAAAAAAOPgE-LUz9U3MMw2zElWgjBNi8wMtfSzk630yzKLSxNz4hOLSpCYmcUlVgWpRZn5KfFJlSCB8vyi7GIAHAgruEkAAAA&amp;sa=X&amp;ved=0ahUKEwiW37T0-IHcAhXIzIMKHROcCEUQmxMImwIoBDAa"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hyperlink" Target="https://www.google.co.uk/search?q=Manhattan&amp;stick=H4sIAAAAAAAAAOPgE-LQz9U3SE9OT1ECs5KTTc205LOTrfQLUvMLclL1U1KTUxOLU1PiC1KLivPzrFIyU1MAAM7OADcAAAA&amp;sa=X&amp;ved=0ahUKEwiS586L_4HcAhWHy4MKHYpADtcQmxMI4gIoATAp" TargetMode="External"/><Relationship Id="rId13" Type="http://schemas.openxmlformats.org/officeDocument/2006/relationships/hyperlink" Target="https://www.google.co.uk/search?q=Cubism&amp;stick=H4sIAAAAAAAAAOPgE-LQz9U3SE9OT1ECsyzT0oy19LOTrfTLMotLE3PiE4tKkJiZxSVWBalFmfkp8UmVIIHy_KLsYgAQtM1bRwAAAA&amp;sa=X&amp;ved=0ahUKEwiS586L_4HcAhWHy4MKHYpADtcQmxMI7QIoAzAr" TargetMode="External"/><Relationship Id="rId18" Type="http://schemas.openxmlformats.org/officeDocument/2006/relationships/image" Target="../media/image32.png"/><Relationship Id="rId3" Type="http://schemas.openxmlformats.org/officeDocument/2006/relationships/image" Target="../media/image4.jpg"/><Relationship Id="rId21" Type="http://schemas.openxmlformats.org/officeDocument/2006/relationships/image" Target="../media/image35.png"/><Relationship Id="rId7" Type="http://schemas.openxmlformats.org/officeDocument/2006/relationships/hyperlink" Target="https://www.google.co.uk/search?q=roy+lichtenstein+died&amp;stick=H4sIAAAAAAAAAOPgE-LQz9U3SE9OT9GSz0620i9IzS_ISdVPSU1OTSxOTYkvSC0qzs-zSslMTQEAAS2RDy0AAAA&amp;sa=X&amp;ved=0ahUKEwiS586L_4HcAhWHy4MKHYpADtcQ6BMI4QIoADAp" TargetMode="External"/><Relationship Id="rId12" Type="http://schemas.openxmlformats.org/officeDocument/2006/relationships/hyperlink" Target="https://www.google.co.uk/search?q=Abstract+art&amp;stick=H4sIAAAAAAAAAOPgE-LQz9U3SE9OT1HiBLEMLc2LzbT0s5Ot9Msyi0sTc-ITi0qQmJnFJVYFqUWZ-SnxSZUggfL8ouxiAOU0RwtIAAAA&amp;sa=X&amp;ved=0ahUKEwiS586L_4HcAhWHy4MKHYpADtcQmxMI7AIoAjAr" TargetMode="External"/><Relationship Id="rId17" Type="http://schemas.openxmlformats.org/officeDocument/2006/relationships/image" Target="../media/image31.png"/><Relationship Id="rId2" Type="http://schemas.openxmlformats.org/officeDocument/2006/relationships/notesSlide" Target="../notesSlides/notesSlide15.xml"/><Relationship Id="rId16" Type="http://schemas.openxmlformats.org/officeDocument/2006/relationships/hyperlink" Target="https://www.google.co.uk/search?q=Modern+art&amp;stick=H4sIAAAAAAAAAOPgE-LQz9U3SE9OT1HiBLEMTYvMDLX0s5Ot9Msyi0sTc-ITi0qQmJnFJVYFqUWZ-SnxSZUggfL8ouxiAOJ-lP5IAAAA&amp;sa=X&amp;ved=0ahUKEwiS586L_4HcAhWHy4MKHYpADtcQmxMI8AIoBjAr" TargetMode="External"/><Relationship Id="rId20" Type="http://schemas.openxmlformats.org/officeDocument/2006/relationships/image" Target="../media/image34.png"/><Relationship Id="rId1" Type="http://schemas.openxmlformats.org/officeDocument/2006/relationships/slideLayout" Target="../slideLayouts/slideLayout1.xml"/><Relationship Id="rId6" Type="http://schemas.openxmlformats.org/officeDocument/2006/relationships/hyperlink" Target="https://www.google.co.uk/search?q=Manhattan&amp;stick=H4sIAAAAAAAAAOPgE-LQz9U3SE9OT1ECs5KTTc20xLKTrfQLUvMLclKBVFFxfp5VUn5RHgAaraRELgAAAA&amp;sa=X&amp;ved=0ahUKEwiS586L_4HcAhWHy4MKHYpADtcQmxMI3gIoATAo" TargetMode="External"/><Relationship Id="rId11" Type="http://schemas.openxmlformats.org/officeDocument/2006/relationships/hyperlink" Target="https://www.google.co.uk/search?q=Pop+art&amp;stick=H4sIAAAAAAAAAOPgE-LQz9U3SE9OT1ECswpNcvO09LOTrfTLMotLE3PiE4tKkJiZxSVWBalFmfkp8UmVIIHy_KLsYgAqWWvQRwAAAA&amp;sa=X&amp;ved=0ahUKEwiS586L_4HcAhWHy4MKHYpADtcQmxMI6wIoATAr" TargetMode="External"/><Relationship Id="rId5" Type="http://schemas.openxmlformats.org/officeDocument/2006/relationships/hyperlink" Target="https://www.google.co.uk/search?q=roy+lichtenstein+born&amp;stick=H4sIAAAAAAAAAOPgE-LQz9U3SE9OT9ESy0620i9IzS_ISQVSRcX5eVZJ-UV5ABrRlkUkAAAA&amp;sa=X&amp;ved=0ahUKEwiS586L_4HcAhWHy4MKHYpADtcQ6BMI3QIoADAo" TargetMode="External"/><Relationship Id="rId15" Type="http://schemas.openxmlformats.org/officeDocument/2006/relationships/hyperlink" Target="https://www.google.co.uk/search?q=Abstract+expressionism&amp;stick=H4sIAAAAAAAAAOPgE-LQz9U3SE9OT1HiBLEMjSqTLLX0s5Ot9Msyi0sTc-ITi0qQmJnFJVYFqUWZ-SnxSZUggfL8ouxiAE6frTlIAAAA&amp;sa=X&amp;ved=0ahUKEwiS586L_4HcAhWHy4MKHYpADtcQmxMI7wIoBTAr" TargetMode="External"/><Relationship Id="rId10" Type="http://schemas.openxmlformats.org/officeDocument/2006/relationships/hyperlink" Target="https://www.google.co.uk/search?q=roy+lichtenstein+periods&amp;stick=H4sIAAAAAAAAAOPgE-LQz9U3SE9OT9HSz0620i_LLC5NzIlPLCpBYmYWl1gVpBZl5qfEJ1WCBMrzi7KLARy3BsQ9AAAA&amp;sa=X&amp;ved=0ahUKEwiS586L_4HcAhWHy4MKHYpADtcQ6BMI6gIoADAr" TargetMode="External"/><Relationship Id="rId19" Type="http://schemas.openxmlformats.org/officeDocument/2006/relationships/image" Target="../media/image33.png"/><Relationship Id="rId4" Type="http://schemas.openxmlformats.org/officeDocument/2006/relationships/image" Target="../media/image30.jpg"/><Relationship Id="rId9" Type="http://schemas.openxmlformats.org/officeDocument/2006/relationships/hyperlink" Target="https://www.google.co.uk/search?q=roy+lichtenstein+on+view&amp;stick=H4sIAAAAAAAAAOPgE-LQz9U3SE9OT9FSyU620i_LLC5NzIlPLCpBYmYWl1jl58WXZaaWAwASZuWpMgAAAA&amp;sa=X&amp;ved=0ahUKEwiS586L_4HcAhWHy4MKHYpADtcQ44YBCOcCKAIwKg" TargetMode="External"/><Relationship Id="rId14" Type="http://schemas.openxmlformats.org/officeDocument/2006/relationships/hyperlink" Target="https://www.google.co.uk/search?q=Expressionism&amp;stick=H4sIAAAAAAAAAOPgE-LQz9U3SE9OT1ECswoqk3K09LOTrfTLMotLE3PiE4tKkJiZxSVWBalFmfkp8UmVIIHy_KLsYgDpFynFRwAAAA&amp;sa=X&amp;ved=0ahUKEwiS586L_4HcAhWHy4MKHYpADtcQmxMI7gIoBDAr"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4.jpg"/><Relationship Id="rId7"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0.jpg"/><Relationship Id="rId9" Type="http://schemas.openxmlformats.org/officeDocument/2006/relationships/hyperlink" Target="http://www.tate.org.uk/art/artworks/kandinsky-cossacks-n04948"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www.tate.org.uk/learn/online-resources/glossary/m/modernism" TargetMode="External"/><Relationship Id="rId3" Type="http://schemas.openxmlformats.org/officeDocument/2006/relationships/image" Target="../media/image30.jpg"/><Relationship Id="rId7" Type="http://schemas.openxmlformats.org/officeDocument/2006/relationships/hyperlink" Target="http://www.tate.org.uk/learn/online-resources/glossary/n/non-objective-art" TargetMode="External"/><Relationship Id="rId12"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hyperlink" Target="http://www.tate.org.uk/learn/online-resources/glossary/c/concrete-art" TargetMode="External"/><Relationship Id="rId11" Type="http://schemas.openxmlformats.org/officeDocument/2006/relationships/image" Target="../media/image42.png"/><Relationship Id="rId5" Type="http://schemas.openxmlformats.org/officeDocument/2006/relationships/hyperlink" Target="http://www.tate.org.uk/learn/online-resources/glossary/g/gestural" TargetMode="External"/><Relationship Id="rId10" Type="http://schemas.openxmlformats.org/officeDocument/2006/relationships/image" Target="../media/image41.png"/><Relationship Id="rId4" Type="http://schemas.openxmlformats.org/officeDocument/2006/relationships/image" Target="../media/image4.jpg"/><Relationship Id="rId9"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hyperlink" Target="https://www.architecturaldigest.com/contributor/katherine-mcgrath" TargetMode="External"/><Relationship Id="rId4" Type="http://schemas.openxmlformats.org/officeDocument/2006/relationships/image" Target="../media/image30.jpg"/></Relationships>
</file>

<file path=ppt/slides/_rels/slide19.xml.rels><?xml version="1.0" encoding="UTF-8" standalone="yes"?>
<Relationships xmlns="http://schemas.openxmlformats.org/package/2006/relationships"><Relationship Id="rId3" Type="http://schemas.openxmlformats.org/officeDocument/2006/relationships/hyperlink" Target="https://www.architecturaldigest.com/gallery/willem-de-kooning-hamptons-home-studio-slideshow"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hyperlink" Target="https://www.architecturaldigest.com/contributor/katherine-mcgrath" TargetMode="External"/><Relationship Id="rId5" Type="http://schemas.openxmlformats.org/officeDocument/2006/relationships/hyperlink" Target="https://www.architecturaldigest.com/story/linda-ronstadt-arizona-home-article" TargetMode="External"/><Relationship Id="rId4" Type="http://schemas.openxmlformats.org/officeDocument/2006/relationships/hyperlink" Target="https://www.architecturaldigest.com/story/prince-article-102008"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30.jp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30.jpg"/></Relationships>
</file>

<file path=ppt/slides/_rels/slide24.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0.png"/><Relationship Id="rId3" Type="http://schemas.openxmlformats.org/officeDocument/2006/relationships/image" Target="../media/image4.jpg"/><Relationship Id="rId7" Type="http://schemas.openxmlformats.org/officeDocument/2006/relationships/image" Target="../media/image55.png"/><Relationship Id="rId12" Type="http://schemas.openxmlformats.org/officeDocument/2006/relationships/image" Target="../media/image59.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54.png"/><Relationship Id="rId11" Type="http://schemas.openxmlformats.org/officeDocument/2006/relationships/image" Target="../media/image58.png"/><Relationship Id="rId5" Type="http://schemas.openxmlformats.org/officeDocument/2006/relationships/image" Target="../media/image53.png"/><Relationship Id="rId10" Type="http://schemas.openxmlformats.org/officeDocument/2006/relationships/image" Target="../media/image57.png"/><Relationship Id="rId4" Type="http://schemas.openxmlformats.org/officeDocument/2006/relationships/image" Target="../media/image30.jpg"/><Relationship Id="rId9"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64.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26.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64.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68.png"/><Relationship Id="rId4" Type="http://schemas.openxmlformats.org/officeDocument/2006/relationships/image" Target="../media/image4.jpg"/></Relationships>
</file>

<file path=ppt/slides/_rels/slide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69.png"/><Relationship Id="rId4" Type="http://schemas.openxmlformats.org/officeDocument/2006/relationships/image" Target="../media/image30.jpg"/></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69.png"/><Relationship Id="rId4" Type="http://schemas.openxmlformats.org/officeDocument/2006/relationships/image" Target="../media/image30.jp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hyperlink" Target="https://www.google.co.uk/search?q=Nice+France&amp;stick=H4sIAAAAAAAAAOPgE-LQz9U3SE8uiVcCs5ILzMq15LOTrfQLUvMLclL1U1KTUxOLU1PiC1KLivPzrFIyU1MASR3pxDcAAAA&amp;sa=X&amp;ved=0ahUKEwjqwdG1rYHcAhUl04MKHR6qBy8QmxMI0AIoATAl" TargetMode="External"/><Relationship Id="rId18" Type="http://schemas.openxmlformats.org/officeDocument/2006/relationships/hyperlink" Target="https://www.google.co.uk/search?q=henri+matisse+education&amp;stick=H4sIAAAAAAAAAOPgE-LQz9U3SE8uideSzk620i9IzS_ISQVSRcX5eVapKaXJiSWZ-XkAXA0mEykAAAA&amp;sa=X&amp;ved=0ahUKEwjqwdG1rYHcAhUl04MKHR6qBy8Q6BMI4wIoADAp" TargetMode="External"/><Relationship Id="rId3" Type="http://schemas.openxmlformats.org/officeDocument/2006/relationships/image" Target="../media/image4.jpg"/><Relationship Id="rId21" Type="http://schemas.openxmlformats.org/officeDocument/2006/relationships/hyperlink" Target="https://www.google.co.uk/search?q=%C3%89cole+nationale+sup%C3%A9rieure+des+Beaux-Arts&amp;stick=H4sIAAAAAAAAAOPgE-LQz9U3SE8uiVfiBLEMK43zjLSks5Ot9AtS8wtyUoFUUXF-nlVqSmlyYklmfh4AypGL1TQAAAA&amp;sa=X&amp;ved=0ahUKEwjqwdG1rYHcAhUl04MKHR6qBy8QmxMI5gIoAzAp" TargetMode="External"/><Relationship Id="rId7" Type="http://schemas.openxmlformats.org/officeDocument/2006/relationships/image" Target="../media/image8.png"/><Relationship Id="rId12" Type="http://schemas.openxmlformats.org/officeDocument/2006/relationships/hyperlink" Target="https://www.google.co.uk/search?q=henri+matisse+died&amp;stick=H4sIAAAAAAAAAOPgE-LQz9U3SE8uideSz0620i9IzS_ISdVPSU1OTSxOTYkvSC0qzs-zSslMTQEAHQGHNy0AAAA&amp;sa=X&amp;ved=0ahUKEwjqwdG1rYHcAhUl04MKHR6qBy8Q6BMIzwIoADAl" TargetMode="External"/><Relationship Id="rId17" Type="http://schemas.openxmlformats.org/officeDocument/2006/relationships/hyperlink" Target="https://www.google.co.uk/search?q=Fauvism&amp;stick=H4sIAAAAAAAAAOPgE-LQz9U3SE8uiVcCs0xyKgy19LOTrfTLMotLE3PiE4tKkJiZxSVWBalFmfkp8UmVIIHy_KLsYgBXXoLgRwAAAA&amp;sa=X&amp;ved=0ahUKEwjqwdG1rYHcAhUl04MKHR6qBy8QmxMI2wIoAzAn" TargetMode="External"/><Relationship Id="rId2" Type="http://schemas.openxmlformats.org/officeDocument/2006/relationships/notesSlide" Target="../notesSlides/notesSlide3.xml"/><Relationship Id="rId16" Type="http://schemas.openxmlformats.org/officeDocument/2006/relationships/hyperlink" Target="https://www.google.co.uk/search?q=Post-Impressionism&amp;stick=H4sIAAAAAAAAAOPgE-LQz9U3SE8uiVfiBLEMTSuKCrX0s5Ot9Msyi0sTc-ITi0qQmJnFJVYFqUWZ-SnxSZUggfL8ouxiADyNUMlIAAAA&amp;sa=X&amp;ved=0ahUKEwjqwdG1rYHcAhUl04MKHR6qBy8QmxMI2gIoAjAn" TargetMode="External"/><Relationship Id="rId20" Type="http://schemas.openxmlformats.org/officeDocument/2006/relationships/hyperlink" Target="https://www.google.co.uk/search?q=%C3%89cole+nationale+sup%C3%A9rieure+des+arts+d%C3%A9coratifs&amp;stick=H4sIAAAAAAAAAOPgE-LQz9U3SE8uiVfiArGMqkwtLTO0pLOTrfQLUvMLclKBVFFxfp5VakppcmJJZn4eAClws601AAAA&amp;sa=X&amp;ved=0ahUKEwjqwdG1rYHcAhUl04MKHR6qBy8QmxMI5QIoAjAp" TargetMode="Externa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hyperlink" Target="https://www.google.co.uk/search?q=Le+Cateau-Cambr%C3%A9sis+France&amp;stick=H4sIAAAAAAAAAOPgE-LQz9U3SE8uiVfiBLGMK-INs7TEspOt9AtS8wtyUoFUUXF-nlVSflEeAORV8NcvAAAA&amp;sa=X&amp;ved=0ahUKEwjqwdG1rYHcAhUl04MKHR6qBy8QmxMIzAIoATAk" TargetMode="External"/><Relationship Id="rId5" Type="http://schemas.openxmlformats.org/officeDocument/2006/relationships/image" Target="../media/image6.png"/><Relationship Id="rId15" Type="http://schemas.openxmlformats.org/officeDocument/2006/relationships/hyperlink" Target="https://www.google.co.uk/search?q=Expressionism&amp;stick=H4sIAAAAAAAAAOPgE-LQz9U3SE8uiVcCswoqk3K09LOTrfTLMotLE3PiE4tKkJiZxSVWBalFmfkp8UmVIIHy_KLsYgD8hCa7RwAAAA&amp;sa=X&amp;ved=0ahUKEwjqwdG1rYHcAhUl04MKHR6qBy8QmxMI2QIoATAn" TargetMode="External"/><Relationship Id="rId10" Type="http://schemas.openxmlformats.org/officeDocument/2006/relationships/hyperlink" Target="https://www.google.co.uk/search?q=henri+matisse+born&amp;stick=H4sIAAAAAAAAAOPgE-LQz9U3SE8uidcSy0620i9IzS_ISQVSRcX5eVZJ-UV5AMwrTOwkAAAA&amp;sa=X&amp;ved=0ahUKEwjqwdG1rYHcAhUl04MKHR6qBy8Q6BMIywIoADAk" TargetMode="External"/><Relationship Id="rId19" Type="http://schemas.openxmlformats.org/officeDocument/2006/relationships/hyperlink" Target="https://www.google.co.uk/search?q=Acad%C3%A9mie+Julian&amp;stick=H4sIAAAAAAAAAOPgE-LQz9U3SE8uiVfiBLEMzYqTLbWks5Ot9AtS8wtyUoFUUXF-nlVqSmlyYklmfh4AIG2IozQAAAA&amp;sa=X&amp;ved=0ahUKEwjqwdG1rYHcAhUl04MKHR6qBy8QmxMI5AIoATAp" TargetMode="External"/><Relationship Id="rId4" Type="http://schemas.openxmlformats.org/officeDocument/2006/relationships/image" Target="../media/image5.jpg"/><Relationship Id="rId9" Type="http://schemas.openxmlformats.org/officeDocument/2006/relationships/image" Target="../media/image10.png"/><Relationship Id="rId14" Type="http://schemas.openxmlformats.org/officeDocument/2006/relationships/hyperlink" Target="https://www.google.co.uk/search?q=henri+matisse+periods&amp;stick=H4sIAAAAAAAAAOPgE-LQz9U3SE8uidfSz0620i_LLC5NzIlPLCpBYmYWl1gVpBZl5qfEJ1WCBMrzi7KLAaiEOYs9AAAA&amp;sa=X&amp;ved=0ahUKEwjqwdG1rYHcAhUl04MKHR6qBy8Q6BMI2AIoADAn"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71.png"/><Relationship Id="rId4" Type="http://schemas.openxmlformats.org/officeDocument/2006/relationships/image" Target="../media/image70.jpg"/></Relationships>
</file>

<file path=ppt/slides/_rels/slide32.xml.rels><?xml version="1.0" encoding="UTF-8" standalone="yes"?>
<Relationships xmlns="http://schemas.openxmlformats.org/package/2006/relationships"><Relationship Id="rId8" Type="http://schemas.openxmlformats.org/officeDocument/2006/relationships/hyperlink" Target="https://www.google.co.uk/search?sa=X&amp;biw=1433&amp;bih=688&amp;q=Modernism&amp;stick=H4sIAAAAAAAAAOPgE-LUz9U3MDPMNc9Q4gAxTSpNDLVks5Ot9Msyi0sTc-ITi0r0gbg8vyjbqiC1KDM_BQCzPoO4NgAAAA&amp;ved=0ahUKEwjiiueYsILcAhVI9YMKHbS_CMgQmxMIzQMoATAl" TargetMode="External"/><Relationship Id="rId3" Type="http://schemas.openxmlformats.org/officeDocument/2006/relationships/image" Target="../media/image4.jpg"/><Relationship Id="rId7" Type="http://schemas.openxmlformats.org/officeDocument/2006/relationships/hyperlink" Target="https://www.google.co.uk/search?sa=X&amp;biw=1433&amp;bih=688&amp;q=nighthawks+periods&amp;stick=H4sIAAAAAAAAAOPgE-LUz9U3MDPMNc_Qks1OttIvyywuTcyJTywq0Qfi8vyibKuC1KLM_BQARCfDoywAAAA&amp;ved=0ahUKEwjiiueYsILcAhVI9YMKHbS_CMgQ6BMIzAMoADAl" TargetMode="External"/><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0.jpg"/><Relationship Id="rId9" Type="http://schemas.openxmlformats.org/officeDocument/2006/relationships/hyperlink" Target="https://www.google.co.uk/search?sa=X&amp;biw=1433&amp;bih=688&amp;q=Social+realism&amp;stick=H4sIAAAAAAAAAOPgE-LUz9U3MDPMNc9QAjMNCwyKzbRks5Ot9Msyi0sTc-ITi0r0gbg8vyjbqiC1KDM_BQCYfZl8NwAAAA&amp;ved=0ahUKEwjiiueYsILcAhVI9YMKHbS_CMgQmxMIzgMoAjAl"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72.png"/><Relationship Id="rId4" Type="http://schemas.openxmlformats.org/officeDocument/2006/relationships/image" Target="../media/image70.jpg"/></Relationships>
</file>

<file path=ppt/slides/_rels/slide3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0.jpg"/></Relationships>
</file>

<file path=ppt/slides/_rels/slide35.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4.jpg"/></Relationships>
</file>

<file path=ppt/slides/_rels/slide36.xml.rels><?xml version="1.0" encoding="UTF-8" standalone="yes"?>
<Relationships xmlns="http://schemas.openxmlformats.org/package/2006/relationships"><Relationship Id="rId8" Type="http://schemas.openxmlformats.org/officeDocument/2006/relationships/hyperlink" Target="http://www.musee-orsay.fr/en/collections/works-in-focus/painting/commentaire_id/the-cardplayers-15363.html?cHash=6fac0648f0" TargetMode="External"/><Relationship Id="rId3" Type="http://schemas.openxmlformats.org/officeDocument/2006/relationships/image" Target="../media/image4.jpg"/><Relationship Id="rId7" Type="http://schemas.openxmlformats.org/officeDocument/2006/relationships/hyperlink" Target="http://www.nytimes.com/2011/02/11/arts/design/11cezanne.html?_r=0" TargetMode="External"/><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hyperlink" Target="http://www.telegraph.co.uk/culture/art/art-reviews/8086198/Paul-Cezanne-The-Card-Players-Courtauld-Gallery-review.html" TargetMode="External"/><Relationship Id="rId5" Type="http://schemas.openxmlformats.org/officeDocument/2006/relationships/image" Target="../media/image78.png"/><Relationship Id="rId4" Type="http://schemas.openxmlformats.org/officeDocument/2006/relationships/image" Target="../media/image70.jpg"/><Relationship Id="rId9" Type="http://schemas.openxmlformats.org/officeDocument/2006/relationships/hyperlink" Target="http://www.courtauld.ac.uk/gallery/collections/paintings/imppostimp/cezanne_card_players.shtml"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78.png"/><Relationship Id="rId4" Type="http://schemas.openxmlformats.org/officeDocument/2006/relationships/image" Target="../media/image70.jp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4.jpg"/></Relationships>
</file>

<file path=ppt/slides/_rels/slide40.xml.rels><?xml version="1.0" encoding="UTF-8" standalone="yes"?>
<Relationships xmlns="http://schemas.openxmlformats.org/package/2006/relationships"><Relationship Id="rId3" Type="http://schemas.openxmlformats.org/officeDocument/2006/relationships/image" Target="../media/image81.png"/><Relationship Id="rId7" Type="http://schemas.openxmlformats.org/officeDocument/2006/relationships/hyperlink" Target="https://www.theartnewspaper.com/anny-shaw"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82.png"/><Relationship Id="rId5" Type="http://schemas.openxmlformats.org/officeDocument/2006/relationships/image" Target="../media/image70.jpg"/><Relationship Id="rId4" Type="http://schemas.openxmlformats.org/officeDocument/2006/relationships/image" Target="../media/image4.jpg"/></Relationships>
</file>

<file path=ppt/slides/_rels/slide4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70.jpg"/><Relationship Id="rId4" Type="http://schemas.openxmlformats.org/officeDocument/2006/relationships/image" Target="../media/image4.jpg"/></Relationships>
</file>

<file path=ppt/slides/_rels/slide42.xml.rels><?xml version="1.0" encoding="UTF-8" standalone="yes"?>
<Relationships xmlns="http://schemas.openxmlformats.org/package/2006/relationships"><Relationship Id="rId8" Type="http://schemas.openxmlformats.org/officeDocument/2006/relationships/image" Target="../media/image4.jpg"/><Relationship Id="rId3" Type="http://schemas.openxmlformats.org/officeDocument/2006/relationships/image" Target="../media/image70.jpg"/><Relationship Id="rId7" Type="http://schemas.openxmlformats.org/officeDocument/2006/relationships/image" Target="../media/image87.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 Id="rId9" Type="http://schemas.openxmlformats.org/officeDocument/2006/relationships/image" Target="../media/image88.png"/></Relationships>
</file>

<file path=ppt/slides/_rels/slide43.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45.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5.png"/><Relationship Id="rId7" Type="http://schemas.openxmlformats.org/officeDocument/2006/relationships/image" Target="../media/image97.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96.png"/><Relationship Id="rId5" Type="http://schemas.openxmlformats.org/officeDocument/2006/relationships/image" Target="../media/image4.jpg"/><Relationship Id="rId4" Type="http://schemas.openxmlformats.org/officeDocument/2006/relationships/image" Target="../media/image70.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4.jp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5.jp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757125" y="1460725"/>
            <a:ext cx="1601825" cy="2764275"/>
          </a:xfrm>
          <a:prstGeom prst="rect">
            <a:avLst/>
          </a:prstGeom>
          <a:noFill/>
          <a:ln>
            <a:noFill/>
          </a:ln>
        </p:spPr>
      </p:pic>
      <p:sp>
        <p:nvSpPr>
          <p:cNvPr id="55" name="Google Shape;55;p1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56" name="Google Shape;56;p1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2</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A218970D-B818-099B-814E-93CD1940E04E}"/>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pic>
        <p:nvPicPr>
          <p:cNvPr id="141" name="Google Shape;141;p22"/>
          <p:cNvPicPr preferRelativeResize="0"/>
          <p:nvPr/>
        </p:nvPicPr>
        <p:blipFill rotWithShape="1">
          <a:blip r:embed="rId3">
            <a:alphaModFix/>
          </a:blip>
          <a:srcRect l="43667" t="21474" r="38229" b="68112"/>
          <a:stretch/>
        </p:blipFill>
        <p:spPr>
          <a:xfrm>
            <a:off x="1905026" y="1"/>
            <a:ext cx="2937227" cy="1305425"/>
          </a:xfrm>
          <a:prstGeom prst="rect">
            <a:avLst/>
          </a:prstGeom>
          <a:noFill/>
          <a:ln>
            <a:noFill/>
          </a:ln>
        </p:spPr>
      </p:pic>
      <p:pic>
        <p:nvPicPr>
          <p:cNvPr id="142" name="Google Shape;142;p22"/>
          <p:cNvPicPr preferRelativeResize="0"/>
          <p:nvPr/>
        </p:nvPicPr>
        <p:blipFill rotWithShape="1">
          <a:blip r:embed="rId4">
            <a:alphaModFix/>
          </a:blip>
          <a:srcRect l="4510" t="16822" r="62322" b="77167"/>
          <a:stretch/>
        </p:blipFill>
        <p:spPr>
          <a:xfrm>
            <a:off x="4572000" y="267755"/>
            <a:ext cx="4382326" cy="613651"/>
          </a:xfrm>
          <a:prstGeom prst="rect">
            <a:avLst/>
          </a:prstGeom>
          <a:noFill/>
          <a:ln>
            <a:noFill/>
          </a:ln>
        </p:spPr>
      </p:pic>
      <p:sp>
        <p:nvSpPr>
          <p:cNvPr id="143" name="Google Shape;143;p22"/>
          <p:cNvSpPr txBox="1"/>
          <p:nvPr/>
        </p:nvSpPr>
        <p:spPr>
          <a:xfrm>
            <a:off x="9736625" y="267750"/>
            <a:ext cx="4531200" cy="514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Picasso’s birth was unique because he:</a:t>
            </a:r>
            <a:endParaRPr>
              <a:latin typeface="Calibri"/>
              <a:ea typeface="Calibri"/>
              <a:cs typeface="Calibri"/>
              <a:sym typeface="Calibri"/>
            </a:endParaRPr>
          </a:p>
          <a:p>
            <a:pPr marL="457200" lvl="0" indent="-317500" algn="l" rtl="0">
              <a:spcBef>
                <a:spcPts val="0"/>
              </a:spcBef>
              <a:spcAft>
                <a:spcPts val="0"/>
              </a:spcAft>
              <a:buSzPts val="1400"/>
              <a:buFont typeface="Calibri"/>
              <a:buAutoNum type="alphaLcPeriod"/>
            </a:pPr>
            <a:r>
              <a:rPr lang="en">
                <a:latin typeface="Calibri"/>
                <a:ea typeface="Calibri"/>
                <a:cs typeface="Calibri"/>
                <a:sym typeface="Calibri"/>
              </a:rPr>
              <a:t>Was a twin		c. Was pronounced dead</a:t>
            </a:r>
            <a:endParaRPr>
              <a:latin typeface="Calibri"/>
              <a:ea typeface="Calibri"/>
              <a:cs typeface="Calibri"/>
              <a:sym typeface="Calibri"/>
            </a:endParaRPr>
          </a:p>
          <a:p>
            <a:pPr marL="457200" lvl="0" indent="-317500" algn="l" rtl="0">
              <a:spcBef>
                <a:spcPts val="0"/>
              </a:spcBef>
              <a:spcAft>
                <a:spcPts val="0"/>
              </a:spcAft>
              <a:buSzPts val="1400"/>
              <a:buFont typeface="Calibri"/>
              <a:buAutoNum type="alphaLcPeriod"/>
            </a:pPr>
            <a:r>
              <a:rPr lang="en">
                <a:latin typeface="Calibri"/>
                <a:ea typeface="Calibri"/>
                <a:cs typeface="Calibri"/>
                <a:sym typeface="Calibri"/>
              </a:rPr>
              <a:t>Was premature	d. Weighed 12 lbs.</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Pablo’s given name was how many words long?</a:t>
            </a:r>
            <a:endParaRPr>
              <a:latin typeface="Calibri"/>
              <a:ea typeface="Calibri"/>
              <a:cs typeface="Calibri"/>
              <a:sym typeface="Calibri"/>
            </a:endParaRPr>
          </a:p>
          <a:p>
            <a:pPr marL="457200" lvl="0" indent="-317500" algn="l" rtl="0">
              <a:spcBef>
                <a:spcPts val="0"/>
              </a:spcBef>
              <a:spcAft>
                <a:spcPts val="0"/>
              </a:spcAft>
              <a:buSzPts val="1400"/>
              <a:buFont typeface="Calibri"/>
              <a:buAutoNum type="alphaLcPeriod"/>
            </a:pPr>
            <a:r>
              <a:rPr lang="en">
                <a:latin typeface="Calibri"/>
                <a:ea typeface="Calibri"/>
                <a:cs typeface="Calibri"/>
                <a:sym typeface="Calibri"/>
              </a:rPr>
              <a:t>2			c. 4</a:t>
            </a:r>
            <a:endParaRPr>
              <a:latin typeface="Calibri"/>
              <a:ea typeface="Calibri"/>
              <a:cs typeface="Calibri"/>
              <a:sym typeface="Calibri"/>
            </a:endParaRPr>
          </a:p>
          <a:p>
            <a:pPr marL="457200" lvl="0" indent="-317500" algn="l" rtl="0">
              <a:spcBef>
                <a:spcPts val="0"/>
              </a:spcBef>
              <a:spcAft>
                <a:spcPts val="0"/>
              </a:spcAft>
              <a:buSzPts val="1400"/>
              <a:buFont typeface="Calibri"/>
              <a:buAutoNum type="alphaLcPeriod"/>
            </a:pPr>
            <a:r>
              <a:rPr lang="en">
                <a:latin typeface="Calibri"/>
                <a:ea typeface="Calibri"/>
                <a:cs typeface="Calibri"/>
                <a:sym typeface="Calibri"/>
              </a:rPr>
              <a:t>12			d. 23</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What was Pablo’s first word?</a:t>
            </a:r>
            <a:endParaRPr>
              <a:latin typeface="Calibri"/>
              <a:ea typeface="Calibri"/>
              <a:cs typeface="Calibri"/>
              <a:sym typeface="Calibri"/>
            </a:endParaRPr>
          </a:p>
          <a:p>
            <a:pPr marL="457200" lvl="0" indent="-317500" algn="l" rtl="0">
              <a:spcBef>
                <a:spcPts val="0"/>
              </a:spcBef>
              <a:spcAft>
                <a:spcPts val="0"/>
              </a:spcAft>
              <a:buSzPts val="1400"/>
              <a:buFont typeface="Calibri"/>
              <a:buAutoNum type="alphaLcPeriod"/>
            </a:pPr>
            <a:r>
              <a:rPr lang="en">
                <a:latin typeface="Calibri"/>
                <a:ea typeface="Calibri"/>
                <a:cs typeface="Calibri"/>
                <a:sym typeface="Calibri"/>
              </a:rPr>
              <a:t>Pencil			c. Dad</a:t>
            </a:r>
            <a:endParaRPr>
              <a:latin typeface="Calibri"/>
              <a:ea typeface="Calibri"/>
              <a:cs typeface="Calibri"/>
              <a:sym typeface="Calibri"/>
            </a:endParaRPr>
          </a:p>
          <a:p>
            <a:pPr marL="457200" lvl="0" indent="-317500" algn="l" rtl="0">
              <a:spcBef>
                <a:spcPts val="0"/>
              </a:spcBef>
              <a:spcAft>
                <a:spcPts val="0"/>
              </a:spcAft>
              <a:buSzPts val="1400"/>
              <a:buFont typeface="Calibri"/>
              <a:buAutoNum type="alphaLcPeriod"/>
            </a:pPr>
            <a:r>
              <a:rPr lang="en">
                <a:latin typeface="Calibri"/>
                <a:ea typeface="Calibri"/>
                <a:cs typeface="Calibri"/>
                <a:sym typeface="Calibri"/>
              </a:rPr>
              <a:t>Mom			d. Paper</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How old was Picasso when he finished his first painting?</a:t>
            </a:r>
            <a:endParaRPr>
              <a:latin typeface="Calibri"/>
              <a:ea typeface="Calibri"/>
              <a:cs typeface="Calibri"/>
              <a:sym typeface="Calibri"/>
            </a:endParaRPr>
          </a:p>
          <a:p>
            <a:pPr marL="457200" lvl="0" indent="-317500" algn="l" rtl="0">
              <a:spcBef>
                <a:spcPts val="0"/>
              </a:spcBef>
              <a:spcAft>
                <a:spcPts val="0"/>
              </a:spcAft>
              <a:buSzPts val="1400"/>
              <a:buFont typeface="Calibri"/>
              <a:buAutoNum type="alphaLcPeriod"/>
            </a:pPr>
            <a:r>
              <a:rPr lang="en">
                <a:latin typeface="Calibri"/>
                <a:ea typeface="Calibri"/>
                <a:cs typeface="Calibri"/>
                <a:sym typeface="Calibri"/>
              </a:rPr>
              <a:t>7			c. 13</a:t>
            </a:r>
            <a:endParaRPr>
              <a:latin typeface="Calibri"/>
              <a:ea typeface="Calibri"/>
              <a:cs typeface="Calibri"/>
              <a:sym typeface="Calibri"/>
            </a:endParaRPr>
          </a:p>
          <a:p>
            <a:pPr marL="457200" lvl="0" indent="-317500" algn="l" rtl="0">
              <a:spcBef>
                <a:spcPts val="0"/>
              </a:spcBef>
              <a:spcAft>
                <a:spcPts val="0"/>
              </a:spcAft>
              <a:buSzPts val="1400"/>
              <a:buFont typeface="Calibri"/>
              <a:buAutoNum type="alphaLcPeriod"/>
            </a:pPr>
            <a:r>
              <a:rPr lang="en">
                <a:latin typeface="Calibri"/>
                <a:ea typeface="Calibri"/>
                <a:cs typeface="Calibri"/>
                <a:sym typeface="Calibri"/>
              </a:rPr>
              <a:t>9			d. 15</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How old was he when he had his first exhibit?</a:t>
            </a:r>
            <a:endParaRPr>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AutoNum type="alphaLcPeriod"/>
            </a:pPr>
            <a:r>
              <a:rPr lang="en">
                <a:solidFill>
                  <a:schemeClr val="dk1"/>
                </a:solidFill>
                <a:latin typeface="Calibri"/>
                <a:ea typeface="Calibri"/>
                <a:cs typeface="Calibri"/>
                <a:sym typeface="Calibri"/>
              </a:rPr>
              <a:t>7			c. 13</a:t>
            </a:r>
            <a:endParaRPr>
              <a:solidFill>
                <a:schemeClr val="dk1"/>
              </a:solidFill>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AutoNum type="alphaLcPeriod"/>
            </a:pPr>
            <a:r>
              <a:rPr lang="en">
                <a:solidFill>
                  <a:schemeClr val="dk1"/>
                </a:solidFill>
                <a:latin typeface="Calibri"/>
                <a:ea typeface="Calibri"/>
                <a:cs typeface="Calibri"/>
                <a:sym typeface="Calibri"/>
              </a:rPr>
              <a:t>9			d. 15</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Describe Picasso as a student.</a:t>
            </a:r>
            <a:endParaRPr>
              <a:latin typeface="Calibri"/>
              <a:ea typeface="Calibri"/>
              <a:cs typeface="Calibri"/>
              <a:sym typeface="Calibri"/>
            </a:endParaRPr>
          </a:p>
          <a:p>
            <a:pPr marL="457200" lvl="0" indent="-317500" algn="l" rtl="0">
              <a:spcBef>
                <a:spcPts val="0"/>
              </a:spcBef>
              <a:spcAft>
                <a:spcPts val="0"/>
              </a:spcAft>
              <a:buSzPts val="1400"/>
              <a:buFont typeface="Calibri"/>
              <a:buAutoNum type="alphaLcPeriod"/>
            </a:pPr>
            <a:r>
              <a:rPr lang="en">
                <a:latin typeface="Calibri"/>
                <a:ea typeface="Calibri"/>
                <a:cs typeface="Calibri"/>
                <a:sym typeface="Calibri"/>
              </a:rPr>
              <a:t>Teacher’s Pet	b. Mathematician</a:t>
            </a:r>
            <a:endParaRPr>
              <a:latin typeface="Calibri"/>
              <a:ea typeface="Calibri"/>
              <a:cs typeface="Calibri"/>
              <a:sym typeface="Calibri"/>
            </a:endParaRPr>
          </a:p>
          <a:p>
            <a:pPr marL="457200" lvl="0" indent="-317500" algn="l" rtl="0">
              <a:spcBef>
                <a:spcPts val="0"/>
              </a:spcBef>
              <a:spcAft>
                <a:spcPts val="0"/>
              </a:spcAft>
              <a:buSzPts val="1400"/>
              <a:buFont typeface="Calibri"/>
              <a:buAutoNum type="alphaLcPeriod"/>
            </a:pPr>
            <a:r>
              <a:rPr lang="en">
                <a:latin typeface="Calibri"/>
                <a:ea typeface="Calibri"/>
                <a:cs typeface="Calibri"/>
                <a:sym typeface="Calibri"/>
              </a:rPr>
              <a:t>Disruptive		d.  Lazy</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Later, Picasso also enjoyed…</a:t>
            </a:r>
            <a:endParaRPr>
              <a:latin typeface="Calibri"/>
              <a:ea typeface="Calibri"/>
              <a:cs typeface="Calibri"/>
              <a:sym typeface="Calibri"/>
            </a:endParaRPr>
          </a:p>
          <a:p>
            <a:pPr marL="457200" lvl="0" indent="-317500" algn="l" rtl="0">
              <a:spcBef>
                <a:spcPts val="0"/>
              </a:spcBef>
              <a:spcAft>
                <a:spcPts val="0"/>
              </a:spcAft>
              <a:buSzPts val="1400"/>
              <a:buFont typeface="Calibri"/>
              <a:buAutoNum type="alphaLcPeriod"/>
            </a:pPr>
            <a:r>
              <a:rPr lang="en">
                <a:latin typeface="Calibri"/>
                <a:ea typeface="Calibri"/>
                <a:cs typeface="Calibri"/>
                <a:sym typeface="Calibri"/>
              </a:rPr>
              <a:t>Reading		b. Math</a:t>
            </a:r>
            <a:endParaRPr>
              <a:latin typeface="Calibri"/>
              <a:ea typeface="Calibri"/>
              <a:cs typeface="Calibri"/>
              <a:sym typeface="Calibri"/>
            </a:endParaRPr>
          </a:p>
          <a:p>
            <a:pPr marL="457200" lvl="0" indent="-317500" algn="l" rtl="0">
              <a:spcBef>
                <a:spcPts val="0"/>
              </a:spcBef>
              <a:spcAft>
                <a:spcPts val="0"/>
              </a:spcAft>
              <a:buSzPts val="1400"/>
              <a:buFont typeface="Calibri"/>
              <a:buAutoNum type="alphaLcPeriod"/>
            </a:pPr>
            <a:r>
              <a:rPr lang="en">
                <a:latin typeface="Calibri"/>
                <a:ea typeface="Calibri"/>
                <a:cs typeface="Calibri"/>
                <a:sym typeface="Calibri"/>
              </a:rPr>
              <a:t>Writing		c. History</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How many works of art did he make in his life?</a:t>
            </a:r>
            <a:endParaRPr>
              <a:latin typeface="Calibri"/>
              <a:ea typeface="Calibri"/>
              <a:cs typeface="Calibri"/>
              <a:sym typeface="Calibri"/>
            </a:endParaRPr>
          </a:p>
          <a:p>
            <a:pPr marL="457200" lvl="0" indent="-317500" algn="l" rtl="0">
              <a:spcBef>
                <a:spcPts val="0"/>
              </a:spcBef>
              <a:spcAft>
                <a:spcPts val="0"/>
              </a:spcAft>
              <a:buSzPts val="1400"/>
              <a:buFont typeface="Calibri"/>
              <a:buAutoNum type="alphaLcPeriod"/>
            </a:pPr>
            <a:r>
              <a:rPr lang="en">
                <a:latin typeface="Calibri"/>
                <a:ea typeface="Calibri"/>
                <a:cs typeface="Calibri"/>
                <a:sym typeface="Calibri"/>
              </a:rPr>
              <a:t>50,000		b. 5,000</a:t>
            </a:r>
            <a:endParaRPr>
              <a:latin typeface="Calibri"/>
              <a:ea typeface="Calibri"/>
              <a:cs typeface="Calibri"/>
              <a:sym typeface="Calibri"/>
            </a:endParaRPr>
          </a:p>
          <a:p>
            <a:pPr marL="457200" lvl="0" indent="-317500" algn="l" rtl="0">
              <a:spcBef>
                <a:spcPts val="0"/>
              </a:spcBef>
              <a:spcAft>
                <a:spcPts val="0"/>
              </a:spcAft>
              <a:buSzPts val="1400"/>
              <a:buFont typeface="Calibri"/>
              <a:buAutoNum type="alphaLcPeriod"/>
            </a:pPr>
            <a:r>
              <a:rPr lang="en">
                <a:latin typeface="Calibri"/>
                <a:ea typeface="Calibri"/>
                <a:cs typeface="Calibri"/>
                <a:sym typeface="Calibri"/>
              </a:rPr>
              <a:t>500			d. 50</a:t>
            </a:r>
            <a:endParaRPr>
              <a:latin typeface="Calibri"/>
              <a:ea typeface="Calibri"/>
              <a:cs typeface="Calibri"/>
              <a:sym typeface="Calibri"/>
            </a:endParaRPr>
          </a:p>
        </p:txBody>
      </p:sp>
      <p:sp>
        <p:nvSpPr>
          <p:cNvPr id="144" name="Google Shape;144;p22"/>
          <p:cNvSpPr txBox="1"/>
          <p:nvPr/>
        </p:nvSpPr>
        <p:spPr>
          <a:xfrm>
            <a:off x="4495800" y="695825"/>
            <a:ext cx="4531200" cy="3842700"/>
          </a:xfrm>
          <a:prstGeom prst="rect">
            <a:avLst/>
          </a:prstGeom>
          <a:noFill/>
          <a:ln>
            <a:noFill/>
          </a:ln>
        </p:spPr>
        <p:txBody>
          <a:bodyPr spcFirstLastPara="1" wrap="square" lIns="91425" tIns="91425" rIns="91425" bIns="91425" anchor="t" anchorCtr="0">
            <a:noAutofit/>
          </a:bodyPr>
          <a:lstStyle/>
          <a:p>
            <a:pPr marL="0" lvl="0" indent="0" algn="l" rtl="0">
              <a:spcBef>
                <a:spcPts val="1500"/>
              </a:spcBef>
              <a:spcAft>
                <a:spcPts val="0"/>
              </a:spcAft>
              <a:buNone/>
            </a:pPr>
            <a:r>
              <a:rPr lang="en" sz="1100">
                <a:solidFill>
                  <a:srgbClr val="51585D"/>
                </a:solidFill>
                <a:latin typeface="Calibri"/>
                <a:ea typeface="Calibri"/>
                <a:cs typeface="Calibri"/>
                <a:sym typeface="Calibri"/>
              </a:rPr>
              <a:t>C. Picasso was announced dead after birth. The midwife set him aside to attend to his mother. His uncle blew smoke in the baby’s face and he breathed.</a:t>
            </a:r>
            <a:endParaRPr sz="1100">
              <a:solidFill>
                <a:srgbClr val="51585D"/>
              </a:solidFill>
              <a:latin typeface="Calibri"/>
              <a:ea typeface="Calibri"/>
              <a:cs typeface="Calibri"/>
              <a:sym typeface="Calibri"/>
            </a:endParaRPr>
          </a:p>
          <a:p>
            <a:pPr marL="0" lvl="0" indent="0" algn="l" rtl="0">
              <a:spcBef>
                <a:spcPts val="1500"/>
              </a:spcBef>
              <a:spcAft>
                <a:spcPts val="0"/>
              </a:spcAft>
              <a:buNone/>
            </a:pPr>
            <a:r>
              <a:rPr lang="en" sz="1100">
                <a:solidFill>
                  <a:srgbClr val="51585D"/>
                </a:solidFill>
                <a:latin typeface="Calibri"/>
                <a:ea typeface="Calibri"/>
                <a:cs typeface="Calibri"/>
                <a:sym typeface="Calibri"/>
              </a:rPr>
              <a:t>D. 23 Words Long - Pablo Diego José Francisco de Paula Juan Nepomuceno María de los Remedios Cipriano de la Santísima Trinidad Martyr Patricio Clito Ruíz y Picasso </a:t>
            </a:r>
            <a:endParaRPr sz="1100">
              <a:solidFill>
                <a:srgbClr val="333333"/>
              </a:solidFill>
              <a:latin typeface="Calibri"/>
              <a:ea typeface="Calibri"/>
              <a:cs typeface="Calibri"/>
              <a:sym typeface="Calibri"/>
            </a:endParaRPr>
          </a:p>
          <a:p>
            <a:pPr marL="0" lvl="0" indent="0" algn="l" rtl="0">
              <a:spcBef>
                <a:spcPts val="1500"/>
              </a:spcBef>
              <a:spcAft>
                <a:spcPts val="0"/>
              </a:spcAft>
              <a:buNone/>
            </a:pPr>
            <a:r>
              <a:rPr lang="en" sz="1100">
                <a:solidFill>
                  <a:srgbClr val="333333"/>
                </a:solidFill>
                <a:latin typeface="Calibri"/>
                <a:ea typeface="Calibri"/>
                <a:cs typeface="Calibri"/>
                <a:sym typeface="Calibri"/>
              </a:rPr>
              <a:t>A. His mother said it was "piz" short for "lapiz" the spanish word for pencil.</a:t>
            </a:r>
            <a:endParaRPr sz="1100">
              <a:solidFill>
                <a:srgbClr val="333333"/>
              </a:solidFill>
              <a:latin typeface="Calibri"/>
              <a:ea typeface="Calibri"/>
              <a:cs typeface="Calibri"/>
              <a:sym typeface="Calibri"/>
            </a:endParaRPr>
          </a:p>
          <a:p>
            <a:pPr marL="0" lvl="0" indent="0" algn="l" rtl="0">
              <a:spcBef>
                <a:spcPts val="1500"/>
              </a:spcBef>
              <a:spcAft>
                <a:spcPts val="0"/>
              </a:spcAft>
              <a:buNone/>
            </a:pPr>
            <a:r>
              <a:rPr lang="en" sz="1100">
                <a:solidFill>
                  <a:srgbClr val="333333"/>
                </a:solidFill>
                <a:latin typeface="Calibri"/>
                <a:ea typeface="Calibri"/>
                <a:cs typeface="Calibri"/>
                <a:sym typeface="Calibri"/>
              </a:rPr>
              <a:t>B. At 9 years old he complete</a:t>
            </a:r>
            <a:r>
              <a:rPr lang="en" sz="1100">
                <a:latin typeface="Calibri"/>
                <a:ea typeface="Calibri"/>
                <a:cs typeface="Calibri"/>
                <a:sym typeface="Calibri"/>
              </a:rPr>
              <a:t>d 'Le Picador.'</a:t>
            </a:r>
            <a:endParaRPr sz="1100">
              <a:latin typeface="Calibri"/>
              <a:ea typeface="Calibri"/>
              <a:cs typeface="Calibri"/>
              <a:sym typeface="Calibri"/>
            </a:endParaRPr>
          </a:p>
          <a:p>
            <a:pPr marL="0" lvl="0" indent="0" algn="l" rtl="0">
              <a:spcBef>
                <a:spcPts val="1500"/>
              </a:spcBef>
              <a:spcAft>
                <a:spcPts val="0"/>
              </a:spcAft>
              <a:buNone/>
            </a:pPr>
            <a:r>
              <a:rPr lang="en" sz="1100">
                <a:solidFill>
                  <a:srgbClr val="333333"/>
                </a:solidFill>
                <a:latin typeface="Calibri"/>
                <a:ea typeface="Calibri"/>
                <a:cs typeface="Calibri"/>
                <a:sym typeface="Calibri"/>
              </a:rPr>
              <a:t>C. 13 years old. His father taught him from 7-13 years old when he felt his son had surpassed his level.</a:t>
            </a:r>
            <a:endParaRPr sz="1100">
              <a:solidFill>
                <a:srgbClr val="333333"/>
              </a:solidFill>
              <a:latin typeface="Calibri"/>
              <a:ea typeface="Calibri"/>
              <a:cs typeface="Calibri"/>
              <a:sym typeface="Calibri"/>
            </a:endParaRPr>
          </a:p>
          <a:p>
            <a:pPr marL="0" lvl="0" indent="0" algn="l" rtl="0">
              <a:spcBef>
                <a:spcPts val="1500"/>
              </a:spcBef>
              <a:spcAft>
                <a:spcPts val="0"/>
              </a:spcAft>
              <a:buNone/>
            </a:pPr>
            <a:r>
              <a:rPr lang="en" sz="1100">
                <a:solidFill>
                  <a:srgbClr val="333333"/>
                </a:solidFill>
                <a:latin typeface="Calibri"/>
                <a:ea typeface="Calibri"/>
                <a:cs typeface="Calibri"/>
                <a:sym typeface="Calibri"/>
              </a:rPr>
              <a:t>B. As a student he was disruptive and often found himself in detention.</a:t>
            </a:r>
            <a:endParaRPr sz="1100">
              <a:solidFill>
                <a:srgbClr val="333333"/>
              </a:solidFill>
              <a:latin typeface="Calibri"/>
              <a:ea typeface="Calibri"/>
              <a:cs typeface="Calibri"/>
              <a:sym typeface="Calibri"/>
            </a:endParaRPr>
          </a:p>
          <a:p>
            <a:pPr marL="0" lvl="0" indent="0" algn="l" rtl="0">
              <a:spcBef>
                <a:spcPts val="1500"/>
              </a:spcBef>
              <a:spcAft>
                <a:spcPts val="0"/>
              </a:spcAft>
              <a:buNone/>
            </a:pPr>
            <a:r>
              <a:rPr lang="en" sz="1100">
                <a:solidFill>
                  <a:srgbClr val="333333"/>
                </a:solidFill>
                <a:latin typeface="Calibri"/>
                <a:ea typeface="Calibri"/>
                <a:cs typeface="Calibri"/>
                <a:sym typeface="Calibri"/>
              </a:rPr>
              <a:t>B. Writing - poetry specifically. He wrote over 300 poems. Writing nearly daily from 1935-1959</a:t>
            </a:r>
            <a:endParaRPr sz="1100">
              <a:solidFill>
                <a:srgbClr val="333333"/>
              </a:solidFill>
              <a:latin typeface="Calibri"/>
              <a:ea typeface="Calibri"/>
              <a:cs typeface="Calibri"/>
              <a:sym typeface="Calibri"/>
            </a:endParaRPr>
          </a:p>
          <a:p>
            <a:pPr marL="0" lvl="0" indent="0" algn="l" rtl="0">
              <a:spcBef>
                <a:spcPts val="1500"/>
              </a:spcBef>
              <a:spcAft>
                <a:spcPts val="1500"/>
              </a:spcAft>
              <a:buNone/>
            </a:pPr>
            <a:r>
              <a:rPr lang="en" sz="1100">
                <a:solidFill>
                  <a:srgbClr val="333333"/>
                </a:solidFill>
                <a:latin typeface="Calibri"/>
                <a:ea typeface="Calibri"/>
                <a:cs typeface="Calibri"/>
                <a:sym typeface="Calibri"/>
              </a:rPr>
              <a:t>A. Over 50,000. When money was scarce, he burned some of his paintings to keep warm at night. </a:t>
            </a:r>
            <a:endParaRPr sz="1100">
              <a:solidFill>
                <a:srgbClr val="333333"/>
              </a:solidFill>
              <a:latin typeface="Calibri"/>
              <a:ea typeface="Calibri"/>
              <a:cs typeface="Calibri"/>
              <a:sym typeface="Calibri"/>
            </a:endParaRPr>
          </a:p>
        </p:txBody>
      </p:sp>
      <p:pic>
        <p:nvPicPr>
          <p:cNvPr id="145" name="Google Shape;145;p22"/>
          <p:cNvPicPr preferRelativeResize="0"/>
          <p:nvPr/>
        </p:nvPicPr>
        <p:blipFill>
          <a:blip r:embed="rId5">
            <a:alphaModFix/>
          </a:blip>
          <a:stretch>
            <a:fillRect/>
          </a:stretch>
        </p:blipFill>
        <p:spPr>
          <a:xfrm>
            <a:off x="2164649" y="1184600"/>
            <a:ext cx="1951164" cy="2505075"/>
          </a:xfrm>
          <a:prstGeom prst="rect">
            <a:avLst/>
          </a:prstGeom>
          <a:noFill/>
          <a:ln>
            <a:noFill/>
          </a:ln>
        </p:spPr>
      </p:pic>
      <p:pic>
        <p:nvPicPr>
          <p:cNvPr id="146" name="Google Shape;146;p22"/>
          <p:cNvPicPr preferRelativeResize="0"/>
          <p:nvPr/>
        </p:nvPicPr>
        <p:blipFill>
          <a:blip r:embed="rId6">
            <a:alphaModFix/>
          </a:blip>
          <a:stretch>
            <a:fillRect/>
          </a:stretch>
        </p:blipFill>
        <p:spPr>
          <a:xfrm>
            <a:off x="276250" y="66700"/>
            <a:ext cx="1628775" cy="2505075"/>
          </a:xfrm>
          <a:prstGeom prst="rect">
            <a:avLst/>
          </a:prstGeom>
          <a:noFill/>
          <a:ln>
            <a:noFill/>
          </a:ln>
        </p:spPr>
      </p:pic>
      <p:sp>
        <p:nvSpPr>
          <p:cNvPr id="147" name="Google Shape;147;p22"/>
          <p:cNvSpPr txBox="1"/>
          <p:nvPr/>
        </p:nvSpPr>
        <p:spPr>
          <a:xfrm>
            <a:off x="24125" y="2575788"/>
            <a:ext cx="1980600" cy="1196700"/>
          </a:xfrm>
          <a:prstGeom prst="rect">
            <a:avLst/>
          </a:prstGeom>
          <a:noFill/>
          <a:ln>
            <a:noFill/>
          </a:ln>
        </p:spPr>
        <p:txBody>
          <a:bodyPr spcFirstLastPara="1" wrap="square" lIns="91425" tIns="91425" rIns="91425" bIns="91425" anchor="t" anchorCtr="0">
            <a:noAutofit/>
          </a:bodyPr>
          <a:lstStyle/>
          <a:p>
            <a:pPr marL="139700" marR="139700" lvl="0" indent="0" algn="l" rtl="0">
              <a:lnSpc>
                <a:spcPct val="124000"/>
              </a:lnSpc>
              <a:spcBef>
                <a:spcPts val="500"/>
              </a:spcBef>
              <a:spcAft>
                <a:spcPts val="0"/>
              </a:spcAft>
              <a:buClr>
                <a:schemeClr val="dk1"/>
              </a:buClr>
              <a:buSzPts val="1100"/>
              <a:buFont typeface="Arial"/>
              <a:buNone/>
            </a:pPr>
            <a:r>
              <a:rPr lang="en" sz="1100">
                <a:uFill>
                  <a:noFill/>
                </a:uFill>
                <a:latin typeface="Calibri"/>
                <a:ea typeface="Calibri"/>
                <a:cs typeface="Calibri"/>
                <a:sym typeface="Calibri"/>
                <a:hlinkClick r:id="rId7"/>
              </a:rPr>
              <a:t>Born</a:t>
            </a:r>
            <a:r>
              <a:rPr lang="en" sz="1100">
                <a:latin typeface="Calibri"/>
                <a:ea typeface="Calibri"/>
                <a:cs typeface="Calibri"/>
                <a:sym typeface="Calibri"/>
              </a:rPr>
              <a:t>: 25 October 1881, </a:t>
            </a:r>
            <a:r>
              <a:rPr lang="en" sz="1100">
                <a:uFill>
                  <a:noFill/>
                </a:uFill>
                <a:latin typeface="Calibri"/>
                <a:ea typeface="Calibri"/>
                <a:cs typeface="Calibri"/>
                <a:sym typeface="Calibri"/>
                <a:hlinkClick r:id="rId8"/>
              </a:rPr>
              <a:t>Málaga, Spain</a:t>
            </a:r>
            <a:endParaRPr sz="1100">
              <a:uFill>
                <a:noFill/>
              </a:uFill>
              <a:latin typeface="Calibri"/>
              <a:ea typeface="Calibri"/>
              <a:cs typeface="Calibri"/>
              <a:sym typeface="Calibri"/>
              <a:hlinkClick r:id="rId8"/>
            </a:endParaRPr>
          </a:p>
          <a:p>
            <a:pPr marL="139700" marR="139700" lvl="0" indent="0" algn="l" rtl="0">
              <a:lnSpc>
                <a:spcPct val="124000"/>
              </a:lnSpc>
              <a:spcBef>
                <a:spcPts val="500"/>
              </a:spcBef>
              <a:spcAft>
                <a:spcPts val="0"/>
              </a:spcAft>
              <a:buNone/>
            </a:pPr>
            <a:r>
              <a:rPr lang="en" sz="1100">
                <a:uFill>
                  <a:noFill/>
                </a:uFill>
                <a:latin typeface="Calibri"/>
                <a:ea typeface="Calibri"/>
                <a:cs typeface="Calibri"/>
                <a:sym typeface="Calibri"/>
                <a:hlinkClick r:id="rId9"/>
              </a:rPr>
              <a:t>Died</a:t>
            </a:r>
            <a:r>
              <a:rPr lang="en" sz="1100">
                <a:latin typeface="Calibri"/>
                <a:ea typeface="Calibri"/>
                <a:cs typeface="Calibri"/>
                <a:sym typeface="Calibri"/>
              </a:rPr>
              <a:t>: 8 April 1973, </a:t>
            </a:r>
            <a:r>
              <a:rPr lang="en" sz="1100">
                <a:uFill>
                  <a:noFill/>
                </a:uFill>
                <a:latin typeface="Calibri"/>
                <a:ea typeface="Calibri"/>
                <a:cs typeface="Calibri"/>
                <a:sym typeface="Calibri"/>
                <a:hlinkClick r:id="rId10"/>
              </a:rPr>
              <a:t>Mougins, France</a:t>
            </a:r>
            <a:endParaRPr sz="1100">
              <a:latin typeface="Calibri"/>
              <a:ea typeface="Calibri"/>
              <a:cs typeface="Calibri"/>
              <a:sym typeface="Calibri"/>
            </a:endParaRPr>
          </a:p>
        </p:txBody>
      </p:sp>
      <p:pic>
        <p:nvPicPr>
          <p:cNvPr id="148" name="Google Shape;148;p22"/>
          <p:cNvPicPr preferRelativeResize="0"/>
          <p:nvPr/>
        </p:nvPicPr>
        <p:blipFill>
          <a:blip r:embed="rId11">
            <a:alphaModFix/>
          </a:blip>
          <a:stretch>
            <a:fillRect/>
          </a:stretch>
        </p:blipFill>
        <p:spPr>
          <a:xfrm>
            <a:off x="299163" y="3800463"/>
            <a:ext cx="3400425" cy="1343025"/>
          </a:xfrm>
          <a:prstGeom prst="rect">
            <a:avLst/>
          </a:prstGeom>
          <a:noFill/>
          <a:ln>
            <a:noFill/>
          </a:ln>
        </p:spPr>
      </p:pic>
      <p:sp>
        <p:nvSpPr>
          <p:cNvPr id="149" name="Google Shape;149;p22"/>
          <p:cNvSpPr/>
          <p:nvPr/>
        </p:nvSpPr>
        <p:spPr>
          <a:xfrm>
            <a:off x="4499175" y="966500"/>
            <a:ext cx="4382400" cy="5664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22"/>
          <p:cNvSpPr/>
          <p:nvPr/>
        </p:nvSpPr>
        <p:spPr>
          <a:xfrm>
            <a:off x="4570200" y="1618000"/>
            <a:ext cx="4382400" cy="6138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2"/>
          <p:cNvSpPr/>
          <p:nvPr/>
        </p:nvSpPr>
        <p:spPr>
          <a:xfrm>
            <a:off x="4571975" y="2269500"/>
            <a:ext cx="4382400" cy="306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22"/>
          <p:cNvSpPr/>
          <p:nvPr/>
        </p:nvSpPr>
        <p:spPr>
          <a:xfrm>
            <a:off x="4499175" y="2686350"/>
            <a:ext cx="4382400" cy="3063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22"/>
          <p:cNvSpPr/>
          <p:nvPr/>
        </p:nvSpPr>
        <p:spPr>
          <a:xfrm>
            <a:off x="4571975" y="2968400"/>
            <a:ext cx="4382400" cy="5664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2"/>
          <p:cNvSpPr/>
          <p:nvPr/>
        </p:nvSpPr>
        <p:spPr>
          <a:xfrm>
            <a:off x="4570200" y="3512025"/>
            <a:ext cx="4382400" cy="354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22"/>
          <p:cNvSpPr/>
          <p:nvPr/>
        </p:nvSpPr>
        <p:spPr>
          <a:xfrm>
            <a:off x="4499175" y="3963900"/>
            <a:ext cx="4382400" cy="424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22"/>
          <p:cNvSpPr/>
          <p:nvPr/>
        </p:nvSpPr>
        <p:spPr>
          <a:xfrm>
            <a:off x="4571975" y="4485375"/>
            <a:ext cx="4382400" cy="424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1000"/>
                                          </p:stCondLst>
                                        </p:cTn>
                                        <p:tgtEl>
                                          <p:spTgt spid="14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1000"/>
                                          </p:stCondLst>
                                        </p:cTn>
                                        <p:tgtEl>
                                          <p:spTgt spid="15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1000"/>
                                          </p:stCondLst>
                                        </p:cTn>
                                        <p:tgtEl>
                                          <p:spTgt spid="15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1000"/>
                                          </p:stCondLst>
                                        </p:cTn>
                                        <p:tgtEl>
                                          <p:spTgt spid="15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1000"/>
                                          </p:stCondLst>
                                        </p:cTn>
                                        <p:tgtEl>
                                          <p:spTgt spid="15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1000"/>
                                          </p:stCondLst>
                                        </p:cTn>
                                        <p:tgtEl>
                                          <p:spTgt spid="15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1000"/>
                                          </p:stCondLst>
                                        </p:cTn>
                                        <p:tgtEl>
                                          <p:spTgt spid="15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1000"/>
                                          </p:stCondLst>
                                        </p:cTn>
                                        <p:tgtEl>
                                          <p:spTgt spid="15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1" name="Google Shape;161;p23"/>
          <p:cNvPicPr preferRelativeResize="0"/>
          <p:nvPr/>
        </p:nvPicPr>
        <p:blipFill rotWithShape="1">
          <a:blip r:embed="rId3">
            <a:alphaModFix/>
          </a:blip>
          <a:srcRect l="43669" t="36442" r="29176" b="51627"/>
          <a:stretch/>
        </p:blipFill>
        <p:spPr>
          <a:xfrm>
            <a:off x="1329050" y="-24225"/>
            <a:ext cx="3319148" cy="1126874"/>
          </a:xfrm>
          <a:prstGeom prst="rect">
            <a:avLst/>
          </a:prstGeom>
          <a:noFill/>
          <a:ln>
            <a:noFill/>
          </a:ln>
        </p:spPr>
      </p:pic>
      <p:pic>
        <p:nvPicPr>
          <p:cNvPr id="162" name="Google Shape;162;p23"/>
          <p:cNvPicPr preferRelativeResize="0"/>
          <p:nvPr/>
        </p:nvPicPr>
        <p:blipFill rotWithShape="1">
          <a:blip r:embed="rId4">
            <a:alphaModFix/>
          </a:blip>
          <a:srcRect l="4510" t="27568" r="62322" b="66421"/>
          <a:stretch/>
        </p:blipFill>
        <p:spPr>
          <a:xfrm>
            <a:off x="4572000" y="208163"/>
            <a:ext cx="4382326" cy="613651"/>
          </a:xfrm>
          <a:prstGeom prst="rect">
            <a:avLst/>
          </a:prstGeom>
          <a:noFill/>
          <a:ln>
            <a:noFill/>
          </a:ln>
        </p:spPr>
      </p:pic>
      <p:sp>
        <p:nvSpPr>
          <p:cNvPr id="163" name="Google Shape;163;p23"/>
          <p:cNvSpPr txBox="1"/>
          <p:nvPr/>
        </p:nvSpPr>
        <p:spPr>
          <a:xfrm>
            <a:off x="250350" y="2117050"/>
            <a:ext cx="3894900" cy="1766400"/>
          </a:xfrm>
          <a:prstGeom prst="rect">
            <a:avLst/>
          </a:prstGeom>
          <a:noFill/>
          <a:ln>
            <a:noFill/>
          </a:ln>
        </p:spPr>
        <p:txBody>
          <a:bodyPr spcFirstLastPara="1" wrap="square" lIns="91425" tIns="91425" rIns="91425" bIns="91425" anchor="t" anchorCtr="0">
            <a:noAutofit/>
          </a:bodyPr>
          <a:lstStyle/>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stars hang out at night</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linen left to dry</a:t>
            </a:r>
            <a:endParaRPr sz="1200">
              <a:solidFill>
                <a:srgbClr val="222222"/>
              </a:solidFill>
              <a:latin typeface="Times New Roman"/>
              <a:ea typeface="Times New Roman"/>
              <a:cs typeface="Times New Roman"/>
              <a:sym typeface="Times New Roman"/>
            </a:endParaRPr>
          </a:p>
          <a:p>
            <a:pPr marL="952500" marR="952500" lvl="0" indent="0" algn="l" rtl="0">
              <a:lnSpc>
                <a:spcPct val="115000"/>
              </a:lnSpc>
              <a:spcBef>
                <a:spcPts val="0"/>
              </a:spcBef>
              <a:spcAft>
                <a:spcPts val="0"/>
              </a:spcAft>
              <a:buClr>
                <a:schemeClr val="dk1"/>
              </a:buClr>
              <a:buSzPts val="1100"/>
              <a:buFont typeface="Arial"/>
              <a:buNone/>
            </a:pP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red geraniums along the balconies</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nodding, nodding</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willing to agree to anything</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None/>
            </a:pPr>
            <a:r>
              <a:rPr lang="en" sz="1200">
                <a:solidFill>
                  <a:srgbClr val="222222"/>
                </a:solidFill>
                <a:latin typeface="Times New Roman"/>
                <a:ea typeface="Times New Roman"/>
                <a:cs typeface="Times New Roman"/>
                <a:sym typeface="Times New Roman"/>
              </a:rPr>
              <a:t>just to keep their color</a:t>
            </a:r>
            <a:endParaRPr/>
          </a:p>
        </p:txBody>
      </p:sp>
      <p:sp>
        <p:nvSpPr>
          <p:cNvPr id="164" name="Google Shape;164;p23"/>
          <p:cNvSpPr txBox="1"/>
          <p:nvPr/>
        </p:nvSpPr>
        <p:spPr>
          <a:xfrm>
            <a:off x="2943900" y="2091850"/>
            <a:ext cx="4099200" cy="2935800"/>
          </a:xfrm>
          <a:prstGeom prst="rect">
            <a:avLst/>
          </a:prstGeom>
          <a:noFill/>
          <a:ln>
            <a:noFill/>
          </a:ln>
        </p:spPr>
        <p:txBody>
          <a:bodyPr spcFirstLastPara="1" wrap="square" lIns="91425" tIns="91425" rIns="91425" bIns="91425" anchor="t" anchorCtr="0">
            <a:noAutofit/>
          </a:bodyPr>
          <a:lstStyle/>
          <a:p>
            <a:pPr marL="0" marR="952500" lvl="0" indent="0" algn="l" rtl="0">
              <a:lnSpc>
                <a:spcPct val="115000"/>
              </a:lnSpc>
              <a:spcBef>
                <a:spcPts val="0"/>
              </a:spcBef>
              <a:spcAft>
                <a:spcPts val="0"/>
              </a:spcAft>
              <a:buNone/>
            </a:pPr>
            <a:r>
              <a:rPr lang="en" sz="1200">
                <a:solidFill>
                  <a:srgbClr val="222222"/>
                </a:solidFill>
                <a:latin typeface="Times New Roman"/>
                <a:ea typeface="Times New Roman"/>
                <a:cs typeface="Times New Roman"/>
                <a:sym typeface="Times New Roman"/>
              </a:rPr>
              <a:t>a gang of kids running through the streets</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None/>
            </a:pPr>
            <a:r>
              <a:rPr lang="en" sz="1200">
                <a:solidFill>
                  <a:srgbClr val="222222"/>
                </a:solidFill>
                <a:latin typeface="Times New Roman"/>
                <a:ea typeface="Times New Roman"/>
                <a:cs typeface="Times New Roman"/>
                <a:sym typeface="Times New Roman"/>
              </a:rPr>
              <a:t>faceless pranksters</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None/>
            </a:pPr>
            <a:r>
              <a:rPr lang="en" sz="1200">
                <a:solidFill>
                  <a:srgbClr val="222222"/>
                </a:solidFill>
                <a:latin typeface="Times New Roman"/>
                <a:ea typeface="Times New Roman"/>
                <a:cs typeface="Times New Roman"/>
                <a:sym typeface="Times New Roman"/>
              </a:rPr>
              <a:t>the moon a plate held before each face</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None/>
            </a:pPr>
            <a:r>
              <a:rPr lang="en" sz="1200">
                <a:solidFill>
                  <a:srgbClr val="222222"/>
                </a:solidFill>
                <a:latin typeface="Times New Roman"/>
                <a:ea typeface="Times New Roman"/>
                <a:cs typeface="Times New Roman"/>
                <a:sym typeface="Times New Roman"/>
              </a:rPr>
              <a:t>who am i? saying who am i</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None/>
            </a:pPr>
            <a:r>
              <a:rPr lang="en" sz="1200">
                <a:solidFill>
                  <a:srgbClr val="222222"/>
                </a:solidFill>
                <a:latin typeface="Times New Roman"/>
                <a:ea typeface="Times New Roman"/>
                <a:cs typeface="Times New Roman"/>
                <a:sym typeface="Times New Roman"/>
              </a:rPr>
              <a:t>running through the streets saying who am i</a:t>
            </a:r>
            <a:endParaRPr>
              <a:solidFill>
                <a:schemeClr val="dk1"/>
              </a:solidFill>
            </a:endParaRPr>
          </a:p>
          <a:p>
            <a:pPr marL="0" marR="952500" lvl="0" indent="0" algn="l" rtl="0">
              <a:lnSpc>
                <a:spcPct val="115000"/>
              </a:lnSpc>
              <a:spcBef>
                <a:spcPts val="0"/>
              </a:spcBef>
              <a:spcAft>
                <a:spcPts val="0"/>
              </a:spcAft>
              <a:buNone/>
            </a:pP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the shadows of the buildings</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becoming cats that move away</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the trees immobilized</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left to stand alone in the dark</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rubbing their bark from regret</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None/>
            </a:pPr>
            <a:r>
              <a:rPr lang="en" sz="1200">
                <a:solidFill>
                  <a:srgbClr val="222222"/>
                </a:solidFill>
                <a:latin typeface="Times New Roman"/>
                <a:ea typeface="Times New Roman"/>
                <a:cs typeface="Times New Roman"/>
                <a:sym typeface="Times New Roman"/>
              </a:rPr>
              <a:t>like cicadas</a:t>
            </a:r>
            <a:endParaRPr/>
          </a:p>
        </p:txBody>
      </p:sp>
      <p:sp>
        <p:nvSpPr>
          <p:cNvPr id="165" name="Google Shape;165;p23"/>
          <p:cNvSpPr txBox="1"/>
          <p:nvPr/>
        </p:nvSpPr>
        <p:spPr>
          <a:xfrm>
            <a:off x="6103725" y="1074300"/>
            <a:ext cx="4688100" cy="3035700"/>
          </a:xfrm>
          <a:prstGeom prst="rect">
            <a:avLst/>
          </a:prstGeom>
          <a:noFill/>
          <a:ln>
            <a:noFill/>
          </a:ln>
        </p:spPr>
        <p:txBody>
          <a:bodyPr spcFirstLastPara="1" wrap="square" lIns="91425" tIns="91425" rIns="91425" bIns="91425" anchor="t" anchorCtr="0">
            <a:noAutofit/>
          </a:bodyPr>
          <a:lstStyle/>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oranges have more delicacy</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softly falling, falling</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in the groves</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on the hills</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softly eaten, eaten</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by the earth</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swallowed whole</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as if by a snake</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not earth</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as if by millions</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slithering in the groves at night</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millions</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stalking the oranges that fall softly</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softly to the earth</a:t>
            </a:r>
            <a:endParaRPr sz="1200">
              <a:solidFill>
                <a:srgbClr val="222222"/>
              </a:solidFill>
              <a:latin typeface="Times New Roman"/>
              <a:ea typeface="Times New Roman"/>
              <a:cs typeface="Times New Roman"/>
              <a:sym typeface="Times New Roman"/>
            </a:endParaRPr>
          </a:p>
          <a:p>
            <a:pPr marL="952500" marR="952500" lvl="0" indent="0" algn="l" rtl="0">
              <a:lnSpc>
                <a:spcPct val="115000"/>
              </a:lnSpc>
              <a:spcBef>
                <a:spcPts val="0"/>
              </a:spcBef>
              <a:spcAft>
                <a:spcPts val="0"/>
              </a:spcAft>
              <a:buClr>
                <a:schemeClr val="dk1"/>
              </a:buClr>
              <a:buSzPts val="1100"/>
              <a:buFont typeface="Arial"/>
              <a:buNone/>
            </a:pP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hunting there in the groves</a:t>
            </a:r>
            <a:endParaRPr sz="1200">
              <a:solidFill>
                <a:srgbClr val="222222"/>
              </a:solidFill>
              <a:latin typeface="Times New Roman"/>
              <a:ea typeface="Times New Roman"/>
              <a:cs typeface="Times New Roman"/>
              <a:sym typeface="Times New Roman"/>
            </a:endParaRPr>
          </a:p>
          <a:p>
            <a:pPr marL="0" marR="952500" lvl="0" indent="0" algn="l" rtl="0">
              <a:lnSpc>
                <a:spcPct val="115000"/>
              </a:lnSpc>
              <a:spcBef>
                <a:spcPts val="0"/>
              </a:spcBef>
              <a:spcAft>
                <a:spcPts val="0"/>
              </a:spcAft>
              <a:buClr>
                <a:schemeClr val="dk1"/>
              </a:buClr>
              <a:buSzPts val="1100"/>
              <a:buFont typeface="Arial"/>
              <a:buNone/>
            </a:pPr>
            <a:r>
              <a:rPr lang="en" sz="1200">
                <a:solidFill>
                  <a:srgbClr val="222222"/>
                </a:solidFill>
                <a:latin typeface="Times New Roman"/>
                <a:ea typeface="Times New Roman"/>
                <a:cs typeface="Times New Roman"/>
                <a:sym typeface="Times New Roman"/>
              </a:rPr>
              <a:t>that form a ring around each town</a:t>
            </a:r>
            <a:endParaRPr>
              <a:solidFill>
                <a:schemeClr val="dk1"/>
              </a:solidFill>
            </a:endParaRPr>
          </a:p>
          <a:p>
            <a:pPr marL="0" lvl="0" indent="0" algn="l" rtl="0">
              <a:spcBef>
                <a:spcPts val="0"/>
              </a:spcBef>
              <a:spcAft>
                <a:spcPts val="0"/>
              </a:spcAft>
              <a:buNone/>
            </a:pPr>
            <a:endParaRPr/>
          </a:p>
        </p:txBody>
      </p:sp>
      <p:sp>
        <p:nvSpPr>
          <p:cNvPr id="166" name="Google Shape;166;p23"/>
          <p:cNvSpPr txBox="1"/>
          <p:nvPr/>
        </p:nvSpPr>
        <p:spPr>
          <a:xfrm>
            <a:off x="250350" y="1593450"/>
            <a:ext cx="5082000" cy="57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libri"/>
                <a:ea typeface="Calibri"/>
                <a:cs typeface="Calibri"/>
                <a:sym typeface="Calibri"/>
              </a:rPr>
              <a:t>Oranges from the South of Spain by Pablo Picasso</a:t>
            </a:r>
            <a:endParaRPr sz="1800">
              <a:latin typeface="Calibri"/>
              <a:ea typeface="Calibri"/>
              <a:cs typeface="Calibri"/>
              <a:sym typeface="Calibri"/>
            </a:endParaRPr>
          </a:p>
        </p:txBody>
      </p:sp>
      <p:sp>
        <p:nvSpPr>
          <p:cNvPr id="167" name="Google Shape;167;p23"/>
          <p:cNvSpPr txBox="1"/>
          <p:nvPr/>
        </p:nvSpPr>
        <p:spPr>
          <a:xfrm>
            <a:off x="250350" y="1060050"/>
            <a:ext cx="3837900" cy="57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After reading Pablo Picasso’s poem below, sketch in your book what artwork inspired by his words.</a:t>
            </a:r>
            <a:endParaRPr>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pic>
        <p:nvPicPr>
          <p:cNvPr id="172" name="Google Shape;172;p24"/>
          <p:cNvPicPr preferRelativeResize="0"/>
          <p:nvPr/>
        </p:nvPicPr>
        <p:blipFill rotWithShape="1">
          <a:blip r:embed="rId3">
            <a:alphaModFix/>
          </a:blip>
          <a:srcRect l="43667" t="51627" r="17613" b="35357"/>
          <a:stretch/>
        </p:blipFill>
        <p:spPr>
          <a:xfrm>
            <a:off x="986675" y="-50807"/>
            <a:ext cx="4128226" cy="1072275"/>
          </a:xfrm>
          <a:prstGeom prst="rect">
            <a:avLst/>
          </a:prstGeom>
          <a:noFill/>
          <a:ln>
            <a:noFill/>
          </a:ln>
        </p:spPr>
      </p:pic>
      <p:pic>
        <p:nvPicPr>
          <p:cNvPr id="173" name="Google Shape;173;p24"/>
          <p:cNvPicPr preferRelativeResize="0"/>
          <p:nvPr/>
        </p:nvPicPr>
        <p:blipFill rotWithShape="1">
          <a:blip r:embed="rId4">
            <a:alphaModFix/>
          </a:blip>
          <a:srcRect l="4510" t="37657" r="62322" b="56332"/>
          <a:stretch/>
        </p:blipFill>
        <p:spPr>
          <a:xfrm>
            <a:off x="4572000" y="178502"/>
            <a:ext cx="4382326" cy="613651"/>
          </a:xfrm>
          <a:prstGeom prst="rect">
            <a:avLst/>
          </a:prstGeom>
          <a:noFill/>
          <a:ln>
            <a:noFill/>
          </a:ln>
        </p:spPr>
      </p:pic>
      <p:pic>
        <p:nvPicPr>
          <p:cNvPr id="174" name="Google Shape;174;p24"/>
          <p:cNvPicPr preferRelativeResize="0"/>
          <p:nvPr/>
        </p:nvPicPr>
        <p:blipFill>
          <a:blip r:embed="rId5">
            <a:alphaModFix/>
          </a:blip>
          <a:stretch>
            <a:fillRect/>
          </a:stretch>
        </p:blipFill>
        <p:spPr>
          <a:xfrm>
            <a:off x="299950" y="1298200"/>
            <a:ext cx="2016485" cy="2682675"/>
          </a:xfrm>
          <a:prstGeom prst="rect">
            <a:avLst/>
          </a:prstGeom>
          <a:noFill/>
          <a:ln>
            <a:noFill/>
          </a:ln>
        </p:spPr>
      </p:pic>
      <p:sp>
        <p:nvSpPr>
          <p:cNvPr id="175" name="Google Shape;175;p24"/>
          <p:cNvSpPr txBox="1"/>
          <p:nvPr/>
        </p:nvSpPr>
        <p:spPr>
          <a:xfrm>
            <a:off x="4896300" y="993400"/>
            <a:ext cx="3876600" cy="217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Italian artist Giorgio de Chirico spanned nearly the same time as Pablo Picasso. His early art training helped him create art. He felt this time was vital in giving him the foundation later to explore. He is credited as the “eerie” moods created from the classical past of Greek and Roman artwork and his art appreciation from this time era. As he applied their foundation in a modern work of art he created Classicism. He is less categorized with Cubism and Picasso and more often paired with Rene Magritte or Salvador Dali. (Do you see any resemblance between his picture and ‘The Song of Love’?)</a:t>
            </a:r>
            <a:endParaRPr sz="1200">
              <a:latin typeface="Calibri"/>
              <a:ea typeface="Calibri"/>
              <a:cs typeface="Calibri"/>
              <a:sym typeface="Calibri"/>
            </a:endParaRPr>
          </a:p>
        </p:txBody>
      </p:sp>
      <p:sp>
        <p:nvSpPr>
          <p:cNvPr id="176" name="Google Shape;176;p24"/>
          <p:cNvSpPr txBox="1"/>
          <p:nvPr/>
        </p:nvSpPr>
        <p:spPr>
          <a:xfrm>
            <a:off x="6127950" y="3169200"/>
            <a:ext cx="2777100" cy="1733100"/>
          </a:xfrm>
          <a:prstGeom prst="rect">
            <a:avLst/>
          </a:prstGeom>
          <a:noFill/>
          <a:ln>
            <a:noFill/>
          </a:ln>
        </p:spPr>
        <p:txBody>
          <a:bodyPr spcFirstLastPara="1" wrap="square" lIns="91425" tIns="91425" rIns="91425" bIns="91425" anchor="t" anchorCtr="0">
            <a:noAutofit/>
          </a:bodyPr>
          <a:lstStyle/>
          <a:p>
            <a:pPr marL="0" marR="139700" lvl="0" indent="0" algn="l" rtl="0">
              <a:lnSpc>
                <a:spcPct val="124000"/>
              </a:lnSpc>
              <a:spcBef>
                <a:spcPts val="500"/>
              </a:spcBef>
              <a:spcAft>
                <a:spcPts val="0"/>
              </a:spcAft>
              <a:buClr>
                <a:schemeClr val="dk1"/>
              </a:buClr>
              <a:buSzPts val="1100"/>
              <a:buFont typeface="Arial"/>
              <a:buNone/>
            </a:pPr>
            <a:r>
              <a:rPr lang="en" sz="1200">
                <a:uFill>
                  <a:noFill/>
                </a:uFill>
                <a:latin typeface="Calibri"/>
                <a:ea typeface="Calibri"/>
                <a:cs typeface="Calibri"/>
                <a:sym typeface="Calibri"/>
                <a:hlinkClick r:id="rId6"/>
              </a:rPr>
              <a:t>Born</a:t>
            </a:r>
            <a:r>
              <a:rPr lang="en" sz="1200">
                <a:latin typeface="Calibri"/>
                <a:ea typeface="Calibri"/>
                <a:cs typeface="Calibri"/>
                <a:sym typeface="Calibri"/>
              </a:rPr>
              <a:t>: 10 July 1888, </a:t>
            </a:r>
            <a:r>
              <a:rPr lang="en" sz="1200">
                <a:uFill>
                  <a:noFill/>
                </a:uFill>
                <a:latin typeface="Calibri"/>
                <a:ea typeface="Calibri"/>
                <a:cs typeface="Calibri"/>
                <a:sym typeface="Calibri"/>
                <a:hlinkClick r:id="rId7"/>
              </a:rPr>
              <a:t>Volos, Greece</a:t>
            </a:r>
            <a:endParaRPr sz="1200">
              <a:uFill>
                <a:noFill/>
              </a:uFill>
              <a:latin typeface="Calibri"/>
              <a:ea typeface="Calibri"/>
              <a:cs typeface="Calibri"/>
              <a:sym typeface="Calibri"/>
              <a:hlinkClick r:id="rId7"/>
            </a:endParaRPr>
          </a:p>
          <a:p>
            <a:pPr marL="0" marR="139700" lvl="0" indent="0" algn="l" rtl="0">
              <a:lnSpc>
                <a:spcPct val="124000"/>
              </a:lnSpc>
              <a:spcBef>
                <a:spcPts val="500"/>
              </a:spcBef>
              <a:spcAft>
                <a:spcPts val="0"/>
              </a:spcAft>
              <a:buClr>
                <a:schemeClr val="dk1"/>
              </a:buClr>
              <a:buSzPts val="1100"/>
              <a:buFont typeface="Arial"/>
              <a:buNone/>
            </a:pPr>
            <a:r>
              <a:rPr lang="en" sz="1200">
                <a:uFill>
                  <a:noFill/>
                </a:uFill>
                <a:latin typeface="Calibri"/>
                <a:ea typeface="Calibri"/>
                <a:cs typeface="Calibri"/>
                <a:sym typeface="Calibri"/>
                <a:hlinkClick r:id="rId8"/>
              </a:rPr>
              <a:t>Died</a:t>
            </a:r>
            <a:r>
              <a:rPr lang="en" sz="1200">
                <a:latin typeface="Calibri"/>
                <a:ea typeface="Calibri"/>
                <a:cs typeface="Calibri"/>
                <a:sym typeface="Calibri"/>
              </a:rPr>
              <a:t>: 20 November 1978, </a:t>
            </a:r>
            <a:r>
              <a:rPr lang="en" sz="1200">
                <a:uFill>
                  <a:noFill/>
                </a:uFill>
                <a:latin typeface="Calibri"/>
                <a:ea typeface="Calibri"/>
                <a:cs typeface="Calibri"/>
                <a:sym typeface="Calibri"/>
                <a:hlinkClick r:id="rId9"/>
              </a:rPr>
              <a:t>Rome, Italy</a:t>
            </a:r>
            <a:endParaRPr sz="1200">
              <a:uFill>
                <a:noFill/>
              </a:uFill>
              <a:latin typeface="Calibri"/>
              <a:ea typeface="Calibri"/>
              <a:cs typeface="Calibri"/>
              <a:sym typeface="Calibri"/>
              <a:hlinkClick r:id="rId9"/>
            </a:endParaRPr>
          </a:p>
          <a:p>
            <a:pPr marL="0" marR="139700" lvl="0" indent="0" algn="l" rtl="0">
              <a:lnSpc>
                <a:spcPct val="124000"/>
              </a:lnSpc>
              <a:spcBef>
                <a:spcPts val="500"/>
              </a:spcBef>
              <a:spcAft>
                <a:spcPts val="0"/>
              </a:spcAft>
              <a:buClr>
                <a:schemeClr val="dk1"/>
              </a:buClr>
              <a:buSzPts val="1100"/>
              <a:buFont typeface="Arial"/>
              <a:buNone/>
            </a:pPr>
            <a:r>
              <a:rPr lang="en" sz="1200">
                <a:uFill>
                  <a:noFill/>
                </a:uFill>
                <a:latin typeface="Calibri"/>
                <a:ea typeface="Calibri"/>
                <a:cs typeface="Calibri"/>
                <a:sym typeface="Calibri"/>
                <a:hlinkClick r:id="rId10"/>
              </a:rPr>
              <a:t>Periods</a:t>
            </a:r>
            <a:r>
              <a:rPr lang="en" sz="1200">
                <a:latin typeface="Calibri"/>
                <a:ea typeface="Calibri"/>
                <a:cs typeface="Calibri"/>
                <a:sym typeface="Calibri"/>
              </a:rPr>
              <a:t>: </a:t>
            </a:r>
            <a:r>
              <a:rPr lang="en" sz="1200">
                <a:uFill>
                  <a:noFill/>
                </a:uFill>
                <a:latin typeface="Calibri"/>
                <a:ea typeface="Calibri"/>
                <a:cs typeface="Calibri"/>
                <a:sym typeface="Calibri"/>
                <a:hlinkClick r:id="rId11"/>
              </a:rPr>
              <a:t>Metaphysical art</a:t>
            </a:r>
            <a:r>
              <a:rPr lang="en" sz="1200">
                <a:latin typeface="Calibri"/>
                <a:ea typeface="Calibri"/>
                <a:cs typeface="Calibri"/>
                <a:sym typeface="Calibri"/>
              </a:rPr>
              <a:t>, </a:t>
            </a:r>
            <a:r>
              <a:rPr lang="en" sz="1200">
                <a:uFill>
                  <a:noFill/>
                </a:uFill>
                <a:latin typeface="Calibri"/>
                <a:ea typeface="Calibri"/>
                <a:cs typeface="Calibri"/>
                <a:sym typeface="Calibri"/>
                <a:hlinkClick r:id="rId12"/>
              </a:rPr>
              <a:t>Baroque</a:t>
            </a:r>
            <a:r>
              <a:rPr lang="en" sz="1200">
                <a:latin typeface="Calibri"/>
                <a:ea typeface="Calibri"/>
                <a:cs typeface="Calibri"/>
                <a:sym typeface="Calibri"/>
              </a:rPr>
              <a:t>, </a:t>
            </a:r>
            <a:r>
              <a:rPr lang="en" sz="1200">
                <a:uFill>
                  <a:noFill/>
                </a:uFill>
                <a:latin typeface="Calibri"/>
                <a:ea typeface="Calibri"/>
                <a:cs typeface="Calibri"/>
                <a:sym typeface="Calibri"/>
                <a:hlinkClick r:id="rId13"/>
              </a:rPr>
              <a:t>Surrealism</a:t>
            </a:r>
            <a:r>
              <a:rPr lang="en" sz="1200">
                <a:latin typeface="Calibri"/>
                <a:ea typeface="Calibri"/>
                <a:cs typeface="Calibri"/>
                <a:sym typeface="Calibri"/>
              </a:rPr>
              <a:t>, </a:t>
            </a:r>
            <a:r>
              <a:rPr lang="en" sz="1200">
                <a:uFill>
                  <a:noFill/>
                </a:uFill>
                <a:latin typeface="Calibri"/>
                <a:ea typeface="Calibri"/>
                <a:cs typeface="Calibri"/>
                <a:sym typeface="Calibri"/>
                <a:hlinkClick r:id="rId14"/>
              </a:rPr>
              <a:t>Modern art</a:t>
            </a:r>
            <a:r>
              <a:rPr lang="en" sz="1200">
                <a:latin typeface="Calibri"/>
                <a:ea typeface="Calibri"/>
                <a:cs typeface="Calibri"/>
                <a:sym typeface="Calibri"/>
              </a:rPr>
              <a:t>, </a:t>
            </a:r>
            <a:r>
              <a:rPr lang="en" sz="1200">
                <a:uFill>
                  <a:noFill/>
                </a:uFill>
                <a:latin typeface="Calibri"/>
                <a:ea typeface="Calibri"/>
                <a:cs typeface="Calibri"/>
                <a:sym typeface="Calibri"/>
                <a:hlinkClick r:id="rId15"/>
              </a:rPr>
              <a:t>Contemporary art</a:t>
            </a:r>
            <a:r>
              <a:rPr lang="en" sz="1200">
                <a:latin typeface="Calibri"/>
                <a:ea typeface="Calibri"/>
                <a:cs typeface="Calibri"/>
                <a:sym typeface="Calibri"/>
              </a:rPr>
              <a:t>, </a:t>
            </a:r>
            <a:r>
              <a:rPr lang="en" sz="1200">
                <a:uFill>
                  <a:noFill/>
                </a:uFill>
                <a:latin typeface="Calibri"/>
                <a:ea typeface="Calibri"/>
                <a:cs typeface="Calibri"/>
                <a:sym typeface="Calibri"/>
                <a:hlinkClick r:id="rId16"/>
              </a:rPr>
              <a:t>Classicism</a:t>
            </a:r>
            <a:r>
              <a:rPr lang="en" sz="1200">
                <a:latin typeface="Calibri"/>
                <a:ea typeface="Calibri"/>
                <a:cs typeface="Calibri"/>
                <a:sym typeface="Calibri"/>
              </a:rPr>
              <a:t>, </a:t>
            </a:r>
            <a:r>
              <a:rPr lang="en" sz="1200">
                <a:uFill>
                  <a:noFill/>
                </a:uFill>
                <a:latin typeface="Calibri"/>
                <a:ea typeface="Calibri"/>
                <a:cs typeface="Calibri"/>
                <a:sym typeface="Calibri"/>
                <a:hlinkClick r:id="rId17"/>
              </a:rPr>
              <a:t>Baroque Revival architecture</a:t>
            </a:r>
            <a:endParaRPr sz="1200">
              <a:uFill>
                <a:noFill/>
              </a:uFill>
              <a:latin typeface="Calibri"/>
              <a:ea typeface="Calibri"/>
              <a:cs typeface="Calibri"/>
              <a:sym typeface="Calibri"/>
              <a:hlinkClick r:id="rId17"/>
            </a:endParaRPr>
          </a:p>
          <a:p>
            <a:pPr marL="0" lvl="0" indent="0" algn="l" rtl="0">
              <a:spcBef>
                <a:spcPts val="0"/>
              </a:spcBef>
              <a:spcAft>
                <a:spcPts val="0"/>
              </a:spcAft>
              <a:buNone/>
            </a:pPr>
            <a:endParaRPr sz="1200">
              <a:latin typeface="Calibri"/>
              <a:ea typeface="Calibri"/>
              <a:cs typeface="Calibri"/>
              <a:sym typeface="Calibri"/>
            </a:endParaRPr>
          </a:p>
        </p:txBody>
      </p:sp>
      <p:pic>
        <p:nvPicPr>
          <p:cNvPr id="177" name="Google Shape;177;p24"/>
          <p:cNvPicPr preferRelativeResize="0"/>
          <p:nvPr/>
        </p:nvPicPr>
        <p:blipFill>
          <a:blip r:embed="rId18">
            <a:alphaModFix/>
          </a:blip>
          <a:stretch>
            <a:fillRect/>
          </a:stretch>
        </p:blipFill>
        <p:spPr>
          <a:xfrm>
            <a:off x="4972495" y="3235945"/>
            <a:ext cx="1040044" cy="1599600"/>
          </a:xfrm>
          <a:prstGeom prst="rect">
            <a:avLst/>
          </a:prstGeom>
          <a:noFill/>
          <a:ln>
            <a:noFill/>
          </a:ln>
        </p:spPr>
      </p:pic>
      <p:pic>
        <p:nvPicPr>
          <p:cNvPr id="178" name="Google Shape;178;p24"/>
          <p:cNvPicPr preferRelativeResize="0"/>
          <p:nvPr/>
        </p:nvPicPr>
        <p:blipFill>
          <a:blip r:embed="rId19">
            <a:alphaModFix/>
          </a:blip>
          <a:stretch>
            <a:fillRect/>
          </a:stretch>
        </p:blipFill>
        <p:spPr>
          <a:xfrm>
            <a:off x="2465350" y="1298193"/>
            <a:ext cx="2182849" cy="2682685"/>
          </a:xfrm>
          <a:prstGeom prst="rect">
            <a:avLst/>
          </a:prstGeom>
          <a:noFill/>
          <a:ln>
            <a:noFill/>
          </a:ln>
        </p:spPr>
      </p:pic>
      <p:sp>
        <p:nvSpPr>
          <p:cNvPr id="179" name="Google Shape;179;p24"/>
          <p:cNvSpPr txBox="1"/>
          <p:nvPr/>
        </p:nvSpPr>
        <p:spPr>
          <a:xfrm>
            <a:off x="2464650" y="4032600"/>
            <a:ext cx="2182800" cy="666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The Song of Love, 1914, oil on canvas, MoMA</a:t>
            </a:r>
            <a:endParaRPr sz="1200">
              <a:latin typeface="Calibri"/>
              <a:ea typeface="Calibri"/>
              <a:cs typeface="Calibri"/>
              <a:sym typeface="Calibri"/>
            </a:endParaRPr>
          </a:p>
        </p:txBody>
      </p:sp>
      <p:sp>
        <p:nvSpPr>
          <p:cNvPr id="180" name="Google Shape;180;p24"/>
          <p:cNvSpPr txBox="1"/>
          <p:nvPr/>
        </p:nvSpPr>
        <p:spPr>
          <a:xfrm>
            <a:off x="320600" y="3944250"/>
            <a:ext cx="2016600" cy="1186800"/>
          </a:xfrm>
          <a:prstGeom prst="rect">
            <a:avLst/>
          </a:prstGeom>
          <a:noFill/>
          <a:ln>
            <a:noFill/>
          </a:ln>
        </p:spPr>
        <p:txBody>
          <a:bodyPr spcFirstLastPara="1" wrap="square" lIns="91425" tIns="91425" rIns="91425" bIns="91425" anchor="t" anchorCtr="0">
            <a:noAutofit/>
          </a:bodyPr>
          <a:lstStyle/>
          <a:p>
            <a:pPr marL="0" lvl="0" indent="0" algn="l" rtl="0">
              <a:lnSpc>
                <a:spcPct val="116666"/>
              </a:lnSpc>
              <a:spcBef>
                <a:spcPts val="800"/>
              </a:spcBef>
              <a:spcAft>
                <a:spcPts val="0"/>
              </a:spcAft>
              <a:buClr>
                <a:schemeClr val="dk1"/>
              </a:buClr>
              <a:buSzPts val="1100"/>
              <a:buFont typeface="Arial"/>
              <a:buNone/>
            </a:pPr>
            <a:r>
              <a:rPr lang="en" sz="1200">
                <a:solidFill>
                  <a:schemeClr val="dk1"/>
                </a:solidFill>
                <a:latin typeface="Calibri"/>
                <a:ea typeface="Calibri"/>
                <a:cs typeface="Calibri"/>
                <a:sym typeface="Calibri"/>
              </a:rPr>
              <a:t>La strada, Oil on canvas, </a:t>
            </a:r>
            <a:r>
              <a:rPr lang="en" sz="1200">
                <a:solidFill>
                  <a:schemeClr val="dk1"/>
                </a:solidFill>
                <a:highlight>
                  <a:srgbClr val="FFFFFF"/>
                </a:highlight>
                <a:latin typeface="Calibri"/>
                <a:ea typeface="Calibri"/>
                <a:cs typeface="Calibri"/>
                <a:sym typeface="Calibri"/>
              </a:rPr>
              <a:t>Painted in 1959-1968, </a:t>
            </a:r>
            <a:r>
              <a:rPr lang="en" sz="1200">
                <a:solidFill>
                  <a:srgbClr val="131721"/>
                </a:solidFill>
                <a:highlight>
                  <a:srgbClr val="FFFFFF"/>
                </a:highlight>
                <a:latin typeface="Calibri"/>
                <a:ea typeface="Calibri"/>
                <a:cs typeface="Calibri"/>
                <a:sym typeface="Calibri"/>
              </a:rPr>
              <a:t>auctioned on Oct. 18, 2013 for </a:t>
            </a:r>
            <a:r>
              <a:rPr lang="en" sz="1200">
                <a:solidFill>
                  <a:schemeClr val="dk1"/>
                </a:solidFill>
                <a:highlight>
                  <a:srgbClr val="FFFFFF"/>
                </a:highlight>
                <a:latin typeface="Calibri"/>
                <a:ea typeface="Calibri"/>
                <a:cs typeface="Calibri"/>
                <a:sym typeface="Calibri"/>
              </a:rPr>
              <a:t>GBP 218,500</a:t>
            </a:r>
            <a:endParaRPr sz="1200">
              <a:latin typeface="Calibri"/>
              <a:ea typeface="Calibri"/>
              <a:cs typeface="Calibri"/>
              <a:sym typeface="Calibri"/>
            </a:endParaRPr>
          </a:p>
        </p:txBody>
      </p:sp>
      <p:sp>
        <p:nvSpPr>
          <p:cNvPr id="181" name="Google Shape;181;p24"/>
          <p:cNvSpPr txBox="1"/>
          <p:nvPr/>
        </p:nvSpPr>
        <p:spPr>
          <a:xfrm>
            <a:off x="233300" y="944550"/>
            <a:ext cx="4338000" cy="24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Choose one of the pieces of art and apply Feldman’s critique.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186" name="Google Shape;186;p25"/>
          <p:cNvPicPr preferRelativeResize="0"/>
          <p:nvPr/>
        </p:nvPicPr>
        <p:blipFill rotWithShape="1">
          <a:blip r:embed="rId3">
            <a:alphaModFix/>
          </a:blip>
          <a:srcRect l="4510" t="47313" r="62322" b="46115"/>
          <a:stretch/>
        </p:blipFill>
        <p:spPr>
          <a:xfrm>
            <a:off x="4619125" y="167352"/>
            <a:ext cx="4382326" cy="670924"/>
          </a:xfrm>
          <a:prstGeom prst="rect">
            <a:avLst/>
          </a:prstGeom>
          <a:noFill/>
          <a:ln>
            <a:noFill/>
          </a:ln>
        </p:spPr>
      </p:pic>
      <p:pic>
        <p:nvPicPr>
          <p:cNvPr id="187" name="Google Shape;187;p25"/>
          <p:cNvPicPr preferRelativeResize="0"/>
          <p:nvPr/>
        </p:nvPicPr>
        <p:blipFill rotWithShape="1">
          <a:blip r:embed="rId4">
            <a:alphaModFix/>
          </a:blip>
          <a:srcRect l="43667" t="68112" r="17613" b="21691"/>
          <a:stretch/>
        </p:blipFill>
        <p:spPr>
          <a:xfrm>
            <a:off x="-45750" y="91150"/>
            <a:ext cx="4551352" cy="926048"/>
          </a:xfrm>
          <a:prstGeom prst="rect">
            <a:avLst/>
          </a:prstGeom>
          <a:noFill/>
          <a:ln>
            <a:noFill/>
          </a:ln>
        </p:spPr>
      </p:pic>
      <p:sp>
        <p:nvSpPr>
          <p:cNvPr id="188" name="Google Shape;188;p25"/>
          <p:cNvSpPr txBox="1"/>
          <p:nvPr/>
        </p:nvSpPr>
        <p:spPr>
          <a:xfrm>
            <a:off x="1111500" y="1399750"/>
            <a:ext cx="6921000" cy="162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alibri"/>
                <a:ea typeface="Calibri"/>
                <a:cs typeface="Calibri"/>
                <a:sym typeface="Calibri"/>
              </a:rPr>
              <a:t>Think back to a dream you’ve had. It could be recent or from the past. Remember all the details you can about that dream. How will you draw it? More in a Classicism style like Giorgio de Chirico or geometric like Picasso’s Cubism style? Which era fits your dream better? Sketch your dream in your book applying an “ism” of art.</a:t>
            </a:r>
            <a:endParaRPr sz="2400">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pic>
        <p:nvPicPr>
          <p:cNvPr id="193" name="Google Shape;193;p26"/>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194" name="Google Shape;194;p2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195" name="Google Shape;195;p26"/>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2    •    W E E K  9</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5221F8BB-C258-D727-C713-39B91DFDCCC3}"/>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pic>
        <p:nvPicPr>
          <p:cNvPr id="200" name="Google Shape;200;p27"/>
          <p:cNvPicPr preferRelativeResize="0"/>
          <p:nvPr/>
        </p:nvPicPr>
        <p:blipFill rotWithShape="1">
          <a:blip r:embed="rId3">
            <a:alphaModFix/>
          </a:blip>
          <a:srcRect l="4510" t="6021" r="62322" b="87968"/>
          <a:stretch/>
        </p:blipFill>
        <p:spPr>
          <a:xfrm>
            <a:off x="189675" y="145061"/>
            <a:ext cx="4382326" cy="613651"/>
          </a:xfrm>
          <a:prstGeom prst="rect">
            <a:avLst/>
          </a:prstGeom>
          <a:noFill/>
          <a:ln>
            <a:noFill/>
          </a:ln>
        </p:spPr>
      </p:pic>
      <p:pic>
        <p:nvPicPr>
          <p:cNvPr id="201" name="Google Shape;201;p27"/>
          <p:cNvPicPr preferRelativeResize="0"/>
          <p:nvPr/>
        </p:nvPicPr>
        <p:blipFill rotWithShape="1">
          <a:blip r:embed="rId4">
            <a:alphaModFix/>
          </a:blip>
          <a:srcRect l="4442" t="4769" r="66895" b="83299"/>
          <a:stretch/>
        </p:blipFill>
        <p:spPr>
          <a:xfrm>
            <a:off x="4724400" y="9275"/>
            <a:ext cx="4093275" cy="1316549"/>
          </a:xfrm>
          <a:prstGeom prst="rect">
            <a:avLst/>
          </a:prstGeom>
          <a:noFill/>
          <a:ln>
            <a:noFill/>
          </a:ln>
        </p:spPr>
      </p:pic>
      <p:sp>
        <p:nvSpPr>
          <p:cNvPr id="202" name="Google Shape;202;p27"/>
          <p:cNvSpPr txBox="1"/>
          <p:nvPr/>
        </p:nvSpPr>
        <p:spPr>
          <a:xfrm>
            <a:off x="45975" y="3356500"/>
            <a:ext cx="3088200" cy="1675800"/>
          </a:xfrm>
          <a:prstGeom prst="rect">
            <a:avLst/>
          </a:prstGeom>
          <a:noFill/>
          <a:ln>
            <a:noFill/>
          </a:ln>
        </p:spPr>
        <p:txBody>
          <a:bodyPr spcFirstLastPara="1" wrap="square" lIns="91425" tIns="91425" rIns="91425" bIns="91425" anchor="t" anchorCtr="0">
            <a:noAutofit/>
          </a:bodyPr>
          <a:lstStyle/>
          <a:p>
            <a:pPr marL="139700" marR="139700" lvl="0" indent="0" algn="l" rtl="0">
              <a:lnSpc>
                <a:spcPct val="100000"/>
              </a:lnSpc>
              <a:spcBef>
                <a:spcPts val="500"/>
              </a:spcBef>
              <a:spcAft>
                <a:spcPts val="0"/>
              </a:spcAft>
              <a:buClr>
                <a:schemeClr val="dk1"/>
              </a:buClr>
              <a:buSzPts val="1100"/>
              <a:buFont typeface="Arial"/>
              <a:buNone/>
            </a:pPr>
            <a:r>
              <a:rPr lang="en" sz="1200">
                <a:latin typeface="Calibri"/>
                <a:ea typeface="Calibri"/>
                <a:cs typeface="Calibri"/>
                <a:sym typeface="Calibri"/>
              </a:rPr>
              <a:t>Bo</a:t>
            </a:r>
            <a:r>
              <a:rPr lang="en" sz="1200">
                <a:uFill>
                  <a:noFill/>
                </a:uFill>
                <a:latin typeface="Calibri"/>
                <a:ea typeface="Calibri"/>
                <a:cs typeface="Calibri"/>
                <a:sym typeface="Calibri"/>
                <a:hlinkClick r:id="rId5"/>
              </a:rPr>
              <a:t>rn</a:t>
            </a:r>
            <a:r>
              <a:rPr lang="en" sz="1200">
                <a:latin typeface="Calibri"/>
                <a:ea typeface="Calibri"/>
                <a:cs typeface="Calibri"/>
                <a:sym typeface="Calibri"/>
              </a:rPr>
              <a:t>: 27 October 1923, </a:t>
            </a:r>
            <a:r>
              <a:rPr lang="en" sz="1200">
                <a:uFill>
                  <a:noFill/>
                </a:uFill>
                <a:latin typeface="Calibri"/>
                <a:ea typeface="Calibri"/>
                <a:cs typeface="Calibri"/>
                <a:sym typeface="Calibri"/>
                <a:hlinkClick r:id="rId6"/>
              </a:rPr>
              <a:t>Manhattan, New York City, New York, United States</a:t>
            </a:r>
            <a:endParaRPr sz="1200">
              <a:uFill>
                <a:noFill/>
              </a:uFill>
              <a:latin typeface="Calibri"/>
              <a:ea typeface="Calibri"/>
              <a:cs typeface="Calibri"/>
              <a:sym typeface="Calibri"/>
              <a:hlinkClick r:id="rId6"/>
            </a:endParaRPr>
          </a:p>
          <a:p>
            <a:pPr marL="139700" marR="139700" lvl="0" indent="0" algn="l" rtl="0">
              <a:lnSpc>
                <a:spcPct val="100000"/>
              </a:lnSpc>
              <a:spcBef>
                <a:spcPts val="500"/>
              </a:spcBef>
              <a:spcAft>
                <a:spcPts val="0"/>
              </a:spcAft>
              <a:buClr>
                <a:schemeClr val="dk1"/>
              </a:buClr>
              <a:buSzPts val="1100"/>
              <a:buFont typeface="Arial"/>
              <a:buNone/>
            </a:pPr>
            <a:r>
              <a:rPr lang="en" sz="1200">
                <a:uFill>
                  <a:noFill/>
                </a:uFill>
                <a:latin typeface="Calibri"/>
                <a:ea typeface="Calibri"/>
                <a:cs typeface="Calibri"/>
                <a:sym typeface="Calibri"/>
                <a:hlinkClick r:id="rId7"/>
              </a:rPr>
              <a:t>Died</a:t>
            </a:r>
            <a:r>
              <a:rPr lang="en" sz="1200">
                <a:latin typeface="Calibri"/>
                <a:ea typeface="Calibri"/>
                <a:cs typeface="Calibri"/>
                <a:sym typeface="Calibri"/>
              </a:rPr>
              <a:t>: 29 September 1997, </a:t>
            </a:r>
            <a:r>
              <a:rPr lang="en" sz="1200">
                <a:uFill>
                  <a:noFill/>
                </a:uFill>
                <a:latin typeface="Calibri"/>
                <a:ea typeface="Calibri"/>
                <a:cs typeface="Calibri"/>
                <a:sym typeface="Calibri"/>
                <a:hlinkClick r:id="rId8"/>
              </a:rPr>
              <a:t>Manhattan, New York City, New York, United States</a:t>
            </a:r>
            <a:endParaRPr sz="1200">
              <a:uFill>
                <a:noFill/>
              </a:uFill>
              <a:latin typeface="Calibri"/>
              <a:ea typeface="Calibri"/>
              <a:cs typeface="Calibri"/>
              <a:sym typeface="Calibri"/>
              <a:hlinkClick r:id="rId9"/>
            </a:endParaRPr>
          </a:p>
          <a:p>
            <a:pPr marL="139700" marR="139700" lvl="0" indent="0" algn="l" rtl="0">
              <a:lnSpc>
                <a:spcPct val="100000"/>
              </a:lnSpc>
              <a:spcBef>
                <a:spcPts val="500"/>
              </a:spcBef>
              <a:spcAft>
                <a:spcPts val="0"/>
              </a:spcAft>
              <a:buNone/>
            </a:pPr>
            <a:r>
              <a:rPr lang="en" sz="1200">
                <a:uFill>
                  <a:noFill/>
                </a:uFill>
                <a:latin typeface="Calibri"/>
                <a:ea typeface="Calibri"/>
                <a:cs typeface="Calibri"/>
                <a:sym typeface="Calibri"/>
                <a:hlinkClick r:id="rId10"/>
              </a:rPr>
              <a:t>Periods</a:t>
            </a:r>
            <a:r>
              <a:rPr lang="en" sz="1200">
                <a:latin typeface="Calibri"/>
                <a:ea typeface="Calibri"/>
                <a:cs typeface="Calibri"/>
                <a:sym typeface="Calibri"/>
              </a:rPr>
              <a:t>: </a:t>
            </a:r>
            <a:r>
              <a:rPr lang="en" sz="1200">
                <a:uFill>
                  <a:noFill/>
                </a:uFill>
                <a:latin typeface="Calibri"/>
                <a:ea typeface="Calibri"/>
                <a:cs typeface="Calibri"/>
                <a:sym typeface="Calibri"/>
                <a:hlinkClick r:id="rId11"/>
              </a:rPr>
              <a:t>Pop art</a:t>
            </a:r>
            <a:r>
              <a:rPr lang="en" sz="1200">
                <a:latin typeface="Calibri"/>
                <a:ea typeface="Calibri"/>
                <a:cs typeface="Calibri"/>
                <a:sym typeface="Calibri"/>
              </a:rPr>
              <a:t>, </a:t>
            </a:r>
            <a:r>
              <a:rPr lang="en" sz="1200">
                <a:uFill>
                  <a:noFill/>
                </a:uFill>
                <a:latin typeface="Calibri"/>
                <a:ea typeface="Calibri"/>
                <a:cs typeface="Calibri"/>
                <a:sym typeface="Calibri"/>
                <a:hlinkClick r:id="rId12"/>
              </a:rPr>
              <a:t>Abstract art</a:t>
            </a:r>
            <a:r>
              <a:rPr lang="en" sz="1200">
                <a:latin typeface="Calibri"/>
                <a:ea typeface="Calibri"/>
                <a:cs typeface="Calibri"/>
                <a:sym typeface="Calibri"/>
              </a:rPr>
              <a:t>, </a:t>
            </a:r>
            <a:r>
              <a:rPr lang="en" sz="1200">
                <a:uFill>
                  <a:noFill/>
                </a:uFill>
                <a:latin typeface="Calibri"/>
                <a:ea typeface="Calibri"/>
                <a:cs typeface="Calibri"/>
                <a:sym typeface="Calibri"/>
                <a:hlinkClick r:id="rId13"/>
              </a:rPr>
              <a:t>Cubism</a:t>
            </a:r>
            <a:r>
              <a:rPr lang="en" sz="1200">
                <a:latin typeface="Calibri"/>
                <a:ea typeface="Calibri"/>
                <a:cs typeface="Calibri"/>
                <a:sym typeface="Calibri"/>
              </a:rPr>
              <a:t>, </a:t>
            </a:r>
            <a:r>
              <a:rPr lang="en" sz="1200">
                <a:uFill>
                  <a:noFill/>
                </a:uFill>
                <a:latin typeface="Calibri"/>
                <a:ea typeface="Calibri"/>
                <a:cs typeface="Calibri"/>
                <a:sym typeface="Calibri"/>
                <a:hlinkClick r:id="rId14"/>
              </a:rPr>
              <a:t>Expressionism</a:t>
            </a:r>
            <a:r>
              <a:rPr lang="en" sz="1200">
                <a:latin typeface="Calibri"/>
                <a:ea typeface="Calibri"/>
                <a:cs typeface="Calibri"/>
                <a:sym typeface="Calibri"/>
              </a:rPr>
              <a:t>, </a:t>
            </a:r>
            <a:r>
              <a:rPr lang="en" sz="1200">
                <a:uFill>
                  <a:noFill/>
                </a:uFill>
                <a:latin typeface="Calibri"/>
                <a:ea typeface="Calibri"/>
                <a:cs typeface="Calibri"/>
                <a:sym typeface="Calibri"/>
                <a:hlinkClick r:id="rId15"/>
              </a:rPr>
              <a:t>Abstract expressionism</a:t>
            </a:r>
            <a:r>
              <a:rPr lang="en" sz="1200">
                <a:latin typeface="Calibri"/>
                <a:ea typeface="Calibri"/>
                <a:cs typeface="Calibri"/>
                <a:sym typeface="Calibri"/>
              </a:rPr>
              <a:t>, </a:t>
            </a:r>
            <a:r>
              <a:rPr lang="en" sz="1200">
                <a:uFill>
                  <a:noFill/>
                </a:uFill>
                <a:latin typeface="Calibri"/>
                <a:ea typeface="Calibri"/>
                <a:cs typeface="Calibri"/>
                <a:sym typeface="Calibri"/>
                <a:hlinkClick r:id="rId16"/>
              </a:rPr>
              <a:t>Modern art</a:t>
            </a:r>
            <a:endParaRPr sz="1200">
              <a:latin typeface="Calibri"/>
              <a:ea typeface="Calibri"/>
              <a:cs typeface="Calibri"/>
              <a:sym typeface="Calibri"/>
            </a:endParaRPr>
          </a:p>
        </p:txBody>
      </p:sp>
      <p:sp>
        <p:nvSpPr>
          <p:cNvPr id="203" name="Google Shape;203;p27"/>
          <p:cNvSpPr txBox="1"/>
          <p:nvPr/>
        </p:nvSpPr>
        <p:spPr>
          <a:xfrm>
            <a:off x="211075" y="1337950"/>
            <a:ext cx="4360800" cy="213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Father of two sons, they challenged their dad that he didn’t even know how to draw nor could he paint as well as the comic book they were reading. He pulled out a paper and drew the popular Mickey Mouse and Donald Duck. Roy said Pablo Picasso had a huge influence on his artwork. </a:t>
            </a:r>
            <a:r>
              <a:rPr lang="en" sz="1200">
                <a:solidFill>
                  <a:schemeClr val="dk1"/>
                </a:solidFill>
                <a:latin typeface="Calibri"/>
                <a:ea typeface="Calibri"/>
                <a:cs typeface="Calibri"/>
                <a:sym typeface="Calibri"/>
              </a:rPr>
              <a:t>He was the 1960s comic book artist. </a:t>
            </a:r>
            <a:r>
              <a:rPr lang="en" sz="1200">
                <a:latin typeface="Calibri"/>
                <a:ea typeface="Calibri"/>
                <a:cs typeface="Calibri"/>
                <a:sym typeface="Calibri"/>
              </a:rPr>
              <a:t>In Drowning Girl, onlookers can see the influence of Hokusai’s The Great Wave off Kanagawa as he applied the water swallowing up the victim. </a:t>
            </a:r>
            <a:r>
              <a:rPr lang="en" sz="1200">
                <a:solidFill>
                  <a:schemeClr val="dk1"/>
                </a:solidFill>
                <a:latin typeface="Calibri"/>
                <a:ea typeface="Calibri"/>
                <a:cs typeface="Calibri"/>
                <a:sym typeface="Calibri"/>
              </a:rPr>
              <a:t>He is credited with the “Ben-Day Dot”. Each was done by hand - not a computer. These dots are a signature feature of his work. His style can be distinguished by the Ben-Day Dots, strong lines, and his bold use of primary colors.</a:t>
            </a:r>
            <a:endParaRPr sz="1200">
              <a:latin typeface="Calibri"/>
              <a:ea typeface="Calibri"/>
              <a:cs typeface="Calibri"/>
              <a:sym typeface="Calibri"/>
            </a:endParaRPr>
          </a:p>
        </p:txBody>
      </p:sp>
      <p:pic>
        <p:nvPicPr>
          <p:cNvPr id="204" name="Google Shape;204;p27"/>
          <p:cNvPicPr preferRelativeResize="0"/>
          <p:nvPr/>
        </p:nvPicPr>
        <p:blipFill>
          <a:blip r:embed="rId17">
            <a:alphaModFix/>
          </a:blip>
          <a:stretch>
            <a:fillRect/>
          </a:stretch>
        </p:blipFill>
        <p:spPr>
          <a:xfrm>
            <a:off x="4876100" y="1292220"/>
            <a:ext cx="4024549" cy="1629930"/>
          </a:xfrm>
          <a:prstGeom prst="rect">
            <a:avLst/>
          </a:prstGeom>
          <a:noFill/>
          <a:ln>
            <a:noFill/>
          </a:ln>
        </p:spPr>
      </p:pic>
      <p:pic>
        <p:nvPicPr>
          <p:cNvPr id="205" name="Google Shape;205;p27"/>
          <p:cNvPicPr preferRelativeResize="0"/>
          <p:nvPr/>
        </p:nvPicPr>
        <p:blipFill>
          <a:blip r:embed="rId18">
            <a:alphaModFix/>
          </a:blip>
          <a:stretch>
            <a:fillRect/>
          </a:stretch>
        </p:blipFill>
        <p:spPr>
          <a:xfrm>
            <a:off x="4876100" y="3010550"/>
            <a:ext cx="1919375" cy="1953550"/>
          </a:xfrm>
          <a:prstGeom prst="rect">
            <a:avLst/>
          </a:prstGeom>
          <a:noFill/>
          <a:ln>
            <a:noFill/>
          </a:ln>
        </p:spPr>
      </p:pic>
      <p:pic>
        <p:nvPicPr>
          <p:cNvPr id="206" name="Google Shape;206;p27"/>
          <p:cNvPicPr preferRelativeResize="0"/>
          <p:nvPr/>
        </p:nvPicPr>
        <p:blipFill>
          <a:blip r:embed="rId19">
            <a:alphaModFix/>
          </a:blip>
          <a:stretch>
            <a:fillRect/>
          </a:stretch>
        </p:blipFill>
        <p:spPr>
          <a:xfrm>
            <a:off x="6910899" y="3010550"/>
            <a:ext cx="1174458" cy="1953551"/>
          </a:xfrm>
          <a:prstGeom prst="rect">
            <a:avLst/>
          </a:prstGeom>
          <a:noFill/>
          <a:ln>
            <a:noFill/>
          </a:ln>
        </p:spPr>
      </p:pic>
      <p:pic>
        <p:nvPicPr>
          <p:cNvPr id="207" name="Google Shape;207;p27"/>
          <p:cNvPicPr preferRelativeResize="0"/>
          <p:nvPr/>
        </p:nvPicPr>
        <p:blipFill rotWithShape="1">
          <a:blip r:embed="rId20">
            <a:alphaModFix/>
          </a:blip>
          <a:srcRect l="55544" r="17620"/>
          <a:stretch/>
        </p:blipFill>
        <p:spPr>
          <a:xfrm>
            <a:off x="8200775" y="3010550"/>
            <a:ext cx="699875" cy="1953550"/>
          </a:xfrm>
          <a:prstGeom prst="rect">
            <a:avLst/>
          </a:prstGeom>
          <a:noFill/>
          <a:ln>
            <a:noFill/>
          </a:ln>
        </p:spPr>
      </p:pic>
      <p:pic>
        <p:nvPicPr>
          <p:cNvPr id="208" name="Google Shape;208;p27"/>
          <p:cNvPicPr preferRelativeResize="0"/>
          <p:nvPr/>
        </p:nvPicPr>
        <p:blipFill>
          <a:blip r:embed="rId21">
            <a:alphaModFix/>
          </a:blip>
          <a:stretch>
            <a:fillRect/>
          </a:stretch>
        </p:blipFill>
        <p:spPr>
          <a:xfrm>
            <a:off x="2968900" y="3723121"/>
            <a:ext cx="1791782" cy="1240975"/>
          </a:xfrm>
          <a:prstGeom prst="rect">
            <a:avLst/>
          </a:prstGeom>
          <a:noFill/>
          <a:ln>
            <a:noFill/>
          </a:ln>
        </p:spPr>
      </p:pic>
      <p:sp>
        <p:nvSpPr>
          <p:cNvPr id="209" name="Google Shape;209;p27"/>
          <p:cNvSpPr txBox="1"/>
          <p:nvPr/>
        </p:nvSpPr>
        <p:spPr>
          <a:xfrm>
            <a:off x="190425" y="823625"/>
            <a:ext cx="4232400" cy="61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alibri"/>
                <a:ea typeface="Calibri"/>
                <a:cs typeface="Calibri"/>
                <a:sym typeface="Calibri"/>
              </a:rPr>
              <a:t>Roy Lichtenstein</a:t>
            </a:r>
            <a:endParaRPr sz="3000">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pic>
        <p:nvPicPr>
          <p:cNvPr id="214" name="Google Shape;214;p28"/>
          <p:cNvPicPr preferRelativeResize="0"/>
          <p:nvPr/>
        </p:nvPicPr>
        <p:blipFill rotWithShape="1">
          <a:blip r:embed="rId3">
            <a:alphaModFix/>
          </a:blip>
          <a:srcRect l="4510" t="16822" r="62322" b="77167"/>
          <a:stretch/>
        </p:blipFill>
        <p:spPr>
          <a:xfrm>
            <a:off x="275125" y="256605"/>
            <a:ext cx="4382326" cy="613651"/>
          </a:xfrm>
          <a:prstGeom prst="rect">
            <a:avLst/>
          </a:prstGeom>
          <a:noFill/>
          <a:ln>
            <a:noFill/>
          </a:ln>
        </p:spPr>
      </p:pic>
      <p:pic>
        <p:nvPicPr>
          <p:cNvPr id="215" name="Google Shape;215;p28"/>
          <p:cNvPicPr preferRelativeResize="0"/>
          <p:nvPr/>
        </p:nvPicPr>
        <p:blipFill rotWithShape="1">
          <a:blip r:embed="rId4">
            <a:alphaModFix/>
          </a:blip>
          <a:srcRect l="4442" t="16265" r="75525" b="73733"/>
          <a:stretch/>
        </p:blipFill>
        <p:spPr>
          <a:xfrm>
            <a:off x="4775300" y="-114377"/>
            <a:ext cx="2945526" cy="1136401"/>
          </a:xfrm>
          <a:prstGeom prst="rect">
            <a:avLst/>
          </a:prstGeom>
          <a:noFill/>
          <a:ln>
            <a:noFill/>
          </a:ln>
        </p:spPr>
      </p:pic>
      <p:pic>
        <p:nvPicPr>
          <p:cNvPr id="216" name="Google Shape;216;p28"/>
          <p:cNvPicPr preferRelativeResize="0"/>
          <p:nvPr/>
        </p:nvPicPr>
        <p:blipFill rotWithShape="1">
          <a:blip r:embed="rId5">
            <a:alphaModFix/>
          </a:blip>
          <a:srcRect l="4792" t="19584" r="4447" b="19001"/>
          <a:stretch/>
        </p:blipFill>
        <p:spPr>
          <a:xfrm rot="-1224245">
            <a:off x="4451635" y="1545427"/>
            <a:ext cx="3543111" cy="1695221"/>
          </a:xfrm>
          <a:prstGeom prst="rect">
            <a:avLst/>
          </a:prstGeom>
          <a:noFill/>
          <a:ln>
            <a:noFill/>
          </a:ln>
        </p:spPr>
      </p:pic>
      <p:pic>
        <p:nvPicPr>
          <p:cNvPr id="217" name="Google Shape;217;p28"/>
          <p:cNvPicPr preferRelativeResize="0"/>
          <p:nvPr/>
        </p:nvPicPr>
        <p:blipFill>
          <a:blip r:embed="rId6">
            <a:alphaModFix/>
          </a:blip>
          <a:stretch>
            <a:fillRect/>
          </a:stretch>
        </p:blipFill>
        <p:spPr>
          <a:xfrm>
            <a:off x="5448125" y="1843800"/>
            <a:ext cx="3261374" cy="3076574"/>
          </a:xfrm>
          <a:prstGeom prst="rect">
            <a:avLst/>
          </a:prstGeom>
          <a:noFill/>
          <a:ln>
            <a:noFill/>
          </a:ln>
        </p:spPr>
      </p:pic>
      <p:pic>
        <p:nvPicPr>
          <p:cNvPr id="218" name="Google Shape;218;p28"/>
          <p:cNvPicPr preferRelativeResize="0"/>
          <p:nvPr/>
        </p:nvPicPr>
        <p:blipFill>
          <a:blip r:embed="rId7">
            <a:alphaModFix/>
          </a:blip>
          <a:stretch>
            <a:fillRect/>
          </a:stretch>
        </p:blipFill>
        <p:spPr>
          <a:xfrm rot="-1216841">
            <a:off x="4651068" y="2469815"/>
            <a:ext cx="545721" cy="1091462"/>
          </a:xfrm>
          <a:prstGeom prst="rect">
            <a:avLst/>
          </a:prstGeom>
          <a:noFill/>
          <a:ln>
            <a:noFill/>
          </a:ln>
        </p:spPr>
      </p:pic>
      <p:pic>
        <p:nvPicPr>
          <p:cNvPr id="219" name="Google Shape;219;p28"/>
          <p:cNvPicPr preferRelativeResize="0"/>
          <p:nvPr/>
        </p:nvPicPr>
        <p:blipFill>
          <a:blip r:embed="rId8">
            <a:alphaModFix/>
          </a:blip>
          <a:stretch>
            <a:fillRect/>
          </a:stretch>
        </p:blipFill>
        <p:spPr>
          <a:xfrm>
            <a:off x="275125" y="1022013"/>
            <a:ext cx="3992140" cy="2887460"/>
          </a:xfrm>
          <a:prstGeom prst="rect">
            <a:avLst/>
          </a:prstGeom>
          <a:noFill/>
          <a:ln>
            <a:noFill/>
          </a:ln>
        </p:spPr>
      </p:pic>
      <p:sp>
        <p:nvSpPr>
          <p:cNvPr id="220" name="Google Shape;220;p28"/>
          <p:cNvSpPr txBox="1"/>
          <p:nvPr/>
        </p:nvSpPr>
        <p:spPr>
          <a:xfrm>
            <a:off x="211075" y="3915825"/>
            <a:ext cx="4074000" cy="47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50">
                <a:solidFill>
                  <a:srgbClr val="313131"/>
                </a:solidFill>
                <a:highlight>
                  <a:srgbClr val="F8F7F5"/>
                </a:highlight>
              </a:rPr>
              <a:t>Wassily Kandinsky, </a:t>
            </a:r>
            <a:r>
              <a:rPr lang="en" sz="1050" i="1" u="sng">
                <a:solidFill>
                  <a:srgbClr val="232526"/>
                </a:solidFill>
                <a:highlight>
                  <a:srgbClr val="F8F7F5"/>
                </a:highlight>
                <a:hlinkClick r:id="rId9">
                  <a:extLst>
                    <a:ext uri="{A12FA001-AC4F-418D-AE19-62706E023703}">
                      <ahyp:hlinkClr xmlns:ahyp="http://schemas.microsoft.com/office/drawing/2018/hyperlinkcolor" val="tx"/>
                    </a:ext>
                  </a:extLst>
                </a:hlinkClick>
              </a:rPr>
              <a:t>Cossacks</a:t>
            </a:r>
            <a:r>
              <a:rPr lang="en" sz="1050">
                <a:solidFill>
                  <a:srgbClr val="313131"/>
                </a:solidFill>
                <a:highlight>
                  <a:srgbClr val="F8F7F5"/>
                </a:highlight>
              </a:rPr>
              <a:t> 1910–1, Tate Modern</a:t>
            </a:r>
            <a:endParaRPr sz="1050">
              <a:solidFill>
                <a:srgbClr val="313131"/>
              </a:solidFill>
              <a:highlight>
                <a:srgbClr val="F8F7F5"/>
              </a:highlight>
            </a:endParaRPr>
          </a:p>
          <a:p>
            <a:pPr marL="0" lvl="0" indent="0" algn="l" rtl="0">
              <a:lnSpc>
                <a:spcPct val="115000"/>
              </a:lnSpc>
              <a:spcBef>
                <a:spcPts val="0"/>
              </a:spcBef>
              <a:spcAft>
                <a:spcPts val="0"/>
              </a:spcAft>
              <a:buNone/>
            </a:pPr>
            <a:r>
              <a:rPr lang="en" sz="1050">
                <a:solidFill>
                  <a:srgbClr val="313131"/>
                </a:solidFill>
              </a:rPr>
              <a:t>Expressionism (early twentieth century): Expressionist artworks involved highly intense color and non-naturalistic brushwork, often based on the artist’s inner feelings. Kandinsky saw his abstract paintings as an alternative pathway to spiritual reality.</a:t>
            </a:r>
            <a:endParaRPr/>
          </a:p>
        </p:txBody>
      </p:sp>
      <p:sp>
        <p:nvSpPr>
          <p:cNvPr id="221" name="Google Shape;221;p28"/>
          <p:cNvSpPr txBox="1"/>
          <p:nvPr/>
        </p:nvSpPr>
        <p:spPr>
          <a:xfrm>
            <a:off x="5580575" y="2055175"/>
            <a:ext cx="3030600" cy="271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You’ve spent the day at the Tate Modern in London. After returning to your hotel, you pull out the stationary and begin writing a letter describing Wassily Kandinsky’s piece called Cossacks. How would you describe it? Could you redraw it? Use the elements and principles of art to guide your description.</a:t>
            </a:r>
            <a:endParaRPr>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pic>
        <p:nvPicPr>
          <p:cNvPr id="226" name="Google Shape;226;p29"/>
          <p:cNvPicPr preferRelativeResize="0"/>
          <p:nvPr/>
        </p:nvPicPr>
        <p:blipFill rotWithShape="1">
          <a:blip r:embed="rId3">
            <a:alphaModFix/>
          </a:blip>
          <a:srcRect l="4444" t="28414" r="79967" b="62909"/>
          <a:stretch/>
        </p:blipFill>
        <p:spPr>
          <a:xfrm>
            <a:off x="4544800" y="-26137"/>
            <a:ext cx="2516225" cy="1082274"/>
          </a:xfrm>
          <a:prstGeom prst="rect">
            <a:avLst/>
          </a:prstGeom>
          <a:noFill/>
          <a:ln>
            <a:noFill/>
          </a:ln>
        </p:spPr>
      </p:pic>
      <p:pic>
        <p:nvPicPr>
          <p:cNvPr id="227" name="Google Shape;227;p29"/>
          <p:cNvPicPr preferRelativeResize="0"/>
          <p:nvPr/>
        </p:nvPicPr>
        <p:blipFill rotWithShape="1">
          <a:blip r:embed="rId4">
            <a:alphaModFix/>
          </a:blip>
          <a:srcRect l="4510" t="27568" r="62322" b="66421"/>
          <a:stretch/>
        </p:blipFill>
        <p:spPr>
          <a:xfrm>
            <a:off x="265550" y="208163"/>
            <a:ext cx="4382326" cy="613651"/>
          </a:xfrm>
          <a:prstGeom prst="rect">
            <a:avLst/>
          </a:prstGeom>
          <a:noFill/>
          <a:ln>
            <a:noFill/>
          </a:ln>
        </p:spPr>
      </p:pic>
      <p:sp>
        <p:nvSpPr>
          <p:cNvPr id="228" name="Google Shape;228;p29"/>
          <p:cNvSpPr txBox="1"/>
          <p:nvPr/>
        </p:nvSpPr>
        <p:spPr>
          <a:xfrm>
            <a:off x="195475" y="977625"/>
            <a:ext cx="4501800" cy="3666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Calibri"/>
                <a:ea typeface="Calibri"/>
                <a:cs typeface="Calibri"/>
                <a:sym typeface="Calibri"/>
              </a:rPr>
              <a:t>Abstract</a:t>
            </a:r>
            <a:r>
              <a:rPr lang="en" sz="1200">
                <a:latin typeface="Calibri"/>
                <a:ea typeface="Calibri"/>
                <a:cs typeface="Calibri"/>
                <a:sym typeface="Calibri"/>
              </a:rPr>
              <a:t> - </a:t>
            </a:r>
            <a:r>
              <a:rPr lang="en" sz="1200">
                <a:solidFill>
                  <a:srgbClr val="313131"/>
                </a:solidFill>
                <a:highlight>
                  <a:srgbClr val="FFFFFF"/>
                </a:highlight>
                <a:latin typeface="Calibri"/>
                <a:ea typeface="Calibri"/>
                <a:cs typeface="Calibri"/>
                <a:sym typeface="Calibri"/>
              </a:rPr>
              <a:t>to separate or withdraw something from something else</a:t>
            </a:r>
            <a:endParaRPr sz="1200">
              <a:solidFill>
                <a:srgbClr val="313131"/>
              </a:solidFill>
              <a:highlight>
                <a:srgbClr val="FFFFFF"/>
              </a:highlight>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None/>
            </a:pPr>
            <a:r>
              <a:rPr lang="en" sz="1200" b="1">
                <a:latin typeface="Calibri"/>
                <a:ea typeface="Calibri"/>
                <a:cs typeface="Calibri"/>
                <a:sym typeface="Calibri"/>
              </a:rPr>
              <a:t>Abstract Art </a:t>
            </a:r>
            <a:r>
              <a:rPr lang="en" sz="1200">
                <a:latin typeface="Calibri"/>
                <a:ea typeface="Calibri"/>
                <a:cs typeface="Calibri"/>
                <a:sym typeface="Calibri"/>
              </a:rPr>
              <a:t>- </a:t>
            </a:r>
            <a:r>
              <a:rPr lang="en" sz="1200">
                <a:solidFill>
                  <a:srgbClr val="313131"/>
                </a:solidFill>
                <a:highlight>
                  <a:srgbClr val="FFFFFF"/>
                </a:highlight>
                <a:latin typeface="Calibri"/>
                <a:ea typeface="Calibri"/>
                <a:cs typeface="Calibri"/>
                <a:sym typeface="Calibri"/>
              </a:rPr>
              <a:t>art that does not attempt to represent an accurate depiction of a visual reality but instead use shapes, colors, forms and gestural marks to achieve its effect.</a:t>
            </a:r>
            <a:endParaRPr sz="1200">
              <a:solidFill>
                <a:srgbClr val="313131"/>
              </a:solidFill>
              <a:highlight>
                <a:srgbClr val="FFFFFF"/>
              </a:highlight>
              <a:latin typeface="Calibri"/>
              <a:ea typeface="Calibri"/>
              <a:cs typeface="Calibri"/>
              <a:sym typeface="Calibri"/>
            </a:endParaRPr>
          </a:p>
          <a:p>
            <a:pPr marL="0" lvl="0" indent="0" algn="l" rtl="0">
              <a:spcBef>
                <a:spcPts val="0"/>
              </a:spcBef>
              <a:spcAft>
                <a:spcPts val="0"/>
              </a:spcAft>
              <a:buNone/>
            </a:pPr>
            <a:endParaRPr sz="1200">
              <a:solidFill>
                <a:srgbClr val="313131"/>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rgbClr val="313131"/>
                </a:solidFill>
                <a:latin typeface="Calibri"/>
                <a:ea typeface="Calibri"/>
                <a:cs typeface="Calibri"/>
                <a:sym typeface="Calibri"/>
              </a:rPr>
              <a:t>The term can be applied to art that is based an object, figure or landscape, where forms have been simplified or schematised.</a:t>
            </a:r>
            <a:endParaRPr sz="1200">
              <a:solidFill>
                <a:srgbClr val="313131"/>
              </a:solidFill>
              <a:latin typeface="Calibri"/>
              <a:ea typeface="Calibri"/>
              <a:cs typeface="Calibri"/>
              <a:sym typeface="Calibri"/>
            </a:endParaRPr>
          </a:p>
          <a:p>
            <a:pPr marL="0" lvl="0" indent="0" algn="l" rtl="0">
              <a:spcBef>
                <a:spcPts val="0"/>
              </a:spcBef>
              <a:spcAft>
                <a:spcPts val="0"/>
              </a:spcAft>
              <a:buNone/>
            </a:pPr>
            <a:r>
              <a:rPr lang="en" sz="1200">
                <a:solidFill>
                  <a:srgbClr val="313131"/>
                </a:solidFill>
                <a:latin typeface="Calibri"/>
                <a:ea typeface="Calibri"/>
                <a:cs typeface="Calibri"/>
                <a:sym typeface="Calibri"/>
              </a:rPr>
              <a:t>It is also applied to art that uses forms, such as geometric shapes or </a:t>
            </a:r>
            <a:r>
              <a:rPr lang="en" sz="1200">
                <a:solidFill>
                  <a:srgbClr val="232526"/>
                </a:solidFill>
                <a:uFill>
                  <a:noFill/>
                </a:uFill>
                <a:latin typeface="Calibri"/>
                <a:ea typeface="Calibri"/>
                <a:cs typeface="Calibri"/>
                <a:sym typeface="Calibri"/>
                <a:hlinkClick r:id="rId5">
                  <a:extLst>
                    <a:ext uri="{A12FA001-AC4F-418D-AE19-62706E023703}">
                      <ahyp:hlinkClr xmlns:ahyp="http://schemas.microsoft.com/office/drawing/2018/hyperlinkcolor" val="tx"/>
                    </a:ext>
                  </a:extLst>
                </a:hlinkClick>
              </a:rPr>
              <a:t>gestural</a:t>
            </a:r>
            <a:r>
              <a:rPr lang="en" sz="1200">
                <a:solidFill>
                  <a:srgbClr val="313131"/>
                </a:solidFill>
                <a:latin typeface="Calibri"/>
                <a:ea typeface="Calibri"/>
                <a:cs typeface="Calibri"/>
                <a:sym typeface="Calibri"/>
              </a:rPr>
              <a:t> marks, which have no source at all in an external visual reality. Some artists of this ‘pure’ abstraction have preferred terms such as </a:t>
            </a:r>
            <a:r>
              <a:rPr lang="en" sz="1200">
                <a:solidFill>
                  <a:srgbClr val="232526"/>
                </a:solidFill>
                <a:uFill>
                  <a:noFill/>
                </a:uFill>
                <a:latin typeface="Calibri"/>
                <a:ea typeface="Calibri"/>
                <a:cs typeface="Calibri"/>
                <a:sym typeface="Calibri"/>
                <a:hlinkClick r:id="rId6">
                  <a:extLst>
                    <a:ext uri="{A12FA001-AC4F-418D-AE19-62706E023703}">
                      <ahyp:hlinkClr xmlns:ahyp="http://schemas.microsoft.com/office/drawing/2018/hyperlinkcolor" val="tx"/>
                    </a:ext>
                  </a:extLst>
                </a:hlinkClick>
              </a:rPr>
              <a:t>concrete art</a:t>
            </a:r>
            <a:r>
              <a:rPr lang="en" sz="1200">
                <a:solidFill>
                  <a:srgbClr val="313131"/>
                </a:solidFill>
                <a:latin typeface="Calibri"/>
                <a:ea typeface="Calibri"/>
                <a:cs typeface="Calibri"/>
                <a:sym typeface="Calibri"/>
              </a:rPr>
              <a:t> or </a:t>
            </a:r>
            <a:r>
              <a:rPr lang="en" sz="1200">
                <a:solidFill>
                  <a:srgbClr val="232526"/>
                </a:solidFill>
                <a:uFill>
                  <a:noFill/>
                </a:uFill>
                <a:latin typeface="Calibri"/>
                <a:ea typeface="Calibri"/>
                <a:cs typeface="Calibri"/>
                <a:sym typeface="Calibri"/>
                <a:hlinkClick r:id="rId7">
                  <a:extLst>
                    <a:ext uri="{A12FA001-AC4F-418D-AE19-62706E023703}">
                      <ahyp:hlinkClr xmlns:ahyp="http://schemas.microsoft.com/office/drawing/2018/hyperlinkcolor" val="tx"/>
                    </a:ext>
                  </a:extLst>
                </a:hlinkClick>
              </a:rPr>
              <a:t>non-objective art</a:t>
            </a:r>
            <a:r>
              <a:rPr lang="en" sz="1200">
                <a:solidFill>
                  <a:srgbClr val="313131"/>
                </a:solidFill>
                <a:latin typeface="Calibri"/>
                <a:ea typeface="Calibri"/>
                <a:cs typeface="Calibri"/>
                <a:sym typeface="Calibri"/>
              </a:rPr>
              <a:t>, but in practice the word abstract is used across the board and the distinction between the two is not always obvious.</a:t>
            </a:r>
            <a:endParaRPr sz="1200">
              <a:solidFill>
                <a:srgbClr val="31313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rgbClr val="313131"/>
              </a:solidFill>
              <a:latin typeface="Calibri"/>
              <a:ea typeface="Calibri"/>
              <a:cs typeface="Calibri"/>
              <a:sym typeface="Calibri"/>
            </a:endParaRPr>
          </a:p>
          <a:p>
            <a:pPr marL="0" lvl="0" indent="0" algn="l" rtl="0">
              <a:spcBef>
                <a:spcPts val="0"/>
              </a:spcBef>
              <a:spcAft>
                <a:spcPts val="0"/>
              </a:spcAft>
              <a:buNone/>
            </a:pPr>
            <a:r>
              <a:rPr lang="en" sz="1200">
                <a:solidFill>
                  <a:srgbClr val="313131"/>
                </a:solidFill>
                <a:latin typeface="Calibri"/>
                <a:ea typeface="Calibri"/>
                <a:cs typeface="Calibri"/>
                <a:sym typeface="Calibri"/>
              </a:rPr>
              <a:t>Abstract art is often seen as carrying a moral dimension, in that it can be seen to stand for virtues such as order, purity, simplicity and spirituality.</a:t>
            </a:r>
            <a:endParaRPr sz="1200">
              <a:solidFill>
                <a:srgbClr val="31313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rgbClr val="31313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rgbClr val="313131"/>
                </a:solidFill>
                <a:latin typeface="Calibri"/>
                <a:ea typeface="Calibri"/>
                <a:cs typeface="Calibri"/>
                <a:sym typeface="Calibri"/>
              </a:rPr>
              <a:t>Since the early 1900s, abstract art has formed a central stream of </a:t>
            </a:r>
            <a:r>
              <a:rPr lang="en" sz="1200">
                <a:solidFill>
                  <a:srgbClr val="232526"/>
                </a:solidFill>
                <a:uFill>
                  <a:noFill/>
                </a:uFill>
                <a:latin typeface="Calibri"/>
                <a:ea typeface="Calibri"/>
                <a:cs typeface="Calibri"/>
                <a:sym typeface="Calibri"/>
                <a:hlinkClick r:id="rId8">
                  <a:extLst>
                    <a:ext uri="{A12FA001-AC4F-418D-AE19-62706E023703}">
                      <ahyp:hlinkClr xmlns:ahyp="http://schemas.microsoft.com/office/drawing/2018/hyperlinkcolor" val="tx"/>
                    </a:ext>
                  </a:extLst>
                </a:hlinkClick>
              </a:rPr>
              <a:t>modern art</a:t>
            </a:r>
            <a:r>
              <a:rPr lang="en" sz="1200">
                <a:solidFill>
                  <a:srgbClr val="313131"/>
                </a:solidFill>
                <a:latin typeface="Calibri"/>
                <a:ea typeface="Calibri"/>
                <a:cs typeface="Calibri"/>
                <a:sym typeface="Calibri"/>
              </a:rPr>
              <a:t>.</a:t>
            </a:r>
            <a:endParaRPr sz="1200">
              <a:solidFill>
                <a:srgbClr val="313131"/>
              </a:solidFill>
              <a:latin typeface="Calibri"/>
              <a:ea typeface="Calibri"/>
              <a:cs typeface="Calibri"/>
              <a:sym typeface="Calibri"/>
            </a:endParaRPr>
          </a:p>
          <a:p>
            <a:pPr marL="0" lvl="0" indent="0" algn="l" rtl="0">
              <a:spcBef>
                <a:spcPts val="0"/>
              </a:spcBef>
              <a:spcAft>
                <a:spcPts val="0"/>
              </a:spcAft>
              <a:buNone/>
            </a:pPr>
            <a:endParaRPr sz="1200">
              <a:solidFill>
                <a:srgbClr val="313131"/>
              </a:solidFill>
              <a:highlight>
                <a:srgbClr val="FFFFFF"/>
              </a:highlight>
              <a:latin typeface="Calibri"/>
              <a:ea typeface="Calibri"/>
              <a:cs typeface="Calibri"/>
              <a:sym typeface="Calibri"/>
            </a:endParaRPr>
          </a:p>
        </p:txBody>
      </p:sp>
      <p:sp>
        <p:nvSpPr>
          <p:cNvPr id="229" name="Google Shape;229;p29"/>
          <p:cNvSpPr txBox="1"/>
          <p:nvPr/>
        </p:nvSpPr>
        <p:spPr>
          <a:xfrm>
            <a:off x="4756351" y="2697150"/>
            <a:ext cx="2718300" cy="239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800" b="1">
                <a:solidFill>
                  <a:srgbClr val="222222"/>
                </a:solidFill>
                <a:latin typeface="Calibri"/>
                <a:ea typeface="Calibri"/>
                <a:cs typeface="Calibri"/>
                <a:sym typeface="Calibri"/>
              </a:rPr>
              <a:t>Abstract Artists</a:t>
            </a:r>
            <a:endParaRPr sz="1800" b="1">
              <a:solidFill>
                <a:srgbClr val="222222"/>
              </a:solidFill>
              <a:latin typeface="Calibri"/>
              <a:ea typeface="Calibri"/>
              <a:cs typeface="Calibri"/>
              <a:sym typeface="Calibri"/>
            </a:endParaRPr>
          </a:p>
          <a:p>
            <a:pPr marL="0" lvl="0" indent="0" algn="l" rtl="0">
              <a:lnSpc>
                <a:spcPct val="100000"/>
              </a:lnSpc>
              <a:spcBef>
                <a:spcPts val="0"/>
              </a:spcBef>
              <a:spcAft>
                <a:spcPts val="0"/>
              </a:spcAft>
              <a:buNone/>
            </a:pPr>
            <a:r>
              <a:rPr lang="en" sz="1200" b="1">
                <a:solidFill>
                  <a:srgbClr val="222222"/>
                </a:solidFill>
                <a:latin typeface="Calibri"/>
                <a:ea typeface="Calibri"/>
                <a:cs typeface="Calibri"/>
                <a:sym typeface="Calibri"/>
              </a:rPr>
              <a:t>Wassily Kandinsky, Russian (1)</a:t>
            </a:r>
            <a:endParaRPr sz="1200" b="1">
              <a:solidFill>
                <a:srgbClr val="222222"/>
              </a:solidFill>
              <a:latin typeface="Calibri"/>
              <a:ea typeface="Calibri"/>
              <a:cs typeface="Calibri"/>
              <a:sym typeface="Calibri"/>
            </a:endParaRPr>
          </a:p>
          <a:p>
            <a:pPr marL="0" lvl="0" indent="0" algn="l" rtl="0">
              <a:lnSpc>
                <a:spcPct val="100000"/>
              </a:lnSpc>
              <a:spcBef>
                <a:spcPts val="0"/>
              </a:spcBef>
              <a:spcAft>
                <a:spcPts val="0"/>
              </a:spcAft>
              <a:buNone/>
            </a:pPr>
            <a:r>
              <a:rPr lang="en" sz="1200" b="1">
                <a:solidFill>
                  <a:srgbClr val="222222"/>
                </a:solidFill>
                <a:latin typeface="Calibri"/>
                <a:ea typeface="Calibri"/>
                <a:cs typeface="Calibri"/>
                <a:sym typeface="Calibri"/>
              </a:rPr>
              <a:t>Jackson Pollock, American</a:t>
            </a:r>
            <a:endParaRPr sz="1200" b="1">
              <a:solidFill>
                <a:srgbClr val="222222"/>
              </a:solidFill>
              <a:latin typeface="Calibri"/>
              <a:ea typeface="Calibri"/>
              <a:cs typeface="Calibri"/>
              <a:sym typeface="Calibri"/>
            </a:endParaRPr>
          </a:p>
          <a:p>
            <a:pPr marL="0" lvl="0" indent="0" algn="l" rtl="0">
              <a:lnSpc>
                <a:spcPct val="100000"/>
              </a:lnSpc>
              <a:spcBef>
                <a:spcPts val="0"/>
              </a:spcBef>
              <a:spcAft>
                <a:spcPts val="0"/>
              </a:spcAft>
              <a:buNone/>
            </a:pPr>
            <a:r>
              <a:rPr lang="en" sz="1200" b="1">
                <a:solidFill>
                  <a:srgbClr val="222222"/>
                </a:solidFill>
                <a:latin typeface="Calibri"/>
                <a:ea typeface="Calibri"/>
                <a:cs typeface="Calibri"/>
                <a:sym typeface="Calibri"/>
              </a:rPr>
              <a:t>Piet Mondrian, Dutch</a:t>
            </a:r>
            <a:endParaRPr sz="1200" b="1">
              <a:solidFill>
                <a:srgbClr val="222222"/>
              </a:solidFill>
              <a:latin typeface="Calibri"/>
              <a:ea typeface="Calibri"/>
              <a:cs typeface="Calibri"/>
              <a:sym typeface="Calibri"/>
            </a:endParaRPr>
          </a:p>
          <a:p>
            <a:pPr marL="0" lvl="0" indent="0" algn="l" rtl="0">
              <a:lnSpc>
                <a:spcPct val="100000"/>
              </a:lnSpc>
              <a:spcBef>
                <a:spcPts val="0"/>
              </a:spcBef>
              <a:spcAft>
                <a:spcPts val="0"/>
              </a:spcAft>
              <a:buNone/>
            </a:pPr>
            <a:r>
              <a:rPr lang="en" sz="1200" b="1">
                <a:solidFill>
                  <a:srgbClr val="222222"/>
                </a:solidFill>
                <a:latin typeface="Calibri"/>
                <a:ea typeface="Calibri"/>
                <a:cs typeface="Calibri"/>
                <a:sym typeface="Calibri"/>
              </a:rPr>
              <a:t>Georgia O’Keeffe, American (4)</a:t>
            </a:r>
            <a:endParaRPr sz="1200" b="1">
              <a:solidFill>
                <a:srgbClr val="222222"/>
              </a:solidFill>
              <a:latin typeface="Calibri"/>
              <a:ea typeface="Calibri"/>
              <a:cs typeface="Calibri"/>
              <a:sym typeface="Calibri"/>
            </a:endParaRPr>
          </a:p>
          <a:p>
            <a:pPr marL="0" lvl="0" indent="0" algn="l" rtl="0">
              <a:lnSpc>
                <a:spcPct val="100000"/>
              </a:lnSpc>
              <a:spcBef>
                <a:spcPts val="0"/>
              </a:spcBef>
              <a:spcAft>
                <a:spcPts val="0"/>
              </a:spcAft>
              <a:buNone/>
            </a:pPr>
            <a:r>
              <a:rPr lang="en" sz="1200" b="1">
                <a:solidFill>
                  <a:srgbClr val="222222"/>
                </a:solidFill>
                <a:latin typeface="Calibri"/>
                <a:ea typeface="Calibri"/>
                <a:cs typeface="Calibri"/>
                <a:sym typeface="Calibri"/>
              </a:rPr>
              <a:t>Mark Rothko, Russian-American (3)</a:t>
            </a:r>
            <a:endParaRPr sz="1200" b="1">
              <a:solidFill>
                <a:srgbClr val="222222"/>
              </a:solidFill>
              <a:latin typeface="Calibri"/>
              <a:ea typeface="Calibri"/>
              <a:cs typeface="Calibri"/>
              <a:sym typeface="Calibri"/>
            </a:endParaRPr>
          </a:p>
          <a:p>
            <a:pPr marL="0" lvl="0" indent="0" algn="l" rtl="0">
              <a:lnSpc>
                <a:spcPct val="100000"/>
              </a:lnSpc>
              <a:spcBef>
                <a:spcPts val="0"/>
              </a:spcBef>
              <a:spcAft>
                <a:spcPts val="0"/>
              </a:spcAft>
              <a:buNone/>
            </a:pPr>
            <a:r>
              <a:rPr lang="en" sz="1200" b="1">
                <a:solidFill>
                  <a:srgbClr val="222222"/>
                </a:solidFill>
                <a:latin typeface="Calibri"/>
                <a:ea typeface="Calibri"/>
                <a:cs typeface="Calibri"/>
                <a:sym typeface="Calibri"/>
              </a:rPr>
              <a:t>Alexander Calder, American</a:t>
            </a:r>
            <a:endParaRPr sz="1200" b="1">
              <a:solidFill>
                <a:srgbClr val="222222"/>
              </a:solidFill>
              <a:latin typeface="Calibri"/>
              <a:ea typeface="Calibri"/>
              <a:cs typeface="Calibri"/>
              <a:sym typeface="Calibri"/>
            </a:endParaRPr>
          </a:p>
          <a:p>
            <a:pPr marL="0" lvl="0" indent="0" algn="l" rtl="0">
              <a:lnSpc>
                <a:spcPct val="100000"/>
              </a:lnSpc>
              <a:spcBef>
                <a:spcPts val="0"/>
              </a:spcBef>
              <a:spcAft>
                <a:spcPts val="0"/>
              </a:spcAft>
              <a:buNone/>
            </a:pPr>
            <a:r>
              <a:rPr lang="en" sz="1200" b="1">
                <a:solidFill>
                  <a:srgbClr val="222222"/>
                </a:solidFill>
                <a:latin typeface="Calibri"/>
                <a:ea typeface="Calibri"/>
                <a:cs typeface="Calibri"/>
                <a:sym typeface="Calibri"/>
              </a:rPr>
              <a:t>Victor Vasarely, Hungarian-French (2)</a:t>
            </a:r>
            <a:endParaRPr sz="1200" b="1">
              <a:solidFill>
                <a:srgbClr val="222222"/>
              </a:solidFill>
              <a:latin typeface="Calibri"/>
              <a:ea typeface="Calibri"/>
              <a:cs typeface="Calibri"/>
              <a:sym typeface="Calibri"/>
            </a:endParaRPr>
          </a:p>
          <a:p>
            <a:pPr marL="0" lvl="0" indent="0" algn="l" rtl="0">
              <a:lnSpc>
                <a:spcPct val="100000"/>
              </a:lnSpc>
              <a:spcBef>
                <a:spcPts val="0"/>
              </a:spcBef>
              <a:spcAft>
                <a:spcPts val="0"/>
              </a:spcAft>
              <a:buNone/>
            </a:pPr>
            <a:r>
              <a:rPr lang="en" sz="1200" b="1">
                <a:solidFill>
                  <a:srgbClr val="222222"/>
                </a:solidFill>
                <a:latin typeface="Calibri"/>
                <a:ea typeface="Calibri"/>
                <a:cs typeface="Calibri"/>
                <a:sym typeface="Calibri"/>
              </a:rPr>
              <a:t>Willem de Kooning, Dutch-American</a:t>
            </a:r>
            <a:endParaRPr sz="1200" b="1">
              <a:solidFill>
                <a:srgbClr val="222222"/>
              </a:solidFill>
              <a:latin typeface="Calibri"/>
              <a:ea typeface="Calibri"/>
              <a:cs typeface="Calibri"/>
              <a:sym typeface="Calibri"/>
            </a:endParaRPr>
          </a:p>
          <a:p>
            <a:pPr marL="0" lvl="0" indent="0" algn="l" rtl="0">
              <a:lnSpc>
                <a:spcPct val="100000"/>
              </a:lnSpc>
              <a:spcBef>
                <a:spcPts val="0"/>
              </a:spcBef>
              <a:spcAft>
                <a:spcPts val="0"/>
              </a:spcAft>
              <a:buNone/>
            </a:pPr>
            <a:r>
              <a:rPr lang="en" sz="1200" b="1">
                <a:solidFill>
                  <a:srgbClr val="222222"/>
                </a:solidFill>
                <a:latin typeface="Calibri"/>
                <a:ea typeface="Calibri"/>
                <a:cs typeface="Calibri"/>
                <a:sym typeface="Calibri"/>
              </a:rPr>
              <a:t>Kazimir Malevich, Russian</a:t>
            </a:r>
            <a:endParaRPr sz="1200" b="1">
              <a:solidFill>
                <a:srgbClr val="222222"/>
              </a:solidFill>
              <a:latin typeface="Calibri"/>
              <a:ea typeface="Calibri"/>
              <a:cs typeface="Calibri"/>
              <a:sym typeface="Calibri"/>
            </a:endParaRPr>
          </a:p>
          <a:p>
            <a:pPr marL="0" lvl="0" indent="0" algn="l" rtl="0">
              <a:lnSpc>
                <a:spcPct val="100000"/>
              </a:lnSpc>
              <a:spcBef>
                <a:spcPts val="0"/>
              </a:spcBef>
              <a:spcAft>
                <a:spcPts val="0"/>
              </a:spcAft>
              <a:buNone/>
            </a:pPr>
            <a:r>
              <a:rPr lang="en" sz="1200" b="1">
                <a:solidFill>
                  <a:srgbClr val="222222"/>
                </a:solidFill>
                <a:latin typeface="Calibri"/>
                <a:ea typeface="Calibri"/>
                <a:cs typeface="Calibri"/>
                <a:sym typeface="Calibri"/>
              </a:rPr>
              <a:t>Robert Delaunay, French</a:t>
            </a:r>
            <a:endParaRPr b="1">
              <a:latin typeface="Calibri"/>
              <a:ea typeface="Calibri"/>
              <a:cs typeface="Calibri"/>
              <a:sym typeface="Calibri"/>
            </a:endParaRPr>
          </a:p>
        </p:txBody>
      </p:sp>
      <p:pic>
        <p:nvPicPr>
          <p:cNvPr id="230" name="Google Shape;230;p29"/>
          <p:cNvPicPr preferRelativeResize="0"/>
          <p:nvPr/>
        </p:nvPicPr>
        <p:blipFill>
          <a:blip r:embed="rId9">
            <a:alphaModFix/>
          </a:blip>
          <a:stretch>
            <a:fillRect/>
          </a:stretch>
        </p:blipFill>
        <p:spPr>
          <a:xfrm>
            <a:off x="4815375" y="1056118"/>
            <a:ext cx="2398049" cy="1593006"/>
          </a:xfrm>
          <a:prstGeom prst="rect">
            <a:avLst/>
          </a:prstGeom>
          <a:noFill/>
          <a:ln>
            <a:noFill/>
          </a:ln>
        </p:spPr>
      </p:pic>
      <p:pic>
        <p:nvPicPr>
          <p:cNvPr id="231" name="Google Shape;231;p29"/>
          <p:cNvPicPr preferRelativeResize="0"/>
          <p:nvPr/>
        </p:nvPicPr>
        <p:blipFill>
          <a:blip r:embed="rId10">
            <a:alphaModFix/>
          </a:blip>
          <a:stretch>
            <a:fillRect/>
          </a:stretch>
        </p:blipFill>
        <p:spPr>
          <a:xfrm>
            <a:off x="7583515" y="3341475"/>
            <a:ext cx="1396435" cy="1672625"/>
          </a:xfrm>
          <a:prstGeom prst="rect">
            <a:avLst/>
          </a:prstGeom>
          <a:noFill/>
          <a:ln>
            <a:noFill/>
          </a:ln>
        </p:spPr>
      </p:pic>
      <p:pic>
        <p:nvPicPr>
          <p:cNvPr id="232" name="Google Shape;232;p29"/>
          <p:cNvPicPr preferRelativeResize="0"/>
          <p:nvPr/>
        </p:nvPicPr>
        <p:blipFill>
          <a:blip r:embed="rId11">
            <a:alphaModFix/>
          </a:blip>
          <a:stretch>
            <a:fillRect/>
          </a:stretch>
        </p:blipFill>
        <p:spPr>
          <a:xfrm flipH="1">
            <a:off x="7543050" y="1570774"/>
            <a:ext cx="1458675" cy="1672626"/>
          </a:xfrm>
          <a:prstGeom prst="rect">
            <a:avLst/>
          </a:prstGeom>
          <a:noFill/>
          <a:ln>
            <a:noFill/>
          </a:ln>
        </p:spPr>
      </p:pic>
      <p:pic>
        <p:nvPicPr>
          <p:cNvPr id="233" name="Google Shape;233;p29"/>
          <p:cNvPicPr preferRelativeResize="0"/>
          <p:nvPr/>
        </p:nvPicPr>
        <p:blipFill>
          <a:blip r:embed="rId12">
            <a:alphaModFix/>
          </a:blip>
          <a:stretch>
            <a:fillRect/>
          </a:stretch>
        </p:blipFill>
        <p:spPr>
          <a:xfrm>
            <a:off x="6961275" y="153975"/>
            <a:ext cx="2018674" cy="1372700"/>
          </a:xfrm>
          <a:prstGeom prst="rect">
            <a:avLst/>
          </a:prstGeom>
          <a:noFill/>
          <a:ln>
            <a:noFill/>
          </a:ln>
        </p:spPr>
      </p:pic>
      <p:sp>
        <p:nvSpPr>
          <p:cNvPr id="234" name="Google Shape;234;p29"/>
          <p:cNvSpPr txBox="1"/>
          <p:nvPr/>
        </p:nvSpPr>
        <p:spPr>
          <a:xfrm>
            <a:off x="6945725" y="2309125"/>
            <a:ext cx="866400" cy="81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rgbClr val="FFFFFF"/>
                </a:solidFill>
                <a:latin typeface="Calibri"/>
                <a:ea typeface="Calibri"/>
                <a:cs typeface="Calibri"/>
                <a:sym typeface="Calibri"/>
              </a:rPr>
              <a:t>1</a:t>
            </a:r>
            <a:endParaRPr b="1">
              <a:solidFill>
                <a:srgbClr val="FFFFFF"/>
              </a:solidFill>
              <a:latin typeface="Calibri"/>
              <a:ea typeface="Calibri"/>
              <a:cs typeface="Calibri"/>
              <a:sym typeface="Calibri"/>
            </a:endParaRPr>
          </a:p>
        </p:txBody>
      </p:sp>
      <p:sp>
        <p:nvSpPr>
          <p:cNvPr id="235" name="Google Shape;235;p29"/>
          <p:cNvSpPr txBox="1"/>
          <p:nvPr/>
        </p:nvSpPr>
        <p:spPr>
          <a:xfrm>
            <a:off x="8685150" y="109550"/>
            <a:ext cx="866400" cy="81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rgbClr val="FFFFFF"/>
                </a:solidFill>
                <a:latin typeface="Calibri"/>
                <a:ea typeface="Calibri"/>
                <a:cs typeface="Calibri"/>
                <a:sym typeface="Calibri"/>
              </a:rPr>
              <a:t>2</a:t>
            </a:r>
            <a:endParaRPr b="1">
              <a:solidFill>
                <a:srgbClr val="FFFFFF"/>
              </a:solidFill>
              <a:latin typeface="Calibri"/>
              <a:ea typeface="Calibri"/>
              <a:cs typeface="Calibri"/>
              <a:sym typeface="Calibri"/>
            </a:endParaRPr>
          </a:p>
        </p:txBody>
      </p:sp>
      <p:sp>
        <p:nvSpPr>
          <p:cNvPr id="236" name="Google Shape;236;p29"/>
          <p:cNvSpPr txBox="1"/>
          <p:nvPr/>
        </p:nvSpPr>
        <p:spPr>
          <a:xfrm>
            <a:off x="8685150" y="1481150"/>
            <a:ext cx="866400" cy="81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rgbClr val="FFFFFF"/>
                </a:solidFill>
                <a:latin typeface="Calibri"/>
                <a:ea typeface="Calibri"/>
                <a:cs typeface="Calibri"/>
                <a:sym typeface="Calibri"/>
              </a:rPr>
              <a:t>3</a:t>
            </a:r>
            <a:endParaRPr b="1">
              <a:solidFill>
                <a:srgbClr val="FFFFFF"/>
              </a:solidFill>
              <a:latin typeface="Calibri"/>
              <a:ea typeface="Calibri"/>
              <a:cs typeface="Calibri"/>
              <a:sym typeface="Calibri"/>
            </a:endParaRPr>
          </a:p>
        </p:txBody>
      </p:sp>
      <p:sp>
        <p:nvSpPr>
          <p:cNvPr id="237" name="Google Shape;237;p29"/>
          <p:cNvSpPr txBox="1"/>
          <p:nvPr/>
        </p:nvSpPr>
        <p:spPr>
          <a:xfrm>
            <a:off x="8720200" y="3265275"/>
            <a:ext cx="866400" cy="81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Calibri"/>
                <a:ea typeface="Calibri"/>
                <a:cs typeface="Calibri"/>
                <a:sym typeface="Calibri"/>
              </a:rPr>
              <a:t>4</a:t>
            </a:r>
            <a:endParaRPr b="1">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30"/>
          <p:cNvPicPr preferRelativeResize="0"/>
          <p:nvPr/>
        </p:nvPicPr>
        <p:blipFill rotWithShape="1">
          <a:blip r:embed="rId3">
            <a:alphaModFix/>
          </a:blip>
          <a:srcRect l="4510" t="37657" r="62322" b="56332"/>
          <a:stretch/>
        </p:blipFill>
        <p:spPr>
          <a:xfrm>
            <a:off x="113150" y="145027"/>
            <a:ext cx="4382326" cy="613651"/>
          </a:xfrm>
          <a:prstGeom prst="rect">
            <a:avLst/>
          </a:prstGeom>
          <a:noFill/>
          <a:ln>
            <a:noFill/>
          </a:ln>
        </p:spPr>
      </p:pic>
      <p:pic>
        <p:nvPicPr>
          <p:cNvPr id="243" name="Google Shape;243;p30"/>
          <p:cNvPicPr preferRelativeResize="0"/>
          <p:nvPr/>
        </p:nvPicPr>
        <p:blipFill rotWithShape="1">
          <a:blip r:embed="rId4">
            <a:alphaModFix/>
          </a:blip>
          <a:srcRect l="4444" t="37522" r="79967" b="51848"/>
          <a:stretch/>
        </p:blipFill>
        <p:spPr>
          <a:xfrm>
            <a:off x="4554075" y="-1"/>
            <a:ext cx="2265850" cy="1193824"/>
          </a:xfrm>
          <a:prstGeom prst="rect">
            <a:avLst/>
          </a:prstGeom>
          <a:noFill/>
          <a:ln>
            <a:noFill/>
          </a:ln>
        </p:spPr>
      </p:pic>
      <p:sp>
        <p:nvSpPr>
          <p:cNvPr id="244" name="Google Shape;244;p30"/>
          <p:cNvSpPr txBox="1"/>
          <p:nvPr/>
        </p:nvSpPr>
        <p:spPr>
          <a:xfrm>
            <a:off x="4754675" y="1193825"/>
            <a:ext cx="4290900" cy="3488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400"/>
              </a:spcBef>
              <a:spcAft>
                <a:spcPts val="0"/>
              </a:spcAft>
              <a:buClr>
                <a:schemeClr val="dk1"/>
              </a:buClr>
              <a:buSzPts val="1100"/>
              <a:buFont typeface="Arial"/>
              <a:buNone/>
            </a:pPr>
            <a:r>
              <a:rPr lang="en" sz="2400">
                <a:solidFill>
                  <a:schemeClr val="dk1"/>
                </a:solidFill>
                <a:latin typeface="Calibri"/>
                <a:ea typeface="Calibri"/>
                <a:cs typeface="Calibri"/>
                <a:sym typeface="Calibri"/>
              </a:rPr>
              <a:t>How Did a Stolen $100M Willem de Kooning Painting End Up In An Elderly Couple's New Mexico Bedroom?</a:t>
            </a:r>
            <a:endParaRPr sz="2400">
              <a:solidFill>
                <a:schemeClr val="dk1"/>
              </a:solidFill>
              <a:latin typeface="Calibri"/>
              <a:ea typeface="Calibri"/>
              <a:cs typeface="Calibri"/>
              <a:sym typeface="Calibri"/>
            </a:endParaRPr>
          </a:p>
          <a:p>
            <a:pPr marL="0" lvl="0" indent="0" algn="l" rtl="0">
              <a:lnSpc>
                <a:spcPct val="100000"/>
              </a:lnSpc>
              <a:spcBef>
                <a:spcPts val="1900"/>
              </a:spcBef>
              <a:spcAft>
                <a:spcPts val="0"/>
              </a:spcAft>
              <a:buNone/>
            </a:pPr>
            <a:r>
              <a:rPr lang="en">
                <a:solidFill>
                  <a:schemeClr val="dk1"/>
                </a:solidFill>
                <a:latin typeface="Calibri"/>
                <a:ea typeface="Calibri"/>
                <a:cs typeface="Calibri"/>
                <a:sym typeface="Calibri"/>
              </a:rPr>
              <a:t>New clues have been discovered that take this extraordinarily odd tale to the next level</a:t>
            </a:r>
            <a:endParaRPr>
              <a:solidFill>
                <a:schemeClr val="dk1"/>
              </a:solidFill>
              <a:latin typeface="Calibri"/>
              <a:ea typeface="Calibri"/>
              <a:cs typeface="Calibri"/>
              <a:sym typeface="Calibri"/>
            </a:endParaRPr>
          </a:p>
          <a:p>
            <a:pPr marL="0" lvl="0" indent="0" algn="l" rtl="0">
              <a:lnSpc>
                <a:spcPct val="100000"/>
              </a:lnSpc>
              <a:spcBef>
                <a:spcPts val="3000"/>
              </a:spcBef>
              <a:spcAft>
                <a:spcPts val="0"/>
              </a:spcAft>
              <a:buClr>
                <a:schemeClr val="dk1"/>
              </a:buClr>
              <a:buSzPts val="1100"/>
              <a:buFont typeface="Arial"/>
              <a:buNone/>
            </a:pPr>
            <a:r>
              <a:rPr lang="en" sz="1000">
                <a:solidFill>
                  <a:srgbClr val="666666"/>
                </a:solidFill>
              </a:rPr>
              <a:t>TEXT BY </a:t>
            </a:r>
            <a:r>
              <a:rPr lang="en" sz="1000" u="sng">
                <a:solidFill>
                  <a:schemeClr val="dk1"/>
                </a:solidFill>
                <a:hlinkClick r:id="rId5">
                  <a:extLst>
                    <a:ext uri="{A12FA001-AC4F-418D-AE19-62706E023703}">
                      <ahyp:hlinkClr xmlns:ahyp="http://schemas.microsoft.com/office/drawing/2018/hyperlinkcolor" val="tx"/>
                    </a:ext>
                  </a:extLst>
                </a:hlinkClick>
              </a:rPr>
              <a:t>KATHERINE MCGRATH</a:t>
            </a:r>
            <a:r>
              <a:rPr lang="en" sz="1150">
                <a:solidFill>
                  <a:schemeClr val="dk1"/>
                </a:solidFill>
              </a:rPr>
              <a:t> • Posted September 12, 2017</a:t>
            </a:r>
            <a:endParaRPr sz="2400">
              <a:solidFill>
                <a:schemeClr val="dk1"/>
              </a:solidFill>
              <a:latin typeface="Calibri"/>
              <a:ea typeface="Calibri"/>
              <a:cs typeface="Calibri"/>
              <a:sym typeface="Calibri"/>
            </a:endParaRPr>
          </a:p>
          <a:p>
            <a:pPr marL="0" lvl="0" indent="0" algn="l" rtl="0">
              <a:lnSpc>
                <a:spcPct val="100000"/>
              </a:lnSpc>
              <a:spcBef>
                <a:spcPts val="3000"/>
              </a:spcBef>
              <a:spcAft>
                <a:spcPts val="0"/>
              </a:spcAft>
              <a:buNone/>
            </a:pPr>
            <a:endParaRPr sz="2400">
              <a:latin typeface="Calibri"/>
              <a:ea typeface="Calibri"/>
              <a:cs typeface="Calibri"/>
              <a:sym typeface="Calibri"/>
            </a:endParaRPr>
          </a:p>
        </p:txBody>
      </p:sp>
      <p:pic>
        <p:nvPicPr>
          <p:cNvPr id="245" name="Google Shape;245;p30"/>
          <p:cNvPicPr preferRelativeResize="0"/>
          <p:nvPr/>
        </p:nvPicPr>
        <p:blipFill>
          <a:blip r:embed="rId6">
            <a:alphaModFix/>
          </a:blip>
          <a:stretch>
            <a:fillRect/>
          </a:stretch>
        </p:blipFill>
        <p:spPr>
          <a:xfrm>
            <a:off x="113150" y="759000"/>
            <a:ext cx="4382325" cy="2945351"/>
          </a:xfrm>
          <a:prstGeom prst="rect">
            <a:avLst/>
          </a:prstGeom>
          <a:noFill/>
          <a:ln>
            <a:noFill/>
          </a:ln>
        </p:spPr>
      </p:pic>
      <p:pic>
        <p:nvPicPr>
          <p:cNvPr id="246" name="Google Shape;246;p30"/>
          <p:cNvPicPr preferRelativeResize="0"/>
          <p:nvPr/>
        </p:nvPicPr>
        <p:blipFill>
          <a:blip r:embed="rId7">
            <a:alphaModFix/>
          </a:blip>
          <a:stretch>
            <a:fillRect/>
          </a:stretch>
        </p:blipFill>
        <p:spPr>
          <a:xfrm>
            <a:off x="1810775" y="3180875"/>
            <a:ext cx="2761226" cy="18417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1"/>
          <p:cNvSpPr txBox="1"/>
          <p:nvPr/>
        </p:nvSpPr>
        <p:spPr>
          <a:xfrm>
            <a:off x="236426" y="2899825"/>
            <a:ext cx="2846400" cy="17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50" b="1">
                <a:solidFill>
                  <a:srgbClr val="2B2B2B"/>
                </a:solidFill>
              </a:rPr>
              <a:t>The mystery surrounding a missing painting just got so much weirder. How did a stolen $100M </a:t>
            </a:r>
            <a:r>
              <a:rPr lang="en" sz="1050" b="1" i="1">
                <a:solidFill>
                  <a:schemeClr val="dk1"/>
                </a:solidFill>
                <a:uFill>
                  <a:noFill/>
                </a:uFill>
                <a:hlinkClick r:id="rId3">
                  <a:extLst>
                    <a:ext uri="{A12FA001-AC4F-418D-AE19-62706E023703}">
                      <ahyp:hlinkClr xmlns:ahyp="http://schemas.microsoft.com/office/drawing/2018/hyperlinkcolor" val="tx"/>
                    </a:ext>
                  </a:extLst>
                </a:hlinkClick>
              </a:rPr>
              <a:t>Willem de Kooning</a:t>
            </a:r>
            <a:r>
              <a:rPr lang="en" sz="1050" b="1">
                <a:solidFill>
                  <a:srgbClr val="2B2B2B"/>
                </a:solidFill>
              </a:rPr>
              <a:t> painting end up in an elderly couple's </a:t>
            </a:r>
            <a:r>
              <a:rPr lang="en" sz="1050" b="1" i="1">
                <a:solidFill>
                  <a:schemeClr val="dk1"/>
                </a:solidFill>
                <a:uFill>
                  <a:noFill/>
                </a:uFill>
                <a:hlinkClick r:id="rId4">
                  <a:extLst>
                    <a:ext uri="{A12FA001-AC4F-418D-AE19-62706E023703}">
                      <ahyp:hlinkClr xmlns:ahyp="http://schemas.microsoft.com/office/drawing/2018/hyperlinkcolor" val="tx"/>
                    </a:ext>
                  </a:extLst>
                </a:hlinkClick>
              </a:rPr>
              <a:t>New Mexico</a:t>
            </a:r>
            <a:r>
              <a:rPr lang="en" sz="1050" b="1">
                <a:solidFill>
                  <a:srgbClr val="2B2B2B"/>
                </a:solidFill>
              </a:rPr>
              <a:t> bedroom?</a:t>
            </a:r>
            <a:endParaRPr sz="1050" b="1">
              <a:solidFill>
                <a:srgbClr val="2B2B2B"/>
              </a:solidFill>
            </a:endParaRPr>
          </a:p>
          <a:p>
            <a:pPr marL="0" lvl="0" indent="0" algn="l" rtl="0">
              <a:spcBef>
                <a:spcPts val="0"/>
              </a:spcBef>
              <a:spcAft>
                <a:spcPts val="0"/>
              </a:spcAft>
              <a:buNone/>
            </a:pPr>
            <a:endParaRPr sz="1050" b="1">
              <a:solidFill>
                <a:srgbClr val="2B2B2B"/>
              </a:solidFill>
            </a:endParaRPr>
          </a:p>
          <a:p>
            <a:pPr marL="0" lvl="0" indent="0" algn="l" rtl="0">
              <a:spcBef>
                <a:spcPts val="0"/>
              </a:spcBef>
              <a:spcAft>
                <a:spcPts val="1500"/>
              </a:spcAft>
              <a:buClr>
                <a:schemeClr val="dk1"/>
              </a:buClr>
              <a:buSzPts val="1100"/>
              <a:buFont typeface="Arial"/>
              <a:buNone/>
            </a:pPr>
            <a:r>
              <a:rPr lang="en" sz="1050" b="1">
                <a:solidFill>
                  <a:srgbClr val="2B2B2B"/>
                </a:solidFill>
              </a:rPr>
              <a:t>Three years after completion, a benefactor of the University of Arizona Museum of Art purchased the painting for the </a:t>
            </a:r>
            <a:r>
              <a:rPr lang="en" sz="1050" b="1" i="1">
                <a:solidFill>
                  <a:schemeClr val="dk1"/>
                </a:solidFill>
                <a:uFill>
                  <a:noFill/>
                </a:uFill>
                <a:hlinkClick r:id="rId5">
                  <a:extLst>
                    <a:ext uri="{A12FA001-AC4F-418D-AE19-62706E023703}">
                      <ahyp:hlinkClr xmlns:ahyp="http://schemas.microsoft.com/office/drawing/2018/hyperlinkcolor" val="tx"/>
                    </a:ext>
                  </a:extLst>
                </a:hlinkClick>
              </a:rPr>
              <a:t>Tucson</a:t>
            </a:r>
            <a:r>
              <a:rPr lang="en" sz="1050" b="1">
                <a:solidFill>
                  <a:srgbClr val="2B2B2B"/>
                </a:solidFill>
              </a:rPr>
              <a:t> institution where it remained for 27 years—until it was stolen in 1985.</a:t>
            </a:r>
            <a:endParaRPr sz="1050" b="1">
              <a:solidFill>
                <a:srgbClr val="2B2B2B"/>
              </a:solidFill>
            </a:endParaRPr>
          </a:p>
        </p:txBody>
      </p:sp>
      <p:sp>
        <p:nvSpPr>
          <p:cNvPr id="252" name="Google Shape;252;p31"/>
          <p:cNvSpPr txBox="1"/>
          <p:nvPr/>
        </p:nvSpPr>
        <p:spPr>
          <a:xfrm>
            <a:off x="3065175" y="118225"/>
            <a:ext cx="3059400" cy="4788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50" b="1">
                <a:solidFill>
                  <a:srgbClr val="2B2B2B"/>
                </a:solidFill>
              </a:rPr>
              <a:t>On the morning after Thanksgiving, 1985, an older woman and a young man entered the University of Arizona Museum of Art shortly after 9AM. They left in a hurry just ten minutes later—alerting museum staff that something was amiss, but it was already too late. </a:t>
            </a:r>
            <a:r>
              <a:rPr lang="en" sz="1050" b="1" i="1">
                <a:solidFill>
                  <a:srgbClr val="2B2B2B"/>
                </a:solidFill>
              </a:rPr>
              <a:t>Woman-Ochre</a:t>
            </a:r>
            <a:r>
              <a:rPr lang="en" sz="1050" b="1">
                <a:solidFill>
                  <a:srgbClr val="2B2B2B"/>
                </a:solidFill>
              </a:rPr>
              <a:t> was gone: cut from its frame. Though suspect sketches were drawn and investigations carried out, there was no trace of the legendary painting for decades.</a:t>
            </a:r>
            <a:endParaRPr sz="1050" b="1">
              <a:solidFill>
                <a:srgbClr val="2B2B2B"/>
              </a:solidFill>
            </a:endParaRPr>
          </a:p>
          <a:p>
            <a:pPr marL="0" lvl="0" indent="0" algn="l" rtl="0">
              <a:spcBef>
                <a:spcPts val="1500"/>
              </a:spcBef>
              <a:spcAft>
                <a:spcPts val="0"/>
              </a:spcAft>
              <a:buNone/>
            </a:pPr>
            <a:r>
              <a:rPr lang="en" sz="1050" b="1">
                <a:solidFill>
                  <a:srgbClr val="2B2B2B"/>
                </a:solidFill>
              </a:rPr>
              <a:t>In August, 32 years later, a man from Houston named Ron Roseman traveled to Cliff, New Mexico to clean out the quirky, pink bungalow that belonged to his late uncle and aunt.. Mr. Roseman had hired a furniture and antiques dealer, David Van Auker, to photograph and appraise the couple's possessions including an abstract painting that hung behind a door in the corner of the Alters's bedroom. Mr. Van Auker didn’t recognize it but bought the contents of the couple’s home for $2,000.</a:t>
            </a:r>
            <a:endParaRPr sz="1050" b="1">
              <a:solidFill>
                <a:srgbClr val="2B2B2B"/>
              </a:solidFill>
            </a:endParaRPr>
          </a:p>
          <a:p>
            <a:pPr marL="0" lvl="0" indent="0" algn="l" rtl="0">
              <a:spcBef>
                <a:spcPts val="1500"/>
              </a:spcBef>
              <a:spcAft>
                <a:spcPts val="1500"/>
              </a:spcAft>
              <a:buClr>
                <a:schemeClr val="dk1"/>
              </a:buClr>
              <a:buSzPts val="1100"/>
              <a:buFont typeface="Arial"/>
              <a:buNone/>
            </a:pPr>
            <a:r>
              <a:rPr lang="en" sz="1050" b="1">
                <a:solidFill>
                  <a:srgbClr val="2B2B2B"/>
                </a:solidFill>
              </a:rPr>
              <a:t>Multiple inquiries from shop patrons about the work inspired Mr. Van Auker to turn to Google, and upon connecting the painting with</a:t>
            </a:r>
            <a:endParaRPr sz="1050" b="1">
              <a:solidFill>
                <a:srgbClr val="2B2B2B"/>
              </a:solidFill>
            </a:endParaRPr>
          </a:p>
        </p:txBody>
      </p:sp>
      <p:sp>
        <p:nvSpPr>
          <p:cNvPr id="253" name="Google Shape;253;p31"/>
          <p:cNvSpPr txBox="1"/>
          <p:nvPr/>
        </p:nvSpPr>
        <p:spPr>
          <a:xfrm>
            <a:off x="6124375" y="118225"/>
            <a:ext cx="2846400" cy="478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50" b="1">
                <a:solidFill>
                  <a:srgbClr val="2B2B2B"/>
                </a:solidFill>
              </a:rPr>
              <a:t>the great art heist, he phoned the University of Arizona Museum of Art to return the missing masterpiece.</a:t>
            </a:r>
            <a:endParaRPr sz="1050" b="1">
              <a:solidFill>
                <a:srgbClr val="2B2B2B"/>
              </a:solidFill>
            </a:endParaRPr>
          </a:p>
          <a:p>
            <a:pPr marL="0" lvl="0" indent="0" algn="l" rtl="0">
              <a:spcBef>
                <a:spcPts val="1500"/>
              </a:spcBef>
              <a:spcAft>
                <a:spcPts val="0"/>
              </a:spcAft>
              <a:buNone/>
            </a:pPr>
            <a:r>
              <a:rPr lang="en" sz="1050" b="1">
                <a:solidFill>
                  <a:srgbClr val="2B2B2B"/>
                </a:solidFill>
              </a:rPr>
              <a:t>Ironically, Mr. Alter and his wife were known to have enjoyed traveling— a passion he often wrote about in the fictionalized books he published. Curiously, he wrote two stories about thefts from museums in the United States, and while a few details differ from the actual series of events surrounding </a:t>
            </a:r>
            <a:r>
              <a:rPr lang="en" sz="1050" b="1" i="1">
                <a:solidFill>
                  <a:srgbClr val="2B2B2B"/>
                </a:solidFill>
              </a:rPr>
              <a:t>Woman -Ochre</a:t>
            </a:r>
            <a:r>
              <a:rPr lang="en" sz="1050" b="1">
                <a:solidFill>
                  <a:srgbClr val="2B2B2B"/>
                </a:solidFill>
              </a:rPr>
              <a:t>, there are indeed some similarities. In one tale, titled "The Eye of the Jaguar," Mr. Alter wrote “having made their escape with no witnesses present, the thieves left absolutely no clues which the police could use to even begin a search for them!”</a:t>
            </a:r>
            <a:endParaRPr sz="1050" b="1">
              <a:solidFill>
                <a:srgbClr val="2B2B2B"/>
              </a:solidFill>
            </a:endParaRPr>
          </a:p>
          <a:p>
            <a:pPr marL="0" lvl="0" indent="0" algn="l" rtl="0">
              <a:spcBef>
                <a:spcPts val="1500"/>
              </a:spcBef>
              <a:spcAft>
                <a:spcPts val="0"/>
              </a:spcAft>
              <a:buNone/>
            </a:pPr>
            <a:r>
              <a:rPr lang="en" sz="1050" b="1">
                <a:solidFill>
                  <a:srgbClr val="2B2B2B"/>
                </a:solidFill>
              </a:rPr>
              <a:t>The series of un-canny coincidences raised an important question: did Jerome Alter disguise himself as a woman, enlist his son as an accomplice, walk into a museum in broad daylight, and steal a painting from off the wall,— simply to hang in his bedroom for his own enjoyment?</a:t>
            </a:r>
            <a:endParaRPr sz="1050" b="1">
              <a:solidFill>
                <a:srgbClr val="2B2B2B"/>
              </a:solidFill>
            </a:endParaRPr>
          </a:p>
          <a:p>
            <a:pPr marL="0" lvl="0" indent="0" algn="l" rtl="0">
              <a:spcBef>
                <a:spcPts val="1500"/>
              </a:spcBef>
              <a:spcAft>
                <a:spcPts val="0"/>
              </a:spcAft>
              <a:buClr>
                <a:schemeClr val="dk1"/>
              </a:buClr>
              <a:buSzPts val="1100"/>
              <a:buFont typeface="Arial"/>
              <a:buNone/>
            </a:pPr>
            <a:endParaRPr sz="1050" b="1">
              <a:solidFill>
                <a:srgbClr val="2B2B2B"/>
              </a:solidFill>
            </a:endParaRPr>
          </a:p>
          <a:p>
            <a:pPr marL="0" lvl="0" indent="0" algn="l" rtl="0">
              <a:spcBef>
                <a:spcPts val="1500"/>
              </a:spcBef>
              <a:spcAft>
                <a:spcPts val="1500"/>
              </a:spcAft>
              <a:buNone/>
            </a:pPr>
            <a:endParaRPr sz="1050" b="1">
              <a:solidFill>
                <a:srgbClr val="2B2B2B"/>
              </a:solidFill>
            </a:endParaRPr>
          </a:p>
        </p:txBody>
      </p:sp>
      <p:sp>
        <p:nvSpPr>
          <p:cNvPr id="254" name="Google Shape;254;p31"/>
          <p:cNvSpPr txBox="1"/>
          <p:nvPr/>
        </p:nvSpPr>
        <p:spPr>
          <a:xfrm>
            <a:off x="261625" y="118225"/>
            <a:ext cx="2649000" cy="2010600"/>
          </a:xfrm>
          <a:prstGeom prst="rect">
            <a:avLst/>
          </a:prstGeom>
          <a:noFill/>
          <a:ln>
            <a:noFill/>
          </a:ln>
        </p:spPr>
        <p:txBody>
          <a:bodyPr spcFirstLastPara="1" wrap="square" lIns="91425" tIns="91425" rIns="91425" bIns="91425" anchor="t" anchorCtr="0">
            <a:noAutofit/>
          </a:bodyPr>
          <a:lstStyle/>
          <a:p>
            <a:pPr marL="0" lvl="0" indent="0" algn="l" rtl="0">
              <a:spcBef>
                <a:spcPts val="400"/>
              </a:spcBef>
              <a:spcAft>
                <a:spcPts val="0"/>
              </a:spcAft>
              <a:buClr>
                <a:schemeClr val="dk1"/>
              </a:buClr>
              <a:buSzPts val="1100"/>
              <a:buFont typeface="Arial"/>
              <a:buNone/>
            </a:pPr>
            <a:r>
              <a:rPr lang="en" b="1">
                <a:solidFill>
                  <a:schemeClr val="dk1"/>
                </a:solidFill>
                <a:latin typeface="Calibri"/>
                <a:ea typeface="Calibri"/>
                <a:cs typeface="Calibri"/>
                <a:sym typeface="Calibri"/>
              </a:rPr>
              <a:t>How Did a Stolen $100M Willem de Kooning Painting End Up In An Elderly Couple's New Mexico Bedroom?</a:t>
            </a:r>
            <a:endParaRPr b="1">
              <a:solidFill>
                <a:schemeClr val="dk1"/>
              </a:solidFill>
              <a:latin typeface="Calibri"/>
              <a:ea typeface="Calibri"/>
              <a:cs typeface="Calibri"/>
              <a:sym typeface="Calibri"/>
            </a:endParaRPr>
          </a:p>
          <a:p>
            <a:pPr marL="0" lvl="0" indent="0" algn="l" rtl="0">
              <a:spcBef>
                <a:spcPts val="1900"/>
              </a:spcBef>
              <a:spcAft>
                <a:spcPts val="3000"/>
              </a:spcAft>
              <a:buClr>
                <a:schemeClr val="dk1"/>
              </a:buClr>
              <a:buSzPts val="1100"/>
              <a:buFont typeface="Arial"/>
              <a:buNone/>
            </a:pPr>
            <a:r>
              <a:rPr lang="en" sz="1200">
                <a:solidFill>
                  <a:schemeClr val="dk1"/>
                </a:solidFill>
                <a:latin typeface="Calibri"/>
                <a:ea typeface="Calibri"/>
                <a:cs typeface="Calibri"/>
                <a:sym typeface="Calibri"/>
              </a:rPr>
              <a:t>New clues have been discovered that take this extraordinarily odd tale to the next level</a:t>
            </a:r>
            <a:endParaRPr sz="1000">
              <a:latin typeface="Calibri"/>
              <a:ea typeface="Calibri"/>
              <a:cs typeface="Calibri"/>
              <a:sym typeface="Calibri"/>
            </a:endParaRPr>
          </a:p>
        </p:txBody>
      </p:sp>
      <p:sp>
        <p:nvSpPr>
          <p:cNvPr id="255" name="Google Shape;255;p31"/>
          <p:cNvSpPr txBox="1"/>
          <p:nvPr/>
        </p:nvSpPr>
        <p:spPr>
          <a:xfrm>
            <a:off x="236425" y="2022600"/>
            <a:ext cx="2210700" cy="48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3000"/>
              </a:spcAft>
              <a:buNone/>
            </a:pPr>
            <a:r>
              <a:rPr lang="en" sz="1000">
                <a:solidFill>
                  <a:srgbClr val="666666"/>
                </a:solidFill>
                <a:latin typeface="Calibri"/>
                <a:ea typeface="Calibri"/>
                <a:cs typeface="Calibri"/>
                <a:sym typeface="Calibri"/>
              </a:rPr>
              <a:t>TEXT BY </a:t>
            </a:r>
            <a:r>
              <a:rPr lang="en" sz="1000" u="sng">
                <a:solidFill>
                  <a:schemeClr val="dk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KATHERINE MCGRATH</a:t>
            </a:r>
            <a:r>
              <a:rPr lang="en" sz="1000">
                <a:solidFill>
                  <a:schemeClr val="dk1"/>
                </a:solidFill>
                <a:latin typeface="Calibri"/>
                <a:ea typeface="Calibri"/>
                <a:cs typeface="Calibri"/>
                <a:sym typeface="Calibri"/>
              </a:rPr>
              <a:t> • Posted September 12, 2017</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61" name="Google Shape;61;p14"/>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62" name="Google Shape;62;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63" name="Google Shape;63;p14"/>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2    •    W E E K  7</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2983366E-747E-CF83-DD6D-3E7BD98CDE98}"/>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pic>
        <p:nvPicPr>
          <p:cNvPr id="260" name="Google Shape;260;p32"/>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261" name="Google Shape;261;p32"/>
          <p:cNvPicPr preferRelativeResize="0"/>
          <p:nvPr/>
        </p:nvPicPr>
        <p:blipFill rotWithShape="1">
          <a:blip r:embed="rId4">
            <a:alphaModFix/>
          </a:blip>
          <a:srcRect l="4443" t="47718" r="58680" b="41217"/>
          <a:stretch/>
        </p:blipFill>
        <p:spPr>
          <a:xfrm>
            <a:off x="4672400" y="111576"/>
            <a:ext cx="4030249" cy="934326"/>
          </a:xfrm>
          <a:prstGeom prst="rect">
            <a:avLst/>
          </a:prstGeom>
          <a:noFill/>
          <a:ln>
            <a:noFill/>
          </a:ln>
        </p:spPr>
      </p:pic>
      <p:pic>
        <p:nvPicPr>
          <p:cNvPr id="262" name="Google Shape;262;p32"/>
          <p:cNvPicPr preferRelativeResize="0"/>
          <p:nvPr/>
        </p:nvPicPr>
        <p:blipFill rotWithShape="1">
          <a:blip r:embed="rId5">
            <a:alphaModFix/>
          </a:blip>
          <a:srcRect l="36433" t="5955" r="1307" b="17492"/>
          <a:stretch/>
        </p:blipFill>
        <p:spPr>
          <a:xfrm>
            <a:off x="2943900" y="1201350"/>
            <a:ext cx="5644425" cy="3266050"/>
          </a:xfrm>
          <a:prstGeom prst="rect">
            <a:avLst/>
          </a:prstGeom>
          <a:noFill/>
          <a:ln>
            <a:noFill/>
          </a:ln>
        </p:spPr>
      </p:pic>
      <p:pic>
        <p:nvPicPr>
          <p:cNvPr id="263" name="Google Shape;263;p32"/>
          <p:cNvPicPr preferRelativeResize="0"/>
          <p:nvPr/>
        </p:nvPicPr>
        <p:blipFill>
          <a:blip r:embed="rId6">
            <a:alphaModFix/>
          </a:blip>
          <a:stretch>
            <a:fillRect/>
          </a:stretch>
        </p:blipFill>
        <p:spPr>
          <a:xfrm>
            <a:off x="165075" y="818451"/>
            <a:ext cx="2384424" cy="1814812"/>
          </a:xfrm>
          <a:prstGeom prst="rect">
            <a:avLst/>
          </a:prstGeom>
          <a:noFill/>
          <a:ln>
            <a:noFill/>
          </a:ln>
        </p:spPr>
      </p:pic>
      <p:pic>
        <p:nvPicPr>
          <p:cNvPr id="264" name="Google Shape;264;p32"/>
          <p:cNvPicPr preferRelativeResize="0"/>
          <p:nvPr/>
        </p:nvPicPr>
        <p:blipFill>
          <a:blip r:embed="rId7">
            <a:alphaModFix/>
          </a:blip>
          <a:stretch>
            <a:fillRect/>
          </a:stretch>
        </p:blipFill>
        <p:spPr>
          <a:xfrm>
            <a:off x="165080" y="2696805"/>
            <a:ext cx="2384425" cy="238439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pic>
        <p:nvPicPr>
          <p:cNvPr id="269" name="Google Shape;269;p33"/>
          <p:cNvPicPr preferRelativeResize="0"/>
          <p:nvPr/>
        </p:nvPicPr>
        <p:blipFill>
          <a:blip r:embed="rId3">
            <a:alphaModFix/>
          </a:blip>
          <a:stretch>
            <a:fillRect/>
          </a:stretch>
        </p:blipFill>
        <p:spPr>
          <a:xfrm>
            <a:off x="152400" y="152400"/>
            <a:ext cx="3971574" cy="4838701"/>
          </a:xfrm>
          <a:prstGeom prst="rect">
            <a:avLst/>
          </a:prstGeom>
          <a:noFill/>
          <a:ln>
            <a:noFill/>
          </a:ln>
        </p:spPr>
      </p:pic>
      <p:pic>
        <p:nvPicPr>
          <p:cNvPr id="270" name="Google Shape;270;p33"/>
          <p:cNvPicPr preferRelativeResize="0"/>
          <p:nvPr/>
        </p:nvPicPr>
        <p:blipFill>
          <a:blip r:embed="rId4">
            <a:alphaModFix/>
          </a:blip>
          <a:stretch>
            <a:fillRect/>
          </a:stretch>
        </p:blipFill>
        <p:spPr>
          <a:xfrm>
            <a:off x="4276374" y="152400"/>
            <a:ext cx="4715226" cy="471522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pic>
        <p:nvPicPr>
          <p:cNvPr id="275" name="Google Shape;275;p34"/>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276" name="Google Shape;276;p3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277" name="Google Shape;277;p34"/>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2    •    W E E K  10</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8E3F52CC-BF14-55B4-DB1E-3F2DE8CA554D}"/>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pic>
        <p:nvPicPr>
          <p:cNvPr id="282" name="Google Shape;282;p35"/>
          <p:cNvPicPr preferRelativeResize="0"/>
          <p:nvPr/>
        </p:nvPicPr>
        <p:blipFill rotWithShape="1">
          <a:blip r:embed="rId3">
            <a:alphaModFix/>
          </a:blip>
          <a:srcRect l="4510" t="6021" r="62322" b="87968"/>
          <a:stretch/>
        </p:blipFill>
        <p:spPr>
          <a:xfrm>
            <a:off x="4572000" y="156211"/>
            <a:ext cx="4382326" cy="613651"/>
          </a:xfrm>
          <a:prstGeom prst="rect">
            <a:avLst/>
          </a:prstGeom>
          <a:noFill/>
          <a:ln>
            <a:noFill/>
          </a:ln>
        </p:spPr>
      </p:pic>
      <p:pic>
        <p:nvPicPr>
          <p:cNvPr id="283" name="Google Shape;283;p35"/>
          <p:cNvPicPr preferRelativeResize="0"/>
          <p:nvPr/>
        </p:nvPicPr>
        <p:blipFill rotWithShape="1">
          <a:blip r:embed="rId4">
            <a:alphaModFix/>
          </a:blip>
          <a:srcRect l="42832" t="4338" r="25786" b="85900"/>
          <a:stretch/>
        </p:blipFill>
        <p:spPr>
          <a:xfrm>
            <a:off x="413075" y="80000"/>
            <a:ext cx="3806274" cy="914899"/>
          </a:xfrm>
          <a:prstGeom prst="rect">
            <a:avLst/>
          </a:prstGeom>
          <a:noFill/>
          <a:ln>
            <a:noFill/>
          </a:ln>
        </p:spPr>
      </p:pic>
      <p:pic>
        <p:nvPicPr>
          <p:cNvPr id="284" name="Google Shape;284;p35"/>
          <p:cNvPicPr preferRelativeResize="0"/>
          <p:nvPr/>
        </p:nvPicPr>
        <p:blipFill>
          <a:blip r:embed="rId5">
            <a:alphaModFix/>
          </a:blip>
          <a:stretch>
            <a:fillRect/>
          </a:stretch>
        </p:blipFill>
        <p:spPr>
          <a:xfrm>
            <a:off x="326252" y="879175"/>
            <a:ext cx="2632800" cy="3428196"/>
          </a:xfrm>
          <a:prstGeom prst="rect">
            <a:avLst/>
          </a:prstGeom>
          <a:noFill/>
          <a:ln>
            <a:noFill/>
          </a:ln>
        </p:spPr>
      </p:pic>
      <p:sp>
        <p:nvSpPr>
          <p:cNvPr id="285" name="Google Shape;285;p35"/>
          <p:cNvSpPr txBox="1"/>
          <p:nvPr/>
        </p:nvSpPr>
        <p:spPr>
          <a:xfrm>
            <a:off x="4549525" y="955375"/>
            <a:ext cx="1714500" cy="133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999999"/>
                </a:solidFill>
                <a:highlight>
                  <a:srgbClr val="FFFFFF"/>
                </a:highlight>
                <a:latin typeface="Calibri"/>
                <a:ea typeface="Calibri"/>
                <a:cs typeface="Calibri"/>
                <a:sym typeface="Calibri"/>
              </a:rPr>
              <a:t>“</a:t>
            </a:r>
            <a:r>
              <a:rPr lang="en" sz="1100">
                <a:solidFill>
                  <a:srgbClr val="333333"/>
                </a:solidFill>
                <a:highlight>
                  <a:srgbClr val="FFFFFF"/>
                </a:highlight>
                <a:latin typeface="Calibri"/>
                <a:ea typeface="Calibri"/>
                <a:cs typeface="Calibri"/>
                <a:sym typeface="Calibri"/>
              </a:rPr>
              <a:t>Malevich was the first of 14 children born to the manager of a sugar factory in Kiev in 1878. He started as Cubist just before the Russian Revolution, but soon began to advocate an </a:t>
            </a:r>
            <a:endParaRPr sz="1100">
              <a:solidFill>
                <a:srgbClr val="333333"/>
              </a:solidFill>
              <a:highlight>
                <a:srgbClr val="FFFFFF"/>
              </a:highlight>
              <a:latin typeface="Calibri"/>
              <a:ea typeface="Calibri"/>
              <a:cs typeface="Calibri"/>
              <a:sym typeface="Calibri"/>
            </a:endParaRPr>
          </a:p>
        </p:txBody>
      </p:sp>
      <p:sp>
        <p:nvSpPr>
          <p:cNvPr id="286" name="Google Shape;286;p35"/>
          <p:cNvSpPr txBox="1"/>
          <p:nvPr/>
        </p:nvSpPr>
        <p:spPr>
          <a:xfrm>
            <a:off x="260675" y="4302325"/>
            <a:ext cx="2830800" cy="54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solidFill>
                  <a:srgbClr val="666666"/>
                </a:solidFill>
                <a:highlight>
                  <a:srgbClr val="FFFFFF"/>
                </a:highlight>
                <a:latin typeface="Calibri"/>
                <a:ea typeface="Calibri"/>
                <a:cs typeface="Calibri"/>
                <a:sym typeface="Calibri"/>
              </a:rPr>
              <a:t>Kazimir Malevich's "The Woodcutter," from 1912, is a part of the show at the Stedelijk Museum in Amsterdam.</a:t>
            </a:r>
            <a:r>
              <a:rPr lang="en" sz="1000">
                <a:solidFill>
                  <a:srgbClr val="999999"/>
                </a:solidFill>
                <a:highlight>
                  <a:srgbClr val="FFFFFF"/>
                </a:highlight>
                <a:latin typeface="Calibri"/>
                <a:ea typeface="Calibri"/>
                <a:cs typeface="Calibri"/>
                <a:sym typeface="Calibri"/>
              </a:rPr>
              <a:t>Credit Collection Stedelijk Museum Amsterdam</a:t>
            </a:r>
            <a:endParaRPr sz="1000"/>
          </a:p>
        </p:txBody>
      </p:sp>
      <p:sp>
        <p:nvSpPr>
          <p:cNvPr id="287" name="Google Shape;287;p35"/>
          <p:cNvSpPr txBox="1"/>
          <p:nvPr/>
        </p:nvSpPr>
        <p:spPr>
          <a:xfrm>
            <a:off x="6251450" y="955375"/>
            <a:ext cx="2632800" cy="3899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a:solidFill>
                  <a:srgbClr val="333333"/>
                </a:solidFill>
                <a:latin typeface="Calibri"/>
                <a:ea typeface="Calibri"/>
                <a:cs typeface="Calibri"/>
                <a:sym typeface="Calibri"/>
              </a:rPr>
              <a:t>“Luckily, Mr. Khardzhiev managed to preserve manuscripts and memoirs from the movement, along with about 1,350 artworks. He held onto them until 1993, when he and his wife arranged to leave the Soviet Union. They contracted with a German gallery for their collection to be transported after them. The artworks were sent successfully, but only 60 percent of the archive made it to Amsterdam. When Mr. Khardzhiev died in 1996 he left his art collection to the Khardzhiev Foundation in Amsterdam, and later the Foundation and the Russian State Archive agreed to administer Mr. Khardzhiev’s archive. Many of those works are on loan to this exhibition.</a:t>
            </a:r>
            <a:endParaRPr sz="1100">
              <a:solidFill>
                <a:srgbClr val="333333"/>
              </a:solidFill>
              <a:latin typeface="Calibri"/>
              <a:ea typeface="Calibri"/>
              <a:cs typeface="Calibri"/>
              <a:sym typeface="Calibri"/>
            </a:endParaRPr>
          </a:p>
          <a:p>
            <a:pPr marL="0" lvl="0" indent="0" algn="l" rtl="0">
              <a:lnSpc>
                <a:spcPct val="100000"/>
              </a:lnSpc>
              <a:spcBef>
                <a:spcPts val="1100"/>
              </a:spcBef>
              <a:spcAft>
                <a:spcPts val="0"/>
              </a:spcAft>
              <a:buNone/>
            </a:pPr>
            <a:r>
              <a:rPr lang="en" sz="1100">
                <a:solidFill>
                  <a:srgbClr val="333333"/>
                </a:solidFill>
                <a:latin typeface="Calibri"/>
                <a:ea typeface="Calibri"/>
                <a:cs typeface="Calibri"/>
                <a:sym typeface="Calibri"/>
              </a:rPr>
              <a:t>“Still, most of Malevich’s work and the story of the Russian avant-garde remained under lock and key until Glasnost.”</a:t>
            </a:r>
            <a:endParaRPr sz="1100">
              <a:solidFill>
                <a:srgbClr val="333333"/>
              </a:solidFill>
              <a:latin typeface="Calibri"/>
              <a:ea typeface="Calibri"/>
              <a:cs typeface="Calibri"/>
              <a:sym typeface="Calibri"/>
            </a:endParaRPr>
          </a:p>
          <a:p>
            <a:pPr marL="0" lvl="0" indent="0" algn="l" rtl="0">
              <a:lnSpc>
                <a:spcPct val="100000"/>
              </a:lnSpc>
              <a:spcBef>
                <a:spcPts val="1100"/>
              </a:spcBef>
              <a:spcAft>
                <a:spcPts val="0"/>
              </a:spcAft>
              <a:buNone/>
            </a:pPr>
            <a:endParaRPr sz="1100">
              <a:solidFill>
                <a:srgbClr val="333333"/>
              </a:solidFill>
              <a:highlight>
                <a:srgbClr val="FFFFFF"/>
              </a:highlight>
              <a:latin typeface="Calibri"/>
              <a:ea typeface="Calibri"/>
              <a:cs typeface="Calibri"/>
              <a:sym typeface="Calibri"/>
            </a:endParaRPr>
          </a:p>
        </p:txBody>
      </p:sp>
      <p:pic>
        <p:nvPicPr>
          <p:cNvPr id="288" name="Google Shape;288;p35"/>
          <p:cNvPicPr preferRelativeResize="0"/>
          <p:nvPr/>
        </p:nvPicPr>
        <p:blipFill>
          <a:blip r:embed="rId6">
            <a:alphaModFix/>
          </a:blip>
          <a:stretch>
            <a:fillRect/>
          </a:stretch>
        </p:blipFill>
        <p:spPr>
          <a:xfrm>
            <a:off x="3243875" y="879175"/>
            <a:ext cx="1292250" cy="1333200"/>
          </a:xfrm>
          <a:prstGeom prst="rect">
            <a:avLst/>
          </a:prstGeom>
          <a:noFill/>
          <a:ln>
            <a:noFill/>
          </a:ln>
        </p:spPr>
      </p:pic>
      <p:sp>
        <p:nvSpPr>
          <p:cNvPr id="289" name="Google Shape;289;p35"/>
          <p:cNvSpPr txBox="1"/>
          <p:nvPr/>
        </p:nvSpPr>
        <p:spPr>
          <a:xfrm>
            <a:off x="3188300" y="2167925"/>
            <a:ext cx="3080400" cy="263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a:solidFill>
                  <a:srgbClr val="333333"/>
                </a:solidFill>
                <a:highlight>
                  <a:srgbClr val="FFFFFF"/>
                </a:highlight>
                <a:latin typeface="Calibri"/>
                <a:ea typeface="Calibri"/>
                <a:cs typeface="Calibri"/>
                <a:sym typeface="Calibri"/>
              </a:rPr>
              <a:t>art that would place pure emotionalism ahead of figurative painting. It was an aesthetic philosophy that perfectly suited the young revolutionary spirit of the day. He and his circle of independent-minded artists, the Suprematists, were hailed as the vanguard of the new Russia.</a:t>
            </a:r>
            <a:endParaRPr sz="1100">
              <a:solidFill>
                <a:srgbClr val="333333"/>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100">
              <a:solidFill>
                <a:srgbClr val="333333"/>
              </a:solidFill>
              <a:highlight>
                <a:srgbClr val="FFFFFF"/>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100">
                <a:solidFill>
                  <a:srgbClr val="333333"/>
                </a:solidFill>
                <a:highlight>
                  <a:srgbClr val="FFFFFF"/>
                </a:highlight>
                <a:latin typeface="Calibri"/>
                <a:ea typeface="Calibri"/>
                <a:cs typeface="Calibri"/>
                <a:sym typeface="Calibri"/>
              </a:rPr>
              <a:t>“After the October Revolution of 1917, Malevich was hired by the state as a teacher, but when artistic tastes shifted he was fired. He visited Europe, where he was a celebrated artist, but returned abruptly in June 1927, leaving behind many paintings. Once he returned to Stalinist Russia, his works were confiscated, and he was arrested and banned from making art.</a:t>
            </a:r>
            <a:endParaRPr sz="1100">
              <a:solidFill>
                <a:srgbClr val="333333"/>
              </a:solidFill>
              <a:highlight>
                <a:srgbClr val="FFFFFF"/>
              </a:highlight>
              <a:latin typeface="Calibri"/>
              <a:ea typeface="Calibri"/>
              <a:cs typeface="Calibri"/>
              <a:sym typeface="Calibri"/>
            </a:endParaRPr>
          </a:p>
          <a:p>
            <a:pPr marL="0" lvl="0" indent="0" algn="l" rtl="0">
              <a:spcBef>
                <a:spcPts val="0"/>
              </a:spcBef>
              <a:spcAft>
                <a:spcPts val="0"/>
              </a:spcAft>
              <a:buNone/>
            </a:pP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pic>
        <p:nvPicPr>
          <p:cNvPr id="294" name="Google Shape;294;p36"/>
          <p:cNvPicPr preferRelativeResize="0"/>
          <p:nvPr/>
        </p:nvPicPr>
        <p:blipFill rotWithShape="1">
          <a:blip r:embed="rId3">
            <a:alphaModFix/>
          </a:blip>
          <a:srcRect l="4510" t="16822" r="62322" b="77167"/>
          <a:stretch/>
        </p:blipFill>
        <p:spPr>
          <a:xfrm>
            <a:off x="4572000" y="234280"/>
            <a:ext cx="4382326" cy="613651"/>
          </a:xfrm>
          <a:prstGeom prst="rect">
            <a:avLst/>
          </a:prstGeom>
          <a:noFill/>
          <a:ln>
            <a:noFill/>
          </a:ln>
        </p:spPr>
      </p:pic>
      <p:pic>
        <p:nvPicPr>
          <p:cNvPr id="295" name="Google Shape;295;p36"/>
          <p:cNvPicPr preferRelativeResize="0"/>
          <p:nvPr/>
        </p:nvPicPr>
        <p:blipFill rotWithShape="1">
          <a:blip r:embed="rId4">
            <a:alphaModFix/>
          </a:blip>
          <a:srcRect l="42831" t="14099" r="38860" b="75271"/>
          <a:stretch/>
        </p:blipFill>
        <p:spPr>
          <a:xfrm>
            <a:off x="2159600" y="-24"/>
            <a:ext cx="2412399" cy="1082249"/>
          </a:xfrm>
          <a:prstGeom prst="rect">
            <a:avLst/>
          </a:prstGeom>
          <a:noFill/>
          <a:ln>
            <a:noFill/>
          </a:ln>
        </p:spPr>
      </p:pic>
      <p:sp>
        <p:nvSpPr>
          <p:cNvPr id="296" name="Google Shape;296;p36"/>
          <p:cNvSpPr txBox="1"/>
          <p:nvPr/>
        </p:nvSpPr>
        <p:spPr>
          <a:xfrm>
            <a:off x="238950" y="1588600"/>
            <a:ext cx="2122500" cy="36915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300">
                <a:latin typeface="Calibri"/>
                <a:ea typeface="Calibri"/>
                <a:cs typeface="Calibri"/>
                <a:sym typeface="Calibri"/>
              </a:rPr>
              <a:t>You’ve been asked to design an invitation for an opening ceremony reveal of </a:t>
            </a:r>
            <a:r>
              <a:rPr lang="en" sz="1300">
                <a:highlight>
                  <a:srgbClr val="FFFFFF"/>
                </a:highlight>
                <a:latin typeface="Calibri"/>
                <a:ea typeface="Calibri"/>
                <a:cs typeface="Calibri"/>
                <a:sym typeface="Calibri"/>
              </a:rPr>
              <a:t>Kazimir Malevich's</a:t>
            </a:r>
            <a:r>
              <a:rPr lang="en" sz="1300">
                <a:latin typeface="Calibri"/>
                <a:ea typeface="Calibri"/>
                <a:cs typeface="Calibri"/>
                <a:sym typeface="Calibri"/>
              </a:rPr>
              <a:t> artwork. It’s the first time so many of his pieces will be on display together. The curator has been collecting for years and feels the exhibit will be a debut for the museum. Look at the artwork that will be on display. Take inspiration from them individually or as a whole. What colors will you use? What will the invitation look like? </a:t>
            </a:r>
            <a:endParaRPr sz="1300">
              <a:latin typeface="Calibri"/>
              <a:ea typeface="Calibri"/>
              <a:cs typeface="Calibri"/>
              <a:sym typeface="Calibri"/>
            </a:endParaRPr>
          </a:p>
        </p:txBody>
      </p:sp>
      <p:pic>
        <p:nvPicPr>
          <p:cNvPr id="297" name="Google Shape;297;p36"/>
          <p:cNvPicPr preferRelativeResize="0"/>
          <p:nvPr/>
        </p:nvPicPr>
        <p:blipFill>
          <a:blip r:embed="rId5">
            <a:alphaModFix/>
          </a:blip>
          <a:stretch>
            <a:fillRect/>
          </a:stretch>
        </p:blipFill>
        <p:spPr>
          <a:xfrm>
            <a:off x="2555075" y="1082229"/>
            <a:ext cx="1311902" cy="1692794"/>
          </a:xfrm>
          <a:prstGeom prst="rect">
            <a:avLst/>
          </a:prstGeom>
          <a:noFill/>
          <a:ln w="19050" cap="flat" cmpd="sng">
            <a:solidFill>
              <a:schemeClr val="dk2"/>
            </a:solidFill>
            <a:prstDash val="solid"/>
            <a:round/>
            <a:headEnd type="none" w="sm" len="sm"/>
            <a:tailEnd type="none" w="sm" len="sm"/>
          </a:ln>
        </p:spPr>
      </p:pic>
      <p:pic>
        <p:nvPicPr>
          <p:cNvPr id="298" name="Google Shape;298;p36"/>
          <p:cNvPicPr preferRelativeResize="0"/>
          <p:nvPr/>
        </p:nvPicPr>
        <p:blipFill>
          <a:blip r:embed="rId6">
            <a:alphaModFix/>
          </a:blip>
          <a:stretch>
            <a:fillRect/>
          </a:stretch>
        </p:blipFill>
        <p:spPr>
          <a:xfrm>
            <a:off x="4053133" y="1082225"/>
            <a:ext cx="974100" cy="1692793"/>
          </a:xfrm>
          <a:prstGeom prst="rect">
            <a:avLst/>
          </a:prstGeom>
          <a:noFill/>
          <a:ln w="19050" cap="flat" cmpd="sng">
            <a:solidFill>
              <a:schemeClr val="dk2"/>
            </a:solidFill>
            <a:prstDash val="solid"/>
            <a:round/>
            <a:headEnd type="none" w="sm" len="sm"/>
            <a:tailEnd type="none" w="sm" len="sm"/>
          </a:ln>
        </p:spPr>
      </p:pic>
      <p:pic>
        <p:nvPicPr>
          <p:cNvPr id="299" name="Google Shape;299;p36"/>
          <p:cNvPicPr preferRelativeResize="0"/>
          <p:nvPr/>
        </p:nvPicPr>
        <p:blipFill>
          <a:blip r:embed="rId7">
            <a:alphaModFix/>
          </a:blip>
          <a:stretch>
            <a:fillRect/>
          </a:stretch>
        </p:blipFill>
        <p:spPr>
          <a:xfrm>
            <a:off x="5146315" y="1084230"/>
            <a:ext cx="2537801" cy="1688791"/>
          </a:xfrm>
          <a:prstGeom prst="rect">
            <a:avLst/>
          </a:prstGeom>
          <a:noFill/>
          <a:ln w="19050" cap="flat" cmpd="sng">
            <a:solidFill>
              <a:schemeClr val="dk2"/>
            </a:solidFill>
            <a:prstDash val="solid"/>
            <a:round/>
            <a:headEnd type="none" w="sm" len="sm"/>
            <a:tailEnd type="none" w="sm" len="sm"/>
          </a:ln>
        </p:spPr>
      </p:pic>
      <p:pic>
        <p:nvPicPr>
          <p:cNvPr id="300" name="Google Shape;300;p36"/>
          <p:cNvPicPr preferRelativeResize="0"/>
          <p:nvPr/>
        </p:nvPicPr>
        <p:blipFill>
          <a:blip r:embed="rId8">
            <a:alphaModFix/>
          </a:blip>
          <a:stretch>
            <a:fillRect/>
          </a:stretch>
        </p:blipFill>
        <p:spPr>
          <a:xfrm>
            <a:off x="7866413" y="1086232"/>
            <a:ext cx="1063927" cy="1688786"/>
          </a:xfrm>
          <a:prstGeom prst="rect">
            <a:avLst/>
          </a:prstGeom>
          <a:noFill/>
          <a:ln w="19050" cap="flat" cmpd="sng">
            <a:solidFill>
              <a:schemeClr val="dk2"/>
            </a:solidFill>
            <a:prstDash val="solid"/>
            <a:round/>
            <a:headEnd type="none" w="sm" len="sm"/>
            <a:tailEnd type="none" w="sm" len="sm"/>
          </a:ln>
        </p:spPr>
      </p:pic>
      <p:pic>
        <p:nvPicPr>
          <p:cNvPr id="301" name="Google Shape;301;p36"/>
          <p:cNvPicPr preferRelativeResize="0"/>
          <p:nvPr/>
        </p:nvPicPr>
        <p:blipFill>
          <a:blip r:embed="rId9">
            <a:alphaModFix/>
          </a:blip>
          <a:stretch>
            <a:fillRect/>
          </a:stretch>
        </p:blipFill>
        <p:spPr>
          <a:xfrm>
            <a:off x="2596801" y="2976902"/>
            <a:ext cx="1491229" cy="1941748"/>
          </a:xfrm>
          <a:prstGeom prst="rect">
            <a:avLst/>
          </a:prstGeom>
          <a:noFill/>
          <a:ln w="19050" cap="flat" cmpd="sng">
            <a:solidFill>
              <a:schemeClr val="dk2"/>
            </a:solidFill>
            <a:prstDash val="solid"/>
            <a:round/>
            <a:headEnd type="none" w="sm" len="sm"/>
            <a:tailEnd type="none" w="sm" len="sm"/>
          </a:ln>
        </p:spPr>
      </p:pic>
      <p:pic>
        <p:nvPicPr>
          <p:cNvPr id="302" name="Google Shape;302;p36"/>
          <p:cNvPicPr preferRelativeResize="0"/>
          <p:nvPr/>
        </p:nvPicPr>
        <p:blipFill>
          <a:blip r:embed="rId10">
            <a:alphaModFix/>
          </a:blip>
          <a:stretch>
            <a:fillRect/>
          </a:stretch>
        </p:blipFill>
        <p:spPr>
          <a:xfrm>
            <a:off x="4186865" y="2976902"/>
            <a:ext cx="1139953" cy="1941748"/>
          </a:xfrm>
          <a:prstGeom prst="rect">
            <a:avLst/>
          </a:prstGeom>
          <a:noFill/>
          <a:ln w="19050" cap="flat" cmpd="sng">
            <a:solidFill>
              <a:schemeClr val="dk2"/>
            </a:solidFill>
            <a:prstDash val="solid"/>
            <a:round/>
            <a:headEnd type="none" w="sm" len="sm"/>
            <a:tailEnd type="none" w="sm" len="sm"/>
          </a:ln>
        </p:spPr>
      </p:pic>
      <p:pic>
        <p:nvPicPr>
          <p:cNvPr id="303" name="Google Shape;303;p36"/>
          <p:cNvPicPr preferRelativeResize="0"/>
          <p:nvPr/>
        </p:nvPicPr>
        <p:blipFill rotWithShape="1">
          <a:blip r:embed="rId11">
            <a:alphaModFix/>
          </a:blip>
          <a:srcRect l="12063" r="15827"/>
          <a:stretch/>
        </p:blipFill>
        <p:spPr>
          <a:xfrm>
            <a:off x="5425652" y="2976902"/>
            <a:ext cx="1400151" cy="1941746"/>
          </a:xfrm>
          <a:prstGeom prst="rect">
            <a:avLst/>
          </a:prstGeom>
          <a:noFill/>
          <a:ln w="19050" cap="flat" cmpd="sng">
            <a:solidFill>
              <a:schemeClr val="dk2"/>
            </a:solidFill>
            <a:prstDash val="solid"/>
            <a:round/>
            <a:headEnd type="none" w="sm" len="sm"/>
            <a:tailEnd type="none" w="sm" len="sm"/>
          </a:ln>
        </p:spPr>
      </p:pic>
      <p:pic>
        <p:nvPicPr>
          <p:cNvPr id="304" name="Google Shape;304;p36"/>
          <p:cNvPicPr preferRelativeResize="0"/>
          <p:nvPr/>
        </p:nvPicPr>
        <p:blipFill>
          <a:blip r:embed="rId12">
            <a:alphaModFix/>
          </a:blip>
          <a:stretch>
            <a:fillRect/>
          </a:stretch>
        </p:blipFill>
        <p:spPr>
          <a:xfrm>
            <a:off x="7008099" y="2957315"/>
            <a:ext cx="1946225" cy="1941749"/>
          </a:xfrm>
          <a:prstGeom prst="rect">
            <a:avLst/>
          </a:prstGeom>
          <a:noFill/>
          <a:ln w="19050" cap="flat" cmpd="sng">
            <a:solidFill>
              <a:schemeClr val="dk2"/>
            </a:solidFill>
            <a:prstDash val="solid"/>
            <a:round/>
            <a:headEnd type="none" w="sm" len="sm"/>
            <a:tailEnd type="none" w="sm" len="sm"/>
          </a:ln>
        </p:spPr>
      </p:pic>
      <p:pic>
        <p:nvPicPr>
          <p:cNvPr id="305" name="Google Shape;305;p36"/>
          <p:cNvPicPr preferRelativeResize="0"/>
          <p:nvPr/>
        </p:nvPicPr>
        <p:blipFill>
          <a:blip r:embed="rId13">
            <a:alphaModFix/>
          </a:blip>
          <a:stretch>
            <a:fillRect/>
          </a:stretch>
        </p:blipFill>
        <p:spPr>
          <a:xfrm>
            <a:off x="238950" y="177750"/>
            <a:ext cx="2046200" cy="124752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pic>
        <p:nvPicPr>
          <p:cNvPr id="310" name="Google Shape;310;p37"/>
          <p:cNvPicPr preferRelativeResize="0"/>
          <p:nvPr/>
        </p:nvPicPr>
        <p:blipFill rotWithShape="1">
          <a:blip r:embed="rId3">
            <a:alphaModFix/>
          </a:blip>
          <a:srcRect l="4510" t="27568" r="62322" b="66421"/>
          <a:stretch/>
        </p:blipFill>
        <p:spPr>
          <a:xfrm>
            <a:off x="4482975" y="230488"/>
            <a:ext cx="4382326" cy="613651"/>
          </a:xfrm>
          <a:prstGeom prst="rect">
            <a:avLst/>
          </a:prstGeom>
          <a:noFill/>
          <a:ln>
            <a:noFill/>
          </a:ln>
        </p:spPr>
      </p:pic>
      <p:pic>
        <p:nvPicPr>
          <p:cNvPr id="311" name="Google Shape;311;p37"/>
          <p:cNvPicPr preferRelativeResize="0"/>
          <p:nvPr/>
        </p:nvPicPr>
        <p:blipFill>
          <a:blip r:embed="rId4">
            <a:alphaModFix/>
          </a:blip>
          <a:stretch>
            <a:fillRect/>
          </a:stretch>
        </p:blipFill>
        <p:spPr>
          <a:xfrm>
            <a:off x="3198750" y="1872237"/>
            <a:ext cx="2765400" cy="2765426"/>
          </a:xfrm>
          <a:prstGeom prst="rect">
            <a:avLst/>
          </a:prstGeom>
          <a:noFill/>
          <a:ln w="28575" cap="flat" cmpd="sng">
            <a:solidFill>
              <a:srgbClr val="000000"/>
            </a:solidFill>
            <a:prstDash val="solid"/>
            <a:round/>
            <a:headEnd type="none" w="sm" len="sm"/>
            <a:tailEnd type="none" w="sm" len="sm"/>
          </a:ln>
        </p:spPr>
      </p:pic>
      <p:pic>
        <p:nvPicPr>
          <p:cNvPr id="312" name="Google Shape;312;p37"/>
          <p:cNvPicPr preferRelativeResize="0"/>
          <p:nvPr/>
        </p:nvPicPr>
        <p:blipFill>
          <a:blip r:embed="rId5">
            <a:alphaModFix/>
          </a:blip>
          <a:stretch>
            <a:fillRect/>
          </a:stretch>
        </p:blipFill>
        <p:spPr>
          <a:xfrm>
            <a:off x="6076809" y="1797252"/>
            <a:ext cx="2940893" cy="2915405"/>
          </a:xfrm>
          <a:prstGeom prst="rect">
            <a:avLst/>
          </a:prstGeom>
          <a:noFill/>
          <a:ln>
            <a:noFill/>
          </a:ln>
        </p:spPr>
      </p:pic>
      <p:pic>
        <p:nvPicPr>
          <p:cNvPr id="313" name="Google Shape;313;p37"/>
          <p:cNvPicPr preferRelativeResize="0"/>
          <p:nvPr/>
        </p:nvPicPr>
        <p:blipFill>
          <a:blip r:embed="rId6">
            <a:alphaModFix/>
          </a:blip>
          <a:stretch>
            <a:fillRect/>
          </a:stretch>
        </p:blipFill>
        <p:spPr>
          <a:xfrm>
            <a:off x="199675" y="1826225"/>
            <a:ext cx="2886425" cy="2886425"/>
          </a:xfrm>
          <a:prstGeom prst="rect">
            <a:avLst/>
          </a:prstGeom>
          <a:noFill/>
          <a:ln>
            <a:noFill/>
          </a:ln>
        </p:spPr>
      </p:pic>
      <p:sp>
        <p:nvSpPr>
          <p:cNvPr id="314" name="Google Shape;314;p37"/>
          <p:cNvSpPr txBox="1"/>
          <p:nvPr/>
        </p:nvSpPr>
        <p:spPr>
          <a:xfrm>
            <a:off x="199975" y="1298200"/>
            <a:ext cx="8620800" cy="46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libri"/>
                <a:ea typeface="Calibri"/>
                <a:cs typeface="Calibri"/>
                <a:sym typeface="Calibri"/>
              </a:rPr>
              <a:t>Referring to Roy Lichtenstein’s art, what words would you tweet in these paintings?</a:t>
            </a:r>
            <a:endParaRPr sz="1800">
              <a:latin typeface="Calibri"/>
              <a:ea typeface="Calibri"/>
              <a:cs typeface="Calibri"/>
              <a:sym typeface="Calibri"/>
            </a:endParaRPr>
          </a:p>
        </p:txBody>
      </p:sp>
      <p:pic>
        <p:nvPicPr>
          <p:cNvPr id="315" name="Google Shape;315;p37"/>
          <p:cNvPicPr preferRelativeResize="0"/>
          <p:nvPr/>
        </p:nvPicPr>
        <p:blipFill>
          <a:blip r:embed="rId7">
            <a:alphaModFix/>
          </a:blip>
          <a:stretch>
            <a:fillRect/>
          </a:stretch>
        </p:blipFill>
        <p:spPr>
          <a:xfrm>
            <a:off x="1540992" y="163950"/>
            <a:ext cx="2940901" cy="82683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pic>
        <p:nvPicPr>
          <p:cNvPr id="320" name="Google Shape;320;p38"/>
          <p:cNvPicPr preferRelativeResize="0"/>
          <p:nvPr/>
        </p:nvPicPr>
        <p:blipFill rotWithShape="1">
          <a:blip r:embed="rId3">
            <a:alphaModFix/>
          </a:blip>
          <a:srcRect l="4510" t="27568" r="62322" b="66421"/>
          <a:stretch/>
        </p:blipFill>
        <p:spPr>
          <a:xfrm>
            <a:off x="4482975" y="230488"/>
            <a:ext cx="4382326" cy="613651"/>
          </a:xfrm>
          <a:prstGeom prst="rect">
            <a:avLst/>
          </a:prstGeom>
          <a:noFill/>
          <a:ln>
            <a:noFill/>
          </a:ln>
        </p:spPr>
      </p:pic>
      <p:pic>
        <p:nvPicPr>
          <p:cNvPr id="321" name="Google Shape;321;p38"/>
          <p:cNvPicPr preferRelativeResize="0"/>
          <p:nvPr/>
        </p:nvPicPr>
        <p:blipFill>
          <a:blip r:embed="rId4">
            <a:alphaModFix/>
          </a:blip>
          <a:stretch>
            <a:fillRect/>
          </a:stretch>
        </p:blipFill>
        <p:spPr>
          <a:xfrm>
            <a:off x="6050710" y="1500400"/>
            <a:ext cx="2938920" cy="2913427"/>
          </a:xfrm>
          <a:prstGeom prst="rect">
            <a:avLst/>
          </a:prstGeom>
          <a:noFill/>
          <a:ln>
            <a:noFill/>
          </a:ln>
        </p:spPr>
      </p:pic>
      <p:pic>
        <p:nvPicPr>
          <p:cNvPr id="322" name="Google Shape;322;p38"/>
          <p:cNvPicPr preferRelativeResize="0"/>
          <p:nvPr/>
        </p:nvPicPr>
        <p:blipFill>
          <a:blip r:embed="rId5">
            <a:alphaModFix/>
          </a:blip>
          <a:stretch>
            <a:fillRect/>
          </a:stretch>
        </p:blipFill>
        <p:spPr>
          <a:xfrm>
            <a:off x="3204100" y="1561689"/>
            <a:ext cx="2790866" cy="2790848"/>
          </a:xfrm>
          <a:prstGeom prst="rect">
            <a:avLst/>
          </a:prstGeom>
          <a:noFill/>
          <a:ln w="28575" cap="flat" cmpd="sng">
            <a:solidFill>
              <a:srgbClr val="000000"/>
            </a:solidFill>
            <a:prstDash val="solid"/>
            <a:round/>
            <a:headEnd type="none" w="sm" len="sm"/>
            <a:tailEnd type="none" w="sm" len="sm"/>
          </a:ln>
        </p:spPr>
      </p:pic>
      <p:pic>
        <p:nvPicPr>
          <p:cNvPr id="323" name="Google Shape;323;p38"/>
          <p:cNvPicPr preferRelativeResize="0"/>
          <p:nvPr/>
        </p:nvPicPr>
        <p:blipFill>
          <a:blip r:embed="rId6">
            <a:alphaModFix/>
          </a:blip>
          <a:stretch>
            <a:fillRect/>
          </a:stretch>
        </p:blipFill>
        <p:spPr>
          <a:xfrm>
            <a:off x="170950" y="1500400"/>
            <a:ext cx="2913425" cy="2913425"/>
          </a:xfrm>
          <a:prstGeom prst="rect">
            <a:avLst/>
          </a:prstGeom>
          <a:noFill/>
          <a:ln>
            <a:noFill/>
          </a:ln>
        </p:spPr>
      </p:pic>
      <p:pic>
        <p:nvPicPr>
          <p:cNvPr id="324" name="Google Shape;324;p38"/>
          <p:cNvPicPr preferRelativeResize="0"/>
          <p:nvPr/>
        </p:nvPicPr>
        <p:blipFill>
          <a:blip r:embed="rId7">
            <a:alphaModFix/>
          </a:blip>
          <a:stretch>
            <a:fillRect/>
          </a:stretch>
        </p:blipFill>
        <p:spPr>
          <a:xfrm>
            <a:off x="1540992" y="163950"/>
            <a:ext cx="2940901" cy="82683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pic>
        <p:nvPicPr>
          <p:cNvPr id="329" name="Google Shape;329;p39"/>
          <p:cNvPicPr preferRelativeResize="0"/>
          <p:nvPr/>
        </p:nvPicPr>
        <p:blipFill rotWithShape="1">
          <a:blip r:embed="rId3">
            <a:alphaModFix/>
          </a:blip>
          <a:srcRect l="42832" t="34706" r="37183" b="55532"/>
          <a:stretch/>
        </p:blipFill>
        <p:spPr>
          <a:xfrm>
            <a:off x="1131750" y="66949"/>
            <a:ext cx="3251601" cy="1227299"/>
          </a:xfrm>
          <a:prstGeom prst="rect">
            <a:avLst/>
          </a:prstGeom>
          <a:noFill/>
          <a:ln>
            <a:noFill/>
          </a:ln>
        </p:spPr>
      </p:pic>
      <p:pic>
        <p:nvPicPr>
          <p:cNvPr id="330" name="Google Shape;330;p39"/>
          <p:cNvPicPr preferRelativeResize="0"/>
          <p:nvPr/>
        </p:nvPicPr>
        <p:blipFill rotWithShape="1">
          <a:blip r:embed="rId4">
            <a:alphaModFix/>
          </a:blip>
          <a:srcRect l="4510" t="37657" r="62322" b="56332"/>
          <a:stretch/>
        </p:blipFill>
        <p:spPr>
          <a:xfrm>
            <a:off x="4520275" y="223127"/>
            <a:ext cx="4382326" cy="613651"/>
          </a:xfrm>
          <a:prstGeom prst="rect">
            <a:avLst/>
          </a:prstGeom>
          <a:noFill/>
          <a:ln>
            <a:noFill/>
          </a:ln>
        </p:spPr>
      </p:pic>
      <p:pic>
        <p:nvPicPr>
          <p:cNvPr id="331" name="Google Shape;331;p39"/>
          <p:cNvPicPr preferRelativeResize="0"/>
          <p:nvPr/>
        </p:nvPicPr>
        <p:blipFill>
          <a:blip r:embed="rId5">
            <a:alphaModFix/>
          </a:blip>
          <a:stretch>
            <a:fillRect/>
          </a:stretch>
        </p:blipFill>
        <p:spPr>
          <a:xfrm>
            <a:off x="4008550" y="963150"/>
            <a:ext cx="4894049" cy="4013126"/>
          </a:xfrm>
          <a:prstGeom prst="rect">
            <a:avLst/>
          </a:prstGeom>
          <a:noFill/>
          <a:ln>
            <a:noFill/>
          </a:ln>
        </p:spPr>
      </p:pic>
      <p:sp>
        <p:nvSpPr>
          <p:cNvPr id="332" name="Google Shape;332;p39"/>
          <p:cNvSpPr txBox="1"/>
          <p:nvPr/>
        </p:nvSpPr>
        <p:spPr>
          <a:xfrm>
            <a:off x="431700" y="1218050"/>
            <a:ext cx="3399600" cy="358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latin typeface="Calibri"/>
                <a:ea typeface="Calibri"/>
                <a:cs typeface="Calibri"/>
                <a:sym typeface="Calibri"/>
              </a:rPr>
              <a:t>This painting was made by Swiss artist, Paul Klee, called Castle and Sun in 1928. It is an Abstract Art piece. He used geometric shapes influenced by the cubist, while creating a flat 2-dimensional approach. The occasional yellow, draws attention to the eye contrasting the rust background. </a:t>
            </a:r>
            <a:endParaRPr sz="1500">
              <a:latin typeface="Calibri"/>
              <a:ea typeface="Calibri"/>
              <a:cs typeface="Calibri"/>
              <a:sym typeface="Calibri"/>
            </a:endParaRPr>
          </a:p>
          <a:p>
            <a:pPr marL="0" lvl="0" indent="0" algn="l" rtl="0">
              <a:spcBef>
                <a:spcPts val="0"/>
              </a:spcBef>
              <a:spcAft>
                <a:spcPts val="0"/>
              </a:spcAft>
              <a:buNone/>
            </a:pPr>
            <a:endParaRPr sz="1500">
              <a:latin typeface="Calibri"/>
              <a:ea typeface="Calibri"/>
              <a:cs typeface="Calibri"/>
              <a:sym typeface="Calibri"/>
            </a:endParaRPr>
          </a:p>
          <a:p>
            <a:pPr marL="0" lvl="0" indent="0" algn="l" rtl="0">
              <a:spcBef>
                <a:spcPts val="0"/>
              </a:spcBef>
              <a:spcAft>
                <a:spcPts val="0"/>
              </a:spcAft>
              <a:buNone/>
            </a:pPr>
            <a:r>
              <a:rPr lang="en" sz="1500">
                <a:latin typeface="Calibri"/>
                <a:ea typeface="Calibri"/>
                <a:cs typeface="Calibri"/>
                <a:sym typeface="Calibri"/>
              </a:rPr>
              <a:t>Using:</a:t>
            </a:r>
            <a:endParaRPr sz="1500">
              <a:latin typeface="Calibri"/>
              <a:ea typeface="Calibri"/>
              <a:cs typeface="Calibri"/>
              <a:sym typeface="Calibri"/>
            </a:endParaRPr>
          </a:p>
          <a:p>
            <a:pPr marL="0" lvl="0" indent="0" algn="l" rtl="0">
              <a:spcBef>
                <a:spcPts val="0"/>
              </a:spcBef>
              <a:spcAft>
                <a:spcPts val="0"/>
              </a:spcAft>
              <a:buNone/>
            </a:pPr>
            <a:r>
              <a:rPr lang="en" sz="1500">
                <a:latin typeface="Calibri"/>
                <a:ea typeface="Calibri"/>
                <a:cs typeface="Calibri"/>
                <a:sym typeface="Calibri"/>
              </a:rPr>
              <a:t>1 Circle</a:t>
            </a:r>
            <a:endParaRPr sz="1500">
              <a:latin typeface="Calibri"/>
              <a:ea typeface="Calibri"/>
              <a:cs typeface="Calibri"/>
              <a:sym typeface="Calibri"/>
            </a:endParaRPr>
          </a:p>
          <a:p>
            <a:pPr marL="0" lvl="0" indent="0" algn="l" rtl="0">
              <a:spcBef>
                <a:spcPts val="0"/>
              </a:spcBef>
              <a:spcAft>
                <a:spcPts val="0"/>
              </a:spcAft>
              <a:buNone/>
            </a:pPr>
            <a:r>
              <a:rPr lang="en" sz="1500">
                <a:latin typeface="Calibri"/>
                <a:ea typeface="Calibri"/>
                <a:cs typeface="Calibri"/>
                <a:sym typeface="Calibri"/>
              </a:rPr>
              <a:t>1 Half-circle</a:t>
            </a:r>
            <a:endParaRPr sz="1500">
              <a:latin typeface="Calibri"/>
              <a:ea typeface="Calibri"/>
              <a:cs typeface="Calibri"/>
              <a:sym typeface="Calibri"/>
            </a:endParaRPr>
          </a:p>
          <a:p>
            <a:pPr marL="0" lvl="0" indent="0" algn="l" rtl="0">
              <a:spcBef>
                <a:spcPts val="0"/>
              </a:spcBef>
              <a:spcAft>
                <a:spcPts val="0"/>
              </a:spcAft>
              <a:buNone/>
            </a:pPr>
            <a:r>
              <a:rPr lang="en" sz="1500">
                <a:latin typeface="Calibri"/>
                <a:ea typeface="Calibri"/>
                <a:cs typeface="Calibri"/>
                <a:sym typeface="Calibri"/>
              </a:rPr>
              <a:t>Squares</a:t>
            </a:r>
            <a:endParaRPr sz="1500">
              <a:latin typeface="Calibri"/>
              <a:ea typeface="Calibri"/>
              <a:cs typeface="Calibri"/>
              <a:sym typeface="Calibri"/>
            </a:endParaRPr>
          </a:p>
          <a:p>
            <a:pPr marL="0" lvl="0" indent="0" algn="l" rtl="0">
              <a:spcBef>
                <a:spcPts val="0"/>
              </a:spcBef>
              <a:spcAft>
                <a:spcPts val="0"/>
              </a:spcAft>
              <a:buNone/>
            </a:pPr>
            <a:r>
              <a:rPr lang="en" sz="1500">
                <a:latin typeface="Calibri"/>
                <a:ea typeface="Calibri"/>
                <a:cs typeface="Calibri"/>
                <a:sym typeface="Calibri"/>
              </a:rPr>
              <a:t>Triangles</a:t>
            </a:r>
            <a:endParaRPr sz="1500">
              <a:latin typeface="Calibri"/>
              <a:ea typeface="Calibri"/>
              <a:cs typeface="Calibri"/>
              <a:sym typeface="Calibri"/>
            </a:endParaRPr>
          </a:p>
          <a:p>
            <a:pPr marL="0" lvl="0" indent="0" algn="l" rtl="0">
              <a:spcBef>
                <a:spcPts val="0"/>
              </a:spcBef>
              <a:spcAft>
                <a:spcPts val="0"/>
              </a:spcAft>
              <a:buNone/>
            </a:pPr>
            <a:r>
              <a:rPr lang="en" sz="1500">
                <a:latin typeface="Calibri"/>
                <a:ea typeface="Calibri"/>
                <a:cs typeface="Calibri"/>
                <a:sym typeface="Calibri"/>
              </a:rPr>
              <a:t>make your own ‘Castle and Sun’.</a:t>
            </a:r>
            <a:endParaRPr sz="1500">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337" name="Google Shape;337;p40"/>
          <p:cNvPicPr preferRelativeResize="0"/>
          <p:nvPr/>
        </p:nvPicPr>
        <p:blipFill rotWithShape="1">
          <a:blip r:embed="rId3">
            <a:alphaModFix/>
          </a:blip>
          <a:srcRect l="4510" t="47313" r="62322" b="46115"/>
          <a:stretch/>
        </p:blipFill>
        <p:spPr>
          <a:xfrm>
            <a:off x="4496375" y="281877"/>
            <a:ext cx="4382326" cy="670924"/>
          </a:xfrm>
          <a:prstGeom prst="rect">
            <a:avLst/>
          </a:prstGeom>
          <a:noFill/>
          <a:ln>
            <a:noFill/>
          </a:ln>
        </p:spPr>
      </p:pic>
      <p:pic>
        <p:nvPicPr>
          <p:cNvPr id="338" name="Google Shape;338;p40"/>
          <p:cNvPicPr preferRelativeResize="0"/>
          <p:nvPr/>
        </p:nvPicPr>
        <p:blipFill rotWithShape="1">
          <a:blip r:embed="rId4">
            <a:alphaModFix/>
          </a:blip>
          <a:srcRect l="42832" t="43601" r="18951" b="45551"/>
          <a:stretch/>
        </p:blipFill>
        <p:spPr>
          <a:xfrm>
            <a:off x="363800" y="205674"/>
            <a:ext cx="3917525" cy="859124"/>
          </a:xfrm>
          <a:prstGeom prst="rect">
            <a:avLst/>
          </a:prstGeom>
          <a:noFill/>
          <a:ln>
            <a:noFill/>
          </a:ln>
        </p:spPr>
      </p:pic>
      <p:pic>
        <p:nvPicPr>
          <p:cNvPr id="339" name="Google Shape;339;p40"/>
          <p:cNvPicPr preferRelativeResize="0"/>
          <p:nvPr/>
        </p:nvPicPr>
        <p:blipFill>
          <a:blip r:embed="rId5">
            <a:alphaModFix/>
          </a:blip>
          <a:stretch>
            <a:fillRect/>
          </a:stretch>
        </p:blipFill>
        <p:spPr>
          <a:xfrm>
            <a:off x="458625" y="1064800"/>
            <a:ext cx="8420074" cy="3416147"/>
          </a:xfrm>
          <a:prstGeom prst="rect">
            <a:avLst/>
          </a:prstGeom>
          <a:noFill/>
          <a:ln>
            <a:noFill/>
          </a:ln>
        </p:spPr>
      </p:pic>
      <p:sp>
        <p:nvSpPr>
          <p:cNvPr id="340" name="Google Shape;340;p40"/>
          <p:cNvSpPr txBox="1"/>
          <p:nvPr/>
        </p:nvSpPr>
        <p:spPr>
          <a:xfrm>
            <a:off x="458628" y="4538885"/>
            <a:ext cx="4265400" cy="65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4D4E4C"/>
                </a:solidFill>
                <a:highlight>
                  <a:srgbClr val="FFFFFF"/>
                </a:highlight>
              </a:rPr>
              <a:t>Oscar Kokoschka, </a:t>
            </a:r>
            <a:r>
              <a:rPr lang="en" sz="1000" i="1">
                <a:solidFill>
                  <a:srgbClr val="4D4E4C"/>
                </a:solidFill>
                <a:highlight>
                  <a:srgbClr val="FFFFFF"/>
                </a:highlight>
              </a:rPr>
              <a:t>The Bride of the Wind</a:t>
            </a:r>
            <a:r>
              <a:rPr lang="en" sz="1000">
                <a:solidFill>
                  <a:srgbClr val="4D4E4C"/>
                </a:solidFill>
                <a:highlight>
                  <a:srgbClr val="FFFFFF"/>
                </a:highlight>
              </a:rPr>
              <a:t>, 1914</a:t>
            </a:r>
            <a:endParaRPr/>
          </a:p>
        </p:txBody>
      </p:sp>
      <p:sp>
        <p:nvSpPr>
          <p:cNvPr id="341" name="Google Shape;341;p40"/>
          <p:cNvSpPr txBox="1"/>
          <p:nvPr/>
        </p:nvSpPr>
        <p:spPr>
          <a:xfrm>
            <a:off x="4653982" y="4516750"/>
            <a:ext cx="4067100" cy="45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4D4E4C"/>
                </a:solidFill>
                <a:highlight>
                  <a:srgbClr val="FFFFFF"/>
                </a:highlight>
              </a:rPr>
              <a:t>Marc Chagall, </a:t>
            </a:r>
            <a:r>
              <a:rPr lang="en" sz="1000" i="1">
                <a:solidFill>
                  <a:srgbClr val="4D4E4C"/>
                </a:solidFill>
                <a:highlight>
                  <a:srgbClr val="FFFFFF"/>
                </a:highlight>
              </a:rPr>
              <a:t>Birthday</a:t>
            </a:r>
            <a:r>
              <a:rPr lang="en" sz="1000">
                <a:solidFill>
                  <a:srgbClr val="4D4E4C"/>
                </a:solidFill>
                <a:highlight>
                  <a:srgbClr val="FFFFFF"/>
                </a:highlight>
              </a:rPr>
              <a:t>, 1915-23</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pic>
        <p:nvPicPr>
          <p:cNvPr id="346" name="Google Shape;346;p41"/>
          <p:cNvPicPr preferRelativeResize="0"/>
          <p:nvPr/>
        </p:nvPicPr>
        <p:blipFill rotWithShape="1">
          <a:blip r:embed="rId3">
            <a:alphaModFix/>
          </a:blip>
          <a:srcRect l="4510" t="47313" r="62322" b="46115"/>
          <a:stretch/>
        </p:blipFill>
        <p:spPr>
          <a:xfrm>
            <a:off x="4496375" y="281877"/>
            <a:ext cx="4382326" cy="670924"/>
          </a:xfrm>
          <a:prstGeom prst="rect">
            <a:avLst/>
          </a:prstGeom>
          <a:noFill/>
          <a:ln>
            <a:noFill/>
          </a:ln>
        </p:spPr>
      </p:pic>
      <p:pic>
        <p:nvPicPr>
          <p:cNvPr id="347" name="Google Shape;347;p41"/>
          <p:cNvPicPr preferRelativeResize="0"/>
          <p:nvPr/>
        </p:nvPicPr>
        <p:blipFill rotWithShape="1">
          <a:blip r:embed="rId4">
            <a:alphaModFix/>
          </a:blip>
          <a:srcRect l="42832" t="43601" r="18951" b="45551"/>
          <a:stretch/>
        </p:blipFill>
        <p:spPr>
          <a:xfrm>
            <a:off x="363800" y="205674"/>
            <a:ext cx="3917525" cy="859124"/>
          </a:xfrm>
          <a:prstGeom prst="rect">
            <a:avLst/>
          </a:prstGeom>
          <a:noFill/>
          <a:ln>
            <a:noFill/>
          </a:ln>
        </p:spPr>
      </p:pic>
      <p:pic>
        <p:nvPicPr>
          <p:cNvPr id="348" name="Google Shape;348;p41"/>
          <p:cNvPicPr preferRelativeResize="0"/>
          <p:nvPr/>
        </p:nvPicPr>
        <p:blipFill>
          <a:blip r:embed="rId5">
            <a:alphaModFix/>
          </a:blip>
          <a:stretch>
            <a:fillRect/>
          </a:stretch>
        </p:blipFill>
        <p:spPr>
          <a:xfrm>
            <a:off x="3114380" y="1064800"/>
            <a:ext cx="5764320" cy="2338663"/>
          </a:xfrm>
          <a:prstGeom prst="rect">
            <a:avLst/>
          </a:prstGeom>
          <a:noFill/>
          <a:ln>
            <a:noFill/>
          </a:ln>
        </p:spPr>
      </p:pic>
      <p:sp>
        <p:nvSpPr>
          <p:cNvPr id="349" name="Google Shape;349;p41"/>
          <p:cNvSpPr txBox="1"/>
          <p:nvPr/>
        </p:nvSpPr>
        <p:spPr>
          <a:xfrm>
            <a:off x="3021675" y="3439504"/>
            <a:ext cx="2967000" cy="45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4D4E4C"/>
                </a:solidFill>
                <a:highlight>
                  <a:srgbClr val="FFFFFF"/>
                </a:highlight>
              </a:rPr>
              <a:t>Oscar Kokoschka, </a:t>
            </a:r>
            <a:r>
              <a:rPr lang="en" sz="1000" i="1">
                <a:solidFill>
                  <a:srgbClr val="4D4E4C"/>
                </a:solidFill>
                <a:highlight>
                  <a:srgbClr val="FFFFFF"/>
                </a:highlight>
              </a:rPr>
              <a:t>The Bride of the Wind</a:t>
            </a:r>
            <a:r>
              <a:rPr lang="en" sz="1000">
                <a:solidFill>
                  <a:srgbClr val="4D4E4C"/>
                </a:solidFill>
                <a:highlight>
                  <a:srgbClr val="FFFFFF"/>
                </a:highlight>
              </a:rPr>
              <a:t>, 1914</a:t>
            </a:r>
            <a:endParaRPr/>
          </a:p>
        </p:txBody>
      </p:sp>
      <p:sp>
        <p:nvSpPr>
          <p:cNvPr id="350" name="Google Shape;350;p41"/>
          <p:cNvSpPr txBox="1"/>
          <p:nvPr/>
        </p:nvSpPr>
        <p:spPr>
          <a:xfrm>
            <a:off x="5968998" y="3439497"/>
            <a:ext cx="2829000" cy="31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rgbClr val="4D4E4C"/>
                </a:solidFill>
                <a:highlight>
                  <a:srgbClr val="FFFFFF"/>
                </a:highlight>
              </a:rPr>
              <a:t>Marc Chagall, </a:t>
            </a:r>
            <a:r>
              <a:rPr lang="en" sz="1000" i="1">
                <a:solidFill>
                  <a:srgbClr val="4D4E4C"/>
                </a:solidFill>
                <a:highlight>
                  <a:srgbClr val="FFFFFF"/>
                </a:highlight>
              </a:rPr>
              <a:t>Birthday</a:t>
            </a:r>
            <a:r>
              <a:rPr lang="en" sz="1000">
                <a:solidFill>
                  <a:srgbClr val="4D4E4C"/>
                </a:solidFill>
                <a:highlight>
                  <a:srgbClr val="FFFFFF"/>
                </a:highlight>
              </a:rPr>
              <a:t>, 1915-23</a:t>
            </a:r>
            <a:endParaRPr/>
          </a:p>
        </p:txBody>
      </p:sp>
      <p:sp>
        <p:nvSpPr>
          <p:cNvPr id="351" name="Google Shape;351;p41"/>
          <p:cNvSpPr txBox="1"/>
          <p:nvPr/>
        </p:nvSpPr>
        <p:spPr>
          <a:xfrm>
            <a:off x="-92625" y="1064800"/>
            <a:ext cx="3114300" cy="3749400"/>
          </a:xfrm>
          <a:prstGeom prst="rect">
            <a:avLst/>
          </a:prstGeom>
          <a:noFill/>
          <a:ln>
            <a:noFill/>
          </a:ln>
        </p:spPr>
        <p:txBody>
          <a:bodyPr spcFirstLastPara="1" wrap="square" lIns="91425" tIns="91425" rIns="91425" bIns="91425" anchor="t" anchorCtr="0">
            <a:noAutofit/>
          </a:bodyPr>
          <a:lstStyle/>
          <a:p>
            <a:pPr marL="647700" lvl="0" indent="-304800" algn="l" rtl="0">
              <a:lnSpc>
                <a:spcPct val="115000"/>
              </a:lnSpc>
              <a:spcBef>
                <a:spcPts val="0"/>
              </a:spcBef>
              <a:spcAft>
                <a:spcPts val="0"/>
              </a:spcAft>
              <a:buClr>
                <a:srgbClr val="4D4E4C"/>
              </a:buClr>
              <a:buSzPts val="1200"/>
              <a:buFont typeface="Calibri"/>
              <a:buChar char="●"/>
            </a:pPr>
            <a:r>
              <a:rPr lang="en" sz="1200" i="1">
                <a:solidFill>
                  <a:srgbClr val="4D4E4C"/>
                </a:solidFill>
                <a:latin typeface="Calibri"/>
                <a:ea typeface="Calibri"/>
                <a:cs typeface="Calibri"/>
                <a:sym typeface="Calibri"/>
              </a:rPr>
              <a:t>What is going on in this painting? What do you see that makes you say that?</a:t>
            </a:r>
            <a:endParaRPr sz="1200" i="1">
              <a:solidFill>
                <a:srgbClr val="4D4E4C"/>
              </a:solidFill>
              <a:latin typeface="Calibri"/>
              <a:ea typeface="Calibri"/>
              <a:cs typeface="Calibri"/>
              <a:sym typeface="Calibri"/>
            </a:endParaRPr>
          </a:p>
          <a:p>
            <a:pPr marL="647700" lvl="0" indent="-304800" algn="l" rtl="0">
              <a:lnSpc>
                <a:spcPct val="115000"/>
              </a:lnSpc>
              <a:spcBef>
                <a:spcPts val="0"/>
              </a:spcBef>
              <a:spcAft>
                <a:spcPts val="0"/>
              </a:spcAft>
              <a:buClr>
                <a:srgbClr val="4D4E4C"/>
              </a:buClr>
              <a:buSzPts val="1200"/>
              <a:buFont typeface="Calibri"/>
              <a:buChar char="●"/>
            </a:pPr>
            <a:r>
              <a:rPr lang="en" sz="1200" i="1">
                <a:solidFill>
                  <a:srgbClr val="4D4E4C"/>
                </a:solidFill>
                <a:latin typeface="Calibri"/>
                <a:ea typeface="Calibri"/>
                <a:cs typeface="Calibri"/>
                <a:sym typeface="Calibri"/>
              </a:rPr>
              <a:t>Who are these two people? What is their relationship? How can you tell?</a:t>
            </a:r>
            <a:endParaRPr sz="1200" i="1">
              <a:solidFill>
                <a:srgbClr val="4D4E4C"/>
              </a:solidFill>
              <a:latin typeface="Calibri"/>
              <a:ea typeface="Calibri"/>
              <a:cs typeface="Calibri"/>
              <a:sym typeface="Calibri"/>
            </a:endParaRPr>
          </a:p>
          <a:p>
            <a:pPr marL="647700" lvl="0" indent="-304800" algn="l" rtl="0">
              <a:lnSpc>
                <a:spcPct val="115000"/>
              </a:lnSpc>
              <a:spcBef>
                <a:spcPts val="0"/>
              </a:spcBef>
              <a:spcAft>
                <a:spcPts val="0"/>
              </a:spcAft>
              <a:buClr>
                <a:srgbClr val="4D4E4C"/>
              </a:buClr>
              <a:buSzPts val="1200"/>
              <a:buFont typeface="Calibri"/>
              <a:buChar char="●"/>
            </a:pPr>
            <a:r>
              <a:rPr lang="en" sz="1200" i="1">
                <a:solidFill>
                  <a:srgbClr val="4D4E4C"/>
                </a:solidFill>
                <a:latin typeface="Calibri"/>
                <a:ea typeface="Calibri"/>
                <a:cs typeface="Calibri"/>
                <a:sym typeface="Calibri"/>
              </a:rPr>
              <a:t>How does the man feel right now? How does the woman feel? Compare and contrast the two figures. </a:t>
            </a:r>
            <a:endParaRPr sz="1200" i="1">
              <a:solidFill>
                <a:srgbClr val="4D4E4C"/>
              </a:solidFill>
              <a:latin typeface="Calibri"/>
              <a:ea typeface="Calibri"/>
              <a:cs typeface="Calibri"/>
              <a:sym typeface="Calibri"/>
            </a:endParaRPr>
          </a:p>
          <a:p>
            <a:pPr marL="647700" lvl="0" indent="-304800" algn="l" rtl="0">
              <a:lnSpc>
                <a:spcPct val="115000"/>
              </a:lnSpc>
              <a:spcBef>
                <a:spcPts val="0"/>
              </a:spcBef>
              <a:spcAft>
                <a:spcPts val="0"/>
              </a:spcAft>
              <a:buClr>
                <a:srgbClr val="4D4E4C"/>
              </a:buClr>
              <a:buSzPts val="1200"/>
              <a:buFont typeface="Calibri"/>
              <a:buChar char="●"/>
            </a:pPr>
            <a:r>
              <a:rPr lang="en" sz="1200" i="1">
                <a:solidFill>
                  <a:srgbClr val="4D4E4C"/>
                </a:solidFill>
                <a:latin typeface="Calibri"/>
                <a:ea typeface="Calibri"/>
                <a:cs typeface="Calibri"/>
                <a:sym typeface="Calibri"/>
              </a:rPr>
              <a:t>What emotions do you feel or notice? What choices did the artist make to contribute to that emotion?</a:t>
            </a:r>
            <a:endParaRPr sz="1200" i="1">
              <a:solidFill>
                <a:srgbClr val="4D4E4C"/>
              </a:solidFill>
              <a:latin typeface="Calibri"/>
              <a:ea typeface="Calibri"/>
              <a:cs typeface="Calibri"/>
              <a:sym typeface="Calibri"/>
            </a:endParaRPr>
          </a:p>
          <a:p>
            <a:pPr marL="647700" lvl="0" indent="-304800" algn="l" rtl="0">
              <a:lnSpc>
                <a:spcPct val="115000"/>
              </a:lnSpc>
              <a:spcBef>
                <a:spcPts val="0"/>
              </a:spcBef>
              <a:spcAft>
                <a:spcPts val="0"/>
              </a:spcAft>
              <a:buClr>
                <a:srgbClr val="4D4E4C"/>
              </a:buClr>
              <a:buSzPts val="1200"/>
              <a:buFont typeface="Calibri"/>
              <a:buChar char="●"/>
            </a:pPr>
            <a:r>
              <a:rPr lang="en" sz="1200" i="1">
                <a:solidFill>
                  <a:srgbClr val="4D4E4C"/>
                </a:solidFill>
                <a:latin typeface="Calibri"/>
                <a:ea typeface="Calibri"/>
                <a:cs typeface="Calibri"/>
                <a:sym typeface="Calibri"/>
              </a:rPr>
              <a:t>Describe the colors and lines in this painting. How do they contribute to the emotion?</a:t>
            </a:r>
            <a:endParaRPr sz="1200" i="1">
              <a:solidFill>
                <a:srgbClr val="4D4E4C"/>
              </a:solidFill>
              <a:latin typeface="Calibri"/>
              <a:ea typeface="Calibri"/>
              <a:cs typeface="Calibri"/>
              <a:sym typeface="Calibri"/>
            </a:endParaRPr>
          </a:p>
          <a:p>
            <a:pPr marL="647700" lvl="0" indent="-304800" algn="l" rtl="0">
              <a:lnSpc>
                <a:spcPct val="115000"/>
              </a:lnSpc>
              <a:spcBef>
                <a:spcPts val="0"/>
              </a:spcBef>
              <a:spcAft>
                <a:spcPts val="0"/>
              </a:spcAft>
              <a:buClr>
                <a:srgbClr val="4D4E4C"/>
              </a:buClr>
              <a:buSzPts val="1200"/>
              <a:buFont typeface="Calibri"/>
              <a:buChar char="●"/>
            </a:pPr>
            <a:r>
              <a:rPr lang="en" sz="1200" i="1">
                <a:solidFill>
                  <a:srgbClr val="4D4E4C"/>
                </a:solidFill>
                <a:latin typeface="Calibri"/>
                <a:ea typeface="Calibri"/>
                <a:cs typeface="Calibri"/>
                <a:sym typeface="Calibri"/>
              </a:rPr>
              <a:t>Is this relationship permanent or temporary? How do you know?</a:t>
            </a:r>
            <a:endParaRPr sz="1200" i="1">
              <a:solidFill>
                <a:srgbClr val="4D4E4C"/>
              </a:solidFill>
              <a:latin typeface="Calibri"/>
              <a:ea typeface="Calibri"/>
              <a:cs typeface="Calibri"/>
              <a:sym typeface="Calibri"/>
            </a:endParaRPr>
          </a:p>
          <a:p>
            <a:pPr marL="647700" lvl="0" indent="-304800" algn="l" rtl="0">
              <a:lnSpc>
                <a:spcPct val="115000"/>
              </a:lnSpc>
              <a:spcBef>
                <a:spcPts val="0"/>
              </a:spcBef>
              <a:spcAft>
                <a:spcPts val="0"/>
              </a:spcAft>
              <a:buClr>
                <a:srgbClr val="4D4E4C"/>
              </a:buClr>
              <a:buSzPts val="1200"/>
              <a:buFont typeface="Calibri"/>
              <a:buChar char="●"/>
            </a:pPr>
            <a:r>
              <a:rPr lang="en" sz="1200" i="1">
                <a:solidFill>
                  <a:srgbClr val="4D4E4C"/>
                </a:solidFill>
                <a:latin typeface="Calibri"/>
                <a:ea typeface="Calibri"/>
                <a:cs typeface="Calibri"/>
                <a:sym typeface="Calibri"/>
              </a:rPr>
              <a:t>How does the artwork fit its title? What does wind imply? </a:t>
            </a:r>
            <a:endParaRPr sz="1200" i="1">
              <a:solidFill>
                <a:srgbClr val="4D4E4C"/>
              </a:solidFill>
              <a:latin typeface="Calibri"/>
              <a:ea typeface="Calibri"/>
              <a:cs typeface="Calibri"/>
              <a:sym typeface="Calibri"/>
            </a:endParaRPr>
          </a:p>
          <a:p>
            <a:pPr marL="0" lvl="0" indent="0" algn="l" rtl="0">
              <a:spcBef>
                <a:spcPts val="2300"/>
              </a:spcBef>
              <a:spcAft>
                <a:spcPts val="0"/>
              </a:spcAft>
              <a:buNone/>
            </a:pPr>
            <a:endParaRPr sz="1200">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pic>
        <p:nvPicPr>
          <p:cNvPr id="68" name="Google Shape;68;p15"/>
          <p:cNvPicPr preferRelativeResize="0"/>
          <p:nvPr/>
        </p:nvPicPr>
        <p:blipFill rotWithShape="1">
          <a:blip r:embed="rId3">
            <a:alphaModFix/>
          </a:blip>
          <a:srcRect l="4510" t="6021" r="62322" b="87968"/>
          <a:stretch/>
        </p:blipFill>
        <p:spPr>
          <a:xfrm>
            <a:off x="189675" y="145061"/>
            <a:ext cx="4382326" cy="613651"/>
          </a:xfrm>
          <a:prstGeom prst="rect">
            <a:avLst/>
          </a:prstGeom>
          <a:noFill/>
          <a:ln>
            <a:noFill/>
          </a:ln>
        </p:spPr>
      </p:pic>
      <p:pic>
        <p:nvPicPr>
          <p:cNvPr id="69" name="Google Shape;69;p15"/>
          <p:cNvPicPr preferRelativeResize="0"/>
          <p:nvPr/>
        </p:nvPicPr>
        <p:blipFill rotWithShape="1">
          <a:blip r:embed="rId4">
            <a:alphaModFix/>
          </a:blip>
          <a:srcRect l="3607" t="4988" r="58344" b="81995"/>
          <a:stretch/>
        </p:blipFill>
        <p:spPr>
          <a:xfrm>
            <a:off x="4706050" y="145050"/>
            <a:ext cx="4052227" cy="1071099"/>
          </a:xfrm>
          <a:prstGeom prst="rect">
            <a:avLst/>
          </a:prstGeom>
          <a:noFill/>
          <a:ln>
            <a:noFill/>
          </a:ln>
        </p:spPr>
      </p:pic>
      <p:pic>
        <p:nvPicPr>
          <p:cNvPr id="70" name="Google Shape;70;p15"/>
          <p:cNvPicPr preferRelativeResize="0"/>
          <p:nvPr/>
        </p:nvPicPr>
        <p:blipFill>
          <a:blip r:embed="rId5">
            <a:alphaModFix/>
          </a:blip>
          <a:stretch>
            <a:fillRect/>
          </a:stretch>
        </p:blipFill>
        <p:spPr>
          <a:xfrm>
            <a:off x="152400" y="911103"/>
            <a:ext cx="1600440" cy="1071096"/>
          </a:xfrm>
          <a:prstGeom prst="rect">
            <a:avLst/>
          </a:prstGeom>
          <a:noFill/>
          <a:ln>
            <a:noFill/>
          </a:ln>
        </p:spPr>
      </p:pic>
      <p:pic>
        <p:nvPicPr>
          <p:cNvPr id="71" name="Google Shape;71;p15"/>
          <p:cNvPicPr preferRelativeResize="0"/>
          <p:nvPr/>
        </p:nvPicPr>
        <p:blipFill>
          <a:blip r:embed="rId6">
            <a:alphaModFix/>
          </a:blip>
          <a:stretch>
            <a:fillRect/>
          </a:stretch>
        </p:blipFill>
        <p:spPr>
          <a:xfrm>
            <a:off x="3214927" y="911100"/>
            <a:ext cx="1429498" cy="1071097"/>
          </a:xfrm>
          <a:prstGeom prst="rect">
            <a:avLst/>
          </a:prstGeom>
          <a:noFill/>
          <a:ln>
            <a:noFill/>
          </a:ln>
        </p:spPr>
      </p:pic>
      <p:pic>
        <p:nvPicPr>
          <p:cNvPr id="72" name="Google Shape;72;p15"/>
          <p:cNvPicPr preferRelativeResize="0"/>
          <p:nvPr/>
        </p:nvPicPr>
        <p:blipFill>
          <a:blip r:embed="rId7">
            <a:alphaModFix/>
          </a:blip>
          <a:stretch>
            <a:fillRect/>
          </a:stretch>
        </p:blipFill>
        <p:spPr>
          <a:xfrm>
            <a:off x="1827825" y="911099"/>
            <a:ext cx="1325473" cy="1071100"/>
          </a:xfrm>
          <a:prstGeom prst="rect">
            <a:avLst/>
          </a:prstGeom>
          <a:noFill/>
          <a:ln>
            <a:noFill/>
          </a:ln>
        </p:spPr>
      </p:pic>
      <p:pic>
        <p:nvPicPr>
          <p:cNvPr id="73" name="Google Shape;73;p15"/>
          <p:cNvPicPr preferRelativeResize="0"/>
          <p:nvPr/>
        </p:nvPicPr>
        <p:blipFill>
          <a:blip r:embed="rId8">
            <a:alphaModFix/>
          </a:blip>
          <a:stretch>
            <a:fillRect/>
          </a:stretch>
        </p:blipFill>
        <p:spPr>
          <a:xfrm>
            <a:off x="7469650" y="2504624"/>
            <a:ext cx="1429500" cy="1177917"/>
          </a:xfrm>
          <a:prstGeom prst="rect">
            <a:avLst/>
          </a:prstGeom>
          <a:noFill/>
          <a:ln>
            <a:noFill/>
          </a:ln>
        </p:spPr>
      </p:pic>
      <p:pic>
        <p:nvPicPr>
          <p:cNvPr id="74" name="Google Shape;74;p15"/>
          <p:cNvPicPr preferRelativeResize="0"/>
          <p:nvPr/>
        </p:nvPicPr>
        <p:blipFill rotWithShape="1">
          <a:blip r:embed="rId9">
            <a:alphaModFix/>
          </a:blip>
          <a:srcRect l="17985"/>
          <a:stretch/>
        </p:blipFill>
        <p:spPr>
          <a:xfrm>
            <a:off x="7469649" y="999975"/>
            <a:ext cx="1429499" cy="1452484"/>
          </a:xfrm>
          <a:prstGeom prst="rect">
            <a:avLst/>
          </a:prstGeom>
          <a:noFill/>
          <a:ln>
            <a:noFill/>
          </a:ln>
        </p:spPr>
      </p:pic>
      <p:sp>
        <p:nvSpPr>
          <p:cNvPr id="75" name="Google Shape;75;p15"/>
          <p:cNvSpPr txBox="1"/>
          <p:nvPr/>
        </p:nvSpPr>
        <p:spPr>
          <a:xfrm>
            <a:off x="4706050" y="999975"/>
            <a:ext cx="2886900" cy="2682600"/>
          </a:xfrm>
          <a:prstGeom prst="rect">
            <a:avLst/>
          </a:prstGeom>
          <a:noFill/>
          <a:ln>
            <a:noFill/>
          </a:ln>
        </p:spPr>
        <p:txBody>
          <a:bodyPr spcFirstLastPara="1" wrap="square" lIns="91425" tIns="91425" rIns="91425" bIns="91425" anchor="t" anchorCtr="0">
            <a:noAutofit/>
          </a:bodyPr>
          <a:lstStyle/>
          <a:p>
            <a:pPr marL="139700" marR="139700" lvl="0" indent="0" algn="l" rtl="0">
              <a:lnSpc>
                <a:spcPct val="124000"/>
              </a:lnSpc>
              <a:spcBef>
                <a:spcPts val="500"/>
              </a:spcBef>
              <a:spcAft>
                <a:spcPts val="0"/>
              </a:spcAft>
              <a:buNone/>
            </a:pPr>
            <a:r>
              <a:rPr lang="en" sz="2400">
                <a:latin typeface="Calibri"/>
                <a:ea typeface="Calibri"/>
                <a:cs typeface="Calibri"/>
                <a:sym typeface="Calibri"/>
              </a:rPr>
              <a:t>Henri Matisse</a:t>
            </a:r>
            <a:endParaRPr sz="2400">
              <a:latin typeface="Calibri"/>
              <a:ea typeface="Calibri"/>
              <a:cs typeface="Calibri"/>
              <a:sym typeface="Calibri"/>
            </a:endParaRPr>
          </a:p>
          <a:p>
            <a:pPr marL="139700" marR="139700" lvl="0" indent="0" algn="l" rtl="0">
              <a:lnSpc>
                <a:spcPct val="124000"/>
              </a:lnSpc>
              <a:spcBef>
                <a:spcPts val="500"/>
              </a:spcBef>
              <a:spcAft>
                <a:spcPts val="0"/>
              </a:spcAft>
              <a:buClr>
                <a:schemeClr val="dk1"/>
              </a:buClr>
              <a:buSzPts val="1100"/>
              <a:buFont typeface="Arial"/>
              <a:buNone/>
            </a:pPr>
            <a:r>
              <a:rPr lang="en" sz="1100">
                <a:uFill>
                  <a:noFill/>
                </a:uFill>
                <a:latin typeface="Calibri"/>
                <a:ea typeface="Calibri"/>
                <a:cs typeface="Calibri"/>
                <a:sym typeface="Calibri"/>
                <a:hlinkClick r:id="rId10"/>
              </a:rPr>
              <a:t>Born</a:t>
            </a:r>
            <a:r>
              <a:rPr lang="en" sz="1100">
                <a:latin typeface="Calibri"/>
                <a:ea typeface="Calibri"/>
                <a:cs typeface="Calibri"/>
                <a:sym typeface="Calibri"/>
              </a:rPr>
              <a:t>: 31 December 1869, </a:t>
            </a:r>
            <a:r>
              <a:rPr lang="en" sz="1100">
                <a:uFill>
                  <a:noFill/>
                </a:uFill>
                <a:latin typeface="Calibri"/>
                <a:ea typeface="Calibri"/>
                <a:cs typeface="Calibri"/>
                <a:sym typeface="Calibri"/>
                <a:hlinkClick r:id="rId11"/>
              </a:rPr>
              <a:t>Le Cateau-Cambrésis, France</a:t>
            </a:r>
            <a:endParaRPr sz="1100">
              <a:uFill>
                <a:noFill/>
              </a:uFill>
              <a:latin typeface="Calibri"/>
              <a:ea typeface="Calibri"/>
              <a:cs typeface="Calibri"/>
              <a:sym typeface="Calibri"/>
              <a:hlinkClick r:id="rId11"/>
            </a:endParaRPr>
          </a:p>
          <a:p>
            <a:pPr marL="139700" marR="139700" lvl="0" indent="0" algn="l" rtl="0">
              <a:lnSpc>
                <a:spcPct val="124000"/>
              </a:lnSpc>
              <a:spcBef>
                <a:spcPts val="500"/>
              </a:spcBef>
              <a:spcAft>
                <a:spcPts val="0"/>
              </a:spcAft>
              <a:buClr>
                <a:schemeClr val="dk1"/>
              </a:buClr>
              <a:buSzPts val="1100"/>
              <a:buFont typeface="Arial"/>
              <a:buNone/>
            </a:pPr>
            <a:r>
              <a:rPr lang="en" sz="1100">
                <a:uFill>
                  <a:noFill/>
                </a:uFill>
                <a:latin typeface="Calibri"/>
                <a:ea typeface="Calibri"/>
                <a:cs typeface="Calibri"/>
                <a:sym typeface="Calibri"/>
                <a:hlinkClick r:id="rId12"/>
              </a:rPr>
              <a:t>Died</a:t>
            </a:r>
            <a:r>
              <a:rPr lang="en" sz="1100">
                <a:latin typeface="Calibri"/>
                <a:ea typeface="Calibri"/>
                <a:cs typeface="Calibri"/>
                <a:sym typeface="Calibri"/>
              </a:rPr>
              <a:t>: 3 November 1954, </a:t>
            </a:r>
            <a:r>
              <a:rPr lang="en" sz="1100">
                <a:uFill>
                  <a:noFill/>
                </a:uFill>
                <a:latin typeface="Calibri"/>
                <a:ea typeface="Calibri"/>
                <a:cs typeface="Calibri"/>
                <a:sym typeface="Calibri"/>
                <a:hlinkClick r:id="rId13"/>
              </a:rPr>
              <a:t>Nice, France</a:t>
            </a:r>
            <a:endParaRPr sz="1100">
              <a:latin typeface="Calibri"/>
              <a:ea typeface="Calibri"/>
              <a:cs typeface="Calibri"/>
              <a:sym typeface="Calibri"/>
            </a:endParaRPr>
          </a:p>
          <a:p>
            <a:pPr marL="139700" marR="139700" lvl="0" indent="0" algn="l" rtl="0">
              <a:lnSpc>
                <a:spcPct val="124000"/>
              </a:lnSpc>
              <a:spcBef>
                <a:spcPts val="500"/>
              </a:spcBef>
              <a:spcAft>
                <a:spcPts val="0"/>
              </a:spcAft>
              <a:buClr>
                <a:schemeClr val="dk1"/>
              </a:buClr>
              <a:buSzPts val="1100"/>
              <a:buFont typeface="Arial"/>
              <a:buNone/>
            </a:pPr>
            <a:r>
              <a:rPr lang="en" sz="1100">
                <a:uFill>
                  <a:noFill/>
                </a:uFill>
                <a:latin typeface="Calibri"/>
                <a:ea typeface="Calibri"/>
                <a:cs typeface="Calibri"/>
                <a:sym typeface="Calibri"/>
                <a:hlinkClick r:id="rId14"/>
              </a:rPr>
              <a:t>Periods</a:t>
            </a:r>
            <a:r>
              <a:rPr lang="en" sz="1100">
                <a:latin typeface="Calibri"/>
                <a:ea typeface="Calibri"/>
                <a:cs typeface="Calibri"/>
                <a:sym typeface="Calibri"/>
              </a:rPr>
              <a:t>: </a:t>
            </a:r>
            <a:r>
              <a:rPr lang="en" sz="1100">
                <a:uFill>
                  <a:noFill/>
                </a:uFill>
                <a:latin typeface="Calibri"/>
                <a:ea typeface="Calibri"/>
                <a:cs typeface="Calibri"/>
                <a:sym typeface="Calibri"/>
                <a:hlinkClick r:id="rId15"/>
              </a:rPr>
              <a:t>Expressionism</a:t>
            </a:r>
            <a:r>
              <a:rPr lang="en" sz="1100">
                <a:latin typeface="Calibri"/>
                <a:ea typeface="Calibri"/>
                <a:cs typeface="Calibri"/>
                <a:sym typeface="Calibri"/>
              </a:rPr>
              <a:t>, </a:t>
            </a:r>
            <a:r>
              <a:rPr lang="en" sz="1100">
                <a:uFill>
                  <a:noFill/>
                </a:uFill>
                <a:latin typeface="Calibri"/>
                <a:ea typeface="Calibri"/>
                <a:cs typeface="Calibri"/>
                <a:sym typeface="Calibri"/>
                <a:hlinkClick r:id="rId16"/>
              </a:rPr>
              <a:t>Post-Impressionism</a:t>
            </a:r>
            <a:r>
              <a:rPr lang="en" sz="1100">
                <a:latin typeface="Calibri"/>
                <a:ea typeface="Calibri"/>
                <a:cs typeface="Calibri"/>
                <a:sym typeface="Calibri"/>
              </a:rPr>
              <a:t>, </a:t>
            </a:r>
            <a:r>
              <a:rPr lang="en" sz="1100">
                <a:uFill>
                  <a:noFill/>
                </a:uFill>
                <a:latin typeface="Calibri"/>
                <a:ea typeface="Calibri"/>
                <a:cs typeface="Calibri"/>
                <a:sym typeface="Calibri"/>
                <a:hlinkClick r:id="rId17"/>
              </a:rPr>
              <a:t>Fauvism</a:t>
            </a:r>
            <a:endParaRPr sz="1100">
              <a:latin typeface="Calibri"/>
              <a:ea typeface="Calibri"/>
              <a:cs typeface="Calibri"/>
              <a:sym typeface="Calibri"/>
            </a:endParaRPr>
          </a:p>
          <a:p>
            <a:pPr marL="139700" marR="139700" lvl="0" indent="0" algn="l" rtl="0">
              <a:lnSpc>
                <a:spcPct val="124000"/>
              </a:lnSpc>
              <a:spcBef>
                <a:spcPts val="500"/>
              </a:spcBef>
              <a:spcAft>
                <a:spcPts val="0"/>
              </a:spcAft>
              <a:buNone/>
            </a:pPr>
            <a:r>
              <a:rPr lang="en" sz="1100">
                <a:uFill>
                  <a:noFill/>
                </a:uFill>
                <a:latin typeface="Calibri"/>
                <a:ea typeface="Calibri"/>
                <a:cs typeface="Calibri"/>
                <a:sym typeface="Calibri"/>
                <a:hlinkClick r:id="rId18"/>
              </a:rPr>
              <a:t>Education</a:t>
            </a:r>
            <a:r>
              <a:rPr lang="en" sz="1100">
                <a:latin typeface="Calibri"/>
                <a:ea typeface="Calibri"/>
                <a:cs typeface="Calibri"/>
                <a:sym typeface="Calibri"/>
              </a:rPr>
              <a:t>: </a:t>
            </a:r>
            <a:r>
              <a:rPr lang="en" sz="1100">
                <a:uFill>
                  <a:noFill/>
                </a:uFill>
                <a:latin typeface="Calibri"/>
                <a:ea typeface="Calibri"/>
                <a:cs typeface="Calibri"/>
                <a:sym typeface="Calibri"/>
                <a:hlinkClick r:id="rId19"/>
              </a:rPr>
              <a:t>Académie Julian</a:t>
            </a:r>
            <a:r>
              <a:rPr lang="en" sz="1100">
                <a:latin typeface="Calibri"/>
                <a:ea typeface="Calibri"/>
                <a:cs typeface="Calibri"/>
                <a:sym typeface="Calibri"/>
              </a:rPr>
              <a:t>, </a:t>
            </a:r>
            <a:r>
              <a:rPr lang="en" sz="1100">
                <a:uFill>
                  <a:noFill/>
                </a:uFill>
                <a:latin typeface="Calibri"/>
                <a:ea typeface="Calibri"/>
                <a:cs typeface="Calibri"/>
                <a:sym typeface="Calibri"/>
                <a:hlinkClick r:id="rId20"/>
              </a:rPr>
              <a:t>École nationale supérieure des arts décoratifs</a:t>
            </a:r>
            <a:r>
              <a:rPr lang="en" sz="1100">
                <a:latin typeface="Calibri"/>
                <a:ea typeface="Calibri"/>
                <a:cs typeface="Calibri"/>
                <a:sym typeface="Calibri"/>
              </a:rPr>
              <a:t>, </a:t>
            </a:r>
            <a:r>
              <a:rPr lang="en" sz="1100">
                <a:uFill>
                  <a:noFill/>
                </a:uFill>
                <a:latin typeface="Calibri"/>
                <a:ea typeface="Calibri"/>
                <a:cs typeface="Calibri"/>
                <a:sym typeface="Calibri"/>
                <a:hlinkClick r:id="rId21"/>
              </a:rPr>
              <a:t>École nationale supérieure des Beaux-Arts</a:t>
            </a:r>
            <a:endParaRPr>
              <a:latin typeface="Calibri"/>
              <a:ea typeface="Calibri"/>
              <a:cs typeface="Calibri"/>
              <a:sym typeface="Calibri"/>
            </a:endParaRPr>
          </a:p>
        </p:txBody>
      </p:sp>
      <p:sp>
        <p:nvSpPr>
          <p:cNvPr id="76" name="Google Shape;76;p15"/>
          <p:cNvSpPr txBox="1"/>
          <p:nvPr/>
        </p:nvSpPr>
        <p:spPr>
          <a:xfrm>
            <a:off x="60200" y="1829800"/>
            <a:ext cx="4840500" cy="3224700"/>
          </a:xfrm>
          <a:prstGeom prst="rect">
            <a:avLst/>
          </a:prstGeom>
          <a:noFill/>
          <a:ln>
            <a:noFill/>
          </a:ln>
        </p:spPr>
        <p:txBody>
          <a:bodyPr spcFirstLastPara="1" wrap="square" lIns="91425" tIns="91425" rIns="91425" bIns="91425" anchor="t" anchorCtr="0">
            <a:noAutofit/>
          </a:bodyPr>
          <a:lstStyle/>
          <a:p>
            <a:pPr marL="0" marR="152400" lvl="0" indent="0" algn="l" rtl="0">
              <a:lnSpc>
                <a:spcPct val="115000"/>
              </a:lnSpc>
              <a:spcBef>
                <a:spcPts val="1200"/>
              </a:spcBef>
              <a:spcAft>
                <a:spcPts val="0"/>
              </a:spcAft>
              <a:buNone/>
            </a:pPr>
            <a:r>
              <a:rPr lang="en" sz="1050">
                <a:solidFill>
                  <a:srgbClr val="333333"/>
                </a:solidFill>
                <a:latin typeface="Roboto"/>
                <a:ea typeface="Roboto"/>
                <a:cs typeface="Roboto"/>
                <a:sym typeface="Roboto"/>
              </a:rPr>
              <a:t>Matisse was the oldest son of a grain merchant. His father arranged for his son to obtain a clerk’s position at a law office. He considered law as tedious, but passed the bar in 1888 with distinction. At the age of 21, due to an attack of appendicitis, he was bedridden for two years. While in bed, his mother bought him art supplies. It is here he experimented with pure color and began to paint. He put away his goal of law to paint. Over the next 30 years, he painted, sculpted, mixed with the masters of his time and created a new period of art called Fauvism - simple painting using bright colors. He was considered the leader of this movement and one of the most important French artists of the 20th Century. In his later career he named a technique “drawing with scissors” in which he was again bedridden yet creating. Using tailor shears, as his tailor heritage once used, he cut shapes and pointed to where they should be positioned on the wall. He brought the love of the outside in his room. His final years were spent in his home near Nice, composing his unique expressions. Although he suffered from health ailments, he was optimistic and created until he had a heart attack and died.</a:t>
            </a:r>
            <a:endParaRPr sz="1050">
              <a:solidFill>
                <a:srgbClr val="333333"/>
              </a:solidFill>
              <a:latin typeface="Roboto"/>
              <a:ea typeface="Roboto"/>
              <a:cs typeface="Roboto"/>
              <a:sym typeface="Roboto"/>
            </a:endParaRPr>
          </a:p>
          <a:p>
            <a:pPr marL="0" marR="152400" lvl="0" indent="0" algn="l" rtl="0">
              <a:lnSpc>
                <a:spcPct val="115000"/>
              </a:lnSpc>
              <a:spcBef>
                <a:spcPts val="2000"/>
              </a:spcBef>
              <a:spcAft>
                <a:spcPts val="0"/>
              </a:spcAft>
              <a:buNone/>
            </a:pPr>
            <a:endParaRPr sz="1050">
              <a:solidFill>
                <a:srgbClr val="333333"/>
              </a:solidFill>
              <a:latin typeface="Roboto"/>
              <a:ea typeface="Roboto"/>
              <a:cs typeface="Roboto"/>
              <a:sym typeface="Roboto"/>
            </a:endParaRPr>
          </a:p>
          <a:p>
            <a:pPr marL="0" lvl="0" indent="0" algn="l" rtl="0">
              <a:spcBef>
                <a:spcPts val="2000"/>
              </a:spcBef>
              <a:spcAft>
                <a:spcPts val="0"/>
              </a:spcAft>
              <a:buNone/>
            </a:pPr>
            <a:endParaRPr/>
          </a:p>
        </p:txBody>
      </p:sp>
      <p:sp>
        <p:nvSpPr>
          <p:cNvPr id="77" name="Google Shape;77;p15"/>
          <p:cNvSpPr txBox="1"/>
          <p:nvPr/>
        </p:nvSpPr>
        <p:spPr>
          <a:xfrm>
            <a:off x="4900675" y="3556475"/>
            <a:ext cx="4119900" cy="1452600"/>
          </a:xfrm>
          <a:prstGeom prst="rect">
            <a:avLst/>
          </a:prstGeom>
          <a:noFill/>
          <a:ln>
            <a:noFill/>
          </a:ln>
        </p:spPr>
        <p:txBody>
          <a:bodyPr spcFirstLastPara="1" wrap="square" lIns="91425" tIns="91425" rIns="91425" bIns="91425" anchor="t" anchorCtr="0">
            <a:noAutofit/>
          </a:bodyPr>
          <a:lstStyle/>
          <a:p>
            <a:pPr marL="0" marR="152400" lvl="0" indent="0" algn="l" rtl="0">
              <a:lnSpc>
                <a:spcPct val="115000"/>
              </a:lnSpc>
              <a:spcBef>
                <a:spcPts val="1200"/>
              </a:spcBef>
              <a:spcAft>
                <a:spcPts val="2000"/>
              </a:spcAft>
              <a:buNone/>
            </a:pPr>
            <a:r>
              <a:rPr lang="en" sz="1100">
                <a:solidFill>
                  <a:srgbClr val="333333"/>
                </a:solidFill>
                <a:latin typeface="Calibri"/>
                <a:ea typeface="Calibri"/>
                <a:cs typeface="Calibri"/>
                <a:sym typeface="Calibri"/>
              </a:rPr>
              <a:t>This famous French artist’s painting ‘Le Bateau’ was put the right way up after hanging upside-down for 46 days without anyone noticing at the Museum of Modern Art in New York, America. He said, “An artist must never be a prisoner. Prisoner? An artist should never be a prisoner of himself, prisoner of style, prisoner of reputation, prisoner of success, etc”.</a:t>
            </a:r>
            <a:endParaRPr sz="1100">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pic>
        <p:nvPicPr>
          <p:cNvPr id="356" name="Google Shape;356;p42"/>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357" name="Google Shape;357;p4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358" name="Google Shape;358;p42"/>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2    •    W E E K  11</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4FCCB213-37DF-8DFF-30F7-CECFBE78B3E8}"/>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pic>
        <p:nvPicPr>
          <p:cNvPr id="363" name="Google Shape;363;p43"/>
          <p:cNvPicPr preferRelativeResize="0"/>
          <p:nvPr/>
        </p:nvPicPr>
        <p:blipFill rotWithShape="1">
          <a:blip r:embed="rId3">
            <a:alphaModFix/>
          </a:blip>
          <a:srcRect l="4510" t="6021" r="62322" b="87968"/>
          <a:stretch/>
        </p:blipFill>
        <p:spPr>
          <a:xfrm>
            <a:off x="189675" y="221261"/>
            <a:ext cx="4382326" cy="613651"/>
          </a:xfrm>
          <a:prstGeom prst="rect">
            <a:avLst/>
          </a:prstGeom>
          <a:noFill/>
          <a:ln>
            <a:noFill/>
          </a:ln>
        </p:spPr>
      </p:pic>
      <p:pic>
        <p:nvPicPr>
          <p:cNvPr id="364" name="Google Shape;364;p43"/>
          <p:cNvPicPr preferRelativeResize="0"/>
          <p:nvPr/>
        </p:nvPicPr>
        <p:blipFill rotWithShape="1">
          <a:blip r:embed="rId4">
            <a:alphaModFix/>
          </a:blip>
          <a:srcRect l="6120" t="5632" r="69406" b="84389"/>
          <a:stretch/>
        </p:blipFill>
        <p:spPr>
          <a:xfrm>
            <a:off x="4721425" y="64200"/>
            <a:ext cx="3620752" cy="1140774"/>
          </a:xfrm>
          <a:prstGeom prst="rect">
            <a:avLst/>
          </a:prstGeom>
          <a:noFill/>
          <a:ln>
            <a:noFill/>
          </a:ln>
        </p:spPr>
      </p:pic>
      <p:pic>
        <p:nvPicPr>
          <p:cNvPr id="365" name="Google Shape;365;p43"/>
          <p:cNvPicPr preferRelativeResize="0"/>
          <p:nvPr/>
        </p:nvPicPr>
        <p:blipFill>
          <a:blip r:embed="rId5">
            <a:alphaModFix/>
          </a:blip>
          <a:stretch>
            <a:fillRect/>
          </a:stretch>
        </p:blipFill>
        <p:spPr>
          <a:xfrm>
            <a:off x="189675" y="1064925"/>
            <a:ext cx="5855873" cy="3880200"/>
          </a:xfrm>
          <a:prstGeom prst="rect">
            <a:avLst/>
          </a:prstGeom>
          <a:noFill/>
          <a:ln>
            <a:noFill/>
          </a:ln>
        </p:spPr>
      </p:pic>
      <p:sp>
        <p:nvSpPr>
          <p:cNvPr id="366" name="Google Shape;366;p43"/>
          <p:cNvSpPr txBox="1"/>
          <p:nvPr/>
        </p:nvSpPr>
        <p:spPr>
          <a:xfrm>
            <a:off x="6252850" y="980725"/>
            <a:ext cx="2555100" cy="396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Gustav Klimt - The Tree of Life, 1905</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Created during the golden period of his work, Klimt signifies the bridge between heaven and earth as the tree is rooted below the ground, and the underworld as a circle of life that things are born, grow, die and return to the Earth. The depth of life is signified in the twisting branches as it spirals, turns, and twists in different ways. Different views portray the meaning of the relationships displayed. As you take the time to study the painting, what do you suppose the pieces symbolize. In the left box, draw a detail of the painting and the right  box, write your interpretation of the painting. ie...</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Painting:	Interpretation:</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Swirling	Unknown turns</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Branches	of life</a:t>
            </a:r>
            <a:endParaRPr sz="1200">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pic>
        <p:nvPicPr>
          <p:cNvPr id="371" name="Google Shape;371;p44"/>
          <p:cNvPicPr preferRelativeResize="0"/>
          <p:nvPr/>
        </p:nvPicPr>
        <p:blipFill rotWithShape="1">
          <a:blip r:embed="rId3">
            <a:alphaModFix/>
          </a:blip>
          <a:srcRect l="4510" t="16822" r="62322" b="77167"/>
          <a:stretch/>
        </p:blipFill>
        <p:spPr>
          <a:xfrm>
            <a:off x="275125" y="256605"/>
            <a:ext cx="4382326" cy="613651"/>
          </a:xfrm>
          <a:prstGeom prst="rect">
            <a:avLst/>
          </a:prstGeom>
          <a:noFill/>
          <a:ln>
            <a:noFill/>
          </a:ln>
        </p:spPr>
      </p:pic>
      <p:pic>
        <p:nvPicPr>
          <p:cNvPr id="372" name="Google Shape;372;p44"/>
          <p:cNvPicPr preferRelativeResize="0"/>
          <p:nvPr/>
        </p:nvPicPr>
        <p:blipFill rotWithShape="1">
          <a:blip r:embed="rId4">
            <a:alphaModFix/>
          </a:blip>
          <a:srcRect l="4444" t="15178" r="69909" b="75059"/>
          <a:stretch/>
        </p:blipFill>
        <p:spPr>
          <a:xfrm>
            <a:off x="4657450" y="100425"/>
            <a:ext cx="3527898" cy="1037624"/>
          </a:xfrm>
          <a:prstGeom prst="rect">
            <a:avLst/>
          </a:prstGeom>
          <a:noFill/>
          <a:ln>
            <a:noFill/>
          </a:ln>
        </p:spPr>
      </p:pic>
      <p:pic>
        <p:nvPicPr>
          <p:cNvPr id="373" name="Google Shape;373;p44"/>
          <p:cNvPicPr preferRelativeResize="0"/>
          <p:nvPr/>
        </p:nvPicPr>
        <p:blipFill>
          <a:blip r:embed="rId5">
            <a:alphaModFix/>
          </a:blip>
          <a:stretch>
            <a:fillRect/>
          </a:stretch>
        </p:blipFill>
        <p:spPr>
          <a:xfrm>
            <a:off x="3475000" y="1810775"/>
            <a:ext cx="5600049" cy="3072350"/>
          </a:xfrm>
          <a:prstGeom prst="rect">
            <a:avLst/>
          </a:prstGeom>
          <a:noFill/>
          <a:ln>
            <a:noFill/>
          </a:ln>
        </p:spPr>
      </p:pic>
      <p:pic>
        <p:nvPicPr>
          <p:cNvPr id="374" name="Google Shape;374;p44"/>
          <p:cNvPicPr preferRelativeResize="0"/>
          <p:nvPr/>
        </p:nvPicPr>
        <p:blipFill>
          <a:blip r:embed="rId6">
            <a:alphaModFix/>
          </a:blip>
          <a:stretch>
            <a:fillRect/>
          </a:stretch>
        </p:blipFill>
        <p:spPr>
          <a:xfrm>
            <a:off x="275125" y="1004750"/>
            <a:ext cx="3321600" cy="2205750"/>
          </a:xfrm>
          <a:prstGeom prst="rect">
            <a:avLst/>
          </a:prstGeom>
          <a:noFill/>
          <a:ln>
            <a:noFill/>
          </a:ln>
        </p:spPr>
      </p:pic>
      <p:sp>
        <p:nvSpPr>
          <p:cNvPr id="375" name="Google Shape;375;p44"/>
          <p:cNvSpPr txBox="1"/>
          <p:nvPr/>
        </p:nvSpPr>
        <p:spPr>
          <a:xfrm>
            <a:off x="288825" y="3388275"/>
            <a:ext cx="3021600" cy="1494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latin typeface="Calibri"/>
                <a:ea typeface="Calibri"/>
                <a:cs typeface="Calibri"/>
                <a:sym typeface="Calibri"/>
              </a:rPr>
              <a:t>Edward Hopper “Nighthawks”, 1942</a:t>
            </a:r>
            <a:endParaRPr>
              <a:latin typeface="Calibri"/>
              <a:ea typeface="Calibri"/>
              <a:cs typeface="Calibri"/>
              <a:sym typeface="Calibri"/>
            </a:endParaRPr>
          </a:p>
          <a:p>
            <a:pPr marL="0" lvl="0" indent="0" algn="l" rtl="0">
              <a:lnSpc>
                <a:spcPct val="115000"/>
              </a:lnSpc>
              <a:spcBef>
                <a:spcPts val="0"/>
              </a:spcBef>
              <a:spcAft>
                <a:spcPts val="0"/>
              </a:spcAft>
              <a:buNone/>
            </a:pPr>
            <a:r>
              <a:rPr lang="en" sz="1200">
                <a:latin typeface="Calibri"/>
                <a:ea typeface="Calibri"/>
                <a:cs typeface="Calibri"/>
                <a:sym typeface="Calibri"/>
              </a:rPr>
              <a:t>One of his most recognized pieces</a:t>
            </a:r>
            <a:endParaRPr sz="1200">
              <a:latin typeface="Calibri"/>
              <a:ea typeface="Calibri"/>
              <a:cs typeface="Calibri"/>
              <a:sym typeface="Calibri"/>
            </a:endParaRPr>
          </a:p>
          <a:p>
            <a:pPr marL="0" lvl="0" indent="0" algn="l" rtl="0">
              <a:lnSpc>
                <a:spcPct val="115000"/>
              </a:lnSpc>
              <a:spcBef>
                <a:spcPts val="0"/>
              </a:spcBef>
              <a:spcAft>
                <a:spcPts val="0"/>
              </a:spcAft>
              <a:buNone/>
            </a:pPr>
            <a:r>
              <a:rPr lang="en" sz="1200">
                <a:latin typeface="Calibri"/>
                <a:ea typeface="Calibri"/>
                <a:cs typeface="Calibri"/>
                <a:sym typeface="Calibri"/>
              </a:rPr>
              <a:t>Exhibited in The Art Institute of Chicago</a:t>
            </a:r>
            <a:endParaRPr sz="1200">
              <a:latin typeface="Calibri"/>
              <a:ea typeface="Calibri"/>
              <a:cs typeface="Calibri"/>
              <a:sym typeface="Calibri"/>
            </a:endParaRPr>
          </a:p>
          <a:p>
            <a:pPr marL="0" lvl="0" indent="0" algn="l" rtl="0">
              <a:lnSpc>
                <a:spcPct val="115000"/>
              </a:lnSpc>
              <a:spcBef>
                <a:spcPts val="0"/>
              </a:spcBef>
              <a:spcAft>
                <a:spcPts val="0"/>
              </a:spcAft>
              <a:buNone/>
            </a:pPr>
            <a:r>
              <a:rPr lang="en" sz="1200">
                <a:uFill>
                  <a:noFill/>
                </a:uFill>
                <a:latin typeface="Calibri"/>
                <a:ea typeface="Calibri"/>
                <a:cs typeface="Calibri"/>
                <a:sym typeface="Calibri"/>
                <a:hlinkClick r:id="rId7"/>
              </a:rPr>
              <a:t>Periods</a:t>
            </a:r>
            <a:r>
              <a:rPr lang="en" sz="1200">
                <a:latin typeface="Calibri"/>
                <a:ea typeface="Calibri"/>
                <a:cs typeface="Calibri"/>
                <a:sym typeface="Calibri"/>
              </a:rPr>
              <a:t>: </a:t>
            </a:r>
            <a:r>
              <a:rPr lang="en" sz="1200">
                <a:uFill>
                  <a:noFill/>
                </a:uFill>
                <a:latin typeface="Calibri"/>
                <a:ea typeface="Calibri"/>
                <a:cs typeface="Calibri"/>
                <a:sym typeface="Calibri"/>
                <a:hlinkClick r:id="rId8"/>
              </a:rPr>
              <a:t>Modernism</a:t>
            </a:r>
            <a:r>
              <a:rPr lang="en" sz="1200">
                <a:latin typeface="Calibri"/>
                <a:ea typeface="Calibri"/>
                <a:cs typeface="Calibri"/>
                <a:sym typeface="Calibri"/>
              </a:rPr>
              <a:t>, </a:t>
            </a:r>
            <a:r>
              <a:rPr lang="en" sz="1200">
                <a:uFill>
                  <a:noFill/>
                </a:uFill>
                <a:latin typeface="Calibri"/>
                <a:ea typeface="Calibri"/>
                <a:cs typeface="Calibri"/>
                <a:sym typeface="Calibri"/>
                <a:hlinkClick r:id="rId9"/>
              </a:rPr>
              <a:t>Social realism</a:t>
            </a:r>
            <a:endParaRPr sz="1200">
              <a:latin typeface="Calibri"/>
              <a:ea typeface="Calibri"/>
              <a:cs typeface="Calibri"/>
              <a:sym typeface="Calibri"/>
            </a:endParaRPr>
          </a:p>
        </p:txBody>
      </p:sp>
      <p:sp>
        <p:nvSpPr>
          <p:cNvPr id="376" name="Google Shape;376;p44"/>
          <p:cNvSpPr txBox="1"/>
          <p:nvPr/>
        </p:nvSpPr>
        <p:spPr>
          <a:xfrm>
            <a:off x="3686625" y="957413"/>
            <a:ext cx="51768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What happened before this image. What is being discussed, or is there conversation? Who are these people? Names, history? Why are they here at this hour?</a:t>
            </a:r>
            <a:endParaRPr>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pic>
        <p:nvPicPr>
          <p:cNvPr id="381" name="Google Shape;381;p45"/>
          <p:cNvPicPr preferRelativeResize="0"/>
          <p:nvPr/>
        </p:nvPicPr>
        <p:blipFill rotWithShape="1">
          <a:blip r:embed="rId3">
            <a:alphaModFix/>
          </a:blip>
          <a:srcRect l="4510" t="16822" r="62322" b="77167"/>
          <a:stretch/>
        </p:blipFill>
        <p:spPr>
          <a:xfrm>
            <a:off x="275125" y="256605"/>
            <a:ext cx="4382326" cy="613651"/>
          </a:xfrm>
          <a:prstGeom prst="rect">
            <a:avLst/>
          </a:prstGeom>
          <a:noFill/>
          <a:ln>
            <a:noFill/>
          </a:ln>
        </p:spPr>
      </p:pic>
      <p:pic>
        <p:nvPicPr>
          <p:cNvPr id="382" name="Google Shape;382;p45"/>
          <p:cNvPicPr preferRelativeResize="0"/>
          <p:nvPr/>
        </p:nvPicPr>
        <p:blipFill rotWithShape="1">
          <a:blip r:embed="rId4">
            <a:alphaModFix/>
          </a:blip>
          <a:srcRect l="4444" t="15178" r="69909" b="75059"/>
          <a:stretch/>
        </p:blipFill>
        <p:spPr>
          <a:xfrm>
            <a:off x="4657450" y="100425"/>
            <a:ext cx="3527898" cy="1037624"/>
          </a:xfrm>
          <a:prstGeom prst="rect">
            <a:avLst/>
          </a:prstGeom>
          <a:noFill/>
          <a:ln>
            <a:noFill/>
          </a:ln>
        </p:spPr>
      </p:pic>
      <p:pic>
        <p:nvPicPr>
          <p:cNvPr id="383" name="Google Shape;383;p45"/>
          <p:cNvPicPr preferRelativeResize="0"/>
          <p:nvPr/>
        </p:nvPicPr>
        <p:blipFill>
          <a:blip r:embed="rId5">
            <a:alphaModFix/>
          </a:blip>
          <a:stretch>
            <a:fillRect/>
          </a:stretch>
        </p:blipFill>
        <p:spPr>
          <a:xfrm>
            <a:off x="4910200" y="1186325"/>
            <a:ext cx="3842675" cy="2108200"/>
          </a:xfrm>
          <a:prstGeom prst="rect">
            <a:avLst/>
          </a:prstGeom>
          <a:noFill/>
          <a:ln>
            <a:noFill/>
          </a:ln>
        </p:spPr>
      </p:pic>
      <p:sp>
        <p:nvSpPr>
          <p:cNvPr id="384" name="Google Shape;384;p45"/>
          <p:cNvSpPr txBox="1"/>
          <p:nvPr/>
        </p:nvSpPr>
        <p:spPr>
          <a:xfrm>
            <a:off x="5686275" y="3342800"/>
            <a:ext cx="3021600" cy="4173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a:latin typeface="Calibri"/>
                <a:ea typeface="Calibri"/>
                <a:cs typeface="Calibri"/>
                <a:sym typeface="Calibri"/>
              </a:rPr>
              <a:t>Edward Hopper “Nighthawks”, 1942</a:t>
            </a:r>
            <a:endParaRPr sz="1200">
              <a:latin typeface="Calibri"/>
              <a:ea typeface="Calibri"/>
              <a:cs typeface="Calibri"/>
              <a:sym typeface="Calibri"/>
            </a:endParaRPr>
          </a:p>
        </p:txBody>
      </p:sp>
      <p:sp>
        <p:nvSpPr>
          <p:cNvPr id="385" name="Google Shape;385;p45"/>
          <p:cNvSpPr txBox="1"/>
          <p:nvPr/>
        </p:nvSpPr>
        <p:spPr>
          <a:xfrm>
            <a:off x="331675" y="1134914"/>
            <a:ext cx="4325700" cy="376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Edward’s wife, Jo, kept a journal and vividly described his paintings. This is what she recorded about Nighthawks:</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sz="1300" i="1">
                <a:latin typeface="Calibri"/>
                <a:ea typeface="Calibri"/>
                <a:cs typeface="Calibri"/>
                <a:sym typeface="Calibri"/>
              </a:rPr>
              <a:t>“Night + brilliant interior of cheap restaurant. Bright items: cherry wood counter + tops of surrounding stools; light on metal tanks at rear right; brilliant streak of jade green tiles 3/4 cross canvas at base of glass of window curving at corner. Light walls, dull yellow ocre [sic] door into kitchen right. Very good looking blond boy in white (coat, cap) inside counter. Girl in red blouse, brown hair eating sandwich. Man night hawk (beak) in dark suit, steel grey hat, black band, blue shirt (clean) holding cigarette. Other figure dark sinister back at left. Light sidewalk outside pale greenish. Darkish red brick houses opposite. Sign across top of restaurant, dark Phillies 5c cigar. Picture of cigar. Outside of shop dark, green. Note: bit of bright ceiling inside shop against dark of outside street at edge of stretch of top of window.”</a:t>
            </a:r>
            <a:endParaRPr sz="1300">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pic>
        <p:nvPicPr>
          <p:cNvPr id="390" name="Google Shape;390;p46"/>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391" name="Google Shape;391;p46"/>
          <p:cNvPicPr preferRelativeResize="0"/>
          <p:nvPr/>
        </p:nvPicPr>
        <p:blipFill rotWithShape="1">
          <a:blip r:embed="rId4">
            <a:alphaModFix/>
          </a:blip>
          <a:srcRect l="5952" t="24286" r="68232" b="65301"/>
          <a:stretch/>
        </p:blipFill>
        <p:spPr>
          <a:xfrm>
            <a:off x="4931500" y="1"/>
            <a:ext cx="3559174" cy="1109349"/>
          </a:xfrm>
          <a:prstGeom prst="rect">
            <a:avLst/>
          </a:prstGeom>
          <a:noFill/>
          <a:ln>
            <a:noFill/>
          </a:ln>
        </p:spPr>
      </p:pic>
      <p:pic>
        <p:nvPicPr>
          <p:cNvPr id="392" name="Google Shape;392;p46"/>
          <p:cNvPicPr preferRelativeResize="0"/>
          <p:nvPr/>
        </p:nvPicPr>
        <p:blipFill>
          <a:blip r:embed="rId5">
            <a:alphaModFix/>
          </a:blip>
          <a:stretch>
            <a:fillRect/>
          </a:stretch>
        </p:blipFill>
        <p:spPr>
          <a:xfrm>
            <a:off x="265550" y="1017350"/>
            <a:ext cx="4913372" cy="3729351"/>
          </a:xfrm>
          <a:prstGeom prst="rect">
            <a:avLst/>
          </a:prstGeom>
          <a:noFill/>
          <a:ln>
            <a:noFill/>
          </a:ln>
        </p:spPr>
      </p:pic>
      <p:sp>
        <p:nvSpPr>
          <p:cNvPr id="393" name="Google Shape;393;p46"/>
          <p:cNvSpPr txBox="1"/>
          <p:nvPr/>
        </p:nvSpPr>
        <p:spPr>
          <a:xfrm>
            <a:off x="5443450" y="1017350"/>
            <a:ext cx="3221700" cy="129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Refer to Edward Hopper’s painting, </a:t>
            </a:r>
            <a:r>
              <a:rPr lang="en">
                <a:solidFill>
                  <a:schemeClr val="dk1"/>
                </a:solidFill>
                <a:latin typeface="Calibri"/>
                <a:ea typeface="Calibri"/>
                <a:cs typeface="Calibri"/>
                <a:sym typeface="Calibri"/>
              </a:rPr>
              <a:t>Lighthouse Hill, 1927, while finishing the sketch in your book. Add shadows - looking at shapes of positive and negative space.</a:t>
            </a:r>
            <a:endParaRPr>
              <a:latin typeface="Calibri"/>
              <a:ea typeface="Calibri"/>
              <a:cs typeface="Calibri"/>
              <a:sym typeface="Calibri"/>
            </a:endParaRPr>
          </a:p>
        </p:txBody>
      </p:sp>
      <p:pic>
        <p:nvPicPr>
          <p:cNvPr id="394" name="Google Shape;394;p46"/>
          <p:cNvPicPr preferRelativeResize="0"/>
          <p:nvPr/>
        </p:nvPicPr>
        <p:blipFill>
          <a:blip r:embed="rId6">
            <a:alphaModFix/>
          </a:blip>
          <a:stretch>
            <a:fillRect/>
          </a:stretch>
        </p:blipFill>
        <p:spPr>
          <a:xfrm>
            <a:off x="5528468" y="2517281"/>
            <a:ext cx="3221699" cy="1449968"/>
          </a:xfrm>
          <a:prstGeom prst="rect">
            <a:avLst/>
          </a:prstGeom>
          <a:noFill/>
          <a:ln>
            <a:noFill/>
          </a:ln>
        </p:spPr>
      </p:pic>
      <p:sp>
        <p:nvSpPr>
          <p:cNvPr id="395" name="Google Shape;395;p46"/>
          <p:cNvSpPr/>
          <p:nvPr/>
        </p:nvSpPr>
        <p:spPr>
          <a:xfrm>
            <a:off x="5499000" y="2412225"/>
            <a:ext cx="3251100" cy="23346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pic>
        <p:nvPicPr>
          <p:cNvPr id="400" name="Google Shape;400;p47"/>
          <p:cNvPicPr preferRelativeResize="0"/>
          <p:nvPr/>
        </p:nvPicPr>
        <p:blipFill rotWithShape="1">
          <a:blip r:embed="rId3">
            <a:alphaModFix/>
          </a:blip>
          <a:srcRect l="4444" t="34264" r="60392" b="56191"/>
          <a:stretch/>
        </p:blipFill>
        <p:spPr>
          <a:xfrm>
            <a:off x="4495475" y="-7750"/>
            <a:ext cx="4382326" cy="919198"/>
          </a:xfrm>
          <a:prstGeom prst="rect">
            <a:avLst/>
          </a:prstGeom>
          <a:noFill/>
          <a:ln>
            <a:noFill/>
          </a:ln>
        </p:spPr>
      </p:pic>
      <p:pic>
        <p:nvPicPr>
          <p:cNvPr id="401" name="Google Shape;401;p47"/>
          <p:cNvPicPr preferRelativeResize="0"/>
          <p:nvPr/>
        </p:nvPicPr>
        <p:blipFill rotWithShape="1">
          <a:blip r:embed="rId4">
            <a:alphaModFix/>
          </a:blip>
          <a:srcRect l="4510" t="37657" r="62322" b="56332"/>
          <a:stretch/>
        </p:blipFill>
        <p:spPr>
          <a:xfrm>
            <a:off x="113150" y="145027"/>
            <a:ext cx="4382326" cy="613651"/>
          </a:xfrm>
          <a:prstGeom prst="rect">
            <a:avLst/>
          </a:prstGeom>
          <a:noFill/>
          <a:ln>
            <a:noFill/>
          </a:ln>
        </p:spPr>
      </p:pic>
      <p:pic>
        <p:nvPicPr>
          <p:cNvPr id="402" name="Google Shape;402;p47"/>
          <p:cNvPicPr preferRelativeResize="0"/>
          <p:nvPr/>
        </p:nvPicPr>
        <p:blipFill>
          <a:blip r:embed="rId5">
            <a:alphaModFix/>
          </a:blip>
          <a:stretch>
            <a:fillRect/>
          </a:stretch>
        </p:blipFill>
        <p:spPr>
          <a:xfrm>
            <a:off x="249375" y="833703"/>
            <a:ext cx="3209618" cy="4080023"/>
          </a:xfrm>
          <a:prstGeom prst="rect">
            <a:avLst/>
          </a:prstGeom>
          <a:noFill/>
          <a:ln>
            <a:noFill/>
          </a:ln>
        </p:spPr>
      </p:pic>
      <p:pic>
        <p:nvPicPr>
          <p:cNvPr id="403" name="Google Shape;403;p47"/>
          <p:cNvPicPr preferRelativeResize="0"/>
          <p:nvPr/>
        </p:nvPicPr>
        <p:blipFill>
          <a:blip r:embed="rId6">
            <a:alphaModFix/>
          </a:blip>
          <a:stretch>
            <a:fillRect/>
          </a:stretch>
        </p:blipFill>
        <p:spPr>
          <a:xfrm>
            <a:off x="3611393" y="1216199"/>
            <a:ext cx="5380207" cy="3697539"/>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pic>
        <p:nvPicPr>
          <p:cNvPr id="408" name="Google Shape;408;p48"/>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409" name="Google Shape;409;p48"/>
          <p:cNvPicPr preferRelativeResize="0"/>
          <p:nvPr/>
        </p:nvPicPr>
        <p:blipFill rotWithShape="1">
          <a:blip r:embed="rId4">
            <a:alphaModFix/>
          </a:blip>
          <a:srcRect l="5954" t="43695" r="66555" b="41874"/>
          <a:stretch/>
        </p:blipFill>
        <p:spPr>
          <a:xfrm>
            <a:off x="4719525" y="45775"/>
            <a:ext cx="4083577" cy="1656349"/>
          </a:xfrm>
          <a:prstGeom prst="rect">
            <a:avLst/>
          </a:prstGeom>
          <a:noFill/>
          <a:ln>
            <a:noFill/>
          </a:ln>
        </p:spPr>
      </p:pic>
      <p:pic>
        <p:nvPicPr>
          <p:cNvPr id="410" name="Google Shape;410;p48"/>
          <p:cNvPicPr preferRelativeResize="0"/>
          <p:nvPr/>
        </p:nvPicPr>
        <p:blipFill>
          <a:blip r:embed="rId5">
            <a:alphaModFix/>
          </a:blip>
          <a:stretch>
            <a:fillRect/>
          </a:stretch>
        </p:blipFill>
        <p:spPr>
          <a:xfrm>
            <a:off x="111575" y="878500"/>
            <a:ext cx="4382323" cy="3099584"/>
          </a:xfrm>
          <a:prstGeom prst="rect">
            <a:avLst/>
          </a:prstGeom>
          <a:noFill/>
          <a:ln>
            <a:noFill/>
          </a:ln>
        </p:spPr>
      </p:pic>
      <p:sp>
        <p:nvSpPr>
          <p:cNvPr id="411" name="Google Shape;411;p48"/>
          <p:cNvSpPr txBox="1"/>
          <p:nvPr/>
        </p:nvSpPr>
        <p:spPr>
          <a:xfrm>
            <a:off x="46000" y="3913525"/>
            <a:ext cx="4575300" cy="106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i="1">
                <a:solidFill>
                  <a:srgbClr val="141414"/>
                </a:solidFill>
                <a:latin typeface="Calibri"/>
                <a:ea typeface="Calibri"/>
                <a:cs typeface="Calibri"/>
                <a:sym typeface="Calibri"/>
              </a:rPr>
              <a:t>The Card Players</a:t>
            </a:r>
            <a:r>
              <a:rPr lang="en" sz="1200">
                <a:solidFill>
                  <a:srgbClr val="141414"/>
                </a:solidFill>
                <a:latin typeface="Calibri"/>
                <a:ea typeface="Calibri"/>
                <a:cs typeface="Calibri"/>
                <a:sym typeface="Calibri"/>
              </a:rPr>
              <a:t> by Paul Cézanne, Post-Impressionism</a:t>
            </a:r>
            <a:endParaRPr sz="1200">
              <a:solidFill>
                <a:srgbClr val="141414"/>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rgbClr val="26323E"/>
                </a:solidFill>
                <a:latin typeface="Calibri"/>
                <a:ea typeface="Calibri"/>
                <a:cs typeface="Calibri"/>
                <a:sym typeface="Calibri"/>
              </a:rPr>
              <a:t>French master Paul Cézanne's works have been credited with bridging the gap between 19th century Impressionism and 20th century Cubism. But his finest accomplishment might well be </a:t>
            </a:r>
            <a:r>
              <a:rPr lang="en" sz="1200" i="1">
                <a:solidFill>
                  <a:srgbClr val="26323E"/>
                </a:solidFill>
                <a:latin typeface="Calibri"/>
                <a:ea typeface="Calibri"/>
                <a:cs typeface="Calibri"/>
                <a:sym typeface="Calibri"/>
              </a:rPr>
              <a:t>The Card Players</a:t>
            </a:r>
            <a:r>
              <a:rPr lang="en" sz="1200">
                <a:solidFill>
                  <a:srgbClr val="26323E"/>
                </a:solidFill>
                <a:latin typeface="Calibri"/>
                <a:ea typeface="Calibri"/>
                <a:cs typeface="Calibri"/>
                <a:sym typeface="Calibri"/>
              </a:rPr>
              <a:t>, which continues to fascinate art lovers and set records.</a:t>
            </a:r>
            <a:endParaRPr sz="1200">
              <a:solidFill>
                <a:srgbClr val="141414"/>
              </a:solidFill>
              <a:latin typeface="Calibri"/>
              <a:ea typeface="Calibri"/>
              <a:cs typeface="Calibri"/>
              <a:sym typeface="Calibri"/>
            </a:endParaRPr>
          </a:p>
        </p:txBody>
      </p:sp>
      <p:sp>
        <p:nvSpPr>
          <p:cNvPr id="412" name="Google Shape;412;p48"/>
          <p:cNvSpPr txBox="1"/>
          <p:nvPr/>
        </p:nvSpPr>
        <p:spPr>
          <a:xfrm>
            <a:off x="4719525" y="1434625"/>
            <a:ext cx="4278900" cy="3467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rgbClr val="26323E"/>
                </a:solidFill>
                <a:latin typeface="Calibri"/>
                <a:ea typeface="Calibri"/>
                <a:cs typeface="Calibri"/>
                <a:sym typeface="Calibri"/>
              </a:rPr>
              <a:t>1.</a:t>
            </a:r>
            <a:r>
              <a:rPr lang="en" sz="1200" b="1" i="1">
                <a:solidFill>
                  <a:srgbClr val="26323E"/>
                </a:solidFill>
                <a:latin typeface="Calibri"/>
                <a:ea typeface="Calibri"/>
                <a:cs typeface="Calibri"/>
                <a:sym typeface="Calibri"/>
              </a:rPr>
              <a:t> The Card Players</a:t>
            </a:r>
            <a:r>
              <a:rPr lang="en" sz="1200" b="1">
                <a:solidFill>
                  <a:srgbClr val="26323E"/>
                </a:solidFill>
                <a:latin typeface="Calibri"/>
                <a:ea typeface="Calibri"/>
                <a:cs typeface="Calibri"/>
                <a:sym typeface="Calibri"/>
              </a:rPr>
              <a:t> is not one painting, but five.</a:t>
            </a:r>
            <a:endParaRPr sz="1200" b="1">
              <a:solidFill>
                <a:srgbClr val="26323E"/>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rgbClr val="26323E"/>
                </a:solidFill>
                <a:latin typeface="Calibri"/>
                <a:ea typeface="Calibri"/>
                <a:cs typeface="Calibri"/>
                <a:sym typeface="Calibri"/>
              </a:rPr>
              <a:t>Created between 1890 and 1895, this quintet of oil paintings is considered a </a:t>
            </a:r>
            <a:r>
              <a:rPr lang="en" sz="1200">
                <a:solidFill>
                  <a:srgbClr val="26323E"/>
                </a:solidFill>
                <a:uFill>
                  <a:noFill/>
                </a:uFill>
                <a:latin typeface="Calibri"/>
                <a:ea typeface="Calibri"/>
                <a:cs typeface="Calibri"/>
                <a:sym typeface="Calibri"/>
                <a:hlinkClick r:id="rId6">
                  <a:extLst>
                    <a:ext uri="{A12FA001-AC4F-418D-AE19-62706E023703}">
                      <ahyp:hlinkClr xmlns:ahyp="http://schemas.microsoft.com/office/drawing/2018/hyperlinkcolor" val="tx"/>
                    </a:ext>
                  </a:extLst>
                </a:hlinkClick>
              </a:rPr>
              <a:t>cornerstone</a:t>
            </a:r>
            <a:r>
              <a:rPr lang="en" sz="1200">
                <a:solidFill>
                  <a:srgbClr val="26323E"/>
                </a:solidFill>
                <a:latin typeface="Calibri"/>
                <a:ea typeface="Calibri"/>
                <a:cs typeface="Calibri"/>
                <a:sym typeface="Calibri"/>
              </a:rPr>
              <a:t> of Cézanne's "final period," when he created some of his most acclaimed works. </a:t>
            </a:r>
            <a:endParaRPr sz="1200">
              <a:solidFill>
                <a:srgbClr val="26323E"/>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rgbClr val="26323E"/>
                </a:solidFill>
                <a:latin typeface="Calibri"/>
                <a:ea typeface="Calibri"/>
                <a:cs typeface="Calibri"/>
                <a:sym typeface="Calibri"/>
              </a:rPr>
              <a:t>2. Their sizes vary greatly. </a:t>
            </a:r>
            <a:endParaRPr sz="1200" b="1">
              <a:solidFill>
                <a:srgbClr val="26323E"/>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rgbClr val="26323E"/>
                </a:solidFill>
                <a:latin typeface="Calibri"/>
                <a:ea typeface="Calibri"/>
                <a:cs typeface="Calibri"/>
                <a:sym typeface="Calibri"/>
              </a:rPr>
              <a:t>The canvases range from roughly 4 1/2 by 6 feet all the way down to just 1 1/2 by 2 feet.</a:t>
            </a:r>
            <a:endParaRPr sz="1200">
              <a:solidFill>
                <a:srgbClr val="26323E"/>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rgbClr val="26323E"/>
                </a:solidFill>
                <a:latin typeface="Calibri"/>
                <a:ea typeface="Calibri"/>
                <a:cs typeface="Calibri"/>
                <a:sym typeface="Calibri"/>
              </a:rPr>
              <a:t>3. These card players weren't betting men.  </a:t>
            </a:r>
            <a:endParaRPr sz="1200" b="1">
              <a:solidFill>
                <a:srgbClr val="26323E"/>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rgbClr val="26323E"/>
                </a:solidFill>
                <a:latin typeface="Calibri"/>
                <a:ea typeface="Calibri"/>
                <a:cs typeface="Calibri"/>
                <a:sym typeface="Calibri"/>
              </a:rPr>
              <a:t>None of the five paintings show any money on the table for antes or pots. It has been speculated the quiet nature of the game combined with the lack of gambling could mean these men are enjoying a game similar to </a:t>
            </a:r>
            <a:r>
              <a:rPr lang="en" sz="1200">
                <a:solidFill>
                  <a:srgbClr val="26323E"/>
                </a:solidFill>
                <a:uFill>
                  <a:noFill/>
                </a:uFill>
                <a:latin typeface="Calibri"/>
                <a:ea typeface="Calibri"/>
                <a:cs typeface="Calibri"/>
                <a:sym typeface="Calibri"/>
                <a:hlinkClick r:id="rId7">
                  <a:extLst>
                    <a:ext uri="{A12FA001-AC4F-418D-AE19-62706E023703}">
                      <ahyp:hlinkClr xmlns:ahyp="http://schemas.microsoft.com/office/drawing/2018/hyperlinkcolor" val="tx"/>
                    </a:ext>
                  </a:extLst>
                </a:hlinkClick>
              </a:rPr>
              <a:t>gin rummy</a:t>
            </a:r>
            <a:r>
              <a:rPr lang="en" sz="1200">
                <a:solidFill>
                  <a:srgbClr val="26323E"/>
                </a:solidFill>
                <a:latin typeface="Calibri"/>
                <a:ea typeface="Calibri"/>
                <a:cs typeface="Calibri"/>
                <a:sym typeface="Calibri"/>
              </a:rPr>
              <a:t>. </a:t>
            </a:r>
            <a:endParaRPr sz="1200">
              <a:solidFill>
                <a:srgbClr val="26323E"/>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rgbClr val="26323E"/>
                </a:solidFill>
                <a:latin typeface="Calibri"/>
                <a:ea typeface="Calibri"/>
                <a:cs typeface="Calibri"/>
                <a:sym typeface="Calibri"/>
              </a:rPr>
              <a:t>4. </a:t>
            </a:r>
            <a:r>
              <a:rPr lang="en" sz="1200" b="1" i="1">
                <a:solidFill>
                  <a:srgbClr val="26323E"/>
                </a:solidFill>
                <a:latin typeface="Calibri"/>
                <a:ea typeface="Calibri"/>
                <a:cs typeface="Calibri"/>
                <a:sym typeface="Calibri"/>
              </a:rPr>
              <a:t>The Card Players</a:t>
            </a:r>
            <a:r>
              <a:rPr lang="en" sz="1200" b="1">
                <a:solidFill>
                  <a:srgbClr val="26323E"/>
                </a:solidFill>
                <a:latin typeface="Calibri"/>
                <a:ea typeface="Calibri"/>
                <a:cs typeface="Calibri"/>
                <a:sym typeface="Calibri"/>
              </a:rPr>
              <a:t> are spread around the world.</a:t>
            </a:r>
            <a:endParaRPr sz="1200" b="1">
              <a:solidFill>
                <a:srgbClr val="26323E"/>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rgbClr val="26323E"/>
                </a:solidFill>
                <a:latin typeface="Calibri"/>
                <a:ea typeface="Calibri"/>
                <a:cs typeface="Calibri"/>
                <a:sym typeface="Calibri"/>
              </a:rPr>
              <a:t>Though sometimes reunited for shared exhibitions, </a:t>
            </a:r>
            <a:r>
              <a:rPr lang="en" sz="1200" i="1">
                <a:solidFill>
                  <a:srgbClr val="26323E"/>
                </a:solidFill>
                <a:latin typeface="Calibri"/>
                <a:ea typeface="Calibri"/>
                <a:cs typeface="Calibri"/>
                <a:sym typeface="Calibri"/>
              </a:rPr>
              <a:t>The Card Players</a:t>
            </a:r>
            <a:r>
              <a:rPr lang="en" sz="1200">
                <a:solidFill>
                  <a:srgbClr val="26323E"/>
                </a:solidFill>
                <a:latin typeface="Calibri"/>
                <a:ea typeface="Calibri"/>
                <a:cs typeface="Calibri"/>
                <a:sym typeface="Calibri"/>
              </a:rPr>
              <a:t> share no common home. You can find them in Philadelphia, NYC MoMA, Paris’ </a:t>
            </a:r>
            <a:r>
              <a:rPr lang="en" sz="1200">
                <a:solidFill>
                  <a:srgbClr val="26323E"/>
                </a:solidFill>
                <a:uFill>
                  <a:noFill/>
                </a:uFill>
                <a:latin typeface="Calibri"/>
                <a:ea typeface="Calibri"/>
                <a:cs typeface="Calibri"/>
                <a:sym typeface="Calibri"/>
                <a:hlinkClick r:id="rId8">
                  <a:extLst>
                    <a:ext uri="{A12FA001-AC4F-418D-AE19-62706E023703}">
                      <ahyp:hlinkClr xmlns:ahyp="http://schemas.microsoft.com/office/drawing/2018/hyperlinkcolor" val="tx"/>
                    </a:ext>
                  </a:extLst>
                </a:hlinkClick>
              </a:rPr>
              <a:t>Musée d'Orsay</a:t>
            </a:r>
            <a:r>
              <a:rPr lang="en" sz="1200">
                <a:solidFill>
                  <a:srgbClr val="26323E"/>
                </a:solidFill>
                <a:latin typeface="Calibri"/>
                <a:ea typeface="Calibri"/>
                <a:cs typeface="Calibri"/>
                <a:sym typeface="Calibri"/>
              </a:rPr>
              <a:t>, London's </a:t>
            </a:r>
            <a:r>
              <a:rPr lang="en" sz="1200">
                <a:solidFill>
                  <a:srgbClr val="26323E"/>
                </a:solidFill>
                <a:uFill>
                  <a:noFill/>
                </a:uFill>
                <a:latin typeface="Calibri"/>
                <a:ea typeface="Calibri"/>
                <a:cs typeface="Calibri"/>
                <a:sym typeface="Calibri"/>
                <a:hlinkClick r:id="rId9">
                  <a:extLst>
                    <a:ext uri="{A12FA001-AC4F-418D-AE19-62706E023703}">
                      <ahyp:hlinkClr xmlns:ahyp="http://schemas.microsoft.com/office/drawing/2018/hyperlinkcolor" val="tx"/>
                    </a:ext>
                  </a:extLst>
                </a:hlinkClick>
              </a:rPr>
              <a:t>Courtauld Institute of Art</a:t>
            </a:r>
            <a:r>
              <a:rPr lang="en" sz="1200">
                <a:solidFill>
                  <a:srgbClr val="26323E"/>
                </a:solidFill>
                <a:latin typeface="Calibri"/>
                <a:ea typeface="Calibri"/>
                <a:cs typeface="Calibri"/>
                <a:sym typeface="Calibri"/>
              </a:rPr>
              <a:t>, and the last is part of a private collection belonging to the royal family of Qatar, bought at auction in 2011 for $_________.</a:t>
            </a:r>
            <a:endParaRPr sz="1200" b="1">
              <a:solidFill>
                <a:srgbClr val="26323E"/>
              </a:solidFill>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pic>
        <p:nvPicPr>
          <p:cNvPr id="417" name="Google Shape;417;p49"/>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418" name="Google Shape;418;p49"/>
          <p:cNvPicPr preferRelativeResize="0"/>
          <p:nvPr/>
        </p:nvPicPr>
        <p:blipFill rotWithShape="1">
          <a:blip r:embed="rId4">
            <a:alphaModFix/>
          </a:blip>
          <a:srcRect l="5954" t="43695" r="66555" b="41874"/>
          <a:stretch/>
        </p:blipFill>
        <p:spPr>
          <a:xfrm>
            <a:off x="4719525" y="45775"/>
            <a:ext cx="4083577" cy="1656349"/>
          </a:xfrm>
          <a:prstGeom prst="rect">
            <a:avLst/>
          </a:prstGeom>
          <a:noFill/>
          <a:ln>
            <a:noFill/>
          </a:ln>
        </p:spPr>
      </p:pic>
      <p:pic>
        <p:nvPicPr>
          <p:cNvPr id="419" name="Google Shape;419;p49"/>
          <p:cNvPicPr preferRelativeResize="0"/>
          <p:nvPr/>
        </p:nvPicPr>
        <p:blipFill>
          <a:blip r:embed="rId5">
            <a:alphaModFix/>
          </a:blip>
          <a:stretch>
            <a:fillRect/>
          </a:stretch>
        </p:blipFill>
        <p:spPr>
          <a:xfrm>
            <a:off x="111575" y="878500"/>
            <a:ext cx="4382323" cy="3099584"/>
          </a:xfrm>
          <a:prstGeom prst="rect">
            <a:avLst/>
          </a:prstGeom>
          <a:noFill/>
          <a:ln>
            <a:noFill/>
          </a:ln>
        </p:spPr>
      </p:pic>
      <p:sp>
        <p:nvSpPr>
          <p:cNvPr id="420" name="Google Shape;420;p49"/>
          <p:cNvSpPr txBox="1"/>
          <p:nvPr/>
        </p:nvSpPr>
        <p:spPr>
          <a:xfrm>
            <a:off x="46000" y="3913525"/>
            <a:ext cx="4575300" cy="1065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i="1">
                <a:solidFill>
                  <a:srgbClr val="141414"/>
                </a:solidFill>
                <a:latin typeface="Calibri"/>
                <a:ea typeface="Calibri"/>
                <a:cs typeface="Calibri"/>
                <a:sym typeface="Calibri"/>
              </a:rPr>
              <a:t>The Card Players</a:t>
            </a:r>
            <a:r>
              <a:rPr lang="en" sz="1200">
                <a:solidFill>
                  <a:srgbClr val="141414"/>
                </a:solidFill>
                <a:latin typeface="Calibri"/>
                <a:ea typeface="Calibri"/>
                <a:cs typeface="Calibri"/>
                <a:sym typeface="Calibri"/>
              </a:rPr>
              <a:t> by Paul Cézanne, Post-Impressionism</a:t>
            </a:r>
            <a:endParaRPr sz="1200">
              <a:solidFill>
                <a:srgbClr val="141414"/>
              </a:solidFill>
              <a:latin typeface="Calibri"/>
              <a:ea typeface="Calibri"/>
              <a:cs typeface="Calibri"/>
              <a:sym typeface="Calibri"/>
            </a:endParaRPr>
          </a:p>
          <a:p>
            <a:pPr marL="0" lvl="0" indent="0" algn="l" rtl="0">
              <a:spcBef>
                <a:spcPts val="0"/>
              </a:spcBef>
              <a:spcAft>
                <a:spcPts val="0"/>
              </a:spcAft>
              <a:buNone/>
            </a:pPr>
            <a:r>
              <a:rPr lang="en" sz="1200">
                <a:solidFill>
                  <a:srgbClr val="26323E"/>
                </a:solidFill>
                <a:latin typeface="Calibri"/>
                <a:ea typeface="Calibri"/>
                <a:cs typeface="Calibri"/>
                <a:sym typeface="Calibri"/>
              </a:rPr>
              <a:t>French master Paul Cézanne's works have been credited with bridging the gap between 19th century Impressionism and 20th century Cubism. But his finest accomplishment might well be </a:t>
            </a:r>
            <a:r>
              <a:rPr lang="en" sz="1200" i="1">
                <a:solidFill>
                  <a:srgbClr val="26323E"/>
                </a:solidFill>
                <a:latin typeface="Calibri"/>
                <a:ea typeface="Calibri"/>
                <a:cs typeface="Calibri"/>
                <a:sym typeface="Calibri"/>
              </a:rPr>
              <a:t>The Card Players</a:t>
            </a:r>
            <a:r>
              <a:rPr lang="en" sz="1200">
                <a:solidFill>
                  <a:srgbClr val="26323E"/>
                </a:solidFill>
                <a:latin typeface="Calibri"/>
                <a:ea typeface="Calibri"/>
                <a:cs typeface="Calibri"/>
                <a:sym typeface="Calibri"/>
              </a:rPr>
              <a:t>, which continues to fascinate art lovers and set records.</a:t>
            </a:r>
            <a:endParaRPr sz="1200">
              <a:solidFill>
                <a:srgbClr val="141414"/>
              </a:solidFill>
              <a:latin typeface="Calibri"/>
              <a:ea typeface="Calibri"/>
              <a:cs typeface="Calibri"/>
              <a:sym typeface="Calibri"/>
            </a:endParaRPr>
          </a:p>
        </p:txBody>
      </p:sp>
      <p:sp>
        <p:nvSpPr>
          <p:cNvPr id="421" name="Google Shape;421;p49"/>
          <p:cNvSpPr txBox="1"/>
          <p:nvPr/>
        </p:nvSpPr>
        <p:spPr>
          <a:xfrm>
            <a:off x="5254600" y="1099800"/>
            <a:ext cx="6398700" cy="74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2" name="Google Shape;422;p49"/>
          <p:cNvSpPr txBox="1"/>
          <p:nvPr/>
        </p:nvSpPr>
        <p:spPr>
          <a:xfrm>
            <a:off x="4468900" y="1852200"/>
            <a:ext cx="4522800" cy="2544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4800">
                <a:latin typeface="Bree Serif"/>
                <a:ea typeface="Bree Serif"/>
                <a:cs typeface="Bree Serif"/>
                <a:sym typeface="Bree Serif"/>
              </a:rPr>
              <a:t>$250 million</a:t>
            </a:r>
            <a:endParaRPr sz="4800">
              <a:latin typeface="Bree Serif"/>
              <a:ea typeface="Bree Serif"/>
              <a:cs typeface="Bree Serif"/>
              <a:sym typeface="Bree Serif"/>
            </a:endParaRPr>
          </a:p>
          <a:p>
            <a:pPr marL="0" lvl="0" indent="0" algn="ctr" rtl="0">
              <a:spcBef>
                <a:spcPts val="0"/>
              </a:spcBef>
              <a:spcAft>
                <a:spcPts val="0"/>
              </a:spcAft>
              <a:buNone/>
            </a:pPr>
            <a:r>
              <a:rPr lang="en" sz="4800">
                <a:latin typeface="Bree Serif"/>
                <a:ea typeface="Bree Serif"/>
                <a:cs typeface="Bree Serif"/>
                <a:sym typeface="Bree Serif"/>
              </a:rPr>
              <a:t>OR</a:t>
            </a:r>
            <a:endParaRPr sz="4800">
              <a:latin typeface="Bree Serif"/>
              <a:ea typeface="Bree Serif"/>
              <a:cs typeface="Bree Serif"/>
              <a:sym typeface="Bree Serif"/>
            </a:endParaRPr>
          </a:p>
          <a:p>
            <a:pPr marL="0" lvl="0" indent="0" algn="ctr" rtl="0">
              <a:spcBef>
                <a:spcPts val="0"/>
              </a:spcBef>
              <a:spcAft>
                <a:spcPts val="0"/>
              </a:spcAft>
              <a:buNone/>
            </a:pPr>
            <a:r>
              <a:rPr lang="en" sz="4800">
                <a:latin typeface="Bree Serif"/>
                <a:ea typeface="Bree Serif"/>
                <a:cs typeface="Bree Serif"/>
                <a:sym typeface="Bree Serif"/>
              </a:rPr>
              <a:t>$250,000,000.00</a:t>
            </a:r>
            <a:endParaRPr sz="4800">
              <a:latin typeface="Bree Serif"/>
              <a:ea typeface="Bree Serif"/>
              <a:cs typeface="Bree Serif"/>
              <a:sym typeface="Bree Serif"/>
            </a:endParaRPr>
          </a:p>
        </p:txBody>
      </p:sp>
      <p:sp>
        <p:nvSpPr>
          <p:cNvPr id="423" name="Google Shape;423;p49"/>
          <p:cNvSpPr txBox="1"/>
          <p:nvPr/>
        </p:nvSpPr>
        <p:spPr>
          <a:xfrm>
            <a:off x="4495800" y="1544175"/>
            <a:ext cx="4522800" cy="62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Bree Serif"/>
                <a:ea typeface="Bree Serif"/>
                <a:cs typeface="Bree Serif"/>
                <a:sym typeface="Bree Serif"/>
              </a:rPr>
              <a:t>PURCHASED IN 2011 FOR...</a:t>
            </a:r>
            <a:endParaRPr sz="2400">
              <a:latin typeface="Bree Serif"/>
              <a:ea typeface="Bree Serif"/>
              <a:cs typeface="Bree Serif"/>
              <a:sym typeface="Bree Serif"/>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2"/>
                                        </p:tgtEl>
                                        <p:attrNameLst>
                                          <p:attrName>style.visibility</p:attrName>
                                        </p:attrNameLst>
                                      </p:cBhvr>
                                      <p:to>
                                        <p:strVal val="visible"/>
                                      </p:to>
                                    </p:set>
                                    <p:animEffect transition="in" filter="fade">
                                      <p:cBhvr>
                                        <p:cTn id="7" dur="1000"/>
                                        <p:tgtEl>
                                          <p:spTgt spid="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pic>
        <p:nvPicPr>
          <p:cNvPr id="428" name="Google Shape;428;p50"/>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429" name="Google Shape;429;p5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430" name="Google Shape;430;p50"/>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2    •    W E E K  12</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24DD1F6A-ABA9-DA77-B75C-3258670F49FC}"/>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pic>
        <p:nvPicPr>
          <p:cNvPr id="435" name="Google Shape;435;p51"/>
          <p:cNvPicPr preferRelativeResize="0"/>
          <p:nvPr/>
        </p:nvPicPr>
        <p:blipFill rotWithShape="1">
          <a:blip r:embed="rId3">
            <a:alphaModFix/>
          </a:blip>
          <a:srcRect l="49870" t="3246" r="16604" b="84823"/>
          <a:stretch/>
        </p:blipFill>
        <p:spPr>
          <a:xfrm>
            <a:off x="-100400" y="-89275"/>
            <a:ext cx="4787450" cy="1316549"/>
          </a:xfrm>
          <a:prstGeom prst="rect">
            <a:avLst/>
          </a:prstGeom>
          <a:noFill/>
          <a:ln>
            <a:noFill/>
          </a:ln>
        </p:spPr>
      </p:pic>
      <p:pic>
        <p:nvPicPr>
          <p:cNvPr id="436" name="Google Shape;436;p51"/>
          <p:cNvPicPr preferRelativeResize="0"/>
          <p:nvPr/>
        </p:nvPicPr>
        <p:blipFill rotWithShape="1">
          <a:blip r:embed="rId4">
            <a:alphaModFix/>
          </a:blip>
          <a:srcRect l="4510" t="6021" r="62322" b="87968"/>
          <a:stretch/>
        </p:blipFill>
        <p:spPr>
          <a:xfrm>
            <a:off x="4619100" y="189686"/>
            <a:ext cx="4382326" cy="613651"/>
          </a:xfrm>
          <a:prstGeom prst="rect">
            <a:avLst/>
          </a:prstGeom>
          <a:noFill/>
          <a:ln>
            <a:noFill/>
          </a:ln>
        </p:spPr>
      </p:pic>
      <p:sp>
        <p:nvSpPr>
          <p:cNvPr id="437" name="Google Shape;437;p51"/>
          <p:cNvSpPr txBox="1"/>
          <p:nvPr/>
        </p:nvSpPr>
        <p:spPr>
          <a:xfrm>
            <a:off x="177750" y="1079150"/>
            <a:ext cx="4295400" cy="384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rgbClr val="515151"/>
                </a:solidFill>
                <a:latin typeface="Calibri"/>
                <a:ea typeface="Calibri"/>
                <a:cs typeface="Calibri"/>
                <a:sym typeface="Calibri"/>
              </a:rPr>
              <a:t>Mark Rothko was born in 1903 in Latvia, the fourth child of a Jewish pharmacist. He and his family emigrated to the US when he was 10 years old settling in Portland, Oregon. He graduated from high school with great achievements and headed to Yale University. He left before his graduation in 1923 and relocated in New York City. Going back to his childhood roots, in 1929 he began teaching at </a:t>
            </a:r>
            <a:r>
              <a:rPr lang="en" sz="1100">
                <a:solidFill>
                  <a:srgbClr val="333333"/>
                </a:solidFill>
                <a:latin typeface="Calibri"/>
                <a:ea typeface="Calibri"/>
                <a:cs typeface="Calibri"/>
                <a:sym typeface="Calibri"/>
              </a:rPr>
              <a:t>the Center Academy of the Brooklyn Jewish Center.</a:t>
            </a:r>
            <a:endParaRPr sz="1100">
              <a:solidFill>
                <a:srgbClr val="515151"/>
              </a:solidFill>
              <a:latin typeface="Calibri"/>
              <a:ea typeface="Calibri"/>
              <a:cs typeface="Calibri"/>
              <a:sym typeface="Calibri"/>
            </a:endParaRPr>
          </a:p>
          <a:p>
            <a:pPr marL="0" lvl="0" indent="0" algn="l" rtl="0">
              <a:spcBef>
                <a:spcPts val="0"/>
              </a:spcBef>
              <a:spcAft>
                <a:spcPts val="0"/>
              </a:spcAft>
              <a:buNone/>
            </a:pPr>
            <a:endParaRPr sz="1100">
              <a:solidFill>
                <a:srgbClr val="515151"/>
              </a:solidFill>
              <a:latin typeface="Calibri"/>
              <a:ea typeface="Calibri"/>
              <a:cs typeface="Calibri"/>
              <a:sym typeface="Calibri"/>
            </a:endParaRPr>
          </a:p>
          <a:p>
            <a:pPr marL="0" lvl="0" indent="0" algn="l" rtl="0">
              <a:spcBef>
                <a:spcPts val="0"/>
              </a:spcBef>
              <a:spcAft>
                <a:spcPts val="0"/>
              </a:spcAft>
              <a:buNone/>
            </a:pPr>
            <a:r>
              <a:rPr lang="en" sz="1100">
                <a:solidFill>
                  <a:srgbClr val="515151"/>
                </a:solidFill>
                <a:latin typeface="Calibri"/>
                <a:ea typeface="Calibri"/>
                <a:cs typeface="Calibri"/>
                <a:sym typeface="Calibri"/>
              </a:rPr>
              <a:t>In late 1940s and early 1950s, Mark Rothko created some of the pieces which he is most well known for in his career. Many of the art which he put out during this period showcased the large and dark brush strokes, the large blocks of color that were used in his paintings, and a variety of washes were also used in the art forms which he created during these years.</a:t>
            </a:r>
            <a:endParaRPr sz="1100">
              <a:solidFill>
                <a:srgbClr val="515151"/>
              </a:solidFill>
              <a:latin typeface="Calibri"/>
              <a:ea typeface="Calibri"/>
              <a:cs typeface="Calibri"/>
              <a:sym typeface="Calibri"/>
            </a:endParaRPr>
          </a:p>
          <a:p>
            <a:pPr marL="0" lvl="0" indent="0" algn="l" rtl="0">
              <a:spcBef>
                <a:spcPts val="0"/>
              </a:spcBef>
              <a:spcAft>
                <a:spcPts val="0"/>
              </a:spcAft>
              <a:buNone/>
            </a:pPr>
            <a:endParaRPr sz="1100">
              <a:solidFill>
                <a:srgbClr val="515151"/>
              </a:solidFill>
              <a:latin typeface="Calibri"/>
              <a:ea typeface="Calibri"/>
              <a:cs typeface="Calibri"/>
              <a:sym typeface="Calibri"/>
            </a:endParaRPr>
          </a:p>
          <a:p>
            <a:pPr marL="0" lvl="0" indent="0" algn="l" rtl="0">
              <a:spcBef>
                <a:spcPts val="0"/>
              </a:spcBef>
              <a:spcAft>
                <a:spcPts val="0"/>
              </a:spcAft>
              <a:buNone/>
            </a:pPr>
            <a:r>
              <a:rPr lang="en" sz="1100">
                <a:solidFill>
                  <a:srgbClr val="515151"/>
                </a:solidFill>
                <a:latin typeface="Calibri"/>
                <a:ea typeface="Calibri"/>
                <a:cs typeface="Calibri"/>
                <a:sym typeface="Calibri"/>
              </a:rPr>
              <a:t>Throughout his life, Mark Rothko suffered with bows of depression, and in 1970 he took his own life, as many other famous artists had done before him. But, even with a shorter career than many artists in the abstract realm, he did have quite a bit of success with the works which he had created during the course of his career. Mark Rothko was also viewed as one of the leading American artists, in the world of abstractionist work, and abstract painting.</a:t>
            </a:r>
            <a:endParaRPr sz="1100">
              <a:latin typeface="Calibri"/>
              <a:ea typeface="Calibri"/>
              <a:cs typeface="Calibri"/>
              <a:sym typeface="Calibri"/>
            </a:endParaRPr>
          </a:p>
        </p:txBody>
      </p:sp>
      <p:pic>
        <p:nvPicPr>
          <p:cNvPr id="438" name="Google Shape;438;p51"/>
          <p:cNvPicPr preferRelativeResize="0"/>
          <p:nvPr/>
        </p:nvPicPr>
        <p:blipFill>
          <a:blip r:embed="rId5">
            <a:alphaModFix/>
          </a:blip>
          <a:stretch>
            <a:fillRect/>
          </a:stretch>
        </p:blipFill>
        <p:spPr>
          <a:xfrm>
            <a:off x="6805062" y="889076"/>
            <a:ext cx="2203603" cy="2850111"/>
          </a:xfrm>
          <a:prstGeom prst="rect">
            <a:avLst/>
          </a:prstGeom>
          <a:noFill/>
          <a:ln>
            <a:noFill/>
          </a:ln>
        </p:spPr>
      </p:pic>
      <p:sp>
        <p:nvSpPr>
          <p:cNvPr id="439" name="Google Shape;439;p51"/>
          <p:cNvSpPr txBox="1"/>
          <p:nvPr/>
        </p:nvSpPr>
        <p:spPr>
          <a:xfrm>
            <a:off x="6760854" y="3750175"/>
            <a:ext cx="2307000" cy="37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Orange and Yellow, 1956 by Mark Rothko</a:t>
            </a:r>
            <a:endParaRPr/>
          </a:p>
        </p:txBody>
      </p:sp>
      <p:pic>
        <p:nvPicPr>
          <p:cNvPr id="440" name="Google Shape;440;p51"/>
          <p:cNvPicPr preferRelativeResize="0"/>
          <p:nvPr/>
        </p:nvPicPr>
        <p:blipFill>
          <a:blip r:embed="rId6">
            <a:alphaModFix/>
          </a:blip>
          <a:stretch>
            <a:fillRect/>
          </a:stretch>
        </p:blipFill>
        <p:spPr>
          <a:xfrm>
            <a:off x="4619100" y="2417124"/>
            <a:ext cx="2141754" cy="2452396"/>
          </a:xfrm>
          <a:prstGeom prst="rect">
            <a:avLst/>
          </a:prstGeom>
          <a:noFill/>
          <a:ln>
            <a:noFill/>
          </a:ln>
        </p:spPr>
      </p:pic>
      <p:sp>
        <p:nvSpPr>
          <p:cNvPr id="441" name="Google Shape;441;p51"/>
          <p:cNvSpPr txBox="1"/>
          <p:nvPr/>
        </p:nvSpPr>
        <p:spPr>
          <a:xfrm>
            <a:off x="4688737" y="1182362"/>
            <a:ext cx="1900800" cy="941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Calibri"/>
                <a:ea typeface="Calibri"/>
                <a:cs typeface="Calibri"/>
                <a:sym typeface="Calibri"/>
              </a:rPr>
              <a:t>“There is no such</a:t>
            </a:r>
            <a:endParaRPr>
              <a:latin typeface="Calibri"/>
              <a:ea typeface="Calibri"/>
              <a:cs typeface="Calibri"/>
              <a:sym typeface="Calibri"/>
            </a:endParaRPr>
          </a:p>
          <a:p>
            <a:pPr marL="0" lvl="0" indent="0" algn="ctr" rtl="0">
              <a:spcBef>
                <a:spcPts val="0"/>
              </a:spcBef>
              <a:spcAft>
                <a:spcPts val="0"/>
              </a:spcAft>
              <a:buNone/>
            </a:pPr>
            <a:r>
              <a:rPr lang="en">
                <a:latin typeface="Calibri"/>
                <a:ea typeface="Calibri"/>
                <a:cs typeface="Calibri"/>
                <a:sym typeface="Calibri"/>
              </a:rPr>
              <a:t>thing as good painting</a:t>
            </a:r>
            <a:endParaRPr>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about nothing.”</a:t>
            </a:r>
            <a:endParaRPr>
              <a:latin typeface="Calibri"/>
              <a:ea typeface="Calibri"/>
              <a:cs typeface="Calibri"/>
              <a:sym typeface="Calibri"/>
            </a:endParaRPr>
          </a:p>
          <a:p>
            <a:pPr marL="0" lvl="0" indent="0" algn="ctr" rtl="0">
              <a:spcBef>
                <a:spcPts val="0"/>
              </a:spcBef>
              <a:spcAft>
                <a:spcPts val="0"/>
              </a:spcAft>
              <a:buNone/>
            </a:pPr>
            <a:r>
              <a:rPr lang="en" sz="1300">
                <a:latin typeface="Calibri"/>
                <a:ea typeface="Calibri"/>
                <a:cs typeface="Calibri"/>
                <a:sym typeface="Calibri"/>
              </a:rPr>
              <a:t>-Mark Rothko</a:t>
            </a:r>
            <a:endParaRPr sz="1300">
              <a:latin typeface="Calibri"/>
              <a:ea typeface="Calibri"/>
              <a:cs typeface="Calibri"/>
              <a:sym typeface="Calibri"/>
            </a:endParaRPr>
          </a:p>
        </p:txBody>
      </p:sp>
      <p:sp>
        <p:nvSpPr>
          <p:cNvPr id="442" name="Google Shape;442;p51"/>
          <p:cNvSpPr txBox="1"/>
          <p:nvPr/>
        </p:nvSpPr>
        <p:spPr>
          <a:xfrm>
            <a:off x="6762424" y="4234523"/>
            <a:ext cx="2141700" cy="474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a:latin typeface="Calibri"/>
                <a:ea typeface="Calibri"/>
                <a:cs typeface="Calibri"/>
                <a:sym typeface="Calibri"/>
              </a:rPr>
              <a:t>“Silence is so accurate. ”</a:t>
            </a:r>
            <a:endParaRPr>
              <a:latin typeface="Calibri"/>
              <a:ea typeface="Calibri"/>
              <a:cs typeface="Calibri"/>
              <a:sym typeface="Calibri"/>
            </a:endParaRPr>
          </a:p>
          <a:p>
            <a:pPr marL="0" lvl="0" indent="0" algn="ctr" rtl="0">
              <a:spcBef>
                <a:spcPts val="0"/>
              </a:spcBef>
              <a:spcAft>
                <a:spcPts val="0"/>
              </a:spcAft>
              <a:buNone/>
            </a:pPr>
            <a:r>
              <a:rPr lang="en">
                <a:latin typeface="Calibri"/>
                <a:ea typeface="Calibri"/>
                <a:cs typeface="Calibri"/>
                <a:sym typeface="Calibri"/>
              </a:rPr>
              <a:t>-Mark Rothko</a:t>
            </a:r>
            <a:endParaRPr>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pic>
        <p:nvPicPr>
          <p:cNvPr id="82" name="Google Shape;82;p16"/>
          <p:cNvPicPr preferRelativeResize="0"/>
          <p:nvPr/>
        </p:nvPicPr>
        <p:blipFill rotWithShape="1">
          <a:blip r:embed="rId3">
            <a:alphaModFix/>
          </a:blip>
          <a:srcRect l="2768" t="16704" r="76782" b="71365"/>
          <a:stretch/>
        </p:blipFill>
        <p:spPr>
          <a:xfrm>
            <a:off x="4159175" y="0"/>
            <a:ext cx="3761773" cy="1695900"/>
          </a:xfrm>
          <a:prstGeom prst="rect">
            <a:avLst/>
          </a:prstGeom>
          <a:noFill/>
          <a:ln>
            <a:noFill/>
          </a:ln>
        </p:spPr>
      </p:pic>
      <p:pic>
        <p:nvPicPr>
          <p:cNvPr id="83" name="Google Shape;83;p16"/>
          <p:cNvPicPr preferRelativeResize="0"/>
          <p:nvPr/>
        </p:nvPicPr>
        <p:blipFill rotWithShape="1">
          <a:blip r:embed="rId4">
            <a:alphaModFix/>
          </a:blip>
          <a:srcRect l="4510" t="16822" r="62322" b="77167"/>
          <a:stretch/>
        </p:blipFill>
        <p:spPr>
          <a:xfrm>
            <a:off x="275125" y="256605"/>
            <a:ext cx="4382326" cy="613651"/>
          </a:xfrm>
          <a:prstGeom prst="rect">
            <a:avLst/>
          </a:prstGeom>
          <a:noFill/>
          <a:ln>
            <a:noFill/>
          </a:ln>
        </p:spPr>
      </p:pic>
      <p:sp>
        <p:nvSpPr>
          <p:cNvPr id="84" name="Google Shape;84;p16"/>
          <p:cNvSpPr txBox="1"/>
          <p:nvPr/>
        </p:nvSpPr>
        <p:spPr>
          <a:xfrm>
            <a:off x="198925" y="1010925"/>
            <a:ext cx="4754700" cy="391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Fauvism - “Fauve” directly translates to “wild beasts” </a:t>
            </a:r>
            <a:endParaRPr>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Patterns of color, simplified scenes, flatness, intensity, non-naturalistic</a:t>
            </a:r>
            <a:endParaRPr>
              <a:solidFill>
                <a:schemeClr val="dk1"/>
              </a:solidFill>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Artists: Henri Matisse, André Derain, Kees Van Dongen, Georges Rouault, Maurice de Vlaminck</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Artists were influenced by Van Gogh and Gauguin. It was in 1905 that they first exhibited their work in the Paris Salon d’Automne. Each piece received a shocking response of original work. </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Thick, heavy brush strokes were applied to the canvas with bright, vivid colors directly applied from the tubes without any mixing or shading. There were no bounds of applying what the eyes could see vs. what was painted. There was freedom in their color application. Blues and purples were used to represent shadows keeping to the true hue in each tube. </a:t>
            </a:r>
            <a:endParaRPr>
              <a:latin typeface="Calibri"/>
              <a:ea typeface="Calibri"/>
              <a:cs typeface="Calibri"/>
              <a:sym typeface="Calibri"/>
            </a:endParaRPr>
          </a:p>
        </p:txBody>
      </p:sp>
      <p:sp>
        <p:nvSpPr>
          <p:cNvPr id="85" name="Google Shape;85;p16"/>
          <p:cNvSpPr txBox="1"/>
          <p:nvPr/>
        </p:nvSpPr>
        <p:spPr>
          <a:xfrm>
            <a:off x="4953625" y="4558450"/>
            <a:ext cx="2791500" cy="34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Calibri"/>
                <a:ea typeface="Calibri"/>
                <a:cs typeface="Calibri"/>
                <a:sym typeface="Calibri"/>
              </a:rPr>
              <a:t>Bridge over the Riou - André Derain - 1906</a:t>
            </a:r>
            <a:endParaRPr sz="1100">
              <a:latin typeface="Calibri"/>
              <a:ea typeface="Calibri"/>
              <a:cs typeface="Calibri"/>
              <a:sym typeface="Calibri"/>
            </a:endParaRPr>
          </a:p>
        </p:txBody>
      </p:sp>
      <p:pic>
        <p:nvPicPr>
          <p:cNvPr id="86" name="Google Shape;86;p16"/>
          <p:cNvPicPr preferRelativeResize="0"/>
          <p:nvPr/>
        </p:nvPicPr>
        <p:blipFill>
          <a:blip r:embed="rId5">
            <a:alphaModFix/>
          </a:blip>
          <a:stretch>
            <a:fillRect/>
          </a:stretch>
        </p:blipFill>
        <p:spPr>
          <a:xfrm>
            <a:off x="5032050" y="1402375"/>
            <a:ext cx="3903350" cy="313967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pic>
        <p:nvPicPr>
          <p:cNvPr id="447" name="Google Shape;447;p52"/>
          <p:cNvPicPr preferRelativeResize="0"/>
          <p:nvPr/>
        </p:nvPicPr>
        <p:blipFill>
          <a:blip r:embed="rId3">
            <a:alphaModFix amt="60000"/>
          </a:blip>
          <a:stretch>
            <a:fillRect/>
          </a:stretch>
        </p:blipFill>
        <p:spPr>
          <a:xfrm>
            <a:off x="258725" y="4098174"/>
            <a:ext cx="1050450" cy="876075"/>
          </a:xfrm>
          <a:prstGeom prst="rect">
            <a:avLst/>
          </a:prstGeom>
          <a:noFill/>
          <a:ln>
            <a:noFill/>
          </a:ln>
        </p:spPr>
      </p:pic>
      <p:pic>
        <p:nvPicPr>
          <p:cNvPr id="448" name="Google Shape;448;p52"/>
          <p:cNvPicPr preferRelativeResize="0"/>
          <p:nvPr/>
        </p:nvPicPr>
        <p:blipFill rotWithShape="1">
          <a:blip r:embed="rId4">
            <a:alphaModFix/>
          </a:blip>
          <a:srcRect l="4510" t="16822" r="62322" b="77167"/>
          <a:stretch/>
        </p:blipFill>
        <p:spPr>
          <a:xfrm>
            <a:off x="4470275" y="278905"/>
            <a:ext cx="4382326" cy="613651"/>
          </a:xfrm>
          <a:prstGeom prst="rect">
            <a:avLst/>
          </a:prstGeom>
          <a:noFill/>
          <a:ln>
            <a:noFill/>
          </a:ln>
        </p:spPr>
      </p:pic>
      <p:pic>
        <p:nvPicPr>
          <p:cNvPr id="449" name="Google Shape;449;p52"/>
          <p:cNvPicPr preferRelativeResize="0"/>
          <p:nvPr/>
        </p:nvPicPr>
        <p:blipFill rotWithShape="1">
          <a:blip r:embed="rId5">
            <a:alphaModFix/>
          </a:blip>
          <a:srcRect l="49869" t="14741" r="24819" b="77667"/>
          <a:stretch/>
        </p:blipFill>
        <p:spPr>
          <a:xfrm>
            <a:off x="63752" y="145050"/>
            <a:ext cx="4332224" cy="1004149"/>
          </a:xfrm>
          <a:prstGeom prst="rect">
            <a:avLst/>
          </a:prstGeom>
          <a:noFill/>
          <a:ln>
            <a:noFill/>
          </a:ln>
        </p:spPr>
      </p:pic>
      <p:pic>
        <p:nvPicPr>
          <p:cNvPr id="450" name="Google Shape;450;p52"/>
          <p:cNvPicPr preferRelativeResize="0"/>
          <p:nvPr/>
        </p:nvPicPr>
        <p:blipFill>
          <a:blip r:embed="rId6">
            <a:alphaModFix/>
          </a:blip>
          <a:stretch>
            <a:fillRect/>
          </a:stretch>
        </p:blipFill>
        <p:spPr>
          <a:xfrm>
            <a:off x="351926" y="1149199"/>
            <a:ext cx="1516574" cy="1241699"/>
          </a:xfrm>
          <a:prstGeom prst="rect">
            <a:avLst/>
          </a:prstGeom>
          <a:noFill/>
          <a:ln>
            <a:noFill/>
          </a:ln>
        </p:spPr>
      </p:pic>
      <p:sp>
        <p:nvSpPr>
          <p:cNvPr id="451" name="Google Shape;451;p52"/>
          <p:cNvSpPr txBox="1"/>
          <p:nvPr/>
        </p:nvSpPr>
        <p:spPr>
          <a:xfrm>
            <a:off x="258725" y="2389525"/>
            <a:ext cx="1693200" cy="1241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00" b="1">
                <a:solidFill>
                  <a:srgbClr val="0C343D"/>
                </a:solidFill>
                <a:latin typeface="Calibri"/>
                <a:ea typeface="Calibri"/>
                <a:cs typeface="Calibri"/>
                <a:sym typeface="Calibri"/>
              </a:rPr>
              <a:t>Cézanne painting from Gurlitt hoard goes on show for first time since before Second World War</a:t>
            </a:r>
            <a:endParaRPr sz="1000" b="1">
              <a:solidFill>
                <a:srgbClr val="0C343D"/>
              </a:solidFill>
              <a:latin typeface="Calibri"/>
              <a:ea typeface="Calibri"/>
              <a:cs typeface="Calibri"/>
              <a:sym typeface="Calibri"/>
            </a:endParaRPr>
          </a:p>
          <a:p>
            <a:pPr marL="0" lvl="0" indent="0" algn="l" rtl="0">
              <a:lnSpc>
                <a:spcPct val="100000"/>
              </a:lnSpc>
              <a:spcBef>
                <a:spcPts val="600"/>
              </a:spcBef>
              <a:spcAft>
                <a:spcPts val="0"/>
              </a:spcAft>
              <a:buClr>
                <a:schemeClr val="dk1"/>
              </a:buClr>
              <a:buSzPts val="1100"/>
              <a:buFont typeface="Arial"/>
              <a:buNone/>
            </a:pPr>
            <a:r>
              <a:rPr lang="en" sz="1000" b="1">
                <a:solidFill>
                  <a:srgbClr val="0C343D"/>
                </a:solidFill>
                <a:latin typeface="Calibri"/>
                <a:ea typeface="Calibri"/>
                <a:cs typeface="Calibri"/>
                <a:sym typeface="Calibri"/>
              </a:rPr>
              <a:t>Painter’s descendants reach agreement with Kunstmuseum Bern, which has been acknowledged as the rightful owner of La Montagne Sainte-Victoire</a:t>
            </a:r>
            <a:endParaRPr sz="1000" b="1">
              <a:solidFill>
                <a:srgbClr val="0C343D"/>
              </a:solidFill>
              <a:latin typeface="Calibri"/>
              <a:ea typeface="Calibri"/>
              <a:cs typeface="Calibri"/>
              <a:sym typeface="Calibri"/>
            </a:endParaRPr>
          </a:p>
          <a:p>
            <a:pPr marL="0" lvl="0" indent="0" algn="l" rtl="0">
              <a:lnSpc>
                <a:spcPct val="100000"/>
              </a:lnSpc>
              <a:spcBef>
                <a:spcPts val="400"/>
              </a:spcBef>
              <a:spcAft>
                <a:spcPts val="0"/>
              </a:spcAft>
              <a:buNone/>
            </a:pPr>
            <a:r>
              <a:rPr lang="en" sz="1000">
                <a:solidFill>
                  <a:srgbClr val="0C343D"/>
                </a:solidFill>
                <a:uFill>
                  <a:noFill/>
                </a:uFill>
                <a:latin typeface="Calibri"/>
                <a:ea typeface="Calibri"/>
                <a:cs typeface="Calibri"/>
                <a:sym typeface="Calibri"/>
                <a:hlinkClick r:id="rId7">
                  <a:extLst>
                    <a:ext uri="{A12FA001-AC4F-418D-AE19-62706E023703}">
                      <ahyp:hlinkClr xmlns:ahyp="http://schemas.microsoft.com/office/drawing/2018/hyperlinkcolor" val="tx"/>
                    </a:ext>
                  </a:extLst>
                </a:hlinkClick>
              </a:rPr>
              <a:t>ANNY SHAW</a:t>
            </a:r>
            <a:r>
              <a:rPr lang="en" sz="1000">
                <a:solidFill>
                  <a:srgbClr val="0C343D"/>
                </a:solidFill>
                <a:latin typeface="Calibri"/>
                <a:ea typeface="Calibri"/>
                <a:cs typeface="Calibri"/>
                <a:sym typeface="Calibri"/>
              </a:rPr>
              <a:t> • 3rd July 2018</a:t>
            </a:r>
            <a:endParaRPr sz="1000">
              <a:solidFill>
                <a:srgbClr val="0C343D"/>
              </a:solidFill>
              <a:latin typeface="Calibri"/>
              <a:ea typeface="Calibri"/>
              <a:cs typeface="Calibri"/>
              <a:sym typeface="Calibri"/>
            </a:endParaRPr>
          </a:p>
        </p:txBody>
      </p:sp>
      <p:sp>
        <p:nvSpPr>
          <p:cNvPr id="452" name="Google Shape;452;p52"/>
          <p:cNvSpPr txBox="1"/>
          <p:nvPr/>
        </p:nvSpPr>
        <p:spPr>
          <a:xfrm>
            <a:off x="1951875" y="976200"/>
            <a:ext cx="2444100" cy="3938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100" b="1">
                <a:solidFill>
                  <a:srgbClr val="0D0D0D"/>
                </a:solidFill>
                <a:latin typeface="Times New Roman"/>
                <a:ea typeface="Times New Roman"/>
                <a:cs typeface="Times New Roman"/>
                <a:sym typeface="Times New Roman"/>
              </a:rPr>
              <a:t>    Paul Cézanne’s family has reached a settlement with the Kunstmuseum Bern over the painting La Montagne Sainte-Victoire (1897), which goes on show in Switzerland 3 July, 2018  for the first time since before WWII.</a:t>
            </a:r>
            <a:endParaRPr sz="1100" b="1">
              <a:solidFill>
                <a:srgbClr val="0D0D0D"/>
              </a:solidFill>
              <a:latin typeface="Times New Roman"/>
              <a:ea typeface="Times New Roman"/>
              <a:cs typeface="Times New Roman"/>
              <a:sym typeface="Times New Roman"/>
            </a:endParaRPr>
          </a:p>
          <a:p>
            <a:pPr marL="0" lvl="0" indent="0" algn="l" rtl="0">
              <a:lnSpc>
                <a:spcPct val="115000"/>
              </a:lnSpc>
              <a:spcBef>
                <a:spcPts val="0"/>
              </a:spcBef>
              <a:spcAft>
                <a:spcPts val="0"/>
              </a:spcAft>
              <a:buClr>
                <a:schemeClr val="dk1"/>
              </a:buClr>
              <a:buSzPts val="1100"/>
              <a:buFont typeface="Arial"/>
              <a:buNone/>
            </a:pPr>
            <a:r>
              <a:rPr lang="en" sz="1100" b="1">
                <a:solidFill>
                  <a:srgbClr val="0D0D0D"/>
                </a:solidFill>
                <a:latin typeface="Times New Roman"/>
                <a:ea typeface="Times New Roman"/>
                <a:cs typeface="Times New Roman"/>
                <a:sym typeface="Times New Roman"/>
              </a:rPr>
              <a:t>    The work is arguably the most famous of Cornelius Gurlitt’s hoard of Nazi-looted paintings, which was discovered in 2012 during raids on the reclusive octogenarian’s flat in Munich.</a:t>
            </a:r>
            <a:endParaRPr sz="1100" b="1">
              <a:solidFill>
                <a:srgbClr val="0D0D0D"/>
              </a:solidFill>
              <a:latin typeface="Times New Roman"/>
              <a:ea typeface="Times New Roman"/>
              <a:cs typeface="Times New Roman"/>
              <a:sym typeface="Times New Roman"/>
            </a:endParaRPr>
          </a:p>
          <a:p>
            <a:pPr marL="0" lvl="0" indent="0" algn="l" rtl="0">
              <a:lnSpc>
                <a:spcPct val="115000"/>
              </a:lnSpc>
              <a:spcBef>
                <a:spcPts val="0"/>
              </a:spcBef>
              <a:spcAft>
                <a:spcPts val="0"/>
              </a:spcAft>
              <a:buNone/>
            </a:pPr>
            <a:r>
              <a:rPr lang="en" sz="1100" b="1">
                <a:solidFill>
                  <a:srgbClr val="0D0D0D"/>
                </a:solidFill>
                <a:latin typeface="Times New Roman"/>
                <a:ea typeface="Times New Roman"/>
                <a:cs typeface="Times New Roman"/>
                <a:sym typeface="Times New Roman"/>
              </a:rPr>
              <a:t>    The painting will now remain in the possession of the Swiss museum, which the family acknowledges as the rightful owner. In exchange, the Kunstmuseum Bern has granted the Cézanne family the right to exhibit the work at the Musée Granet in Cézanne’s home town of Aix-en-Provence.</a:t>
            </a:r>
            <a:endParaRPr b="1"/>
          </a:p>
        </p:txBody>
      </p:sp>
      <p:sp>
        <p:nvSpPr>
          <p:cNvPr id="453" name="Google Shape;453;p52"/>
          <p:cNvSpPr txBox="1"/>
          <p:nvPr/>
        </p:nvSpPr>
        <p:spPr>
          <a:xfrm>
            <a:off x="4347400" y="976200"/>
            <a:ext cx="2321700" cy="3938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100" b="1">
                <a:solidFill>
                  <a:srgbClr val="0D0D0D"/>
                </a:solidFill>
                <a:latin typeface="Times New Roman"/>
                <a:ea typeface="Times New Roman"/>
                <a:cs typeface="Times New Roman"/>
                <a:sym typeface="Times New Roman"/>
              </a:rPr>
              <a:t>    Philippe Cézanne, the artist’s grandson, describes the solution as “in the spirit of the Swiss-French friendship”. The agreement, he adds, allows “two great museums to show a masterpiece for the benefit and enjoyment of a great audience”. </a:t>
            </a:r>
            <a:endParaRPr sz="1100" b="1">
              <a:solidFill>
                <a:srgbClr val="0D0D0D"/>
              </a:solidFill>
              <a:latin typeface="Times New Roman"/>
              <a:ea typeface="Times New Roman"/>
              <a:cs typeface="Times New Roman"/>
              <a:sym typeface="Times New Roman"/>
            </a:endParaRPr>
          </a:p>
          <a:p>
            <a:pPr marL="0" lvl="0" indent="0" algn="l" rtl="0">
              <a:lnSpc>
                <a:spcPct val="115000"/>
              </a:lnSpc>
              <a:spcBef>
                <a:spcPts val="0"/>
              </a:spcBef>
              <a:spcAft>
                <a:spcPts val="0"/>
              </a:spcAft>
              <a:buNone/>
            </a:pPr>
            <a:r>
              <a:rPr lang="en" sz="1100" b="1">
                <a:solidFill>
                  <a:srgbClr val="0D0D0D"/>
                </a:solidFill>
                <a:latin typeface="Times New Roman"/>
                <a:ea typeface="Times New Roman"/>
                <a:cs typeface="Times New Roman"/>
                <a:sym typeface="Times New Roman"/>
              </a:rPr>
              <a:t>    Gurlitt bequeathed the work, along with hundreds of others, to the Kunstmuseum Bern weeks before he died in 2014, but questions over the 1,500-strong collection’s provenance had already been raised. He had inherited the trove from his father, Hildebrand Gurlitt, a dealer for the Nazis who bought works that had been plundered from Jews or sold by Jews desperate to leave Germany.</a:t>
            </a:r>
            <a:endParaRPr b="1"/>
          </a:p>
        </p:txBody>
      </p:sp>
      <p:sp>
        <p:nvSpPr>
          <p:cNvPr id="454" name="Google Shape;454;p52"/>
          <p:cNvSpPr txBox="1"/>
          <p:nvPr/>
        </p:nvSpPr>
        <p:spPr>
          <a:xfrm>
            <a:off x="6603875" y="964825"/>
            <a:ext cx="2444100" cy="3938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100" b="1">
                <a:solidFill>
                  <a:srgbClr val="0D0D0D"/>
                </a:solidFill>
                <a:latin typeface="Times New Roman"/>
                <a:ea typeface="Times New Roman"/>
                <a:cs typeface="Times New Roman"/>
                <a:sym typeface="Times New Roman"/>
              </a:rPr>
              <a:t>    The work was in the possession of the Cézanne family until 1940, when the provenance trail goes cold. Extensive research by the Gurlitt Provenance Research Project could not fill in the gaps.</a:t>
            </a:r>
            <a:endParaRPr sz="1100" b="1">
              <a:solidFill>
                <a:srgbClr val="0D0D0D"/>
              </a:solidFill>
              <a:latin typeface="Times New Roman"/>
              <a:ea typeface="Times New Roman"/>
              <a:cs typeface="Times New Roman"/>
              <a:sym typeface="Times New Roman"/>
            </a:endParaRPr>
          </a:p>
          <a:p>
            <a:pPr marL="0" lvl="0" indent="0" algn="l" rtl="0">
              <a:lnSpc>
                <a:spcPct val="115000"/>
              </a:lnSpc>
              <a:spcBef>
                <a:spcPts val="0"/>
              </a:spcBef>
              <a:spcAft>
                <a:spcPts val="0"/>
              </a:spcAft>
              <a:buNone/>
            </a:pPr>
            <a:r>
              <a:rPr lang="en" sz="1100" b="1">
                <a:solidFill>
                  <a:srgbClr val="0D0D0D"/>
                </a:solidFill>
                <a:latin typeface="Times New Roman"/>
                <a:ea typeface="Times New Roman"/>
                <a:cs typeface="Times New Roman"/>
                <a:sym typeface="Times New Roman"/>
              </a:rPr>
              <a:t>    “From our knowledge today, the work was not Nazi looted art, the work was confiscated by Nazis in Paris, but subsequently returned to the owners,” Nina Zimmer, the director of the Kunstmuseum Bern, tells The Art Newspaper. “There was no Nazi persecution of the owners.”</a:t>
            </a:r>
            <a:endParaRPr sz="1100" b="1">
              <a:solidFill>
                <a:srgbClr val="0D0D0D"/>
              </a:solidFill>
              <a:latin typeface="Times New Roman"/>
              <a:ea typeface="Times New Roman"/>
              <a:cs typeface="Times New Roman"/>
              <a:sym typeface="Times New Roman"/>
            </a:endParaRPr>
          </a:p>
          <a:p>
            <a:pPr marL="0" lvl="0" indent="0" algn="l" rtl="0">
              <a:lnSpc>
                <a:spcPct val="115000"/>
              </a:lnSpc>
              <a:spcBef>
                <a:spcPts val="0"/>
              </a:spcBef>
              <a:spcAft>
                <a:spcPts val="0"/>
              </a:spcAft>
              <a:buNone/>
            </a:pPr>
            <a:r>
              <a:rPr lang="en" sz="1100" b="1">
                <a:solidFill>
                  <a:srgbClr val="0D0D0D"/>
                </a:solidFill>
                <a:latin typeface="Times New Roman"/>
                <a:ea typeface="Times New Roman"/>
                <a:cs typeface="Times New Roman"/>
                <a:sym typeface="Times New Roman"/>
              </a:rPr>
              <a:t>The painting is currently on show in the museum’s provenance research studio, together with documentation of its history. Discussions are underway for an exhibition of the work at the Musée Granet “in the foreseeable future”.</a:t>
            </a:r>
            <a:endParaRPr sz="1100" b="1">
              <a:solidFill>
                <a:srgbClr val="0D0D0D"/>
              </a:solidFill>
              <a:latin typeface="Times New Roman"/>
              <a:ea typeface="Times New Roman"/>
              <a:cs typeface="Times New Roman"/>
              <a:sym typeface="Times New Roman"/>
            </a:endParaRPr>
          </a:p>
          <a:p>
            <a:pPr marL="0" lvl="0" indent="0" algn="l" rtl="0">
              <a:spcBef>
                <a:spcPts val="0"/>
              </a:spcBef>
              <a:spcAft>
                <a:spcPts val="0"/>
              </a:spcAft>
              <a:buNone/>
            </a:pPr>
            <a:endParaRPr b="1"/>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pic>
        <p:nvPicPr>
          <p:cNvPr id="459" name="Google Shape;459;p53"/>
          <p:cNvPicPr preferRelativeResize="0"/>
          <p:nvPr/>
        </p:nvPicPr>
        <p:blipFill rotWithShape="1">
          <a:blip r:embed="rId3">
            <a:alphaModFix/>
          </a:blip>
          <a:srcRect l="12700" r="13329"/>
          <a:stretch/>
        </p:blipFill>
        <p:spPr>
          <a:xfrm>
            <a:off x="1555275" y="2241025"/>
            <a:ext cx="3171000" cy="2869274"/>
          </a:xfrm>
          <a:prstGeom prst="rect">
            <a:avLst/>
          </a:prstGeom>
          <a:noFill/>
          <a:ln>
            <a:noFill/>
          </a:ln>
        </p:spPr>
      </p:pic>
      <p:pic>
        <p:nvPicPr>
          <p:cNvPr id="460" name="Google Shape;460;p53"/>
          <p:cNvPicPr preferRelativeResize="0"/>
          <p:nvPr/>
        </p:nvPicPr>
        <p:blipFill rotWithShape="1">
          <a:blip r:embed="rId4">
            <a:alphaModFix/>
          </a:blip>
          <a:srcRect l="4510" t="27568" r="62322" b="66421"/>
          <a:stretch/>
        </p:blipFill>
        <p:spPr>
          <a:xfrm>
            <a:off x="4572000" y="252813"/>
            <a:ext cx="4382326" cy="613651"/>
          </a:xfrm>
          <a:prstGeom prst="rect">
            <a:avLst/>
          </a:prstGeom>
          <a:noFill/>
          <a:ln>
            <a:noFill/>
          </a:ln>
        </p:spPr>
      </p:pic>
      <p:pic>
        <p:nvPicPr>
          <p:cNvPr id="461" name="Google Shape;461;p53"/>
          <p:cNvPicPr preferRelativeResize="0"/>
          <p:nvPr/>
        </p:nvPicPr>
        <p:blipFill rotWithShape="1">
          <a:blip r:embed="rId5">
            <a:alphaModFix/>
          </a:blip>
          <a:srcRect l="49870" t="21901" r="21633" b="67253"/>
          <a:stretch/>
        </p:blipFill>
        <p:spPr>
          <a:xfrm>
            <a:off x="412825" y="13288"/>
            <a:ext cx="3715350" cy="1092726"/>
          </a:xfrm>
          <a:prstGeom prst="rect">
            <a:avLst/>
          </a:prstGeom>
          <a:noFill/>
          <a:ln>
            <a:noFill/>
          </a:ln>
        </p:spPr>
      </p:pic>
      <p:sp>
        <p:nvSpPr>
          <p:cNvPr id="462" name="Google Shape;462;p53"/>
          <p:cNvSpPr txBox="1"/>
          <p:nvPr/>
        </p:nvSpPr>
        <p:spPr>
          <a:xfrm>
            <a:off x="4571975" y="1029825"/>
            <a:ext cx="4382400" cy="3793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b="1">
                <a:solidFill>
                  <a:schemeClr val="dk1"/>
                </a:solidFill>
                <a:latin typeface="Calibri"/>
                <a:ea typeface="Calibri"/>
                <a:cs typeface="Calibri"/>
                <a:sym typeface="Calibri"/>
              </a:rPr>
              <a:t>Skill </a:t>
            </a:r>
            <a:r>
              <a:rPr lang="en" sz="1200" b="1" i="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Envision is possible through using mental imagery. Being able to generate and manipulate visual images in your mind as you imagine how you want your finished product to look.</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a:solidFill>
                  <a:schemeClr val="dk1"/>
                </a:solidFill>
                <a:latin typeface="Calibri"/>
                <a:ea typeface="Calibri"/>
                <a:cs typeface="Calibri"/>
                <a:sym typeface="Calibri"/>
              </a:rPr>
              <a:t>Alertness </a:t>
            </a:r>
            <a:r>
              <a:rPr lang="en" sz="1200" b="1" i="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To envision requires that you recognize when it is important to reimagine their work. The  translation from model to work is not direct; it is mediated by your imaginations. There are many ways to represent what is seen, and it is up to you  to imagine how you want to show what you see as you translate observations to the work of art you  are creating. When creating work from imagination there will be moments to re-imagine your product and realize there are many ways to proceed.</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Inclination</a:t>
            </a:r>
            <a:r>
              <a:rPr lang="en" sz="1200" b="1" i="1">
                <a:solidFill>
                  <a:schemeClr val="dk1"/>
                </a:solidFill>
                <a:latin typeface="Calibri"/>
                <a:ea typeface="Calibri"/>
                <a:cs typeface="Calibri"/>
                <a:sym typeface="Calibri"/>
              </a:rPr>
              <a:t> - </a:t>
            </a:r>
            <a:r>
              <a:rPr lang="en" sz="1200">
                <a:solidFill>
                  <a:schemeClr val="dk1"/>
                </a:solidFill>
                <a:latin typeface="Calibri"/>
                <a:ea typeface="Calibri"/>
                <a:cs typeface="Calibri"/>
                <a:sym typeface="Calibri"/>
              </a:rPr>
              <a:t>When imagination is used through planning and/or creating works, it shows inclination to Envision. It is a process sustains artisti investigation and leads to innovation. You begin at point A, re-envision along the way, and have a final creation of your process of envisioning.</a:t>
            </a:r>
            <a:endParaRPr sz="1200">
              <a:latin typeface="Calibri"/>
              <a:ea typeface="Calibri"/>
              <a:cs typeface="Calibri"/>
              <a:sym typeface="Calibri"/>
            </a:endParaRPr>
          </a:p>
        </p:txBody>
      </p:sp>
      <p:sp>
        <p:nvSpPr>
          <p:cNvPr id="463" name="Google Shape;463;p53"/>
          <p:cNvSpPr txBox="1"/>
          <p:nvPr/>
        </p:nvSpPr>
        <p:spPr>
          <a:xfrm>
            <a:off x="288825" y="945850"/>
            <a:ext cx="4199400" cy="3854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b="1">
                <a:solidFill>
                  <a:schemeClr val="dk1"/>
                </a:solidFill>
                <a:latin typeface="Calibri"/>
                <a:ea typeface="Calibri"/>
                <a:cs typeface="Calibri"/>
                <a:sym typeface="Calibri"/>
              </a:rPr>
              <a:t>Envision</a:t>
            </a:r>
            <a:endParaRPr b="1">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a:solidFill>
                  <a:schemeClr val="dk1"/>
                </a:solidFill>
                <a:latin typeface="Calibri"/>
                <a:ea typeface="Calibri"/>
                <a:cs typeface="Calibri"/>
                <a:sym typeface="Calibri"/>
              </a:rPr>
              <a:t>Learning to picture mentally what cannot be directly observed and imagined possible next steps in making a piece.</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a:solidFill>
                  <a:schemeClr val="dk1"/>
                </a:solidFill>
                <a:latin typeface="Calibri"/>
                <a:ea typeface="Calibri"/>
                <a:cs typeface="Calibri"/>
                <a:sym typeface="Calibri"/>
              </a:rPr>
              <a:t>What would your work look like if you tried something else?</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a:solidFill>
                  <a:schemeClr val="dk1"/>
                </a:solidFill>
                <a:latin typeface="Calibri"/>
                <a:ea typeface="Calibri"/>
                <a:cs typeface="Calibri"/>
                <a:sym typeface="Calibri"/>
              </a:rPr>
              <a:t>What do you plan to do?</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a:solidFill>
                  <a:schemeClr val="dk1"/>
                </a:solidFill>
                <a:latin typeface="Calibri"/>
                <a:ea typeface="Calibri"/>
                <a:cs typeface="Calibri"/>
                <a:sym typeface="Calibri"/>
              </a:rPr>
              <a:t>What technique </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a:solidFill>
                  <a:schemeClr val="dk1"/>
                </a:solidFill>
                <a:latin typeface="Calibri"/>
                <a:ea typeface="Calibri"/>
                <a:cs typeface="Calibri"/>
                <a:sym typeface="Calibri"/>
              </a:rPr>
              <a:t>might you employ?</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a:solidFill>
                  <a:schemeClr val="dk1"/>
                </a:solidFill>
                <a:latin typeface="Calibri"/>
                <a:ea typeface="Calibri"/>
                <a:cs typeface="Calibri"/>
                <a:sym typeface="Calibri"/>
              </a:rPr>
              <a:t>Which Impressionism</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a:solidFill>
                  <a:schemeClr val="dk1"/>
                </a:solidFill>
                <a:latin typeface="Calibri"/>
                <a:ea typeface="Calibri"/>
                <a:cs typeface="Calibri"/>
                <a:sym typeface="Calibri"/>
              </a:rPr>
              <a:t>group used Envision</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a:solidFill>
                  <a:schemeClr val="dk1"/>
                </a:solidFill>
                <a:latin typeface="Calibri"/>
                <a:ea typeface="Calibri"/>
                <a:cs typeface="Calibri"/>
                <a:sym typeface="Calibri"/>
              </a:rPr>
              <a:t>the most when</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a:solidFill>
                  <a:schemeClr val="dk1"/>
                </a:solidFill>
                <a:latin typeface="Calibri"/>
                <a:ea typeface="Calibri"/>
                <a:cs typeface="Calibri"/>
                <a:sym typeface="Calibri"/>
              </a:rPr>
              <a:t>creating art? What</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a:solidFill>
                  <a:schemeClr val="dk1"/>
                </a:solidFill>
                <a:latin typeface="Calibri"/>
                <a:ea typeface="Calibri"/>
                <a:cs typeface="Calibri"/>
                <a:sym typeface="Calibri"/>
              </a:rPr>
              <a:t>are some examples</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of their process?</a:t>
            </a:r>
            <a:endParaRPr sz="1200">
              <a:solidFill>
                <a:schemeClr val="dk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pic>
        <p:nvPicPr>
          <p:cNvPr id="468" name="Google Shape;468;p54"/>
          <p:cNvPicPr preferRelativeResize="0"/>
          <p:nvPr/>
        </p:nvPicPr>
        <p:blipFill rotWithShape="1">
          <a:blip r:embed="rId3">
            <a:alphaModFix/>
          </a:blip>
          <a:srcRect l="52050" t="32747" r="19454" b="57057"/>
          <a:stretch/>
        </p:blipFill>
        <p:spPr>
          <a:xfrm>
            <a:off x="325825" y="78100"/>
            <a:ext cx="4070125" cy="1125299"/>
          </a:xfrm>
          <a:prstGeom prst="rect">
            <a:avLst/>
          </a:prstGeom>
          <a:noFill/>
          <a:ln>
            <a:noFill/>
          </a:ln>
        </p:spPr>
      </p:pic>
      <p:pic>
        <p:nvPicPr>
          <p:cNvPr id="469" name="Google Shape;469;p54"/>
          <p:cNvPicPr preferRelativeResize="0"/>
          <p:nvPr/>
        </p:nvPicPr>
        <p:blipFill>
          <a:blip r:embed="rId4">
            <a:alphaModFix/>
          </a:blip>
          <a:stretch>
            <a:fillRect/>
          </a:stretch>
        </p:blipFill>
        <p:spPr>
          <a:xfrm>
            <a:off x="152400" y="1140737"/>
            <a:ext cx="2095825" cy="2095825"/>
          </a:xfrm>
          <a:prstGeom prst="rect">
            <a:avLst/>
          </a:prstGeom>
          <a:noFill/>
          <a:ln>
            <a:noFill/>
          </a:ln>
        </p:spPr>
      </p:pic>
      <p:pic>
        <p:nvPicPr>
          <p:cNvPr id="470" name="Google Shape;470;p54"/>
          <p:cNvPicPr preferRelativeResize="0"/>
          <p:nvPr/>
        </p:nvPicPr>
        <p:blipFill>
          <a:blip r:embed="rId5">
            <a:alphaModFix amt="62000"/>
          </a:blip>
          <a:stretch>
            <a:fillRect/>
          </a:stretch>
        </p:blipFill>
        <p:spPr>
          <a:xfrm>
            <a:off x="6303000" y="1127199"/>
            <a:ext cx="1292264" cy="2172025"/>
          </a:xfrm>
          <a:prstGeom prst="rect">
            <a:avLst/>
          </a:prstGeom>
          <a:noFill/>
          <a:ln>
            <a:noFill/>
          </a:ln>
        </p:spPr>
      </p:pic>
      <p:pic>
        <p:nvPicPr>
          <p:cNvPr id="471" name="Google Shape;471;p54"/>
          <p:cNvPicPr preferRelativeResize="0"/>
          <p:nvPr/>
        </p:nvPicPr>
        <p:blipFill>
          <a:blip r:embed="rId6">
            <a:alphaModFix/>
          </a:blip>
          <a:stretch>
            <a:fillRect/>
          </a:stretch>
        </p:blipFill>
        <p:spPr>
          <a:xfrm>
            <a:off x="5132094" y="1787181"/>
            <a:ext cx="1125300" cy="1125300"/>
          </a:xfrm>
          <a:prstGeom prst="rect">
            <a:avLst/>
          </a:prstGeom>
          <a:noFill/>
          <a:ln>
            <a:noFill/>
          </a:ln>
        </p:spPr>
      </p:pic>
      <p:pic>
        <p:nvPicPr>
          <p:cNvPr id="472" name="Google Shape;472;p54"/>
          <p:cNvPicPr preferRelativeResize="0"/>
          <p:nvPr/>
        </p:nvPicPr>
        <p:blipFill>
          <a:blip r:embed="rId7">
            <a:alphaModFix/>
          </a:blip>
          <a:stretch>
            <a:fillRect/>
          </a:stretch>
        </p:blipFill>
        <p:spPr>
          <a:xfrm>
            <a:off x="2810625" y="1960848"/>
            <a:ext cx="786258" cy="777975"/>
          </a:xfrm>
          <a:prstGeom prst="rect">
            <a:avLst/>
          </a:prstGeom>
          <a:noFill/>
          <a:ln>
            <a:noFill/>
          </a:ln>
        </p:spPr>
      </p:pic>
      <p:pic>
        <p:nvPicPr>
          <p:cNvPr id="473" name="Google Shape;473;p54"/>
          <p:cNvPicPr preferRelativeResize="0"/>
          <p:nvPr/>
        </p:nvPicPr>
        <p:blipFill rotWithShape="1">
          <a:blip r:embed="rId8">
            <a:alphaModFix/>
          </a:blip>
          <a:srcRect l="4510" t="37657" r="62322" b="56332"/>
          <a:stretch/>
        </p:blipFill>
        <p:spPr>
          <a:xfrm>
            <a:off x="4572000" y="234302"/>
            <a:ext cx="4382326" cy="613651"/>
          </a:xfrm>
          <a:prstGeom prst="rect">
            <a:avLst/>
          </a:prstGeom>
          <a:noFill/>
          <a:ln>
            <a:noFill/>
          </a:ln>
        </p:spPr>
      </p:pic>
      <p:pic>
        <p:nvPicPr>
          <p:cNvPr id="474" name="Google Shape;474;p54"/>
          <p:cNvPicPr preferRelativeResize="0"/>
          <p:nvPr/>
        </p:nvPicPr>
        <p:blipFill>
          <a:blip r:embed="rId9">
            <a:alphaModFix/>
          </a:blip>
          <a:stretch>
            <a:fillRect/>
          </a:stretch>
        </p:blipFill>
        <p:spPr>
          <a:xfrm>
            <a:off x="444525" y="1370401"/>
            <a:ext cx="7958799" cy="2300600"/>
          </a:xfrm>
          <a:prstGeom prst="rect">
            <a:avLst/>
          </a:prstGeom>
          <a:noFill/>
          <a:ln>
            <a:noFill/>
          </a:ln>
        </p:spPr>
      </p:pic>
      <p:sp>
        <p:nvSpPr>
          <p:cNvPr id="475" name="Google Shape;475;p54"/>
          <p:cNvSpPr txBox="1"/>
          <p:nvPr/>
        </p:nvSpPr>
        <p:spPr>
          <a:xfrm>
            <a:off x="376150" y="1463275"/>
            <a:ext cx="18885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200">
                <a:solidFill>
                  <a:schemeClr val="dk1"/>
                </a:solidFill>
                <a:latin typeface="Calibri"/>
                <a:ea typeface="Calibri"/>
                <a:cs typeface="Calibri"/>
                <a:sym typeface="Calibri"/>
              </a:rPr>
              <a:t>Impressionism</a:t>
            </a:r>
            <a:endParaRPr sz="2200">
              <a:solidFill>
                <a:schemeClr val="dk1"/>
              </a:solidFill>
              <a:latin typeface="Calibri"/>
              <a:ea typeface="Calibri"/>
              <a:cs typeface="Calibri"/>
              <a:sym typeface="Calibri"/>
            </a:endParaRPr>
          </a:p>
          <a:p>
            <a:pPr marL="0" lvl="0" indent="0" algn="l" rtl="0">
              <a:spcBef>
                <a:spcPts val="0"/>
              </a:spcBef>
              <a:spcAft>
                <a:spcPts val="0"/>
              </a:spcAft>
              <a:buNone/>
            </a:pPr>
            <a:endParaRPr sz="2200">
              <a:latin typeface="Calibri"/>
              <a:ea typeface="Calibri"/>
              <a:cs typeface="Calibri"/>
              <a:sym typeface="Calibri"/>
            </a:endParaRPr>
          </a:p>
        </p:txBody>
      </p:sp>
      <p:sp>
        <p:nvSpPr>
          <p:cNvPr id="476" name="Google Shape;476;p54"/>
          <p:cNvSpPr txBox="1"/>
          <p:nvPr/>
        </p:nvSpPr>
        <p:spPr>
          <a:xfrm>
            <a:off x="3195550" y="1463275"/>
            <a:ext cx="26937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a:solidFill>
                  <a:schemeClr val="dk1"/>
                </a:solidFill>
                <a:latin typeface="Calibri"/>
                <a:ea typeface="Calibri"/>
                <a:cs typeface="Calibri"/>
                <a:sym typeface="Calibri"/>
              </a:rPr>
              <a:t>Neo-Impressionism</a:t>
            </a:r>
            <a:endParaRPr sz="2200">
              <a:solidFill>
                <a:schemeClr val="dk1"/>
              </a:solidFill>
              <a:latin typeface="Calibri"/>
              <a:ea typeface="Calibri"/>
              <a:cs typeface="Calibri"/>
              <a:sym typeface="Calibri"/>
            </a:endParaRPr>
          </a:p>
          <a:p>
            <a:pPr marL="0" lvl="0" indent="0" algn="l" rtl="0">
              <a:spcBef>
                <a:spcPts val="0"/>
              </a:spcBef>
              <a:spcAft>
                <a:spcPts val="0"/>
              </a:spcAft>
              <a:buNone/>
            </a:pPr>
            <a:endParaRPr sz="2200">
              <a:latin typeface="Calibri"/>
              <a:ea typeface="Calibri"/>
              <a:cs typeface="Calibri"/>
              <a:sym typeface="Calibri"/>
            </a:endParaRPr>
          </a:p>
        </p:txBody>
      </p:sp>
      <p:sp>
        <p:nvSpPr>
          <p:cNvPr id="477" name="Google Shape;477;p54"/>
          <p:cNvSpPr txBox="1"/>
          <p:nvPr/>
        </p:nvSpPr>
        <p:spPr>
          <a:xfrm>
            <a:off x="6624550" y="1463275"/>
            <a:ext cx="26937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a:solidFill>
                  <a:schemeClr val="dk1"/>
                </a:solidFill>
                <a:latin typeface="Calibri"/>
                <a:ea typeface="Calibri"/>
                <a:cs typeface="Calibri"/>
                <a:sym typeface="Calibri"/>
              </a:rPr>
              <a:t>Post-Impressionism</a:t>
            </a:r>
            <a:endParaRPr sz="2200">
              <a:solidFill>
                <a:schemeClr val="dk1"/>
              </a:solidFill>
              <a:latin typeface="Calibri"/>
              <a:ea typeface="Calibri"/>
              <a:cs typeface="Calibri"/>
              <a:sym typeface="Calibri"/>
            </a:endParaRPr>
          </a:p>
          <a:p>
            <a:pPr marL="0" lvl="0" indent="0" algn="l" rtl="0">
              <a:spcBef>
                <a:spcPts val="0"/>
              </a:spcBef>
              <a:spcAft>
                <a:spcPts val="0"/>
              </a:spcAft>
              <a:buNone/>
            </a:pPr>
            <a:endParaRPr sz="2200">
              <a:latin typeface="Calibri"/>
              <a:ea typeface="Calibri"/>
              <a:cs typeface="Calibri"/>
              <a:sym typeface="Calibri"/>
            </a:endParaRPr>
          </a:p>
        </p:txBody>
      </p:sp>
      <p:sp>
        <p:nvSpPr>
          <p:cNvPr id="478" name="Google Shape;478;p54"/>
          <p:cNvSpPr txBox="1"/>
          <p:nvPr/>
        </p:nvSpPr>
        <p:spPr>
          <a:xfrm>
            <a:off x="402025" y="1805550"/>
            <a:ext cx="15981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Physical sensation, effects of light, movement, en plein air, bright colors</a:t>
            </a:r>
            <a:endParaRPr sz="1200">
              <a:latin typeface="Calibri"/>
              <a:ea typeface="Calibri"/>
              <a:cs typeface="Calibri"/>
              <a:sym typeface="Calibri"/>
            </a:endParaRPr>
          </a:p>
        </p:txBody>
      </p:sp>
      <p:sp>
        <p:nvSpPr>
          <p:cNvPr id="479" name="Google Shape;479;p54"/>
          <p:cNvSpPr txBox="1"/>
          <p:nvPr/>
        </p:nvSpPr>
        <p:spPr>
          <a:xfrm>
            <a:off x="3639763" y="1805550"/>
            <a:ext cx="1637100" cy="613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latin typeface="Calibri"/>
                <a:ea typeface="Calibri"/>
                <a:cs typeface="Calibri"/>
                <a:sym typeface="Calibri"/>
              </a:rPr>
              <a:t>Color theory, pointillism, divisionism, dots, strokes, stillness</a:t>
            </a:r>
            <a:endParaRPr sz="1200">
              <a:latin typeface="Calibri"/>
              <a:ea typeface="Calibri"/>
              <a:cs typeface="Calibri"/>
              <a:sym typeface="Calibri"/>
            </a:endParaRPr>
          </a:p>
        </p:txBody>
      </p:sp>
      <p:sp>
        <p:nvSpPr>
          <p:cNvPr id="480" name="Google Shape;480;p54"/>
          <p:cNvSpPr txBox="1"/>
          <p:nvPr/>
        </p:nvSpPr>
        <p:spPr>
          <a:xfrm>
            <a:off x="7068925" y="1805550"/>
            <a:ext cx="1789200" cy="613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a:solidFill>
                  <a:schemeClr val="dk1"/>
                </a:solidFill>
                <a:latin typeface="Calibri"/>
                <a:ea typeface="Calibri"/>
                <a:cs typeface="Calibri"/>
                <a:sym typeface="Calibri"/>
              </a:rPr>
              <a:t>Communicate emotion, structure, design, symbolic meaning,</a:t>
            </a:r>
            <a:endParaRPr sz="1200">
              <a:solidFill>
                <a:schemeClr val="dk1"/>
              </a:solidFill>
              <a:latin typeface="Calibri"/>
              <a:ea typeface="Calibri"/>
              <a:cs typeface="Calibri"/>
              <a:sym typeface="Calibri"/>
            </a:endParaRPr>
          </a:p>
          <a:p>
            <a:pPr marL="0" lvl="0" indent="0" algn="r" rtl="0">
              <a:spcBef>
                <a:spcPts val="0"/>
              </a:spcBef>
              <a:spcAft>
                <a:spcPts val="0"/>
              </a:spcAft>
              <a:buNone/>
            </a:pPr>
            <a:r>
              <a:rPr lang="en" sz="1200">
                <a:solidFill>
                  <a:schemeClr val="dk1"/>
                </a:solidFill>
                <a:latin typeface="Calibri"/>
                <a:ea typeface="Calibri"/>
                <a:cs typeface="Calibri"/>
                <a:sym typeface="Calibri"/>
              </a:rPr>
              <a:t>early modernism,</a:t>
            </a:r>
            <a:endParaRPr sz="1200">
              <a:solidFill>
                <a:schemeClr val="dk1"/>
              </a:solidFill>
              <a:latin typeface="Calibri"/>
              <a:ea typeface="Calibri"/>
              <a:cs typeface="Calibri"/>
              <a:sym typeface="Calibri"/>
            </a:endParaRPr>
          </a:p>
          <a:p>
            <a:pPr marL="0" lvl="0" indent="0" algn="r" rtl="0">
              <a:spcBef>
                <a:spcPts val="0"/>
              </a:spcBef>
              <a:spcAft>
                <a:spcPts val="0"/>
              </a:spcAft>
              <a:buNone/>
            </a:pPr>
            <a:r>
              <a:rPr lang="en" sz="1200">
                <a:solidFill>
                  <a:schemeClr val="dk1"/>
                </a:solidFill>
                <a:latin typeface="Calibri"/>
                <a:ea typeface="Calibri"/>
                <a:cs typeface="Calibri"/>
                <a:sym typeface="Calibri"/>
              </a:rPr>
              <a:t>social vision</a:t>
            </a:r>
            <a:endParaRPr sz="1200">
              <a:latin typeface="Calibri"/>
              <a:ea typeface="Calibri"/>
              <a:cs typeface="Calibri"/>
              <a:sym typeface="Calibri"/>
            </a:endParaRPr>
          </a:p>
        </p:txBody>
      </p:sp>
      <p:sp>
        <p:nvSpPr>
          <p:cNvPr id="481" name="Google Shape;481;p54"/>
          <p:cNvSpPr txBox="1"/>
          <p:nvPr/>
        </p:nvSpPr>
        <p:spPr>
          <a:xfrm>
            <a:off x="444525" y="3070425"/>
            <a:ext cx="2366100" cy="183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France</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1860 - 1900</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Term means ‘unfinished’</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Rejected academic traditions</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Strong, but subtle sunlight, color &amp; shadow</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Artists: Paul Cezanne, Edgar Degas, Claude Monet, Camille Pissarro, Pierre-Auguste Renoir</a:t>
            </a:r>
            <a:endParaRPr sz="1200">
              <a:solidFill>
                <a:schemeClr val="dk1"/>
              </a:solidFill>
              <a:latin typeface="Calibri"/>
              <a:ea typeface="Calibri"/>
              <a:cs typeface="Calibri"/>
              <a:sym typeface="Calibri"/>
            </a:endParaRPr>
          </a:p>
        </p:txBody>
      </p:sp>
      <p:sp>
        <p:nvSpPr>
          <p:cNvPr id="482" name="Google Shape;482;p54"/>
          <p:cNvSpPr txBox="1"/>
          <p:nvPr/>
        </p:nvSpPr>
        <p:spPr>
          <a:xfrm>
            <a:off x="2964550" y="3070425"/>
            <a:ext cx="3144300" cy="1830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a:solidFill>
                  <a:schemeClr val="dk1"/>
                </a:solidFill>
                <a:latin typeface="Calibri"/>
                <a:ea typeface="Calibri"/>
                <a:cs typeface="Calibri"/>
                <a:sym typeface="Calibri"/>
              </a:rPr>
              <a:t>Group within the Impressionist </a:t>
            </a:r>
            <a:endParaRPr sz="1200">
              <a:solidFill>
                <a:schemeClr val="dk1"/>
              </a:solidFill>
              <a:latin typeface="Calibri"/>
              <a:ea typeface="Calibri"/>
              <a:cs typeface="Calibri"/>
              <a:sym typeface="Calibri"/>
            </a:endParaRPr>
          </a:p>
          <a:p>
            <a:pPr marL="0" lvl="0" indent="0" algn="ctr" rtl="0">
              <a:spcBef>
                <a:spcPts val="0"/>
              </a:spcBef>
              <a:spcAft>
                <a:spcPts val="0"/>
              </a:spcAft>
              <a:buNone/>
            </a:pPr>
            <a:r>
              <a:rPr lang="en" sz="1200">
                <a:solidFill>
                  <a:schemeClr val="dk1"/>
                </a:solidFill>
                <a:latin typeface="Calibri"/>
                <a:ea typeface="Calibri"/>
                <a:cs typeface="Calibri"/>
                <a:sym typeface="Calibri"/>
              </a:rPr>
              <a:t>Connecting bridge between I &amp; P-I</a:t>
            </a:r>
            <a:endParaRPr sz="1200">
              <a:solidFill>
                <a:schemeClr val="dk1"/>
              </a:solidFill>
              <a:latin typeface="Calibri"/>
              <a:ea typeface="Calibri"/>
              <a:cs typeface="Calibri"/>
              <a:sym typeface="Calibri"/>
            </a:endParaRPr>
          </a:p>
          <a:p>
            <a:pPr marL="0" lvl="0" indent="0" algn="ctr" rtl="0">
              <a:spcBef>
                <a:spcPts val="0"/>
              </a:spcBef>
              <a:spcAft>
                <a:spcPts val="0"/>
              </a:spcAft>
              <a:buNone/>
            </a:pPr>
            <a:r>
              <a:rPr lang="en" sz="1200">
                <a:solidFill>
                  <a:schemeClr val="dk1"/>
                </a:solidFill>
                <a:latin typeface="Calibri"/>
                <a:ea typeface="Calibri"/>
                <a:cs typeface="Calibri"/>
                <a:sym typeface="Calibri"/>
              </a:rPr>
              <a:t>Requested their work shown together</a:t>
            </a:r>
            <a:endParaRPr sz="1200">
              <a:solidFill>
                <a:schemeClr val="dk1"/>
              </a:solidFill>
              <a:latin typeface="Calibri"/>
              <a:ea typeface="Calibri"/>
              <a:cs typeface="Calibri"/>
              <a:sym typeface="Calibri"/>
            </a:endParaRPr>
          </a:p>
          <a:p>
            <a:pPr marL="0" lvl="0" indent="0" algn="ctr" rtl="0">
              <a:spcBef>
                <a:spcPts val="0"/>
              </a:spcBef>
              <a:spcAft>
                <a:spcPts val="0"/>
              </a:spcAft>
              <a:buNone/>
            </a:pPr>
            <a:r>
              <a:rPr lang="en" sz="1200">
                <a:solidFill>
                  <a:schemeClr val="dk1"/>
                </a:solidFill>
                <a:latin typeface="Calibri"/>
                <a:ea typeface="Calibri"/>
                <a:cs typeface="Calibri"/>
                <a:sym typeface="Calibri"/>
              </a:rPr>
              <a:t>Organizing color on canvas, preparation, technical aspects</a:t>
            </a:r>
            <a:endParaRPr sz="1200">
              <a:solidFill>
                <a:schemeClr val="dk1"/>
              </a:solidFill>
              <a:latin typeface="Calibri"/>
              <a:ea typeface="Calibri"/>
              <a:cs typeface="Calibri"/>
              <a:sym typeface="Calibri"/>
            </a:endParaRPr>
          </a:p>
          <a:p>
            <a:pPr marL="0" lvl="0" indent="0" algn="ctr" rtl="0">
              <a:spcBef>
                <a:spcPts val="0"/>
              </a:spcBef>
              <a:spcAft>
                <a:spcPts val="0"/>
              </a:spcAft>
              <a:buNone/>
            </a:pPr>
            <a:r>
              <a:rPr lang="en" sz="1200">
                <a:solidFill>
                  <a:schemeClr val="dk1"/>
                </a:solidFill>
                <a:latin typeface="Calibri"/>
                <a:ea typeface="Calibri"/>
                <a:cs typeface="Calibri"/>
                <a:sym typeface="Calibri"/>
              </a:rPr>
              <a:t>Pointillism - tiny dots of color applied to canvas</a:t>
            </a:r>
            <a:endParaRPr sz="1200">
              <a:solidFill>
                <a:schemeClr val="dk1"/>
              </a:solidFill>
              <a:latin typeface="Calibri"/>
              <a:ea typeface="Calibri"/>
              <a:cs typeface="Calibri"/>
              <a:sym typeface="Calibri"/>
            </a:endParaRPr>
          </a:p>
          <a:p>
            <a:pPr marL="0" lvl="0" indent="0" algn="ctr" rtl="0">
              <a:spcBef>
                <a:spcPts val="0"/>
              </a:spcBef>
              <a:spcAft>
                <a:spcPts val="0"/>
              </a:spcAft>
              <a:buNone/>
            </a:pPr>
            <a:r>
              <a:rPr lang="en" sz="1200">
                <a:solidFill>
                  <a:schemeClr val="dk1"/>
                </a:solidFill>
                <a:latin typeface="Calibri"/>
                <a:ea typeface="Calibri"/>
                <a:cs typeface="Calibri"/>
                <a:sym typeface="Calibri"/>
              </a:rPr>
              <a:t>Divisionism - using different colors in distinct dots or strokes</a:t>
            </a:r>
            <a:endParaRPr sz="1200">
              <a:solidFill>
                <a:schemeClr val="dk1"/>
              </a:solidFill>
              <a:latin typeface="Calibri"/>
              <a:ea typeface="Calibri"/>
              <a:cs typeface="Calibri"/>
              <a:sym typeface="Calibri"/>
            </a:endParaRPr>
          </a:p>
          <a:p>
            <a:pPr marL="0" lvl="0" indent="0" algn="ctr" rtl="0">
              <a:spcBef>
                <a:spcPts val="0"/>
              </a:spcBef>
              <a:spcAft>
                <a:spcPts val="0"/>
              </a:spcAft>
              <a:buNone/>
            </a:pPr>
            <a:r>
              <a:rPr lang="en" sz="1200">
                <a:solidFill>
                  <a:schemeClr val="dk1"/>
                </a:solidFill>
                <a:latin typeface="Calibri"/>
                <a:ea typeface="Calibri"/>
                <a:cs typeface="Calibri"/>
                <a:sym typeface="Calibri"/>
              </a:rPr>
              <a:t>Artists: Camille Pissarro, Lucien Pissarro, Paul Signac, Georges Seurat</a:t>
            </a:r>
            <a:endParaRPr sz="1200">
              <a:solidFill>
                <a:schemeClr val="dk1"/>
              </a:solidFill>
              <a:latin typeface="Calibri"/>
              <a:ea typeface="Calibri"/>
              <a:cs typeface="Calibri"/>
              <a:sym typeface="Calibri"/>
            </a:endParaRPr>
          </a:p>
        </p:txBody>
      </p:sp>
      <p:sp>
        <p:nvSpPr>
          <p:cNvPr id="483" name="Google Shape;483;p54"/>
          <p:cNvSpPr txBox="1"/>
          <p:nvPr/>
        </p:nvSpPr>
        <p:spPr>
          <a:xfrm>
            <a:off x="6213000" y="3070425"/>
            <a:ext cx="2693700" cy="18303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200">
                <a:solidFill>
                  <a:schemeClr val="dk1"/>
                </a:solidFill>
                <a:latin typeface="Calibri"/>
                <a:ea typeface="Calibri"/>
                <a:cs typeface="Calibri"/>
                <a:sym typeface="Calibri"/>
              </a:rPr>
              <a:t>1886 - 1905</a:t>
            </a:r>
            <a:endParaRPr sz="1200">
              <a:solidFill>
                <a:schemeClr val="dk1"/>
              </a:solidFill>
              <a:latin typeface="Calibri"/>
              <a:ea typeface="Calibri"/>
              <a:cs typeface="Calibri"/>
              <a:sym typeface="Calibri"/>
            </a:endParaRPr>
          </a:p>
          <a:p>
            <a:pPr marL="0" lvl="0" indent="0" algn="r" rtl="0">
              <a:spcBef>
                <a:spcPts val="0"/>
              </a:spcBef>
              <a:spcAft>
                <a:spcPts val="0"/>
              </a:spcAft>
              <a:buNone/>
            </a:pPr>
            <a:r>
              <a:rPr lang="en" sz="1200">
                <a:solidFill>
                  <a:schemeClr val="dk1"/>
                </a:solidFill>
                <a:latin typeface="Calibri"/>
                <a:ea typeface="Calibri"/>
                <a:cs typeface="Calibri"/>
                <a:sym typeface="Calibri"/>
              </a:rPr>
              <a:t>No common artistic goal</a:t>
            </a:r>
            <a:endParaRPr sz="1200">
              <a:solidFill>
                <a:schemeClr val="dk1"/>
              </a:solidFill>
              <a:latin typeface="Calibri"/>
              <a:ea typeface="Calibri"/>
              <a:cs typeface="Calibri"/>
              <a:sym typeface="Calibri"/>
            </a:endParaRPr>
          </a:p>
          <a:p>
            <a:pPr marL="0" lvl="0" indent="0" algn="r" rtl="0">
              <a:spcBef>
                <a:spcPts val="0"/>
              </a:spcBef>
              <a:spcAft>
                <a:spcPts val="0"/>
              </a:spcAft>
              <a:buNone/>
            </a:pPr>
            <a:r>
              <a:rPr lang="en" sz="1200">
                <a:solidFill>
                  <a:schemeClr val="dk1"/>
                </a:solidFill>
                <a:latin typeface="Calibri"/>
                <a:ea typeface="Calibri"/>
                <a:cs typeface="Calibri"/>
                <a:sym typeface="Calibri"/>
              </a:rPr>
              <a:t>Brush strokes carefully applied</a:t>
            </a:r>
            <a:endParaRPr sz="1200">
              <a:solidFill>
                <a:schemeClr val="dk1"/>
              </a:solidFill>
              <a:latin typeface="Calibri"/>
              <a:ea typeface="Calibri"/>
              <a:cs typeface="Calibri"/>
              <a:sym typeface="Calibri"/>
            </a:endParaRPr>
          </a:p>
          <a:p>
            <a:pPr marL="0" lvl="0" indent="0" algn="r" rtl="0">
              <a:spcBef>
                <a:spcPts val="0"/>
              </a:spcBef>
              <a:spcAft>
                <a:spcPts val="0"/>
              </a:spcAft>
              <a:buNone/>
            </a:pPr>
            <a:r>
              <a:rPr lang="en" sz="1200">
                <a:solidFill>
                  <a:schemeClr val="dk1"/>
                </a:solidFill>
                <a:latin typeface="Calibri"/>
                <a:ea typeface="Calibri"/>
                <a:cs typeface="Calibri"/>
                <a:sym typeface="Calibri"/>
              </a:rPr>
              <a:t>Artists saw contrast of work from early Impressionism &amp; liked it</a:t>
            </a:r>
            <a:endParaRPr sz="1200">
              <a:solidFill>
                <a:schemeClr val="dk1"/>
              </a:solidFill>
              <a:latin typeface="Calibri"/>
              <a:ea typeface="Calibri"/>
              <a:cs typeface="Calibri"/>
              <a:sym typeface="Calibri"/>
            </a:endParaRPr>
          </a:p>
          <a:p>
            <a:pPr marL="0" lvl="0" indent="0" algn="r" rtl="0">
              <a:spcBef>
                <a:spcPts val="0"/>
              </a:spcBef>
              <a:spcAft>
                <a:spcPts val="0"/>
              </a:spcAft>
              <a:buNone/>
            </a:pPr>
            <a:r>
              <a:rPr lang="en" sz="1200">
                <a:solidFill>
                  <a:schemeClr val="dk1"/>
                </a:solidFill>
                <a:latin typeface="Calibri"/>
                <a:ea typeface="Calibri"/>
                <a:cs typeface="Calibri"/>
                <a:sym typeface="Calibri"/>
              </a:rPr>
              <a:t>English Critic, Roger Fry, named the exhibition ‘Manet and the Post-Impressionists and it stuck.</a:t>
            </a:r>
            <a:endParaRPr sz="1200">
              <a:solidFill>
                <a:schemeClr val="dk1"/>
              </a:solidFill>
              <a:latin typeface="Calibri"/>
              <a:ea typeface="Calibri"/>
              <a:cs typeface="Calibri"/>
              <a:sym typeface="Calibri"/>
            </a:endParaRPr>
          </a:p>
          <a:p>
            <a:pPr marL="0" lvl="0" indent="0" algn="r" rtl="0">
              <a:spcBef>
                <a:spcPts val="0"/>
              </a:spcBef>
              <a:spcAft>
                <a:spcPts val="0"/>
              </a:spcAft>
              <a:buNone/>
            </a:pPr>
            <a:r>
              <a:rPr lang="en" sz="1200">
                <a:solidFill>
                  <a:schemeClr val="dk1"/>
                </a:solidFill>
                <a:latin typeface="Calibri"/>
                <a:ea typeface="Calibri"/>
                <a:cs typeface="Calibri"/>
                <a:sym typeface="Calibri"/>
              </a:rPr>
              <a:t>Artists: Paul Gauguin, Paul Cezanne, Vincent Van Gogh, Odilon Redon</a:t>
            </a:r>
            <a:endParaRPr sz="1200">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488" name="Google Shape;488;p55"/>
          <p:cNvPicPr preferRelativeResize="0"/>
          <p:nvPr/>
        </p:nvPicPr>
        <p:blipFill rotWithShape="1">
          <a:blip r:embed="rId3">
            <a:alphaModFix/>
          </a:blip>
          <a:srcRect l="52050" t="32747" r="19454" b="57057"/>
          <a:stretch/>
        </p:blipFill>
        <p:spPr>
          <a:xfrm>
            <a:off x="2536938" y="752650"/>
            <a:ext cx="4070125" cy="1125299"/>
          </a:xfrm>
          <a:prstGeom prst="rect">
            <a:avLst/>
          </a:prstGeom>
          <a:noFill/>
          <a:ln>
            <a:noFill/>
          </a:ln>
        </p:spPr>
      </p:pic>
      <p:sp>
        <p:nvSpPr>
          <p:cNvPr id="489" name="Google Shape;489;p55"/>
          <p:cNvSpPr txBox="1"/>
          <p:nvPr/>
        </p:nvSpPr>
        <p:spPr>
          <a:xfrm>
            <a:off x="329550" y="2449525"/>
            <a:ext cx="18885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200">
                <a:solidFill>
                  <a:schemeClr val="dk1"/>
                </a:solidFill>
                <a:latin typeface="Calibri"/>
                <a:ea typeface="Calibri"/>
                <a:cs typeface="Calibri"/>
                <a:sym typeface="Calibri"/>
              </a:rPr>
              <a:t>Impressionism</a:t>
            </a:r>
            <a:endParaRPr sz="2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2200">
                <a:solidFill>
                  <a:schemeClr val="dk1"/>
                </a:solidFill>
                <a:latin typeface="Calibri"/>
                <a:ea typeface="Calibri"/>
                <a:cs typeface="Calibri"/>
                <a:sym typeface="Calibri"/>
              </a:rPr>
              <a:t>“I”</a:t>
            </a:r>
            <a:endParaRPr sz="2200">
              <a:solidFill>
                <a:schemeClr val="dk1"/>
              </a:solidFill>
              <a:latin typeface="Calibri"/>
              <a:ea typeface="Calibri"/>
              <a:cs typeface="Calibri"/>
              <a:sym typeface="Calibri"/>
            </a:endParaRPr>
          </a:p>
          <a:p>
            <a:pPr marL="0" lvl="0" indent="0" algn="l" rtl="0">
              <a:spcBef>
                <a:spcPts val="0"/>
              </a:spcBef>
              <a:spcAft>
                <a:spcPts val="0"/>
              </a:spcAft>
              <a:buNone/>
            </a:pPr>
            <a:endParaRPr sz="2200">
              <a:latin typeface="Calibri"/>
              <a:ea typeface="Calibri"/>
              <a:cs typeface="Calibri"/>
              <a:sym typeface="Calibri"/>
            </a:endParaRPr>
          </a:p>
        </p:txBody>
      </p:sp>
      <p:sp>
        <p:nvSpPr>
          <p:cNvPr id="490" name="Google Shape;490;p55"/>
          <p:cNvSpPr txBox="1"/>
          <p:nvPr/>
        </p:nvSpPr>
        <p:spPr>
          <a:xfrm>
            <a:off x="3301350" y="2449525"/>
            <a:ext cx="2693700" cy="613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a:solidFill>
                  <a:schemeClr val="dk1"/>
                </a:solidFill>
                <a:latin typeface="Calibri"/>
                <a:ea typeface="Calibri"/>
                <a:cs typeface="Calibri"/>
                <a:sym typeface="Calibri"/>
              </a:rPr>
              <a:t>Neo-Impressionism</a:t>
            </a:r>
            <a:endParaRPr sz="2200">
              <a:solidFill>
                <a:schemeClr val="dk1"/>
              </a:solidFill>
              <a:latin typeface="Calibri"/>
              <a:ea typeface="Calibri"/>
              <a:cs typeface="Calibri"/>
              <a:sym typeface="Calibri"/>
            </a:endParaRPr>
          </a:p>
          <a:p>
            <a:pPr marL="0" lvl="0" indent="0" algn="ctr" rtl="0">
              <a:spcBef>
                <a:spcPts val="0"/>
              </a:spcBef>
              <a:spcAft>
                <a:spcPts val="0"/>
              </a:spcAft>
              <a:buNone/>
            </a:pPr>
            <a:r>
              <a:rPr lang="en" sz="2200">
                <a:solidFill>
                  <a:schemeClr val="dk1"/>
                </a:solidFill>
                <a:latin typeface="Calibri"/>
                <a:ea typeface="Calibri"/>
                <a:cs typeface="Calibri"/>
                <a:sym typeface="Calibri"/>
              </a:rPr>
              <a:t>“NEO”</a:t>
            </a:r>
            <a:endParaRPr sz="2200">
              <a:solidFill>
                <a:schemeClr val="dk1"/>
              </a:solidFill>
              <a:latin typeface="Calibri"/>
              <a:ea typeface="Calibri"/>
              <a:cs typeface="Calibri"/>
              <a:sym typeface="Calibri"/>
            </a:endParaRPr>
          </a:p>
          <a:p>
            <a:pPr marL="0" lvl="0" indent="0" algn="ctr" rtl="0">
              <a:spcBef>
                <a:spcPts val="0"/>
              </a:spcBef>
              <a:spcAft>
                <a:spcPts val="0"/>
              </a:spcAft>
              <a:buNone/>
            </a:pPr>
            <a:endParaRPr sz="2200">
              <a:latin typeface="Calibri"/>
              <a:ea typeface="Calibri"/>
              <a:cs typeface="Calibri"/>
              <a:sym typeface="Calibri"/>
            </a:endParaRPr>
          </a:p>
        </p:txBody>
      </p:sp>
      <p:sp>
        <p:nvSpPr>
          <p:cNvPr id="491" name="Google Shape;491;p55"/>
          <p:cNvSpPr txBox="1"/>
          <p:nvPr/>
        </p:nvSpPr>
        <p:spPr>
          <a:xfrm>
            <a:off x="6577950" y="2449525"/>
            <a:ext cx="2444100" cy="613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2200">
                <a:solidFill>
                  <a:schemeClr val="dk1"/>
                </a:solidFill>
                <a:latin typeface="Calibri"/>
                <a:ea typeface="Calibri"/>
                <a:cs typeface="Calibri"/>
                <a:sym typeface="Calibri"/>
              </a:rPr>
              <a:t>Post-Impressionism</a:t>
            </a:r>
            <a:endParaRPr sz="2200">
              <a:solidFill>
                <a:schemeClr val="dk1"/>
              </a:solidFill>
              <a:latin typeface="Calibri"/>
              <a:ea typeface="Calibri"/>
              <a:cs typeface="Calibri"/>
              <a:sym typeface="Calibri"/>
            </a:endParaRPr>
          </a:p>
          <a:p>
            <a:pPr marL="0" lvl="0" indent="0" algn="r" rtl="0">
              <a:spcBef>
                <a:spcPts val="0"/>
              </a:spcBef>
              <a:spcAft>
                <a:spcPts val="0"/>
              </a:spcAft>
              <a:buNone/>
            </a:pPr>
            <a:r>
              <a:rPr lang="en" sz="2200">
                <a:solidFill>
                  <a:schemeClr val="dk1"/>
                </a:solidFill>
                <a:latin typeface="Calibri"/>
                <a:ea typeface="Calibri"/>
                <a:cs typeface="Calibri"/>
                <a:sym typeface="Calibri"/>
              </a:rPr>
              <a:t>“P-M”</a:t>
            </a:r>
            <a:endParaRPr sz="2200">
              <a:solidFill>
                <a:schemeClr val="dk1"/>
              </a:solidFill>
              <a:latin typeface="Calibri"/>
              <a:ea typeface="Calibri"/>
              <a:cs typeface="Calibri"/>
              <a:sym typeface="Calibri"/>
            </a:endParaRPr>
          </a:p>
          <a:p>
            <a:pPr marL="0" lvl="0" indent="0" algn="r" rtl="0">
              <a:spcBef>
                <a:spcPts val="0"/>
              </a:spcBef>
              <a:spcAft>
                <a:spcPts val="0"/>
              </a:spcAft>
              <a:buNone/>
            </a:pPr>
            <a:endParaRPr sz="2200">
              <a:latin typeface="Calibri"/>
              <a:ea typeface="Calibri"/>
              <a:cs typeface="Calibri"/>
              <a:sym typeface="Calibri"/>
            </a:endParaRPr>
          </a:p>
        </p:txBody>
      </p:sp>
      <p:sp>
        <p:nvSpPr>
          <p:cNvPr id="492" name="Google Shape;492;p55"/>
          <p:cNvSpPr txBox="1"/>
          <p:nvPr/>
        </p:nvSpPr>
        <p:spPr>
          <a:xfrm>
            <a:off x="358350" y="1992050"/>
            <a:ext cx="8663700" cy="45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Mark no. 1 through 6 in your warm-up book. After you see the image, write whether it is an/a:</a:t>
            </a:r>
            <a:endParaRPr/>
          </a:p>
        </p:txBody>
      </p:sp>
      <p:sp>
        <p:nvSpPr>
          <p:cNvPr id="493" name="Google Shape;493;p55"/>
          <p:cNvSpPr txBox="1"/>
          <p:nvPr/>
        </p:nvSpPr>
        <p:spPr>
          <a:xfrm>
            <a:off x="316350" y="4031100"/>
            <a:ext cx="8663700" cy="45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1. __________   2. ___________  3. __________  4. ___________  5. ____________  6. __________</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pic>
        <p:nvPicPr>
          <p:cNvPr id="498" name="Google Shape;498;p56"/>
          <p:cNvPicPr preferRelativeResize="0"/>
          <p:nvPr/>
        </p:nvPicPr>
        <p:blipFill>
          <a:blip r:embed="rId3">
            <a:alphaModFix/>
          </a:blip>
          <a:stretch>
            <a:fillRect/>
          </a:stretch>
        </p:blipFill>
        <p:spPr>
          <a:xfrm>
            <a:off x="434550" y="432150"/>
            <a:ext cx="3223198" cy="2001725"/>
          </a:xfrm>
          <a:prstGeom prst="rect">
            <a:avLst/>
          </a:prstGeom>
          <a:noFill/>
          <a:ln>
            <a:noFill/>
          </a:ln>
        </p:spPr>
      </p:pic>
      <p:pic>
        <p:nvPicPr>
          <p:cNvPr id="499" name="Google Shape;499;p56"/>
          <p:cNvPicPr preferRelativeResize="0"/>
          <p:nvPr/>
        </p:nvPicPr>
        <p:blipFill>
          <a:blip r:embed="rId4">
            <a:alphaModFix/>
          </a:blip>
          <a:stretch>
            <a:fillRect/>
          </a:stretch>
        </p:blipFill>
        <p:spPr>
          <a:xfrm>
            <a:off x="3289140" y="2728975"/>
            <a:ext cx="2663510" cy="2077399"/>
          </a:xfrm>
          <a:prstGeom prst="rect">
            <a:avLst/>
          </a:prstGeom>
          <a:noFill/>
          <a:ln>
            <a:noFill/>
          </a:ln>
        </p:spPr>
      </p:pic>
      <p:pic>
        <p:nvPicPr>
          <p:cNvPr id="500" name="Google Shape;500;p56"/>
          <p:cNvPicPr preferRelativeResize="0"/>
          <p:nvPr/>
        </p:nvPicPr>
        <p:blipFill>
          <a:blip r:embed="rId5">
            <a:alphaModFix/>
          </a:blip>
          <a:stretch>
            <a:fillRect/>
          </a:stretch>
        </p:blipFill>
        <p:spPr>
          <a:xfrm>
            <a:off x="434550" y="2728976"/>
            <a:ext cx="2624941" cy="2077400"/>
          </a:xfrm>
          <a:prstGeom prst="rect">
            <a:avLst/>
          </a:prstGeom>
          <a:noFill/>
          <a:ln>
            <a:noFill/>
          </a:ln>
        </p:spPr>
      </p:pic>
      <p:pic>
        <p:nvPicPr>
          <p:cNvPr id="501" name="Google Shape;501;p56"/>
          <p:cNvPicPr preferRelativeResize="0"/>
          <p:nvPr/>
        </p:nvPicPr>
        <p:blipFill>
          <a:blip r:embed="rId6">
            <a:alphaModFix/>
          </a:blip>
          <a:stretch>
            <a:fillRect/>
          </a:stretch>
        </p:blipFill>
        <p:spPr>
          <a:xfrm>
            <a:off x="6164353" y="2699350"/>
            <a:ext cx="2489446" cy="2077400"/>
          </a:xfrm>
          <a:prstGeom prst="rect">
            <a:avLst/>
          </a:prstGeom>
          <a:noFill/>
          <a:ln>
            <a:noFill/>
          </a:ln>
        </p:spPr>
      </p:pic>
      <p:pic>
        <p:nvPicPr>
          <p:cNvPr id="502" name="Google Shape;502;p56"/>
          <p:cNvPicPr preferRelativeResize="0"/>
          <p:nvPr/>
        </p:nvPicPr>
        <p:blipFill>
          <a:blip r:embed="rId7">
            <a:alphaModFix/>
          </a:blip>
          <a:stretch>
            <a:fillRect/>
          </a:stretch>
        </p:blipFill>
        <p:spPr>
          <a:xfrm>
            <a:off x="4038750" y="432150"/>
            <a:ext cx="1609381" cy="2001725"/>
          </a:xfrm>
          <a:prstGeom prst="rect">
            <a:avLst/>
          </a:prstGeom>
          <a:noFill/>
          <a:ln>
            <a:noFill/>
          </a:ln>
        </p:spPr>
      </p:pic>
      <p:pic>
        <p:nvPicPr>
          <p:cNvPr id="503" name="Google Shape;503;p56"/>
          <p:cNvPicPr preferRelativeResize="0"/>
          <p:nvPr/>
        </p:nvPicPr>
        <p:blipFill rotWithShape="1">
          <a:blip r:embed="rId8">
            <a:alphaModFix/>
          </a:blip>
          <a:srcRect l="9010" t="11680" r="9596" b="13249"/>
          <a:stretch/>
        </p:blipFill>
        <p:spPr>
          <a:xfrm>
            <a:off x="5952925" y="432150"/>
            <a:ext cx="2663500" cy="2025891"/>
          </a:xfrm>
          <a:prstGeom prst="rect">
            <a:avLst/>
          </a:prstGeom>
          <a:noFill/>
          <a:ln>
            <a:noFill/>
          </a:ln>
        </p:spPr>
      </p:pic>
      <p:sp>
        <p:nvSpPr>
          <p:cNvPr id="504" name="Google Shape;504;p56"/>
          <p:cNvSpPr txBox="1"/>
          <p:nvPr/>
        </p:nvSpPr>
        <p:spPr>
          <a:xfrm>
            <a:off x="474300" y="1970975"/>
            <a:ext cx="505800" cy="6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FFFFFF"/>
                </a:solidFill>
                <a:latin typeface="Bree Serif"/>
                <a:ea typeface="Bree Serif"/>
                <a:cs typeface="Bree Serif"/>
                <a:sym typeface="Bree Serif"/>
              </a:rPr>
              <a:t>1</a:t>
            </a:r>
            <a:endParaRPr sz="2400">
              <a:solidFill>
                <a:srgbClr val="FFFFFF"/>
              </a:solidFill>
              <a:latin typeface="Bree Serif"/>
              <a:ea typeface="Bree Serif"/>
              <a:cs typeface="Bree Serif"/>
              <a:sym typeface="Bree Serif"/>
            </a:endParaRPr>
          </a:p>
        </p:txBody>
      </p:sp>
      <p:sp>
        <p:nvSpPr>
          <p:cNvPr id="505" name="Google Shape;505;p56"/>
          <p:cNvSpPr txBox="1"/>
          <p:nvPr/>
        </p:nvSpPr>
        <p:spPr>
          <a:xfrm>
            <a:off x="4038750" y="1970975"/>
            <a:ext cx="505800" cy="6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FFFFFF"/>
                </a:solidFill>
                <a:latin typeface="Bree Serif"/>
                <a:ea typeface="Bree Serif"/>
                <a:cs typeface="Bree Serif"/>
                <a:sym typeface="Bree Serif"/>
              </a:rPr>
              <a:t>2</a:t>
            </a:r>
            <a:endParaRPr sz="2400">
              <a:solidFill>
                <a:srgbClr val="FFFFFF"/>
              </a:solidFill>
              <a:latin typeface="Bree Serif"/>
              <a:ea typeface="Bree Serif"/>
              <a:cs typeface="Bree Serif"/>
              <a:sym typeface="Bree Serif"/>
            </a:endParaRPr>
          </a:p>
        </p:txBody>
      </p:sp>
      <p:sp>
        <p:nvSpPr>
          <p:cNvPr id="506" name="Google Shape;506;p56"/>
          <p:cNvSpPr txBox="1"/>
          <p:nvPr/>
        </p:nvSpPr>
        <p:spPr>
          <a:xfrm>
            <a:off x="5952650" y="1970975"/>
            <a:ext cx="505800" cy="6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FFFFFF"/>
                </a:solidFill>
                <a:latin typeface="Bree Serif"/>
                <a:ea typeface="Bree Serif"/>
                <a:cs typeface="Bree Serif"/>
                <a:sym typeface="Bree Serif"/>
              </a:rPr>
              <a:t>3</a:t>
            </a:r>
            <a:endParaRPr sz="2400">
              <a:solidFill>
                <a:srgbClr val="FFFFFF"/>
              </a:solidFill>
              <a:latin typeface="Bree Serif"/>
              <a:ea typeface="Bree Serif"/>
              <a:cs typeface="Bree Serif"/>
              <a:sym typeface="Bree Serif"/>
            </a:endParaRPr>
          </a:p>
        </p:txBody>
      </p:sp>
      <p:sp>
        <p:nvSpPr>
          <p:cNvPr id="507" name="Google Shape;507;p56"/>
          <p:cNvSpPr txBox="1"/>
          <p:nvPr/>
        </p:nvSpPr>
        <p:spPr>
          <a:xfrm>
            <a:off x="434550" y="4328625"/>
            <a:ext cx="505800" cy="6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FFFFFF"/>
                </a:solidFill>
                <a:latin typeface="Bree Serif"/>
                <a:ea typeface="Bree Serif"/>
                <a:cs typeface="Bree Serif"/>
                <a:sym typeface="Bree Serif"/>
              </a:rPr>
              <a:t>4</a:t>
            </a:r>
            <a:endParaRPr sz="2400">
              <a:solidFill>
                <a:srgbClr val="FFFFFF"/>
              </a:solidFill>
              <a:latin typeface="Bree Serif"/>
              <a:ea typeface="Bree Serif"/>
              <a:cs typeface="Bree Serif"/>
              <a:sym typeface="Bree Serif"/>
            </a:endParaRPr>
          </a:p>
        </p:txBody>
      </p:sp>
      <p:sp>
        <p:nvSpPr>
          <p:cNvPr id="508" name="Google Shape;508;p56"/>
          <p:cNvSpPr txBox="1"/>
          <p:nvPr/>
        </p:nvSpPr>
        <p:spPr>
          <a:xfrm>
            <a:off x="3299450" y="4328625"/>
            <a:ext cx="505800" cy="6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FFFFFF"/>
                </a:solidFill>
                <a:latin typeface="Bree Serif"/>
                <a:ea typeface="Bree Serif"/>
                <a:cs typeface="Bree Serif"/>
                <a:sym typeface="Bree Serif"/>
              </a:rPr>
              <a:t>5</a:t>
            </a:r>
            <a:endParaRPr sz="2400">
              <a:solidFill>
                <a:srgbClr val="FFFFFF"/>
              </a:solidFill>
              <a:latin typeface="Bree Serif"/>
              <a:ea typeface="Bree Serif"/>
              <a:cs typeface="Bree Serif"/>
              <a:sym typeface="Bree Serif"/>
            </a:endParaRPr>
          </a:p>
        </p:txBody>
      </p:sp>
      <p:sp>
        <p:nvSpPr>
          <p:cNvPr id="509" name="Google Shape;509;p56"/>
          <p:cNvSpPr txBox="1"/>
          <p:nvPr/>
        </p:nvSpPr>
        <p:spPr>
          <a:xfrm>
            <a:off x="6118850" y="4328625"/>
            <a:ext cx="505800" cy="6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FFFFFF"/>
                </a:solidFill>
                <a:latin typeface="Bree Serif"/>
                <a:ea typeface="Bree Serif"/>
                <a:cs typeface="Bree Serif"/>
                <a:sym typeface="Bree Serif"/>
              </a:rPr>
              <a:t>6</a:t>
            </a:r>
            <a:endParaRPr sz="2400">
              <a:solidFill>
                <a:srgbClr val="FFFFFF"/>
              </a:solidFill>
              <a:latin typeface="Bree Serif"/>
              <a:ea typeface="Bree Serif"/>
              <a:cs typeface="Bree Serif"/>
              <a:sym typeface="Bree Serif"/>
            </a:endParaRPr>
          </a:p>
        </p:txBody>
      </p:sp>
      <p:sp>
        <p:nvSpPr>
          <p:cNvPr id="510" name="Google Shape;510;p56"/>
          <p:cNvSpPr txBox="1"/>
          <p:nvPr/>
        </p:nvSpPr>
        <p:spPr>
          <a:xfrm>
            <a:off x="2290150" y="1666325"/>
            <a:ext cx="2040300" cy="6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a:solidFill>
                  <a:srgbClr val="FFFFFF"/>
                </a:solidFill>
                <a:latin typeface="Bree Serif"/>
                <a:ea typeface="Bree Serif"/>
                <a:cs typeface="Bree Serif"/>
                <a:sym typeface="Bree Serif"/>
              </a:rPr>
              <a:t>NEO</a:t>
            </a:r>
            <a:endParaRPr sz="4800">
              <a:solidFill>
                <a:srgbClr val="FFFFFF"/>
              </a:solidFill>
              <a:latin typeface="Bree Serif"/>
              <a:ea typeface="Bree Serif"/>
              <a:cs typeface="Bree Serif"/>
              <a:sym typeface="Bree Serif"/>
            </a:endParaRPr>
          </a:p>
        </p:txBody>
      </p:sp>
      <p:sp>
        <p:nvSpPr>
          <p:cNvPr id="511" name="Google Shape;511;p56"/>
          <p:cNvSpPr txBox="1"/>
          <p:nvPr/>
        </p:nvSpPr>
        <p:spPr>
          <a:xfrm>
            <a:off x="3899488" y="2597975"/>
            <a:ext cx="2040300" cy="6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a:solidFill>
                  <a:srgbClr val="FFFFFF"/>
                </a:solidFill>
                <a:latin typeface="Bree Serif"/>
                <a:ea typeface="Bree Serif"/>
                <a:cs typeface="Bree Serif"/>
                <a:sym typeface="Bree Serif"/>
              </a:rPr>
              <a:t>NEO</a:t>
            </a:r>
            <a:endParaRPr sz="4800">
              <a:solidFill>
                <a:srgbClr val="FFFFFF"/>
              </a:solidFill>
              <a:latin typeface="Bree Serif"/>
              <a:ea typeface="Bree Serif"/>
              <a:cs typeface="Bree Serif"/>
              <a:sym typeface="Bree Serif"/>
            </a:endParaRPr>
          </a:p>
        </p:txBody>
      </p:sp>
      <p:sp>
        <p:nvSpPr>
          <p:cNvPr id="512" name="Google Shape;512;p56"/>
          <p:cNvSpPr txBox="1"/>
          <p:nvPr/>
        </p:nvSpPr>
        <p:spPr>
          <a:xfrm>
            <a:off x="5154145" y="1689275"/>
            <a:ext cx="1227600" cy="6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a:solidFill>
                  <a:srgbClr val="FFFFFF"/>
                </a:solidFill>
                <a:latin typeface="Bree Serif"/>
                <a:ea typeface="Bree Serif"/>
                <a:cs typeface="Bree Serif"/>
                <a:sym typeface="Bree Serif"/>
              </a:rPr>
              <a:t>I</a:t>
            </a:r>
            <a:endParaRPr sz="4800">
              <a:solidFill>
                <a:srgbClr val="FFFFFF"/>
              </a:solidFill>
              <a:latin typeface="Bree Serif"/>
              <a:ea typeface="Bree Serif"/>
              <a:cs typeface="Bree Serif"/>
              <a:sym typeface="Bree Serif"/>
            </a:endParaRPr>
          </a:p>
        </p:txBody>
      </p:sp>
      <p:sp>
        <p:nvSpPr>
          <p:cNvPr id="513" name="Google Shape;513;p56"/>
          <p:cNvSpPr txBox="1"/>
          <p:nvPr/>
        </p:nvSpPr>
        <p:spPr>
          <a:xfrm>
            <a:off x="8120695" y="2576575"/>
            <a:ext cx="1227600" cy="6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a:solidFill>
                  <a:srgbClr val="FFFFFF"/>
                </a:solidFill>
                <a:latin typeface="Bree Serif"/>
                <a:ea typeface="Bree Serif"/>
                <a:cs typeface="Bree Serif"/>
                <a:sym typeface="Bree Serif"/>
              </a:rPr>
              <a:t>I</a:t>
            </a:r>
            <a:endParaRPr sz="4800">
              <a:solidFill>
                <a:srgbClr val="FFFFFF"/>
              </a:solidFill>
              <a:latin typeface="Bree Serif"/>
              <a:ea typeface="Bree Serif"/>
              <a:cs typeface="Bree Serif"/>
              <a:sym typeface="Bree Serif"/>
            </a:endParaRPr>
          </a:p>
        </p:txBody>
      </p:sp>
      <p:sp>
        <p:nvSpPr>
          <p:cNvPr id="514" name="Google Shape;514;p56"/>
          <p:cNvSpPr txBox="1"/>
          <p:nvPr/>
        </p:nvSpPr>
        <p:spPr>
          <a:xfrm>
            <a:off x="7587295" y="1662175"/>
            <a:ext cx="1227600" cy="6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a:solidFill>
                  <a:srgbClr val="FFFFFF"/>
                </a:solidFill>
                <a:latin typeface="Bree Serif"/>
                <a:ea typeface="Bree Serif"/>
                <a:cs typeface="Bree Serif"/>
                <a:sym typeface="Bree Serif"/>
              </a:rPr>
              <a:t>P-I</a:t>
            </a:r>
            <a:endParaRPr sz="4800">
              <a:solidFill>
                <a:srgbClr val="FFFFFF"/>
              </a:solidFill>
              <a:latin typeface="Bree Serif"/>
              <a:ea typeface="Bree Serif"/>
              <a:cs typeface="Bree Serif"/>
              <a:sym typeface="Bree Serif"/>
            </a:endParaRPr>
          </a:p>
        </p:txBody>
      </p:sp>
      <p:sp>
        <p:nvSpPr>
          <p:cNvPr id="515" name="Google Shape;515;p56"/>
          <p:cNvSpPr txBox="1"/>
          <p:nvPr/>
        </p:nvSpPr>
        <p:spPr>
          <a:xfrm>
            <a:off x="2061545" y="2605275"/>
            <a:ext cx="1227600" cy="6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a:solidFill>
                  <a:srgbClr val="FFFFFF"/>
                </a:solidFill>
                <a:latin typeface="Bree Serif"/>
                <a:ea typeface="Bree Serif"/>
                <a:cs typeface="Bree Serif"/>
                <a:sym typeface="Bree Serif"/>
              </a:rPr>
              <a:t>P-I</a:t>
            </a:r>
            <a:endParaRPr sz="4800">
              <a:solidFill>
                <a:srgbClr val="FFFFFF"/>
              </a:solidFill>
              <a:latin typeface="Bree Serif"/>
              <a:ea typeface="Bree Serif"/>
              <a:cs typeface="Bree Serif"/>
              <a:sym typeface="Bree Serif"/>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8"/>
                                        </p:tgtEl>
                                        <p:attrNameLst>
                                          <p:attrName>style.visibility</p:attrName>
                                        </p:attrNameLst>
                                      </p:cBhvr>
                                      <p:to>
                                        <p:strVal val="visible"/>
                                      </p:to>
                                    </p:set>
                                    <p:animEffect transition="in" filter="fade">
                                      <p:cBhvr>
                                        <p:cTn id="7" dur="1000"/>
                                        <p:tgtEl>
                                          <p:spTgt spid="498"/>
                                        </p:tgtEl>
                                      </p:cBhvr>
                                    </p:animEffect>
                                  </p:childTnLst>
                                </p:cTn>
                              </p:par>
                              <p:par>
                                <p:cTn id="8" presetID="10" presetClass="entr" presetSubtype="0" fill="hold" nodeType="withEffect">
                                  <p:stCondLst>
                                    <p:cond delay="0"/>
                                  </p:stCondLst>
                                  <p:childTnLst>
                                    <p:set>
                                      <p:cBhvr>
                                        <p:cTn id="9" dur="1" fill="hold">
                                          <p:stCondLst>
                                            <p:cond delay="0"/>
                                          </p:stCondLst>
                                        </p:cTn>
                                        <p:tgtEl>
                                          <p:spTgt spid="504"/>
                                        </p:tgtEl>
                                        <p:attrNameLst>
                                          <p:attrName>style.visibility</p:attrName>
                                        </p:attrNameLst>
                                      </p:cBhvr>
                                      <p:to>
                                        <p:strVal val="visible"/>
                                      </p:to>
                                    </p:set>
                                    <p:animEffect transition="in" filter="fade">
                                      <p:cBhvr>
                                        <p:cTn id="10" dur="1000"/>
                                        <p:tgtEl>
                                          <p:spTgt spid="50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02"/>
                                        </p:tgtEl>
                                        <p:attrNameLst>
                                          <p:attrName>style.visibility</p:attrName>
                                        </p:attrNameLst>
                                      </p:cBhvr>
                                      <p:to>
                                        <p:strVal val="visible"/>
                                      </p:to>
                                    </p:set>
                                    <p:animEffect transition="in" filter="fade">
                                      <p:cBhvr>
                                        <p:cTn id="15" dur="1000"/>
                                        <p:tgtEl>
                                          <p:spTgt spid="502"/>
                                        </p:tgtEl>
                                      </p:cBhvr>
                                    </p:animEffect>
                                  </p:childTnLst>
                                </p:cTn>
                              </p:par>
                              <p:par>
                                <p:cTn id="16" presetID="10" presetClass="entr" presetSubtype="0" fill="hold" nodeType="withEffect">
                                  <p:stCondLst>
                                    <p:cond delay="0"/>
                                  </p:stCondLst>
                                  <p:childTnLst>
                                    <p:set>
                                      <p:cBhvr>
                                        <p:cTn id="17" dur="1" fill="hold">
                                          <p:stCondLst>
                                            <p:cond delay="0"/>
                                          </p:stCondLst>
                                        </p:cTn>
                                        <p:tgtEl>
                                          <p:spTgt spid="505"/>
                                        </p:tgtEl>
                                        <p:attrNameLst>
                                          <p:attrName>style.visibility</p:attrName>
                                        </p:attrNameLst>
                                      </p:cBhvr>
                                      <p:to>
                                        <p:strVal val="visible"/>
                                      </p:to>
                                    </p:set>
                                    <p:animEffect transition="in" filter="fade">
                                      <p:cBhvr>
                                        <p:cTn id="18" dur="1000"/>
                                        <p:tgtEl>
                                          <p:spTgt spid="50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03"/>
                                        </p:tgtEl>
                                        <p:attrNameLst>
                                          <p:attrName>style.visibility</p:attrName>
                                        </p:attrNameLst>
                                      </p:cBhvr>
                                      <p:to>
                                        <p:strVal val="visible"/>
                                      </p:to>
                                    </p:set>
                                    <p:animEffect transition="in" filter="fade">
                                      <p:cBhvr>
                                        <p:cTn id="23" dur="1000"/>
                                        <p:tgtEl>
                                          <p:spTgt spid="503"/>
                                        </p:tgtEl>
                                      </p:cBhvr>
                                    </p:animEffect>
                                  </p:childTnLst>
                                </p:cTn>
                              </p:par>
                              <p:par>
                                <p:cTn id="24" presetID="10" presetClass="entr" presetSubtype="0" fill="hold" nodeType="withEffect">
                                  <p:stCondLst>
                                    <p:cond delay="0"/>
                                  </p:stCondLst>
                                  <p:childTnLst>
                                    <p:set>
                                      <p:cBhvr>
                                        <p:cTn id="25" dur="1" fill="hold">
                                          <p:stCondLst>
                                            <p:cond delay="0"/>
                                          </p:stCondLst>
                                        </p:cTn>
                                        <p:tgtEl>
                                          <p:spTgt spid="506"/>
                                        </p:tgtEl>
                                        <p:attrNameLst>
                                          <p:attrName>style.visibility</p:attrName>
                                        </p:attrNameLst>
                                      </p:cBhvr>
                                      <p:to>
                                        <p:strVal val="visible"/>
                                      </p:to>
                                    </p:set>
                                    <p:animEffect transition="in" filter="fade">
                                      <p:cBhvr>
                                        <p:cTn id="26" dur="1000"/>
                                        <p:tgtEl>
                                          <p:spTgt spid="50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07"/>
                                        </p:tgtEl>
                                        <p:attrNameLst>
                                          <p:attrName>style.visibility</p:attrName>
                                        </p:attrNameLst>
                                      </p:cBhvr>
                                      <p:to>
                                        <p:strVal val="visible"/>
                                      </p:to>
                                    </p:set>
                                    <p:animEffect transition="in" filter="fade">
                                      <p:cBhvr>
                                        <p:cTn id="31" dur="1000"/>
                                        <p:tgtEl>
                                          <p:spTgt spid="507"/>
                                        </p:tgtEl>
                                      </p:cBhvr>
                                    </p:animEffect>
                                  </p:childTnLst>
                                </p:cTn>
                              </p:par>
                              <p:par>
                                <p:cTn id="32" presetID="10" presetClass="entr" presetSubtype="0" fill="hold" nodeType="withEffect">
                                  <p:stCondLst>
                                    <p:cond delay="0"/>
                                  </p:stCondLst>
                                  <p:childTnLst>
                                    <p:set>
                                      <p:cBhvr>
                                        <p:cTn id="33" dur="1" fill="hold">
                                          <p:stCondLst>
                                            <p:cond delay="0"/>
                                          </p:stCondLst>
                                        </p:cTn>
                                        <p:tgtEl>
                                          <p:spTgt spid="500"/>
                                        </p:tgtEl>
                                        <p:attrNameLst>
                                          <p:attrName>style.visibility</p:attrName>
                                        </p:attrNameLst>
                                      </p:cBhvr>
                                      <p:to>
                                        <p:strVal val="visible"/>
                                      </p:to>
                                    </p:set>
                                    <p:animEffect transition="in" filter="fade">
                                      <p:cBhvr>
                                        <p:cTn id="34" dur="1000"/>
                                        <p:tgtEl>
                                          <p:spTgt spid="50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508"/>
                                        </p:tgtEl>
                                        <p:attrNameLst>
                                          <p:attrName>style.visibility</p:attrName>
                                        </p:attrNameLst>
                                      </p:cBhvr>
                                      <p:to>
                                        <p:strVal val="visible"/>
                                      </p:to>
                                    </p:set>
                                    <p:animEffect transition="in" filter="fade">
                                      <p:cBhvr>
                                        <p:cTn id="39" dur="1000"/>
                                        <p:tgtEl>
                                          <p:spTgt spid="508"/>
                                        </p:tgtEl>
                                      </p:cBhvr>
                                    </p:animEffect>
                                  </p:childTnLst>
                                </p:cTn>
                              </p:par>
                              <p:par>
                                <p:cTn id="40" presetID="10" presetClass="entr" presetSubtype="0" fill="hold" nodeType="withEffect">
                                  <p:stCondLst>
                                    <p:cond delay="0"/>
                                  </p:stCondLst>
                                  <p:childTnLst>
                                    <p:set>
                                      <p:cBhvr>
                                        <p:cTn id="41" dur="1" fill="hold">
                                          <p:stCondLst>
                                            <p:cond delay="0"/>
                                          </p:stCondLst>
                                        </p:cTn>
                                        <p:tgtEl>
                                          <p:spTgt spid="499"/>
                                        </p:tgtEl>
                                        <p:attrNameLst>
                                          <p:attrName>style.visibility</p:attrName>
                                        </p:attrNameLst>
                                      </p:cBhvr>
                                      <p:to>
                                        <p:strVal val="visible"/>
                                      </p:to>
                                    </p:set>
                                    <p:animEffect transition="in" filter="fade">
                                      <p:cBhvr>
                                        <p:cTn id="42" dur="1000"/>
                                        <p:tgtEl>
                                          <p:spTgt spid="49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09"/>
                                        </p:tgtEl>
                                        <p:attrNameLst>
                                          <p:attrName>style.visibility</p:attrName>
                                        </p:attrNameLst>
                                      </p:cBhvr>
                                      <p:to>
                                        <p:strVal val="visible"/>
                                      </p:to>
                                    </p:set>
                                    <p:animEffect transition="in" filter="fade">
                                      <p:cBhvr>
                                        <p:cTn id="47" dur="1000"/>
                                        <p:tgtEl>
                                          <p:spTgt spid="509"/>
                                        </p:tgtEl>
                                      </p:cBhvr>
                                    </p:animEffect>
                                  </p:childTnLst>
                                </p:cTn>
                              </p:par>
                              <p:par>
                                <p:cTn id="48" presetID="10" presetClass="entr" presetSubtype="0" fill="hold" nodeType="withEffect">
                                  <p:stCondLst>
                                    <p:cond delay="0"/>
                                  </p:stCondLst>
                                  <p:childTnLst>
                                    <p:set>
                                      <p:cBhvr>
                                        <p:cTn id="49" dur="1" fill="hold">
                                          <p:stCondLst>
                                            <p:cond delay="0"/>
                                          </p:stCondLst>
                                        </p:cTn>
                                        <p:tgtEl>
                                          <p:spTgt spid="501"/>
                                        </p:tgtEl>
                                        <p:attrNameLst>
                                          <p:attrName>style.visibility</p:attrName>
                                        </p:attrNameLst>
                                      </p:cBhvr>
                                      <p:to>
                                        <p:strVal val="visible"/>
                                      </p:to>
                                    </p:set>
                                    <p:animEffect transition="in" filter="fade">
                                      <p:cBhvr>
                                        <p:cTn id="50" dur="1000"/>
                                        <p:tgtEl>
                                          <p:spTgt spid="501"/>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510"/>
                                        </p:tgtEl>
                                        <p:attrNameLst>
                                          <p:attrName>style.visibility</p:attrName>
                                        </p:attrNameLst>
                                      </p:cBhvr>
                                      <p:to>
                                        <p:strVal val="visible"/>
                                      </p:to>
                                    </p:set>
                                    <p:animEffect transition="in" filter="fade">
                                      <p:cBhvr>
                                        <p:cTn id="55" dur="1000"/>
                                        <p:tgtEl>
                                          <p:spTgt spid="51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512"/>
                                        </p:tgtEl>
                                        <p:attrNameLst>
                                          <p:attrName>style.visibility</p:attrName>
                                        </p:attrNameLst>
                                      </p:cBhvr>
                                      <p:to>
                                        <p:strVal val="visible"/>
                                      </p:to>
                                    </p:set>
                                    <p:animEffect transition="in" filter="fade">
                                      <p:cBhvr>
                                        <p:cTn id="60" dur="1000"/>
                                        <p:tgtEl>
                                          <p:spTgt spid="512"/>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514"/>
                                        </p:tgtEl>
                                        <p:attrNameLst>
                                          <p:attrName>style.visibility</p:attrName>
                                        </p:attrNameLst>
                                      </p:cBhvr>
                                      <p:to>
                                        <p:strVal val="visible"/>
                                      </p:to>
                                    </p:set>
                                    <p:animEffect transition="in" filter="fade">
                                      <p:cBhvr>
                                        <p:cTn id="65" dur="1000"/>
                                        <p:tgtEl>
                                          <p:spTgt spid="514"/>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515"/>
                                        </p:tgtEl>
                                        <p:attrNameLst>
                                          <p:attrName>style.visibility</p:attrName>
                                        </p:attrNameLst>
                                      </p:cBhvr>
                                      <p:to>
                                        <p:strVal val="visible"/>
                                      </p:to>
                                    </p:set>
                                    <p:animEffect transition="in" filter="fade">
                                      <p:cBhvr>
                                        <p:cTn id="70" dur="1000"/>
                                        <p:tgtEl>
                                          <p:spTgt spid="515"/>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511"/>
                                        </p:tgtEl>
                                        <p:attrNameLst>
                                          <p:attrName>style.visibility</p:attrName>
                                        </p:attrNameLst>
                                      </p:cBhvr>
                                      <p:to>
                                        <p:strVal val="visible"/>
                                      </p:to>
                                    </p:set>
                                    <p:animEffect transition="in" filter="fade">
                                      <p:cBhvr>
                                        <p:cTn id="75" dur="1000"/>
                                        <p:tgtEl>
                                          <p:spTgt spid="511"/>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513"/>
                                        </p:tgtEl>
                                        <p:attrNameLst>
                                          <p:attrName>style.visibility</p:attrName>
                                        </p:attrNameLst>
                                      </p:cBhvr>
                                      <p:to>
                                        <p:strVal val="visible"/>
                                      </p:to>
                                    </p:set>
                                    <p:animEffect transition="in" filter="fade">
                                      <p:cBhvr>
                                        <p:cTn id="80" dur="1000"/>
                                        <p:tgtEl>
                                          <p:spTgt spid="5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pic>
        <p:nvPicPr>
          <p:cNvPr id="520" name="Google Shape;520;p57"/>
          <p:cNvPicPr preferRelativeResize="0"/>
          <p:nvPr/>
        </p:nvPicPr>
        <p:blipFill>
          <a:blip r:embed="rId3">
            <a:alphaModFix/>
          </a:blip>
          <a:stretch>
            <a:fillRect/>
          </a:stretch>
        </p:blipFill>
        <p:spPr>
          <a:xfrm>
            <a:off x="152400" y="2294775"/>
            <a:ext cx="8839199" cy="2707882"/>
          </a:xfrm>
          <a:prstGeom prst="rect">
            <a:avLst/>
          </a:prstGeom>
          <a:noFill/>
          <a:ln>
            <a:noFill/>
          </a:ln>
        </p:spPr>
      </p:pic>
      <p:pic>
        <p:nvPicPr>
          <p:cNvPr id="521" name="Google Shape;521;p57"/>
          <p:cNvPicPr preferRelativeResize="0"/>
          <p:nvPr/>
        </p:nvPicPr>
        <p:blipFill rotWithShape="1">
          <a:blip r:embed="rId4">
            <a:alphaModFix/>
          </a:blip>
          <a:srcRect l="49870" t="42850" r="27667" b="48255"/>
          <a:stretch/>
        </p:blipFill>
        <p:spPr>
          <a:xfrm>
            <a:off x="1704575" y="112337"/>
            <a:ext cx="2990076" cy="914899"/>
          </a:xfrm>
          <a:prstGeom prst="rect">
            <a:avLst/>
          </a:prstGeom>
          <a:noFill/>
          <a:ln>
            <a:noFill/>
          </a:ln>
        </p:spPr>
      </p:pic>
      <p:pic>
        <p:nvPicPr>
          <p:cNvPr id="522" name="Google Shape;522;p57"/>
          <p:cNvPicPr preferRelativeResize="0"/>
          <p:nvPr/>
        </p:nvPicPr>
        <p:blipFill rotWithShape="1">
          <a:blip r:embed="rId5">
            <a:alphaModFix/>
          </a:blip>
          <a:srcRect l="4510" t="47313" r="62322" b="46115"/>
          <a:stretch/>
        </p:blipFill>
        <p:spPr>
          <a:xfrm>
            <a:off x="4572000" y="189677"/>
            <a:ext cx="4382326" cy="670924"/>
          </a:xfrm>
          <a:prstGeom prst="rect">
            <a:avLst/>
          </a:prstGeom>
          <a:noFill/>
          <a:ln>
            <a:noFill/>
          </a:ln>
        </p:spPr>
      </p:pic>
      <p:sp>
        <p:nvSpPr>
          <p:cNvPr id="523" name="Google Shape;523;p57"/>
          <p:cNvSpPr txBox="1"/>
          <p:nvPr/>
        </p:nvSpPr>
        <p:spPr>
          <a:xfrm>
            <a:off x="466575" y="1047375"/>
            <a:ext cx="8142900" cy="866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000">
                <a:latin typeface="Calibri"/>
                <a:ea typeface="Calibri"/>
                <a:cs typeface="Calibri"/>
                <a:sym typeface="Calibri"/>
              </a:rPr>
              <a:t>Select one fruit/vegetable and draw the same fruit in 3 different styles:</a:t>
            </a:r>
            <a:endParaRPr sz="2000">
              <a:latin typeface="Calibri"/>
              <a:ea typeface="Calibri"/>
              <a:cs typeface="Calibri"/>
              <a:sym typeface="Calibri"/>
            </a:endParaRPr>
          </a:p>
          <a:p>
            <a:pPr marL="0" lvl="0" indent="0" algn="ctr" rtl="0">
              <a:spcBef>
                <a:spcPts val="0"/>
              </a:spcBef>
              <a:spcAft>
                <a:spcPts val="0"/>
              </a:spcAft>
              <a:buNone/>
            </a:pPr>
            <a:r>
              <a:rPr lang="en" sz="2400">
                <a:latin typeface="Calibri"/>
                <a:ea typeface="Calibri"/>
                <a:cs typeface="Calibri"/>
                <a:sym typeface="Calibri"/>
              </a:rPr>
              <a:t>Impressionism • Neo-Impressionism • Post-Impressionism</a:t>
            </a:r>
            <a:endParaRPr sz="2400">
              <a:latin typeface="Calibri"/>
              <a:ea typeface="Calibri"/>
              <a:cs typeface="Calibri"/>
              <a:sym typeface="Calibri"/>
            </a:endParaRPr>
          </a:p>
        </p:txBody>
      </p:sp>
      <p:pic>
        <p:nvPicPr>
          <p:cNvPr id="524" name="Google Shape;524;p57"/>
          <p:cNvPicPr preferRelativeResize="0"/>
          <p:nvPr/>
        </p:nvPicPr>
        <p:blipFill>
          <a:blip r:embed="rId6">
            <a:alphaModFix/>
          </a:blip>
          <a:stretch>
            <a:fillRect/>
          </a:stretch>
        </p:blipFill>
        <p:spPr>
          <a:xfrm>
            <a:off x="3384332" y="1933924"/>
            <a:ext cx="1645035" cy="1032301"/>
          </a:xfrm>
          <a:prstGeom prst="rect">
            <a:avLst/>
          </a:prstGeom>
          <a:noFill/>
          <a:ln>
            <a:noFill/>
          </a:ln>
        </p:spPr>
      </p:pic>
      <p:pic>
        <p:nvPicPr>
          <p:cNvPr id="525" name="Google Shape;525;p57"/>
          <p:cNvPicPr preferRelativeResize="0"/>
          <p:nvPr/>
        </p:nvPicPr>
        <p:blipFill rotWithShape="1">
          <a:blip r:embed="rId7">
            <a:alphaModFix/>
          </a:blip>
          <a:srcRect l="45468" t="50381" r="23130" b="18734"/>
          <a:stretch/>
        </p:blipFill>
        <p:spPr>
          <a:xfrm>
            <a:off x="6119525" y="1913776"/>
            <a:ext cx="1390992" cy="1052450"/>
          </a:xfrm>
          <a:prstGeom prst="rect">
            <a:avLst/>
          </a:prstGeom>
          <a:noFill/>
          <a:ln>
            <a:noFill/>
          </a:ln>
        </p:spPr>
      </p:pic>
      <p:pic>
        <p:nvPicPr>
          <p:cNvPr id="526" name="Google Shape;526;p57"/>
          <p:cNvPicPr preferRelativeResize="0"/>
          <p:nvPr/>
        </p:nvPicPr>
        <p:blipFill rotWithShape="1">
          <a:blip r:embed="rId8">
            <a:alphaModFix/>
          </a:blip>
          <a:srcRect l="25911" t="29021" r="42365" b="37655"/>
          <a:stretch/>
        </p:blipFill>
        <p:spPr>
          <a:xfrm>
            <a:off x="1153775" y="1887975"/>
            <a:ext cx="1403259" cy="10524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pic>
        <p:nvPicPr>
          <p:cNvPr id="91" name="Google Shape;91;p17"/>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92" name="Google Shape;92;p17"/>
          <p:cNvPicPr preferRelativeResize="0"/>
          <p:nvPr/>
        </p:nvPicPr>
        <p:blipFill rotWithShape="1">
          <a:blip r:embed="rId4">
            <a:alphaModFix/>
          </a:blip>
          <a:srcRect l="3775" t="34707" r="72757" b="55096"/>
          <a:stretch/>
        </p:blipFill>
        <p:spPr>
          <a:xfrm>
            <a:off x="4647875" y="46788"/>
            <a:ext cx="2789300" cy="936424"/>
          </a:xfrm>
          <a:prstGeom prst="rect">
            <a:avLst/>
          </a:prstGeom>
          <a:noFill/>
          <a:ln>
            <a:noFill/>
          </a:ln>
        </p:spPr>
      </p:pic>
      <p:pic>
        <p:nvPicPr>
          <p:cNvPr id="93" name="Google Shape;93;p17"/>
          <p:cNvPicPr preferRelativeResize="0"/>
          <p:nvPr/>
        </p:nvPicPr>
        <p:blipFill>
          <a:blip r:embed="rId5">
            <a:alphaModFix/>
          </a:blip>
          <a:stretch>
            <a:fillRect/>
          </a:stretch>
        </p:blipFill>
        <p:spPr>
          <a:xfrm>
            <a:off x="265550" y="983200"/>
            <a:ext cx="5369326" cy="4027000"/>
          </a:xfrm>
          <a:prstGeom prst="rect">
            <a:avLst/>
          </a:prstGeom>
          <a:noFill/>
          <a:ln>
            <a:noFill/>
          </a:ln>
        </p:spPr>
      </p:pic>
      <p:sp>
        <p:nvSpPr>
          <p:cNvPr id="94" name="Google Shape;94;p17"/>
          <p:cNvSpPr txBox="1"/>
          <p:nvPr/>
        </p:nvSpPr>
        <p:spPr>
          <a:xfrm>
            <a:off x="5776725" y="858525"/>
            <a:ext cx="3099300" cy="237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alibri"/>
                <a:ea typeface="Calibri"/>
                <a:cs typeface="Calibri"/>
                <a:sym typeface="Calibri"/>
              </a:rPr>
              <a:t>Referring to this landscape, use bright bold crayon colors to draw it in a Fauvist style of art…</a:t>
            </a:r>
            <a:endParaRPr sz="1800">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patterns of color</a:t>
            </a:r>
            <a:endParaRPr>
              <a:solidFill>
                <a:schemeClr val="dk1"/>
              </a:solidFill>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simplified scenes</a:t>
            </a:r>
            <a:endParaRPr>
              <a:solidFill>
                <a:schemeClr val="dk1"/>
              </a:solidFill>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Flatness</a:t>
            </a:r>
            <a:endParaRPr>
              <a:solidFill>
                <a:schemeClr val="dk1"/>
              </a:solidFill>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Intensity</a:t>
            </a:r>
            <a:endParaRPr>
              <a:solidFill>
                <a:schemeClr val="dk1"/>
              </a:solidFill>
              <a:latin typeface="Calibri"/>
              <a:ea typeface="Calibri"/>
              <a:cs typeface="Calibri"/>
              <a:sym typeface="Calibri"/>
            </a:endParaRPr>
          </a:p>
          <a:p>
            <a:pPr marL="457200" lvl="0" indent="-317500" algn="l" rtl="0">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non-naturalistic</a:t>
            </a:r>
            <a:endParaRPr>
              <a:latin typeface="Calibri"/>
              <a:ea typeface="Calibri"/>
              <a:cs typeface="Calibri"/>
              <a:sym typeface="Calibri"/>
            </a:endParaRPr>
          </a:p>
        </p:txBody>
      </p:sp>
      <p:pic>
        <p:nvPicPr>
          <p:cNvPr id="95" name="Google Shape;95;p17"/>
          <p:cNvPicPr preferRelativeResize="0"/>
          <p:nvPr/>
        </p:nvPicPr>
        <p:blipFill>
          <a:blip r:embed="rId6">
            <a:alphaModFix/>
          </a:blip>
          <a:stretch>
            <a:fillRect/>
          </a:stretch>
        </p:blipFill>
        <p:spPr>
          <a:xfrm>
            <a:off x="5776725" y="3309525"/>
            <a:ext cx="3199400" cy="170067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100" name="Google Shape;100;p18"/>
          <p:cNvPicPr preferRelativeResize="0"/>
          <p:nvPr/>
        </p:nvPicPr>
        <p:blipFill rotWithShape="1">
          <a:blip r:embed="rId3">
            <a:alphaModFix/>
          </a:blip>
          <a:srcRect l="4510" t="37657" r="62322" b="56332"/>
          <a:stretch/>
        </p:blipFill>
        <p:spPr>
          <a:xfrm>
            <a:off x="113150" y="145027"/>
            <a:ext cx="4382326" cy="613651"/>
          </a:xfrm>
          <a:prstGeom prst="rect">
            <a:avLst/>
          </a:prstGeom>
          <a:noFill/>
          <a:ln>
            <a:noFill/>
          </a:ln>
        </p:spPr>
      </p:pic>
      <p:pic>
        <p:nvPicPr>
          <p:cNvPr id="101" name="Google Shape;101;p18"/>
          <p:cNvPicPr preferRelativeResize="0"/>
          <p:nvPr/>
        </p:nvPicPr>
        <p:blipFill rotWithShape="1">
          <a:blip r:embed="rId4">
            <a:alphaModFix/>
          </a:blip>
          <a:srcRect l="4110" t="49240" r="68902" b="39697"/>
          <a:stretch/>
        </p:blipFill>
        <p:spPr>
          <a:xfrm>
            <a:off x="4571675" y="0"/>
            <a:ext cx="3874501" cy="1227274"/>
          </a:xfrm>
          <a:prstGeom prst="rect">
            <a:avLst/>
          </a:prstGeom>
          <a:noFill/>
          <a:ln>
            <a:noFill/>
          </a:ln>
        </p:spPr>
      </p:pic>
      <p:pic>
        <p:nvPicPr>
          <p:cNvPr id="102" name="Google Shape;102;p18"/>
          <p:cNvPicPr preferRelativeResize="0"/>
          <p:nvPr/>
        </p:nvPicPr>
        <p:blipFill>
          <a:blip r:embed="rId5">
            <a:alphaModFix/>
          </a:blip>
          <a:stretch>
            <a:fillRect/>
          </a:stretch>
        </p:blipFill>
        <p:spPr>
          <a:xfrm>
            <a:off x="131750" y="1249850"/>
            <a:ext cx="2738302" cy="2738287"/>
          </a:xfrm>
          <a:prstGeom prst="rect">
            <a:avLst/>
          </a:prstGeom>
          <a:noFill/>
          <a:ln>
            <a:noFill/>
          </a:ln>
        </p:spPr>
      </p:pic>
      <p:pic>
        <p:nvPicPr>
          <p:cNvPr id="103" name="Google Shape;103;p18"/>
          <p:cNvPicPr preferRelativeResize="0"/>
          <p:nvPr/>
        </p:nvPicPr>
        <p:blipFill>
          <a:blip r:embed="rId6">
            <a:alphaModFix/>
          </a:blip>
          <a:stretch>
            <a:fillRect/>
          </a:stretch>
        </p:blipFill>
        <p:spPr>
          <a:xfrm>
            <a:off x="2970363" y="1249862"/>
            <a:ext cx="3129485" cy="2738288"/>
          </a:xfrm>
          <a:prstGeom prst="rect">
            <a:avLst/>
          </a:prstGeom>
          <a:noFill/>
          <a:ln>
            <a:noFill/>
          </a:ln>
        </p:spPr>
      </p:pic>
      <p:pic>
        <p:nvPicPr>
          <p:cNvPr id="104" name="Google Shape;104;p18"/>
          <p:cNvPicPr preferRelativeResize="0"/>
          <p:nvPr/>
        </p:nvPicPr>
        <p:blipFill>
          <a:blip r:embed="rId7">
            <a:alphaModFix/>
          </a:blip>
          <a:stretch>
            <a:fillRect/>
          </a:stretch>
        </p:blipFill>
        <p:spPr>
          <a:xfrm>
            <a:off x="6200148" y="1249862"/>
            <a:ext cx="2738302" cy="2738288"/>
          </a:xfrm>
          <a:prstGeom prst="rect">
            <a:avLst/>
          </a:prstGeom>
          <a:noFill/>
          <a:ln>
            <a:noFill/>
          </a:ln>
        </p:spPr>
      </p:pic>
      <p:sp>
        <p:nvSpPr>
          <p:cNvPr id="105" name="Google Shape;105;p18"/>
          <p:cNvSpPr txBox="1"/>
          <p:nvPr/>
        </p:nvSpPr>
        <p:spPr>
          <a:xfrm>
            <a:off x="133300" y="4088150"/>
            <a:ext cx="8831700" cy="855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These sculptures by Marcel Duchamp were points of great controversy. They are on display at the MoMA and Tate Museums. Justify weather or not these pieces could be considered “art”. Using the above inspiration, what are some common items you could combine to make modern “art”.</a:t>
            </a:r>
            <a:endParaRPr>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0" name="Google Shape;110;p19"/>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pic>
        <p:nvPicPr>
          <p:cNvPr id="111" name="Google Shape;111;p19"/>
          <p:cNvPicPr preferRelativeResize="0"/>
          <p:nvPr/>
        </p:nvPicPr>
        <p:blipFill rotWithShape="1">
          <a:blip r:embed="rId4">
            <a:alphaModFix/>
          </a:blip>
          <a:srcRect l="4445" t="62037" r="71920" b="23646"/>
          <a:stretch/>
        </p:blipFill>
        <p:spPr>
          <a:xfrm>
            <a:off x="4786475" y="111575"/>
            <a:ext cx="3905026" cy="1827875"/>
          </a:xfrm>
          <a:prstGeom prst="rect">
            <a:avLst/>
          </a:prstGeom>
          <a:noFill/>
          <a:ln>
            <a:noFill/>
          </a:ln>
        </p:spPr>
      </p:pic>
      <p:pic>
        <p:nvPicPr>
          <p:cNvPr id="112" name="Google Shape;112;p19"/>
          <p:cNvPicPr preferRelativeResize="0"/>
          <p:nvPr/>
        </p:nvPicPr>
        <p:blipFill>
          <a:blip r:embed="rId5">
            <a:alphaModFix/>
          </a:blip>
          <a:stretch>
            <a:fillRect/>
          </a:stretch>
        </p:blipFill>
        <p:spPr>
          <a:xfrm>
            <a:off x="152400" y="858700"/>
            <a:ext cx="3258075" cy="4098650"/>
          </a:xfrm>
          <a:prstGeom prst="rect">
            <a:avLst/>
          </a:prstGeom>
          <a:noFill/>
          <a:ln>
            <a:noFill/>
          </a:ln>
        </p:spPr>
      </p:pic>
      <p:sp>
        <p:nvSpPr>
          <p:cNvPr id="113" name="Google Shape;113;p19"/>
          <p:cNvSpPr txBox="1"/>
          <p:nvPr/>
        </p:nvSpPr>
        <p:spPr>
          <a:xfrm>
            <a:off x="3317825" y="706300"/>
            <a:ext cx="1514700" cy="3280200"/>
          </a:xfrm>
          <a:prstGeom prst="rect">
            <a:avLst/>
          </a:prstGeom>
          <a:noFill/>
          <a:ln>
            <a:noFill/>
          </a:ln>
        </p:spPr>
        <p:txBody>
          <a:bodyPr spcFirstLastPara="1" wrap="square" lIns="91425" tIns="91425" rIns="91425" bIns="91425" anchor="t" anchorCtr="0">
            <a:noAutofit/>
          </a:bodyPr>
          <a:lstStyle/>
          <a:p>
            <a:pPr marL="139700" marR="139700" lvl="0" indent="0" algn="l" rtl="0">
              <a:lnSpc>
                <a:spcPct val="124000"/>
              </a:lnSpc>
              <a:spcBef>
                <a:spcPts val="500"/>
              </a:spcBef>
              <a:spcAft>
                <a:spcPts val="0"/>
              </a:spcAft>
              <a:buNone/>
            </a:pPr>
            <a:r>
              <a:rPr lang="en" sz="1200">
                <a:latin typeface="Calibri"/>
                <a:ea typeface="Calibri"/>
                <a:cs typeface="Calibri"/>
                <a:sym typeface="Calibri"/>
              </a:rPr>
              <a:t>Juan Miro,</a:t>
            </a:r>
            <a:endParaRPr sz="1200">
              <a:latin typeface="Calibri"/>
              <a:ea typeface="Calibri"/>
              <a:cs typeface="Calibri"/>
              <a:sym typeface="Calibri"/>
            </a:endParaRPr>
          </a:p>
          <a:p>
            <a:pPr marL="139700" marR="139700" lvl="0" indent="0" algn="l" rtl="0">
              <a:lnSpc>
                <a:spcPct val="124000"/>
              </a:lnSpc>
              <a:spcBef>
                <a:spcPts val="500"/>
              </a:spcBef>
              <a:spcAft>
                <a:spcPts val="0"/>
              </a:spcAft>
              <a:buNone/>
            </a:pPr>
            <a:r>
              <a:rPr lang="en" sz="1200">
                <a:latin typeface="Calibri"/>
                <a:ea typeface="Calibri"/>
                <a:cs typeface="Calibri"/>
                <a:sym typeface="Calibri"/>
              </a:rPr>
              <a:t>Illustration (L)</a:t>
            </a:r>
            <a:endParaRPr sz="1200">
              <a:latin typeface="Calibri"/>
              <a:ea typeface="Calibri"/>
              <a:cs typeface="Calibri"/>
              <a:sym typeface="Calibri"/>
            </a:endParaRPr>
          </a:p>
          <a:p>
            <a:pPr marL="139700" marR="139700" lvl="0" indent="0" algn="l" rtl="0">
              <a:lnSpc>
                <a:spcPct val="124000"/>
              </a:lnSpc>
              <a:spcBef>
                <a:spcPts val="500"/>
              </a:spcBef>
              <a:spcAft>
                <a:spcPts val="0"/>
              </a:spcAft>
              <a:buNone/>
            </a:pPr>
            <a:r>
              <a:rPr lang="en" sz="1200">
                <a:latin typeface="Calibri"/>
                <a:ea typeface="Calibri"/>
                <a:cs typeface="Calibri"/>
                <a:sym typeface="Calibri"/>
              </a:rPr>
              <a:t>The Sun (R)</a:t>
            </a:r>
            <a:endParaRPr sz="1200">
              <a:latin typeface="Calibri"/>
              <a:ea typeface="Calibri"/>
              <a:cs typeface="Calibri"/>
              <a:sym typeface="Calibri"/>
            </a:endParaRPr>
          </a:p>
          <a:p>
            <a:pPr marL="139700" marR="139700" lvl="0" indent="0" algn="l" rtl="0">
              <a:lnSpc>
                <a:spcPct val="124000"/>
              </a:lnSpc>
              <a:spcBef>
                <a:spcPts val="500"/>
              </a:spcBef>
              <a:spcAft>
                <a:spcPts val="0"/>
              </a:spcAft>
              <a:buClr>
                <a:schemeClr val="dk1"/>
              </a:buClr>
              <a:buSzPts val="1100"/>
              <a:buFont typeface="Arial"/>
              <a:buNone/>
            </a:pPr>
            <a:r>
              <a:rPr lang="en" sz="1200">
                <a:latin typeface="Calibri"/>
                <a:ea typeface="Calibri"/>
                <a:cs typeface="Calibri"/>
                <a:sym typeface="Calibri"/>
              </a:rPr>
              <a:t>Born: 20 April 1893, Barcelona, Spain</a:t>
            </a:r>
            <a:endParaRPr sz="1200">
              <a:latin typeface="Calibri"/>
              <a:ea typeface="Calibri"/>
              <a:cs typeface="Calibri"/>
              <a:sym typeface="Calibri"/>
            </a:endParaRPr>
          </a:p>
          <a:p>
            <a:pPr marL="139700" marR="139700" lvl="0" indent="0" algn="l" rtl="0">
              <a:lnSpc>
                <a:spcPct val="124000"/>
              </a:lnSpc>
              <a:spcBef>
                <a:spcPts val="500"/>
              </a:spcBef>
              <a:spcAft>
                <a:spcPts val="0"/>
              </a:spcAft>
              <a:buClr>
                <a:schemeClr val="dk1"/>
              </a:buClr>
              <a:buSzPts val="1100"/>
              <a:buFont typeface="Arial"/>
              <a:buNone/>
            </a:pPr>
            <a:r>
              <a:rPr lang="en" sz="1200">
                <a:latin typeface="Calibri"/>
                <a:ea typeface="Calibri"/>
                <a:cs typeface="Calibri"/>
                <a:sym typeface="Calibri"/>
              </a:rPr>
              <a:t>Died: 25 December 1983, Palma de Mallorca, Spain</a:t>
            </a:r>
            <a:endParaRPr sz="1200">
              <a:latin typeface="Calibri"/>
              <a:ea typeface="Calibri"/>
              <a:cs typeface="Calibri"/>
              <a:sym typeface="Calibri"/>
            </a:endParaRPr>
          </a:p>
          <a:p>
            <a:pPr marL="139700" marR="139700" lvl="0" indent="0" algn="l" rtl="0">
              <a:lnSpc>
                <a:spcPct val="124000"/>
              </a:lnSpc>
              <a:spcBef>
                <a:spcPts val="500"/>
              </a:spcBef>
              <a:spcAft>
                <a:spcPts val="0"/>
              </a:spcAft>
              <a:buNone/>
            </a:pPr>
            <a:r>
              <a:rPr lang="en" sz="1200">
                <a:latin typeface="Calibri"/>
                <a:ea typeface="Calibri"/>
                <a:cs typeface="Calibri"/>
                <a:sym typeface="Calibri"/>
              </a:rPr>
              <a:t>Periods: Surrealism, Fauvism, Cubism, Abstract Expressionism</a:t>
            </a:r>
            <a:endParaRPr sz="1200">
              <a:latin typeface="Calibri"/>
              <a:ea typeface="Calibri"/>
              <a:cs typeface="Calibri"/>
              <a:sym typeface="Calibri"/>
            </a:endParaRPr>
          </a:p>
        </p:txBody>
      </p:sp>
      <p:sp>
        <p:nvSpPr>
          <p:cNvPr id="114" name="Google Shape;114;p19"/>
          <p:cNvSpPr txBox="1"/>
          <p:nvPr/>
        </p:nvSpPr>
        <p:spPr>
          <a:xfrm>
            <a:off x="5087950" y="1713925"/>
            <a:ext cx="3488100" cy="163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pic>
        <p:nvPicPr>
          <p:cNvPr id="115" name="Google Shape;115;p19"/>
          <p:cNvPicPr preferRelativeResize="0"/>
          <p:nvPr/>
        </p:nvPicPr>
        <p:blipFill>
          <a:blip r:embed="rId6">
            <a:alphaModFix/>
          </a:blip>
          <a:stretch>
            <a:fillRect/>
          </a:stretch>
        </p:blipFill>
        <p:spPr>
          <a:xfrm>
            <a:off x="4655812" y="1864702"/>
            <a:ext cx="4263475" cy="288424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p20"/>
          <p:cNvPicPr preferRelativeResize="0"/>
          <p:nvPr/>
        </p:nvPicPr>
        <p:blipFill>
          <a:blip r:embed="rId3">
            <a:alphaModFix/>
          </a:blip>
          <a:stretch>
            <a:fillRect/>
          </a:stretch>
        </p:blipFill>
        <p:spPr>
          <a:xfrm>
            <a:off x="1861144" y="1467869"/>
            <a:ext cx="1466425" cy="2629325"/>
          </a:xfrm>
          <a:prstGeom prst="rect">
            <a:avLst/>
          </a:prstGeom>
          <a:noFill/>
          <a:ln>
            <a:noFill/>
          </a:ln>
        </p:spPr>
      </p:pic>
      <p:sp>
        <p:nvSpPr>
          <p:cNvPr id="121" name="Google Shape;121;p2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omfortaa"/>
                <a:ea typeface="Comfortaa"/>
                <a:cs typeface="Comfortaa"/>
                <a:sym typeface="Comfortaa"/>
              </a:rPr>
              <a:t>MODERN ART</a:t>
            </a:r>
            <a:endParaRPr>
              <a:latin typeface="Comfortaa"/>
              <a:ea typeface="Comfortaa"/>
              <a:cs typeface="Comfortaa"/>
              <a:sym typeface="Comfortaa"/>
            </a:endParaRPr>
          </a:p>
        </p:txBody>
      </p:sp>
      <p:sp>
        <p:nvSpPr>
          <p:cNvPr id="122" name="Google Shape;122;p20"/>
          <p:cNvSpPr txBox="1">
            <a:spLocks noGrp="1"/>
          </p:cNvSpPr>
          <p:nvPr>
            <p:ph type="subTitle" idx="1"/>
          </p:nvPr>
        </p:nvSpPr>
        <p:spPr>
          <a:xfrm>
            <a:off x="1256425" y="2844100"/>
            <a:ext cx="75759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Economica"/>
                <a:ea typeface="Economica"/>
                <a:cs typeface="Economica"/>
                <a:sym typeface="Economica"/>
              </a:rPr>
              <a:t>T E R M   2    •    W E E K  8</a:t>
            </a:r>
            <a:endParaRPr>
              <a:latin typeface="Economica"/>
              <a:ea typeface="Economica"/>
              <a:cs typeface="Economica"/>
              <a:sym typeface="Economica"/>
            </a:endParaRPr>
          </a:p>
        </p:txBody>
      </p:sp>
      <p:pic>
        <p:nvPicPr>
          <p:cNvPr id="2" name="Picture 1">
            <a:extLst>
              <a:ext uri="{FF2B5EF4-FFF2-40B4-BE49-F238E27FC236}">
                <a16:creationId xmlns:a16="http://schemas.microsoft.com/office/drawing/2014/main" id="{D3AF1A03-72CD-7E34-3907-955DC7106CD4}"/>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Google Shape;127;p21"/>
          <p:cNvPicPr preferRelativeResize="0"/>
          <p:nvPr/>
        </p:nvPicPr>
        <p:blipFill rotWithShape="1">
          <a:blip r:embed="rId3">
            <a:alphaModFix/>
          </a:blip>
          <a:srcRect l="4510" t="6021" r="62322" b="87968"/>
          <a:stretch/>
        </p:blipFill>
        <p:spPr>
          <a:xfrm>
            <a:off x="4572000" y="156236"/>
            <a:ext cx="4382326" cy="613651"/>
          </a:xfrm>
          <a:prstGeom prst="rect">
            <a:avLst/>
          </a:prstGeom>
          <a:noFill/>
          <a:ln>
            <a:noFill/>
          </a:ln>
        </p:spPr>
      </p:pic>
      <p:pic>
        <p:nvPicPr>
          <p:cNvPr id="128" name="Google Shape;128;p21"/>
          <p:cNvPicPr preferRelativeResize="0"/>
          <p:nvPr/>
        </p:nvPicPr>
        <p:blipFill rotWithShape="1">
          <a:blip r:embed="rId4">
            <a:alphaModFix/>
          </a:blip>
          <a:srcRect l="45846" t="4337" r="29346" b="83731"/>
          <a:stretch/>
        </p:blipFill>
        <p:spPr>
          <a:xfrm>
            <a:off x="1426225" y="-122700"/>
            <a:ext cx="3152399" cy="1171499"/>
          </a:xfrm>
          <a:prstGeom prst="rect">
            <a:avLst/>
          </a:prstGeom>
          <a:noFill/>
          <a:ln>
            <a:noFill/>
          </a:ln>
        </p:spPr>
      </p:pic>
      <p:pic>
        <p:nvPicPr>
          <p:cNvPr id="129" name="Google Shape;129;p21"/>
          <p:cNvPicPr preferRelativeResize="0"/>
          <p:nvPr/>
        </p:nvPicPr>
        <p:blipFill>
          <a:blip r:embed="rId5">
            <a:alphaModFix/>
          </a:blip>
          <a:stretch>
            <a:fillRect/>
          </a:stretch>
        </p:blipFill>
        <p:spPr>
          <a:xfrm>
            <a:off x="3061926" y="955726"/>
            <a:ext cx="1460300" cy="1367000"/>
          </a:xfrm>
          <a:prstGeom prst="rect">
            <a:avLst/>
          </a:prstGeom>
          <a:noFill/>
          <a:ln>
            <a:noFill/>
          </a:ln>
        </p:spPr>
      </p:pic>
      <p:sp>
        <p:nvSpPr>
          <p:cNvPr id="130" name="Google Shape;130;p21"/>
          <p:cNvSpPr txBox="1"/>
          <p:nvPr/>
        </p:nvSpPr>
        <p:spPr>
          <a:xfrm>
            <a:off x="155550" y="1525075"/>
            <a:ext cx="2850000" cy="336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alibri"/>
                <a:ea typeface="Calibri"/>
                <a:cs typeface="Calibri"/>
                <a:sym typeface="Calibri"/>
              </a:rPr>
              <a:t>Tate Modern - London</a:t>
            </a:r>
            <a:endParaRPr>
              <a:latin typeface="Calibri"/>
              <a:ea typeface="Calibri"/>
              <a:cs typeface="Calibri"/>
              <a:sym typeface="Calibri"/>
            </a:endParaRPr>
          </a:p>
          <a:p>
            <a:pPr marL="0" lvl="0" indent="0" algn="l" rtl="0">
              <a:spcBef>
                <a:spcPts val="0"/>
              </a:spcBef>
              <a:spcAft>
                <a:spcPts val="0"/>
              </a:spcAft>
              <a:buNone/>
            </a:pPr>
            <a:r>
              <a:rPr lang="en">
                <a:latin typeface="Calibri"/>
                <a:ea typeface="Calibri"/>
                <a:cs typeface="Calibri"/>
                <a:sym typeface="Calibri"/>
              </a:rPr>
              <a:t>International and Contemporary  Art</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There are actually four Tate sites in Britain today including Tate Britain, Tate Modern, Tate Liverpool and Tate St. Ives. </a:t>
            </a:r>
            <a:r>
              <a:rPr lang="en" sz="1200">
                <a:solidFill>
                  <a:schemeClr val="dk1"/>
                </a:solidFill>
                <a:latin typeface="Calibri"/>
                <a:ea typeface="Calibri"/>
                <a:cs typeface="Calibri"/>
                <a:sym typeface="Calibri"/>
              </a:rPr>
              <a:t>Although modern art was originally housed in the Tate Britain, the art was housed at at new extension of the museum identified as Tate Modern. </a:t>
            </a:r>
            <a:r>
              <a:rPr lang="en" sz="1200">
                <a:latin typeface="Calibri"/>
                <a:ea typeface="Calibri"/>
                <a:cs typeface="Calibri"/>
                <a:sym typeface="Calibri"/>
              </a:rPr>
              <a:t>Tate modern opened its doors in 2000 housing an array of modern artist pieces. Since its opening over 40,000 visitors have walked its halls. It is one of the most popular British tourist attractions. If you’re visiting the Tate, download the App to assist you during your journey learning about the pieces you view. </a:t>
            </a:r>
            <a:endParaRPr sz="1200">
              <a:latin typeface="Calibri"/>
              <a:ea typeface="Calibri"/>
              <a:cs typeface="Calibri"/>
              <a:sym typeface="Calibri"/>
            </a:endParaRPr>
          </a:p>
        </p:txBody>
      </p:sp>
      <p:pic>
        <p:nvPicPr>
          <p:cNvPr id="131" name="Google Shape;131;p21"/>
          <p:cNvPicPr preferRelativeResize="0"/>
          <p:nvPr/>
        </p:nvPicPr>
        <p:blipFill rotWithShape="1">
          <a:blip r:embed="rId6">
            <a:alphaModFix/>
          </a:blip>
          <a:srcRect l="6533" t="21668" r="7155" b="18408"/>
          <a:stretch/>
        </p:blipFill>
        <p:spPr>
          <a:xfrm>
            <a:off x="155550" y="773650"/>
            <a:ext cx="2055175" cy="827625"/>
          </a:xfrm>
          <a:prstGeom prst="rect">
            <a:avLst/>
          </a:prstGeom>
          <a:noFill/>
          <a:ln>
            <a:noFill/>
          </a:ln>
        </p:spPr>
      </p:pic>
      <p:pic>
        <p:nvPicPr>
          <p:cNvPr id="132" name="Google Shape;132;p21"/>
          <p:cNvPicPr preferRelativeResize="0"/>
          <p:nvPr/>
        </p:nvPicPr>
        <p:blipFill>
          <a:blip r:embed="rId7">
            <a:alphaModFix/>
          </a:blip>
          <a:stretch>
            <a:fillRect/>
          </a:stretch>
        </p:blipFill>
        <p:spPr>
          <a:xfrm>
            <a:off x="4731025" y="955713"/>
            <a:ext cx="1950021" cy="827625"/>
          </a:xfrm>
          <a:prstGeom prst="rect">
            <a:avLst/>
          </a:prstGeom>
          <a:noFill/>
          <a:ln>
            <a:noFill/>
          </a:ln>
        </p:spPr>
      </p:pic>
      <p:pic>
        <p:nvPicPr>
          <p:cNvPr id="133" name="Google Shape;133;p21"/>
          <p:cNvPicPr preferRelativeResize="0"/>
          <p:nvPr/>
        </p:nvPicPr>
        <p:blipFill>
          <a:blip r:embed="rId8">
            <a:alphaModFix/>
          </a:blip>
          <a:stretch>
            <a:fillRect/>
          </a:stretch>
        </p:blipFill>
        <p:spPr>
          <a:xfrm>
            <a:off x="3061925" y="3787550"/>
            <a:ext cx="2293450" cy="1256786"/>
          </a:xfrm>
          <a:prstGeom prst="rect">
            <a:avLst/>
          </a:prstGeom>
          <a:noFill/>
          <a:ln>
            <a:noFill/>
          </a:ln>
        </p:spPr>
      </p:pic>
      <p:sp>
        <p:nvSpPr>
          <p:cNvPr id="134" name="Google Shape;134;p21"/>
          <p:cNvSpPr txBox="1"/>
          <p:nvPr/>
        </p:nvSpPr>
        <p:spPr>
          <a:xfrm>
            <a:off x="5411750" y="1993125"/>
            <a:ext cx="3608700" cy="288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222222"/>
                </a:solidFill>
                <a:highlight>
                  <a:srgbClr val="FFFFFF"/>
                </a:highlight>
                <a:latin typeface="Calibri"/>
                <a:ea typeface="Calibri"/>
                <a:cs typeface="Calibri"/>
                <a:sym typeface="Calibri"/>
              </a:rPr>
              <a:t>In 1889, Sir Henry Tate, who sugar gave him his dowery, offered to donate his art collection to a museum. Standing at site of the Millbank Prison, the vision of an art gallery was born. Fundraising began along with Sir Tate’s generous donation to launch the site. Although originally named The National Gallery of British Art when it opened its doors on 21 July 1897, this museum is known as the “Tate” after its builder, Sir Henry Tate. In 1932, it officially adopted the nickname as its new name and is known officially today as the Tate Britain. On its opening it featured 245 works of art dating back to 1790. Since its opening in 1897, the Tate has undergone seven extensive building additions to feature what is called the most collective housing of over 70,000 pieces of art. The artists are vast and their pieces more wide than the Atlantic. </a:t>
            </a:r>
            <a:endParaRPr>
              <a:latin typeface="Calibri"/>
              <a:ea typeface="Calibri"/>
              <a:cs typeface="Calibri"/>
              <a:sym typeface="Calibri"/>
            </a:endParaRPr>
          </a:p>
        </p:txBody>
      </p:sp>
      <p:sp>
        <p:nvSpPr>
          <p:cNvPr id="135" name="Google Shape;135;p21"/>
          <p:cNvSpPr txBox="1"/>
          <p:nvPr/>
        </p:nvSpPr>
        <p:spPr>
          <a:xfrm>
            <a:off x="6776525" y="922050"/>
            <a:ext cx="2177700" cy="91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Tate Britain - London - Westminster on Millbank</a:t>
            </a:r>
            <a:endParaRPr>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a:solidFill>
                  <a:schemeClr val="dk1"/>
                </a:solidFill>
                <a:latin typeface="Calibri"/>
                <a:ea typeface="Calibri"/>
                <a:cs typeface="Calibri"/>
                <a:sym typeface="Calibri"/>
              </a:rPr>
              <a:t>British art from 1500 to Present</a:t>
            </a:r>
            <a:endParaRPr/>
          </a:p>
        </p:txBody>
      </p:sp>
      <p:pic>
        <p:nvPicPr>
          <p:cNvPr id="136" name="Google Shape;136;p21"/>
          <p:cNvPicPr preferRelativeResize="0"/>
          <p:nvPr/>
        </p:nvPicPr>
        <p:blipFill rotWithShape="1">
          <a:blip r:embed="rId9">
            <a:alphaModFix/>
          </a:blip>
          <a:srcRect l="22826" r="23677"/>
          <a:stretch/>
        </p:blipFill>
        <p:spPr>
          <a:xfrm>
            <a:off x="3562550" y="2426749"/>
            <a:ext cx="1792821" cy="12567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6226</Words>
  <Application>Microsoft Macintosh PowerPoint</Application>
  <PresentationFormat>On-screen Show (16:9)</PresentationFormat>
  <Paragraphs>381</Paragraphs>
  <Slides>45</Slides>
  <Notes>45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Times New Roman</vt:lpstr>
      <vt:lpstr>Comfortaa</vt:lpstr>
      <vt:lpstr>Bree Serif</vt:lpstr>
      <vt:lpstr>Calibri</vt:lpstr>
      <vt:lpstr>Roboto</vt:lpstr>
      <vt:lpstr>Economica</vt:lpstr>
      <vt:lpstr>Arial</vt:lpstr>
      <vt:lpstr>Simple Light</vt:lpstr>
      <vt:lpstr>MODERN ART</vt:lpstr>
      <vt:lpstr>MODERN ART</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MODERN ART</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MODERN ART</dc:title>
  <cp:lastModifiedBy>michelledunlap@gmail.com</cp:lastModifiedBy>
  <cp:revision>1</cp:revision>
  <dcterms:modified xsi:type="dcterms:W3CDTF">2024-06-27T19:23:03Z</dcterms:modified>
</cp:coreProperties>
</file>