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5143500" type="screen16x9"/>
  <p:notesSz cx="6858000" cy="9144000"/>
  <p:embeddedFontLst>
    <p:embeddedFont>
      <p:font typeface="Calibri" panose="020F0502020204030204" pitchFamily="34" charset="0"/>
      <p:regular r:id="rId44"/>
      <p:bold r:id="rId45"/>
      <p:italic r:id="rId46"/>
      <p:boldItalic r:id="rId47"/>
    </p:embeddedFont>
    <p:embeddedFont>
      <p:font typeface="Cambria" panose="02040503050406030204" pitchFamily="18" charset="0"/>
      <p:regular r:id="rId48"/>
      <p:bold r:id="rId49"/>
      <p:italic r:id="rId50"/>
      <p:boldItalic r:id="rId51"/>
    </p:embeddedFont>
    <p:embeddedFont>
      <p:font typeface="Comfortaa" pitchFamily="2" charset="0"/>
      <p:regular r:id="rId52"/>
      <p:bold r:id="rId53"/>
    </p:embeddedFont>
    <p:embeddedFont>
      <p:font typeface="Economica" panose="02000506040000020004" pitchFamily="2" charset="77"/>
      <p:regular r:id="rId54"/>
      <p:bold r:id="rId55"/>
      <p:italic r:id="rId56"/>
      <p:boldItalic r:id="rId57"/>
    </p:embeddedFont>
    <p:embeddedFont>
      <p:font typeface="Georgia" panose="02040502050405020303" pitchFamily="18" charset="0"/>
      <p:regular r:id="rId58"/>
      <p:bold r:id="rId59"/>
      <p:italic r:id="rId60"/>
      <p:boldItalic r:id="rId61"/>
    </p:embeddedFont>
    <p:embeddedFont>
      <p:font typeface="Montserrat" pitchFamily="2" charset="77"/>
      <p:regular r:id="rId62"/>
      <p:bold r:id="rId63"/>
      <p:italic r:id="rId64"/>
      <p:boldItalic r:id="rId65"/>
    </p:embeddedFont>
    <p:embeddedFont>
      <p:font typeface="Oswald" pitchFamily="2" charset="77"/>
      <p:regular r:id="rId66"/>
      <p:bold r:id="rId67"/>
    </p:embeddedFont>
    <p:embeddedFont>
      <p:font typeface="Roboto" panose="02000000000000000000" pitchFamily="2" charset="0"/>
      <p:regular r:id="rId68"/>
      <p:bold r:id="rId69"/>
      <p:italic r:id="rId70"/>
      <p:boldItalic r:id="rId7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4.fntdata"/><Relationship Id="rId63" Type="http://schemas.openxmlformats.org/officeDocument/2006/relationships/font" Target="fonts/font20.fntdata"/><Relationship Id="rId68" Type="http://schemas.openxmlformats.org/officeDocument/2006/relationships/font" Target="fonts/font25.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font" Target="fonts/font15.fntdata"/><Relationship Id="rId66" Type="http://schemas.openxmlformats.org/officeDocument/2006/relationships/font" Target="fonts/font23.fntdata"/><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18.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64" Type="http://schemas.openxmlformats.org/officeDocument/2006/relationships/font" Target="fonts/font21.fntdata"/><Relationship Id="rId69" Type="http://schemas.openxmlformats.org/officeDocument/2006/relationships/font" Target="fonts/font26.fntdata"/><Relationship Id="rId8" Type="http://schemas.openxmlformats.org/officeDocument/2006/relationships/slide" Target="slides/slide7.xml"/><Relationship Id="rId51" Type="http://schemas.openxmlformats.org/officeDocument/2006/relationships/font" Target="fonts/font8.fntdata"/><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font" Target="fonts/font16.fntdata"/><Relationship Id="rId67" Type="http://schemas.openxmlformats.org/officeDocument/2006/relationships/font" Target="fonts/font2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62" Type="http://schemas.openxmlformats.org/officeDocument/2006/relationships/font" Target="fonts/font19.fntdata"/><Relationship Id="rId70" Type="http://schemas.openxmlformats.org/officeDocument/2006/relationships/font" Target="fonts/font27.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font" Target="fonts/font17.fntdata"/><Relationship Id="rId65" Type="http://schemas.openxmlformats.org/officeDocument/2006/relationships/font" Target="fonts/font22.fntdata"/><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7.fntdata"/><Relationship Id="rId55"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font" Target="fonts/font2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indiadesignid.com/news/6-facts-about-the-louvre-abu-dhabi-that-you-didnt-know/"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community.artauthority.net/work.asp?wid=39604&amp;pos=18"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tate.org.uk/art/artworks/osborn-nameless-and-friendless-the-rich-mans-wealth-is-his-strong-city-etc-proverbs-x-15-t12936"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wikiart.org/en/gustave-courbet/the-desperate-man-self-portrait-1845"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printmag.com/design-education/online-design-courses/honore-daumier-the-michelangelo-of-caricature/" TargetMode="External"/><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hyperlink" Target="https://en.wikipedia.org/wiki/Honor%C3%A9_Daumier" TargetMode="Externa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metmuseum.org/toah/hd/sara/hd_sara.ht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theartstack.com/artist/caspar-david-friedrich/the-tree-of-crows"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wga.hu/html_m/f/friedric/3/303fried.html"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3d4b0bad62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3d4b0bad62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1ea30e73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d1ea30e73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http://thelistlove.com/10-interesting-facts-about-the-louvre/</a:t>
            </a:r>
            <a:endParaRPr/>
          </a:p>
          <a:p>
            <a:pPr marL="0" lvl="0" indent="0" algn="l" rtl="0">
              <a:spcBef>
                <a:spcPts val="0"/>
              </a:spcBef>
              <a:spcAft>
                <a:spcPts val="0"/>
              </a:spcAft>
              <a:buNone/>
            </a:pPr>
            <a:r>
              <a:rPr lang="en"/>
              <a:t>http://www.aparisguide.com/louvre/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1ea30e73_0_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3d1ea30e73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http://indiadesignid.com/news/6-facts-about-the-louvre-abu-dhabi-that-you-didnt-know/</a:t>
            </a:r>
            <a:endParaRPr/>
          </a:p>
          <a:p>
            <a:pPr marL="0" lvl="0" indent="0" algn="l" rtl="0">
              <a:spcBef>
                <a:spcPts val="0"/>
              </a:spcBef>
              <a:spcAft>
                <a:spcPts val="0"/>
              </a:spcAft>
              <a:buNone/>
            </a:pPr>
            <a:r>
              <a:rPr lang="en"/>
              <a:t>http://thelistlove.com/10-interesting-facts-about-the-louvre/#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d1ea30e73_0_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d1ea30e73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https://www.louvre.fr/en/histoirelouvres/history-louvre/periode-2</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d1ea30e73_0_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d1ea30e73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https://www.artfund.org/supporting-museums/art-weve-helped-buy/artwork/2723/jacobs-ladder</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d1ea30e73_0_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3d1ea30e73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2e779911795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2e779911795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d1ea30e73_0_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d1ea30e73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https://www.tate.org.uk/art/artworks/millais-ophelia-n01506</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d1ea30e73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3d1ea30e73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https://www.stylist.co.uk/books/shakespeares-most-memorable-quotes/123652</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d1ea30e73_0_1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d1ea30e73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d1ea30e73_0_1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3d1ea30e73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https://nypost.com/2018/03/08/nearly-2m-worth-of-19th-century-paintings-stolen/</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e77991179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e77991179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d1ea30e73_0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d1ea30e73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2e779911795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2e779911795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d1ea30e73_0_1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3d1ea30e73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http://www.francisco-de-goya.com/third-of-may/</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d1ea30e73_0_1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3d1ea30e73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https://pixers.uk/wall-murals/invention-aeroplane-end-19th-century-48096254</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d1ea30e73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3d1ea30e73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https://www.tate.org.uk/art/artworks/waterhouse-the-lady-of-shalott-n01543</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d1ea30e73_0_1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3d1ea30e73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d1ea30e73_0_1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3d1ea30e73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http://community.artauthority.net/work.asp?wid=39604&amp;pos=18</a:t>
            </a:r>
            <a:endParaRPr/>
          </a:p>
          <a:p>
            <a:pPr marL="0" lvl="0" indent="0" algn="l" rtl="0">
              <a:spcBef>
                <a:spcPts val="0"/>
              </a:spcBef>
              <a:spcAft>
                <a:spcPts val="0"/>
              </a:spcAft>
              <a:buNone/>
            </a:pPr>
            <a:r>
              <a:rPr lang="en"/>
              <a:t>http://www.visual-arts-cork.com/paintings-analysis/madame-moitessier.htm</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2e779911795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2e779911795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d1ea30e73_0_1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3d1ea30e73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3d1ea30e73_0_1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3d1ea30e73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http://www.19thcenturyart-facos.com/artwork/nameless-and-friendless</a:t>
            </a:r>
            <a:endParaRPr/>
          </a:p>
          <a:p>
            <a:pPr marL="0" lvl="0" indent="0" algn="l" rtl="0">
              <a:spcBef>
                <a:spcPts val="0"/>
              </a:spcBef>
              <a:spcAft>
                <a:spcPts val="0"/>
              </a:spcAft>
              <a:buNone/>
            </a:pPr>
            <a:r>
              <a:rPr lang="en" u="sng">
                <a:solidFill>
                  <a:schemeClr val="hlink"/>
                </a:solidFill>
                <a:hlinkClick r:id="rId3"/>
              </a:rPr>
              <a:t>https://www.tate.org.uk/art/artworks/osborn-nameless-and-friendless-the-rich-mans-wealth-is-his-strong-city-etc-proverbs-x-15-t12936</a:t>
            </a:r>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https://www.theartstory.org/artist-delacroix-eugene.htm</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3d1ea30e73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3d1ea30e73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http://www.worldtohome.com/1894-artesian-antique-telephone.aspx</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3d1ea30e73_0_1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3d1ea30e73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https://www.wikiart.org/en/gustave-courbet/the-desperate-man-self-portrait-1845</a:t>
            </a:r>
            <a:endParaRPr/>
          </a:p>
          <a:p>
            <a:pPr marL="0" lvl="0" indent="0" algn="l" rtl="0">
              <a:spcBef>
                <a:spcPts val="0"/>
              </a:spcBef>
              <a:spcAft>
                <a:spcPts val="0"/>
              </a:spcAft>
              <a:buNone/>
            </a:pPr>
            <a:r>
              <a:rPr lang="en"/>
              <a:t>https://fineartconnoisseur.com/2017/06/portrait-of-the-week-gustave-courbet-the-desperate-man/</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3d1ea30e73_0_1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3d1ea30e73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http://artist.christies.com/Gustave-Courbet--17066.aspx</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3d4b0bad62_1_2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3d4b0bad62_1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http://artist.christies.com/Gustave-Courbet--17066.aspx</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2e779911795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2e779911795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3d1ea30e73_0_1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3" name="Google Shape;423;g3d1ea30e73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https://www.britannica.com/biography/Honore-Daumier</a:t>
            </a:r>
            <a:endParaRPr/>
          </a:p>
          <a:p>
            <a:pPr marL="0" lvl="0" indent="0" algn="l" rtl="0">
              <a:spcBef>
                <a:spcPts val="0"/>
              </a:spcBef>
              <a:spcAft>
                <a:spcPts val="0"/>
              </a:spcAft>
              <a:buNone/>
            </a:pPr>
            <a:r>
              <a:rPr lang="en" u="sng">
                <a:solidFill>
                  <a:schemeClr val="hlink"/>
                </a:solidFill>
                <a:hlinkClick r:id="rId3"/>
              </a:rPr>
              <a:t>http://www.printmag.com/design-education/online-design-courses/honore-daumier-the-michelangelo-of-caricature/</a:t>
            </a:r>
            <a:endParaRPr/>
          </a:p>
          <a:p>
            <a:pPr marL="0" lvl="0" indent="0" algn="l" rtl="0">
              <a:spcBef>
                <a:spcPts val="0"/>
              </a:spcBef>
              <a:spcAft>
                <a:spcPts val="0"/>
              </a:spcAft>
              <a:buNone/>
            </a:pPr>
            <a:r>
              <a:rPr lang="en" u="sng">
                <a:solidFill>
                  <a:schemeClr val="hlink"/>
                </a:solidFill>
                <a:hlinkClick r:id="rId4"/>
              </a:rPr>
              <a:t>https://en.wikipedia.org/wiki/Honor%C3%A9_Daumier</a:t>
            </a:r>
            <a:endParaRPr/>
          </a:p>
          <a:p>
            <a:pPr marL="0" lvl="0" indent="0" algn="l" rtl="0">
              <a:spcBef>
                <a:spcPts val="0"/>
              </a:spcBef>
              <a:spcAft>
                <a:spcPts val="0"/>
              </a:spcAft>
              <a:buNone/>
            </a:pPr>
            <a:r>
              <a:rPr lang="en"/>
              <a:t>https://www.artsy.net/artwork/honore-daumier-les-tritons-de-la-seine</a:t>
            </a:r>
            <a:endParaRPr/>
          </a:p>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3d1ea30e73_0_1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3d1ea30e73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https://hyperallergic.com/424296/women-artists-in-paris/</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3d4b0bad62_1_2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 name="Google Shape;448;g3d4b0bad62_1_2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https://hyperallergic.com/424296/women-artists-in-paris/</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3d1ea30e73_0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3d1ea30e73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3d1ea30e73_0_1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3d1ea30e73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https://www.metmuseum.org/toah/hd/sara/hd_sara.htm</a:t>
            </a:r>
            <a:endParaRPr/>
          </a:p>
          <a:p>
            <a:pPr marL="0" lvl="0" indent="0" algn="l" rtl="0">
              <a:spcBef>
                <a:spcPts val="0"/>
              </a:spcBef>
              <a:spcAft>
                <a:spcPts val="0"/>
              </a:spcAft>
              <a:buNone/>
            </a:pPr>
            <a:r>
              <a:rPr lang="en"/>
              <a:t>http://www.visual-arts-cork.com/history-of-art/salon-paris.htm</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3d1ea30e73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3d1ea30e73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https://www.tate.org.uk/art/art-terms/r/romanticism</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3d4b0bad62_1_3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3d4b0bad62_1_3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https://www.1stdibs.com/amp/art/prints-works-on-paper/figurative-prints-works-on-paper/honore-daumier-refused-salon/id-a_1189833/</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3d1ea30e73_0_1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3d1ea30e73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http://theinventors.org/library/weekly/aa111100b.htm</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d1ea30e73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3d1ea30e7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https://theartstack.com/artist/caspar-david-friedrich/the-tree-of-crows</a:t>
            </a:r>
            <a:endParaRPr/>
          </a:p>
          <a:p>
            <a:pPr marL="0" lvl="0" indent="0" algn="l" rtl="0">
              <a:spcBef>
                <a:spcPts val="0"/>
              </a:spcBef>
              <a:spcAft>
                <a:spcPts val="0"/>
              </a:spcAft>
              <a:buNone/>
            </a:pPr>
            <a:r>
              <a:rPr lang="en" u="sng">
                <a:solidFill>
                  <a:schemeClr val="hlink"/>
                </a:solidFill>
                <a:hlinkClick r:id="rId4"/>
              </a:rPr>
              <a:t>https://www.wga.hu/html_m/f/friedric/3/303fried.html</a:t>
            </a:r>
            <a:endParaRPr/>
          </a:p>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d4b0bad62_0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d4b0bad62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https://busyteacher.org/wordpuzzle/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d1ea30e73_0_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d1ea30e73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https://busyteacher.org/wordpuzzle/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3d1ea30e73_0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3d1ea30e73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e779911795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2e779911795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5.jpg"/><Relationship Id="rId7"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hyperlink" Target="https://www.google.com/search?safe=strict&amp;q=louvre+abu+dhabi+location&amp;sa=X&amp;ved=0ahUKEwiF9pT0tYTcAhUIBsAKHY3xDEoQ6BMIlwIoADAe" TargetMode="External"/><Relationship Id="rId13"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hyperlink" Target="https://www.google.com/search?safe=strict&amp;q=louvre+abu+dhabi+collection+size&amp;sa=X&amp;ved=0ahUKEwiF9pT0tYTcAhUIBsAKHY3xDEoQ6BMIlAIoADAd" TargetMode="External"/><Relationship Id="rId12"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jpg"/><Relationship Id="rId11" Type="http://schemas.openxmlformats.org/officeDocument/2006/relationships/image" Target="../media/image22.png"/><Relationship Id="rId5" Type="http://schemas.openxmlformats.org/officeDocument/2006/relationships/image" Target="../media/image5.jpg"/><Relationship Id="rId10" Type="http://schemas.openxmlformats.org/officeDocument/2006/relationships/hyperlink" Target="https://www.google.com/search?safe=strict&amp;q=Abu+Dhabi&amp;stick=H4sIAAAAAAAAAONgVmLXz9U3SK_IAgAO-42lCwAAAA&amp;sa=X&amp;ved=0ahUKEwiF9pT0tYTcAhUIBsAKHY3xDEoQmxMImQIoAjAe" TargetMode="External"/><Relationship Id="rId4" Type="http://schemas.openxmlformats.org/officeDocument/2006/relationships/image" Target="../media/image21.png"/><Relationship Id="rId9" Type="http://schemas.openxmlformats.org/officeDocument/2006/relationships/hyperlink" Target="https://www.google.com/search?safe=strict&amp;q=Saadiyat+Island&amp;stick=H4sIAAAAAAAAAONgVuLUz9U3SCkpKa8EAGDslbkNAAAA&amp;sa=X&amp;ved=0ahUKEwiF9pT0tYTcAhUIBsAKHY3xDEoQmxMImAIoATA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5.jp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hyperlink" Target="http://www.tate.org.uk/learn/online-resources/glossary/v/victorian" TargetMode="External"/><Relationship Id="rId3" Type="http://schemas.openxmlformats.org/officeDocument/2006/relationships/image" Target="../media/image4.jpg"/><Relationship Id="rId7"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g"/><Relationship Id="rId9" Type="http://schemas.openxmlformats.org/officeDocument/2006/relationships/hyperlink" Target="http://www.tate.org.uk/learn/online-resources/glossary/p/pre-raphaelite"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29.jp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29.jpg"/></Relationships>
</file>

<file path=ppt/slides/_rels/slide19.xml.rels><?xml version="1.0" encoding="UTF-8" standalone="yes"?>
<Relationships xmlns="http://schemas.openxmlformats.org/package/2006/relationships"><Relationship Id="rId8" Type="http://schemas.openxmlformats.org/officeDocument/2006/relationships/hyperlink" Target="https://nypost.com/author/natalie-musumeci/" TargetMode="External"/><Relationship Id="rId13" Type="http://schemas.openxmlformats.org/officeDocument/2006/relationships/image" Target="../media/image40.png"/><Relationship Id="rId3" Type="http://schemas.openxmlformats.org/officeDocument/2006/relationships/image" Target="../media/image4.jpg"/><Relationship Id="rId7" Type="http://schemas.openxmlformats.org/officeDocument/2006/relationships/hyperlink" Target="https://nypost.com/author/stephanie-pagones/" TargetMode="External"/><Relationship Id="rId12"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hyperlink" Target="https://nypost.com/2018/03/08/nearly-2m-worth-of-19th-century-paintings-stolen/" TargetMode="External"/><Relationship Id="rId11" Type="http://schemas.openxmlformats.org/officeDocument/2006/relationships/image" Target="../media/image38.png"/><Relationship Id="rId5" Type="http://schemas.openxmlformats.org/officeDocument/2006/relationships/image" Target="../media/image35.png"/><Relationship Id="rId10" Type="http://schemas.openxmlformats.org/officeDocument/2006/relationships/image" Target="../media/image37.png"/><Relationship Id="rId4" Type="http://schemas.openxmlformats.org/officeDocument/2006/relationships/image" Target="../media/image29.jpg"/><Relationship Id="rId9"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29.jp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29.jp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29.jpg"/></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hyperlink" Target="https://www.google.com/search?safe=strict&amp;q=Romanticism&amp;stick=H4sIAAAAAAAAAOPgE-LUz9U3MMxOMzFX4gAxzTKKs7X0s5Ot9Msyi0sTc-ITi0qQmJnFJVYFqUWZ-SnxSZUggfL8ouxiAKHrejRIAAAA&amp;sa=X&amp;ved=0ahUKEwiU2c7U6oTcAhWrAMAKHcqKAV8QmxMIhAIoATAh" TargetMode="External"/><Relationship Id="rId5" Type="http://schemas.openxmlformats.org/officeDocument/2006/relationships/hyperlink" Target="https://www.google.com/search?safe=strict&amp;q=john+william+waterhouse+periods&amp;stick=H4sIAAAAAAAAAOPgE-LUz9U3MMxOMzHX0s9OttIvyywuTcyJTywqQWJmFpdYFaQWZeanxCdVggTK84uyiwHjMGAkPgAAAA&amp;sa=X&amp;ved=0ahUKEwiU2c7U6oTcAhWrAMAKHcqKAV8Q6BMIgwIoADAh" TargetMode="External"/><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7"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jpg"/></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jpg"/><Relationship Id="rId7" Type="http://schemas.openxmlformats.org/officeDocument/2006/relationships/hyperlink" Target="http://community.artauthority.net/location.asp?lid=235"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hyperlink" Target="http://www.visual-arts-cork.com/modern-paintings.htm" TargetMode="External"/><Relationship Id="rId5" Type="http://schemas.openxmlformats.org/officeDocument/2006/relationships/image" Target="../media/image50.png"/><Relationship Id="rId4" Type="http://schemas.openxmlformats.org/officeDocument/2006/relationships/image" Target="../media/image29.jp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8" Type="http://schemas.openxmlformats.org/officeDocument/2006/relationships/hyperlink" Target="https://www.google.com/search?safe=strict&amp;sa=X&amp;biw=1433&amp;bih=688&amp;q=the+gleaners+location&amp;stick=H4sIAAAAAAAAAOPgE-LSz9U3MMmyyC0r0pLPTrbSL8ssLk3MiU8sKtEH4vL8omyrnPzkxJLM_DwAJOyXgC8AAAA&amp;ved=0ahUKEwiGvonS74TcAhVNlxQKHao1DpkQ6BMI3wEoADAY" TargetMode="External"/><Relationship Id="rId3" Type="http://schemas.openxmlformats.org/officeDocument/2006/relationships/image" Target="../media/image4.jpg"/><Relationship Id="rId7" Type="http://schemas.openxmlformats.org/officeDocument/2006/relationships/hyperlink" Target="https://www.google.com/search?safe=strict&amp;sa=X&amp;biw=1433&amp;bih=688&amp;q=Jean-Fran%C3%A7ois+Millet&amp;stick=H4sIAAAAAAAAAOPgE-LSz9U3MMmyyC0rUuIAs02NyrVks5Ot9Msyi0sTc-ITi0r0gbg8vyjbCkhnFpcAAAYocHA3AAAA&amp;ved=0ahUKEwiGvonS74TcAhVNlxQKHao1DpkQmxMI2QEoATAW" TargetMode="External"/><Relationship Id="rId12" Type="http://schemas.openxmlformats.org/officeDocument/2006/relationships/hyperlink" Target="https://www.google.com/search?safe=strict&amp;sa=X&amp;biw=1433&amp;bih=688&amp;q=the+gleaners+created&amp;stick=H4sIAAAAAAAAAOPgE-LSz9U3MMmyyC0r0pLLTrbSL8ssLk3MiU8sKtEH4vL8omyr5KLUxJLUFACEdSEOLgAAAA&amp;ved=0ahUKEwiGvonS74TcAhVNlxQKHao1DpkQ6BMI5wEoADAa"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hyperlink" Target="https://www.google.com/search?safe=strict&amp;sa=X&amp;biw=1433&amp;bih=688&amp;q=the+gleaners+artist&amp;stick=H4sIAAAAAAAAAOPgE-LSz9U3MMmyyC0r0pLNTrbSL8ssLk3MiU8sKtEH4vL8omwrIJ1ZXAIALpW5Py0AAAA&amp;ved=0ahUKEwiGvonS74TcAhVNlxQKHao1DpkQ6BMI2AEoADAW" TargetMode="External"/><Relationship Id="rId11" Type="http://schemas.openxmlformats.org/officeDocument/2006/relationships/hyperlink" Target="https://www.google.com/search?safe=strict&amp;sa=X&amp;biw=1433&amp;bih=688&amp;q=canvas&amp;stick=H4sIAAAAAAAAAONgVuLQz9U3yMotKAEAGHZk5QwAAAA&amp;ved=0ahUKEwiGvonS74TcAhVNlxQKHao1DpkQmxMI5AEoATAZ" TargetMode="External"/><Relationship Id="rId5" Type="http://schemas.openxmlformats.org/officeDocument/2006/relationships/image" Target="../media/image53.png"/><Relationship Id="rId10" Type="http://schemas.openxmlformats.org/officeDocument/2006/relationships/hyperlink" Target="https://www.google.com/search?safe=strict&amp;sa=X&amp;biw=1433&amp;bih=688&amp;q=the+gleaners+medium&amp;ved=0ahUKEwiGvonS74TcAhVNlxQKHao1DpkQ6BMI4wEoADAZ" TargetMode="External"/><Relationship Id="rId4" Type="http://schemas.openxmlformats.org/officeDocument/2006/relationships/image" Target="../media/image52.jpg"/><Relationship Id="rId9" Type="http://schemas.openxmlformats.org/officeDocument/2006/relationships/hyperlink" Target="https://www.google.com/search?safe=strict&amp;sa=X&amp;biw=1433&amp;bih=688&amp;q=Mus%C3%A9e+d%27Orsay&amp;stick=H4sIAAAAAAAAAOPgE-LSz9U3MMmyyC0rUuIAsdOMkyy15LOTrfTLMotLE3PiE4tK9IG4PL8o2yonPzmxJDM_DwASaSNTOQAAAA&amp;ved=0ahUKEwiGvonS74TcAhVNlxQKHao1DpkQmxMI4AEoATAY"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hyperlink" Target="http://www.19thcenturyart-facos.com/artist/emily-mary-osborn" TargetMode="External"/><Relationship Id="rId5" Type="http://schemas.openxmlformats.org/officeDocument/2006/relationships/image" Target="../media/image54.png"/><Relationship Id="rId4" Type="http://schemas.openxmlformats.org/officeDocument/2006/relationships/image" Target="../media/image52.jpg"/></Relationships>
</file>

<file path=ppt/slides/_rels/slide3.xml.rels><?xml version="1.0" encoding="UTF-8" standalone="yes"?>
<Relationships xmlns="http://schemas.openxmlformats.org/package/2006/relationships"><Relationship Id="rId8" Type="http://schemas.openxmlformats.org/officeDocument/2006/relationships/hyperlink" Target="https://www.google.com/search?safe=strict&amp;sa=X&amp;biw=1433&amp;bih=688&amp;q=eug%C3%A8ne+delacroix+born&amp;stick=H4sIAAAAAAAAAOPgE-LUz9U3MDQrNjDWEstOttIvSM0vyEkFUkXF-XlWSflFeQBlrNM_JQAAAA&amp;ved=0ahUKEwim6cG6l4TcAhUrKsAKHdRADrMQ6BMIvQIoADAh" TargetMode="External"/><Relationship Id="rId13" Type="http://schemas.openxmlformats.org/officeDocument/2006/relationships/hyperlink" Target="https://www.google.com/search?safe=strict&amp;sa=X&amp;biw=1433&amp;bih=688&amp;q=eug%C3%A8ne+delacroix+period&amp;stick=H4sIAAAAAAAAAOPgE-LUz9U3MDQrNjDW0s9OttIvyywuTcyJTywqQWJmFpdYFaQWZeanxCdVggTK84uyiwHO0NYKPgAAAA&amp;ved=0ahUKEwim6cG6l4TcAhUrKsAKHdRADrMQ6BMIywIoADAk" TargetMode="External"/><Relationship Id="rId3" Type="http://schemas.openxmlformats.org/officeDocument/2006/relationships/image" Target="../media/image4.jpg"/><Relationship Id="rId7" Type="http://schemas.openxmlformats.org/officeDocument/2006/relationships/image" Target="../media/image8.png"/><Relationship Id="rId12" Type="http://schemas.openxmlformats.org/officeDocument/2006/relationships/hyperlink" Target="https://www.google.com/search?safe=strict&amp;sa=X&amp;biw=1433&amp;bih=688&amp;q=eug%C3%A8ne+delacroix+on+view&amp;stick=H4sIAAAAAAAAAOPgE-LUz9U3MDQrNjDWUslOttIvyywuTcyJTywqQWJmFpdY5efFl2WmlgMAzLeLXDMAAAA&amp;ved=0ahUKEwim6cG6l4TcAhUrKsAKHdRADrMQ44YBCMgCKAMwIw"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hyperlink" Target="https://www.google.com/search?safe=strict&amp;sa=X&amp;biw=1433&amp;bih=688&amp;q=Paris&amp;stick=H4sIAAAAAAAAAOPgE-LUz9U3MDQrNjBW4gAxTQtLsrTks5Ot9AtS8wtyUvVTUpNTE4tTU-ILUouK8_OsUjJTUwBKDczjOAAAAA&amp;ved=0ahUKEwim6cG6l4TcAhUrKsAKHdRADrMQmxMIwgIoATAi" TargetMode="External"/><Relationship Id="rId5" Type="http://schemas.openxmlformats.org/officeDocument/2006/relationships/image" Target="../media/image6.png"/><Relationship Id="rId10" Type="http://schemas.openxmlformats.org/officeDocument/2006/relationships/hyperlink" Target="https://www.google.com/search?safe=strict&amp;sa=X&amp;biw=1433&amp;bih=688&amp;q=eug%C3%A8ne+delacroix+died&amp;stick=H4sIAAAAAAAAAOPgE-LUz9U3MDQrNjDWks9OttIvSM0vyEnVT0lNTk0sTk2JL0gtKs7Ps0rJTE0BAD3RVKsuAAAA&amp;ved=0ahUKEwim6cG6l4TcAhUrKsAKHdRADrMQ6BMIwQIoADAi" TargetMode="External"/><Relationship Id="rId4" Type="http://schemas.openxmlformats.org/officeDocument/2006/relationships/image" Target="../media/image5.jpg"/><Relationship Id="rId9" Type="http://schemas.openxmlformats.org/officeDocument/2006/relationships/hyperlink" Target="https://www.google.com/search?safe=strict&amp;sa=X&amp;biw=1433&amp;bih=688&amp;q=Saint-Maurice+France&amp;stick=H4sIAAAAAAAAAOPgE-LUz9U3MDQrNjBWAjMtiw1MTbXEspOt9AtS8wtyUoFUUXF-nlVSflEeAIGP7YYwAAAA&amp;ved=0ahUKEwim6cG6l4TcAhUrKsAKHdRADrMQmxMIvgIoATAh" TargetMode="External"/><Relationship Id="rId14" Type="http://schemas.openxmlformats.org/officeDocument/2006/relationships/hyperlink" Target="https://www.google.com/search?safe=strict&amp;sa=X&amp;biw=1433&amp;bih=688&amp;q=Romanticism&amp;stick=H4sIAAAAAAAAAOPgE-LUz9U3MDQrNjBW4gAxzTKKs7X0s5Ot9Msyi0sTc-ITi0qQmJnFJVYFqUWZ-SnxSZUggfL8ouxiAMt_9DtIAAAA&amp;ved=0ahUKEwim6cG6l4TcAhUrKsAKHdRADrMQmxMIzAIoATAk"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2.jpg"/></Relationships>
</file>

<file path=ppt/slides/_rels/slide3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hyperlink" Target="https://www.wikiart.org/en/paintings-by-style/romanticism" TargetMode="External"/><Relationship Id="rId4" Type="http://schemas.openxmlformats.org/officeDocument/2006/relationships/image" Target="../media/image4.jpg"/></Relationships>
</file>

<file path=ppt/slides/_rels/slide3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jpg"/><Relationship Id="rId7" Type="http://schemas.openxmlformats.org/officeDocument/2006/relationships/image" Target="../media/image60.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2.jpg"/><Relationship Id="rId9" Type="http://schemas.openxmlformats.org/officeDocument/2006/relationships/image" Target="../media/image62.png"/></Relationships>
</file>

<file path=ppt/slides/_rels/slide33.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jpg"/><Relationship Id="rId7"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2.jpg"/><Relationship Id="rId9" Type="http://schemas.openxmlformats.org/officeDocument/2006/relationships/image" Target="../media/image62.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hyperlink" Target="https://www.artsy.net/artist/michelangelo-buonarroti" TargetMode="External"/><Relationship Id="rId3" Type="http://schemas.openxmlformats.org/officeDocument/2006/relationships/image" Target="../media/image52.jpg"/><Relationship Id="rId7" Type="http://schemas.openxmlformats.org/officeDocument/2006/relationships/image" Target="../media/image66.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4.jpg"/><Relationship Id="rId9" Type="http://schemas.openxmlformats.org/officeDocument/2006/relationships/hyperlink" Target="https://www.britannica.com/place/France"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52.jpg"/></Relationships>
</file>

<file path=ppt/slides/_rels/slide37.xml.rels><?xml version="1.0" encoding="UTF-8" standalone="yes"?>
<Relationships xmlns="http://schemas.openxmlformats.org/package/2006/relationships"><Relationship Id="rId3" Type="http://schemas.openxmlformats.org/officeDocument/2006/relationships/hyperlink" Target="https://hyperallergic.com/author/elena-goukassian/"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hyperlink" Target="https://www.amazon.com/Women-Artists-1850-1900-Laurence-Madeline/dp/0300223935/?tag=hyperallergic-20" TargetMode="External"/><Relationship Id="rId4" Type="http://schemas.openxmlformats.org/officeDocument/2006/relationships/hyperlink" Target="https://hyperallergic.com/date/2018/02/22/"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71.png"/><Relationship Id="rId5" Type="http://schemas.openxmlformats.org/officeDocument/2006/relationships/image" Target="../media/image52.jpg"/><Relationship Id="rId4" Type="http://schemas.openxmlformats.org/officeDocument/2006/relationships/image" Target="../media/image4.jpg"/></Relationships>
</file>

<file path=ppt/slides/_rels/slide39.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52.jpg"/><Relationship Id="rId7" Type="http://schemas.openxmlformats.org/officeDocument/2006/relationships/hyperlink" Target="http://www.visual-arts-cork.com/history-of-art/french-painting.htm"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hyperlink" Target="http://www.visual-arts-cork.com/museums/louvre.htm" TargetMode="External"/><Relationship Id="rId11" Type="http://schemas.openxmlformats.org/officeDocument/2006/relationships/hyperlink" Target="http://www.visual-arts-cork.com/definitions/fine-art.htm" TargetMode="External"/><Relationship Id="rId5" Type="http://schemas.openxmlformats.org/officeDocument/2006/relationships/hyperlink" Target="http://www.visual-arts-cork.com/history-of-art/french-academy.htm" TargetMode="External"/><Relationship Id="rId10" Type="http://schemas.openxmlformats.org/officeDocument/2006/relationships/hyperlink" Target="http://www.visual-arts-cork.com/history-of-art/salon-des-refuses.htm" TargetMode="External"/><Relationship Id="rId4" Type="http://schemas.openxmlformats.org/officeDocument/2006/relationships/image" Target="../media/image4.jpg"/><Relationship Id="rId9" Type="http://schemas.openxmlformats.org/officeDocument/2006/relationships/image" Target="../media/image73.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tate.org.uk/art/artworks/blake-the-ghost-of-a-flea-n05889" TargetMode="External"/><Relationship Id="rId5" Type="http://schemas.openxmlformats.org/officeDocument/2006/relationships/image" Target="../media/image9.png"/><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4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901575" y="1505350"/>
            <a:ext cx="1445450" cy="2494400"/>
          </a:xfrm>
          <a:prstGeom prst="rect">
            <a:avLst/>
          </a:prstGeom>
          <a:noFill/>
          <a:ln>
            <a:noFill/>
          </a:ln>
        </p:spPr>
      </p:pic>
      <p:sp>
        <p:nvSpPr>
          <p:cNvPr id="55" name="Google Shape;55;p13"/>
          <p:cNvSpPr txBox="1"/>
          <p:nvPr/>
        </p:nvSpPr>
        <p:spPr>
          <a:xfrm>
            <a:off x="311708" y="744575"/>
            <a:ext cx="8520600" cy="20526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5200">
                <a:solidFill>
                  <a:srgbClr val="000000"/>
                </a:solidFill>
                <a:latin typeface="Comfortaa"/>
                <a:ea typeface="Comfortaa"/>
                <a:cs typeface="Comfortaa"/>
                <a:sym typeface="Comfortaa"/>
              </a:rPr>
              <a:t>MODERN ART</a:t>
            </a:r>
            <a:endParaRPr sz="5200">
              <a:solidFill>
                <a:srgbClr val="000000"/>
              </a:solidFill>
              <a:latin typeface="Comfortaa"/>
              <a:ea typeface="Comfortaa"/>
              <a:cs typeface="Comfortaa"/>
              <a:sym typeface="Comfortaa"/>
            </a:endParaRPr>
          </a:p>
        </p:txBody>
      </p:sp>
      <p:sp>
        <p:nvSpPr>
          <p:cNvPr id="56" name="Google Shape;56;p13"/>
          <p:cNvSpPr txBo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a:solidFill>
                  <a:srgbClr val="595959"/>
                </a:solidFill>
                <a:latin typeface="Economica"/>
                <a:ea typeface="Economica"/>
                <a:cs typeface="Economica"/>
                <a:sym typeface="Economica"/>
              </a:rPr>
              <a:t>T E R M   3</a:t>
            </a:r>
            <a:endParaRPr sz="2800">
              <a:solidFill>
                <a:srgbClr val="595959"/>
              </a:solidFill>
              <a:latin typeface="Economica"/>
              <a:ea typeface="Economica"/>
              <a:cs typeface="Economica"/>
              <a:sym typeface="Economica"/>
            </a:endParaRPr>
          </a:p>
        </p:txBody>
      </p:sp>
      <p:pic>
        <p:nvPicPr>
          <p:cNvPr id="2" name="Picture 1">
            <a:extLst>
              <a:ext uri="{FF2B5EF4-FFF2-40B4-BE49-F238E27FC236}">
                <a16:creationId xmlns:a16="http://schemas.microsoft.com/office/drawing/2014/main" id="{9F81A7BB-68CC-C180-9150-EE8535595116}"/>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22"/>
          <p:cNvPicPr preferRelativeResize="0"/>
          <p:nvPr/>
        </p:nvPicPr>
        <p:blipFill rotWithShape="1">
          <a:blip r:embed="rId3">
            <a:alphaModFix/>
          </a:blip>
          <a:srcRect l="45846" t="4337" r="29346" b="83731"/>
          <a:stretch/>
        </p:blipFill>
        <p:spPr>
          <a:xfrm>
            <a:off x="1578625" y="-122700"/>
            <a:ext cx="3152399" cy="1171499"/>
          </a:xfrm>
          <a:prstGeom prst="rect">
            <a:avLst/>
          </a:prstGeom>
          <a:noFill/>
          <a:ln>
            <a:noFill/>
          </a:ln>
        </p:spPr>
      </p:pic>
      <p:pic>
        <p:nvPicPr>
          <p:cNvPr id="137" name="Google Shape;137;p22"/>
          <p:cNvPicPr preferRelativeResize="0"/>
          <p:nvPr/>
        </p:nvPicPr>
        <p:blipFill>
          <a:blip r:embed="rId4">
            <a:alphaModFix/>
          </a:blip>
          <a:stretch>
            <a:fillRect/>
          </a:stretch>
        </p:blipFill>
        <p:spPr>
          <a:xfrm>
            <a:off x="269900" y="156231"/>
            <a:ext cx="1328225" cy="736925"/>
          </a:xfrm>
          <a:prstGeom prst="rect">
            <a:avLst/>
          </a:prstGeom>
          <a:noFill/>
          <a:ln>
            <a:noFill/>
          </a:ln>
        </p:spPr>
      </p:pic>
      <p:pic>
        <p:nvPicPr>
          <p:cNvPr id="138" name="Google Shape;138;p22"/>
          <p:cNvPicPr preferRelativeResize="0"/>
          <p:nvPr/>
        </p:nvPicPr>
        <p:blipFill>
          <a:blip r:embed="rId5">
            <a:alphaModFix/>
          </a:blip>
          <a:stretch>
            <a:fillRect/>
          </a:stretch>
        </p:blipFill>
        <p:spPr>
          <a:xfrm>
            <a:off x="4572000" y="879025"/>
            <a:ext cx="4382325" cy="1615166"/>
          </a:xfrm>
          <a:prstGeom prst="rect">
            <a:avLst/>
          </a:prstGeom>
          <a:noFill/>
          <a:ln>
            <a:noFill/>
          </a:ln>
        </p:spPr>
      </p:pic>
      <p:pic>
        <p:nvPicPr>
          <p:cNvPr id="139" name="Google Shape;139;p22"/>
          <p:cNvPicPr preferRelativeResize="0"/>
          <p:nvPr/>
        </p:nvPicPr>
        <p:blipFill rotWithShape="1">
          <a:blip r:embed="rId6">
            <a:alphaModFix/>
          </a:blip>
          <a:srcRect l="8765" t="19872" r="9999" b="21814"/>
          <a:stretch/>
        </p:blipFill>
        <p:spPr>
          <a:xfrm>
            <a:off x="165075" y="999675"/>
            <a:ext cx="2677275" cy="810950"/>
          </a:xfrm>
          <a:prstGeom prst="rect">
            <a:avLst/>
          </a:prstGeom>
          <a:noFill/>
          <a:ln>
            <a:noFill/>
          </a:ln>
        </p:spPr>
      </p:pic>
      <p:pic>
        <p:nvPicPr>
          <p:cNvPr id="140" name="Google Shape;140;p22"/>
          <p:cNvPicPr preferRelativeResize="0"/>
          <p:nvPr/>
        </p:nvPicPr>
        <p:blipFill rotWithShape="1">
          <a:blip r:embed="rId7">
            <a:alphaModFix/>
          </a:blip>
          <a:srcRect l="4510" t="6021" r="62322" b="87968"/>
          <a:stretch/>
        </p:blipFill>
        <p:spPr>
          <a:xfrm>
            <a:off x="4572000" y="156236"/>
            <a:ext cx="4382326" cy="613651"/>
          </a:xfrm>
          <a:prstGeom prst="rect">
            <a:avLst/>
          </a:prstGeom>
          <a:noFill/>
          <a:ln>
            <a:noFill/>
          </a:ln>
        </p:spPr>
      </p:pic>
      <p:pic>
        <p:nvPicPr>
          <p:cNvPr id="141" name="Google Shape;141;p22"/>
          <p:cNvPicPr preferRelativeResize="0"/>
          <p:nvPr/>
        </p:nvPicPr>
        <p:blipFill>
          <a:blip r:embed="rId8">
            <a:alphaModFix/>
          </a:blip>
          <a:stretch>
            <a:fillRect/>
          </a:stretch>
        </p:blipFill>
        <p:spPr>
          <a:xfrm>
            <a:off x="152400" y="1963025"/>
            <a:ext cx="4267200" cy="3019044"/>
          </a:xfrm>
          <a:prstGeom prst="rect">
            <a:avLst/>
          </a:prstGeom>
          <a:noFill/>
          <a:ln>
            <a:noFill/>
          </a:ln>
        </p:spPr>
      </p:pic>
      <p:sp>
        <p:nvSpPr>
          <p:cNvPr id="142" name="Google Shape;142;p22"/>
          <p:cNvSpPr txBox="1"/>
          <p:nvPr/>
        </p:nvSpPr>
        <p:spPr>
          <a:xfrm>
            <a:off x="4332550" y="2458225"/>
            <a:ext cx="4811400" cy="23715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Clr>
                <a:srgbClr val="666666"/>
              </a:buClr>
              <a:buSzPts val="1200"/>
              <a:buFont typeface="Calibri"/>
              <a:buChar char="●"/>
            </a:pPr>
            <a:r>
              <a:rPr lang="en" sz="1200">
                <a:solidFill>
                  <a:srgbClr val="666666"/>
                </a:solidFill>
                <a:highlight>
                  <a:srgbClr val="FFFFFF"/>
                </a:highlight>
                <a:latin typeface="Calibri"/>
                <a:ea typeface="Calibri"/>
                <a:cs typeface="Calibri"/>
                <a:sym typeface="Calibri"/>
              </a:rPr>
              <a:t>The Louvre is the biggest museum in the world.</a:t>
            </a:r>
            <a:endParaRPr sz="1200">
              <a:solidFill>
                <a:srgbClr val="666666"/>
              </a:solidFill>
              <a:highlight>
                <a:srgbClr val="FFFFFF"/>
              </a:highlight>
              <a:latin typeface="Calibri"/>
              <a:ea typeface="Calibri"/>
              <a:cs typeface="Calibri"/>
              <a:sym typeface="Calibri"/>
            </a:endParaRPr>
          </a:p>
          <a:p>
            <a:pPr marL="457200" lvl="0" indent="-304800" algn="l" rtl="0">
              <a:spcBef>
                <a:spcPts val="0"/>
              </a:spcBef>
              <a:spcAft>
                <a:spcPts val="0"/>
              </a:spcAft>
              <a:buClr>
                <a:srgbClr val="666666"/>
              </a:buClr>
              <a:buSzPts val="1200"/>
              <a:buFont typeface="Calibri"/>
              <a:buChar char="●"/>
            </a:pPr>
            <a:r>
              <a:rPr lang="en" sz="1200">
                <a:solidFill>
                  <a:srgbClr val="666666"/>
                </a:solidFill>
                <a:highlight>
                  <a:srgbClr val="FFFFFF"/>
                </a:highlight>
                <a:latin typeface="Calibri"/>
                <a:ea typeface="Calibri"/>
                <a:cs typeface="Calibri"/>
                <a:sym typeface="Calibri"/>
              </a:rPr>
              <a:t>Napoleon once renamed the Louvre to </a:t>
            </a:r>
            <a:r>
              <a:rPr lang="en" sz="1200" i="1">
                <a:solidFill>
                  <a:srgbClr val="666666"/>
                </a:solidFill>
                <a:highlight>
                  <a:srgbClr val="FFFFFF"/>
                </a:highlight>
                <a:latin typeface="Calibri"/>
                <a:ea typeface="Calibri"/>
                <a:cs typeface="Calibri"/>
                <a:sym typeface="Calibri"/>
              </a:rPr>
              <a:t>Musée Napoleon</a:t>
            </a:r>
            <a:r>
              <a:rPr lang="en" sz="1200">
                <a:solidFill>
                  <a:srgbClr val="666666"/>
                </a:solidFill>
                <a:highlight>
                  <a:srgbClr val="FFFFFF"/>
                </a:highlight>
                <a:latin typeface="Calibri"/>
                <a:ea typeface="Calibri"/>
                <a:cs typeface="Calibri"/>
                <a:sym typeface="Calibri"/>
              </a:rPr>
              <a:t> and hung the Mona Lisa in his private quarters.</a:t>
            </a:r>
            <a:endParaRPr sz="1200">
              <a:solidFill>
                <a:srgbClr val="666666"/>
              </a:solidFill>
              <a:highlight>
                <a:srgbClr val="FFFFFF"/>
              </a:highlight>
              <a:latin typeface="Calibri"/>
              <a:ea typeface="Calibri"/>
              <a:cs typeface="Calibri"/>
              <a:sym typeface="Calibri"/>
            </a:endParaRPr>
          </a:p>
          <a:p>
            <a:pPr marL="457200" lvl="0" indent="-304800" algn="l" rtl="0">
              <a:spcBef>
                <a:spcPts val="0"/>
              </a:spcBef>
              <a:spcAft>
                <a:spcPts val="0"/>
              </a:spcAft>
              <a:buClr>
                <a:srgbClr val="666666"/>
              </a:buClr>
              <a:buSzPts val="1200"/>
              <a:buFont typeface="Calibri"/>
              <a:buChar char="●"/>
            </a:pPr>
            <a:r>
              <a:rPr lang="en" sz="1200">
                <a:solidFill>
                  <a:srgbClr val="666666"/>
                </a:solidFill>
                <a:highlight>
                  <a:srgbClr val="FFFFFF"/>
                </a:highlight>
                <a:latin typeface="Calibri"/>
                <a:ea typeface="Calibri"/>
                <a:cs typeface="Calibri"/>
                <a:sym typeface="Calibri"/>
              </a:rPr>
              <a:t>Originally a fortress built in 1190, later a royal palace, and opened as a museum with 563 paintings in 1793</a:t>
            </a:r>
            <a:endParaRPr sz="1200">
              <a:solidFill>
                <a:srgbClr val="666666"/>
              </a:solidFill>
              <a:highlight>
                <a:srgbClr val="FFFFFF"/>
              </a:highlight>
              <a:latin typeface="Calibri"/>
              <a:ea typeface="Calibri"/>
              <a:cs typeface="Calibri"/>
              <a:sym typeface="Calibri"/>
            </a:endParaRPr>
          </a:p>
          <a:p>
            <a:pPr marL="457200" lvl="0" indent="-304800" algn="l" rtl="0">
              <a:spcBef>
                <a:spcPts val="0"/>
              </a:spcBef>
              <a:spcAft>
                <a:spcPts val="0"/>
              </a:spcAft>
              <a:buClr>
                <a:srgbClr val="666666"/>
              </a:buClr>
              <a:buSzPts val="1200"/>
              <a:buFont typeface="Calibri"/>
              <a:buChar char="●"/>
            </a:pPr>
            <a:r>
              <a:rPr lang="en" sz="1200">
                <a:solidFill>
                  <a:srgbClr val="666666"/>
                </a:solidFill>
                <a:highlight>
                  <a:srgbClr val="FFFFFF"/>
                </a:highlight>
                <a:latin typeface="Calibri"/>
                <a:ea typeface="Calibri"/>
                <a:cs typeface="Calibri"/>
                <a:sym typeface="Calibri"/>
              </a:rPr>
              <a:t>The Mona Lisa is the most famous painting in the Louvre.</a:t>
            </a:r>
            <a:endParaRPr sz="1200">
              <a:solidFill>
                <a:srgbClr val="666666"/>
              </a:solidFill>
              <a:highlight>
                <a:srgbClr val="FFFFFF"/>
              </a:highlight>
              <a:latin typeface="Calibri"/>
              <a:ea typeface="Calibri"/>
              <a:cs typeface="Calibri"/>
              <a:sym typeface="Calibri"/>
            </a:endParaRPr>
          </a:p>
          <a:p>
            <a:pPr marL="457200" lvl="0" indent="-304800" algn="l" rtl="0">
              <a:spcBef>
                <a:spcPts val="0"/>
              </a:spcBef>
              <a:spcAft>
                <a:spcPts val="0"/>
              </a:spcAft>
              <a:buClr>
                <a:srgbClr val="666666"/>
              </a:buClr>
              <a:buSzPts val="1200"/>
              <a:buFont typeface="Calibri"/>
              <a:buChar char="●"/>
            </a:pPr>
            <a:r>
              <a:rPr lang="en" sz="1200">
                <a:solidFill>
                  <a:srgbClr val="666666"/>
                </a:solidFill>
                <a:highlight>
                  <a:srgbClr val="FFFFFF"/>
                </a:highlight>
                <a:latin typeface="Calibri"/>
                <a:ea typeface="Calibri"/>
                <a:cs typeface="Calibri"/>
                <a:sym typeface="Calibri"/>
              </a:rPr>
              <a:t>The Louvre’s galleries are displayed across 652,300 square feet – nearly 15 acres!</a:t>
            </a:r>
            <a:endParaRPr sz="1200">
              <a:solidFill>
                <a:srgbClr val="666666"/>
              </a:solidFill>
              <a:highlight>
                <a:srgbClr val="FFFFFF"/>
              </a:highlight>
              <a:latin typeface="Calibri"/>
              <a:ea typeface="Calibri"/>
              <a:cs typeface="Calibri"/>
              <a:sym typeface="Calibri"/>
            </a:endParaRPr>
          </a:p>
          <a:p>
            <a:pPr marL="457200" lvl="0" indent="-304800" algn="l" rtl="0">
              <a:spcBef>
                <a:spcPts val="0"/>
              </a:spcBef>
              <a:spcAft>
                <a:spcPts val="0"/>
              </a:spcAft>
              <a:buClr>
                <a:srgbClr val="666666"/>
              </a:buClr>
              <a:buSzPts val="1200"/>
              <a:buFont typeface="Calibri"/>
              <a:buChar char="●"/>
            </a:pPr>
            <a:r>
              <a:rPr lang="en" sz="1200">
                <a:solidFill>
                  <a:srgbClr val="666666"/>
                </a:solidFill>
                <a:highlight>
                  <a:srgbClr val="FFFFFF"/>
                </a:highlight>
                <a:latin typeface="Calibri"/>
                <a:ea typeface="Calibri"/>
                <a:cs typeface="Calibri"/>
                <a:sym typeface="Calibri"/>
              </a:rPr>
              <a:t>The Nazis used the Louvre as a storeroom for stolen art during World War II.</a:t>
            </a:r>
            <a:endParaRPr sz="1200">
              <a:solidFill>
                <a:srgbClr val="666666"/>
              </a:solidFill>
              <a:highlight>
                <a:srgbClr val="FFFFFF"/>
              </a:highlight>
              <a:latin typeface="Calibri"/>
              <a:ea typeface="Calibri"/>
              <a:cs typeface="Calibri"/>
              <a:sym typeface="Calibri"/>
            </a:endParaRPr>
          </a:p>
          <a:p>
            <a:pPr marL="457200" lvl="0" indent="-304800" algn="l" rtl="0">
              <a:spcBef>
                <a:spcPts val="0"/>
              </a:spcBef>
              <a:spcAft>
                <a:spcPts val="0"/>
              </a:spcAft>
              <a:buClr>
                <a:srgbClr val="666666"/>
              </a:buClr>
              <a:buSzPts val="1200"/>
              <a:buFont typeface="Calibri"/>
              <a:buChar char="●"/>
            </a:pPr>
            <a:r>
              <a:rPr lang="en" sz="1200">
                <a:solidFill>
                  <a:srgbClr val="666666"/>
                </a:solidFill>
                <a:highlight>
                  <a:srgbClr val="FFFFFF"/>
                </a:highlight>
                <a:latin typeface="Calibri"/>
                <a:ea typeface="Calibri"/>
                <a:cs typeface="Calibri"/>
                <a:sym typeface="Calibri"/>
              </a:rPr>
              <a:t>The museum is thought to be haunted by a mummy called Belphegor.</a:t>
            </a:r>
            <a:endParaRPr sz="1200">
              <a:solidFill>
                <a:srgbClr val="666666"/>
              </a:solidFill>
              <a:highlight>
                <a:srgbClr val="FFFFFF"/>
              </a:highlight>
              <a:latin typeface="Calibri"/>
              <a:ea typeface="Calibri"/>
              <a:cs typeface="Calibri"/>
              <a:sym typeface="Calibri"/>
            </a:endParaRPr>
          </a:p>
          <a:p>
            <a:pPr marL="457200" lvl="0" indent="-304800" algn="l" rtl="0">
              <a:spcBef>
                <a:spcPts val="0"/>
              </a:spcBef>
              <a:spcAft>
                <a:spcPts val="0"/>
              </a:spcAft>
              <a:buClr>
                <a:srgbClr val="666666"/>
              </a:buClr>
              <a:buSzPts val="1200"/>
              <a:buFont typeface="Calibri"/>
              <a:buChar char="●"/>
            </a:pPr>
            <a:r>
              <a:rPr lang="en" sz="1200">
                <a:solidFill>
                  <a:srgbClr val="666666"/>
                </a:solidFill>
                <a:highlight>
                  <a:srgbClr val="FFFFFF"/>
                </a:highlight>
                <a:latin typeface="Calibri"/>
                <a:ea typeface="Calibri"/>
                <a:cs typeface="Calibri"/>
                <a:sym typeface="Calibri"/>
              </a:rPr>
              <a:t>The Louvre’s glass pyramid was built in 1989 out of glass &amp; metal.</a:t>
            </a:r>
            <a:endParaRPr sz="1200">
              <a:solidFill>
                <a:srgbClr val="666666"/>
              </a:solidFill>
              <a:highlight>
                <a:srgbClr val="FFFFFF"/>
              </a:highlight>
              <a:latin typeface="Calibri"/>
              <a:ea typeface="Calibri"/>
              <a:cs typeface="Calibri"/>
              <a:sym typeface="Calibri"/>
            </a:endParaRPr>
          </a:p>
        </p:txBody>
      </p:sp>
      <p:sp>
        <p:nvSpPr>
          <p:cNvPr id="143" name="Google Shape;143;p22"/>
          <p:cNvSpPr txBox="1"/>
          <p:nvPr/>
        </p:nvSpPr>
        <p:spPr>
          <a:xfrm>
            <a:off x="2859825" y="893150"/>
            <a:ext cx="1694700" cy="106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highlight>
                  <a:srgbClr val="FFFFFF"/>
                </a:highlight>
                <a:latin typeface="Calibri"/>
                <a:ea typeface="Calibri"/>
                <a:cs typeface="Calibri"/>
                <a:sym typeface="Calibri"/>
              </a:rPr>
              <a:t>There are over 35,000 priceless masterpieces and antiques from 6th century BC to the 19th century.</a:t>
            </a:r>
            <a:endParaRPr sz="1200">
              <a:solidFill>
                <a:srgbClr val="666666"/>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a:solidFill>
                <a:srgbClr val="666666"/>
              </a:solidFill>
              <a:highlight>
                <a:srgbClr val="FFFFFF"/>
              </a:highlight>
              <a:latin typeface="Calibri"/>
              <a:ea typeface="Calibri"/>
              <a:cs typeface="Calibri"/>
              <a:sym typeface="Calibri"/>
            </a:endParaRPr>
          </a:p>
        </p:txBody>
      </p:sp>
      <p:sp>
        <p:nvSpPr>
          <p:cNvPr id="144" name="Google Shape;144;p22"/>
          <p:cNvSpPr txBox="1"/>
          <p:nvPr/>
        </p:nvSpPr>
        <p:spPr>
          <a:xfrm>
            <a:off x="4554725" y="790300"/>
            <a:ext cx="4382400" cy="38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latin typeface="Calibri"/>
                <a:ea typeface="Calibri"/>
                <a:cs typeface="Calibri"/>
                <a:sym typeface="Calibri"/>
              </a:rPr>
              <a:t>The Louvre is one of Paris’ most visited attractions. </a:t>
            </a:r>
            <a:endParaRPr sz="1200">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sz="1200">
                <a:latin typeface="Calibri"/>
                <a:ea typeface="Calibri"/>
                <a:cs typeface="Calibri"/>
                <a:sym typeface="Calibri"/>
              </a:rPr>
              <a:t>Nearly 9.3 million visitors pass yearly.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23"/>
          <p:cNvPicPr preferRelativeResize="0"/>
          <p:nvPr/>
        </p:nvPicPr>
        <p:blipFill>
          <a:blip r:embed="rId3">
            <a:alphaModFix/>
          </a:blip>
          <a:stretch>
            <a:fillRect/>
          </a:stretch>
        </p:blipFill>
        <p:spPr>
          <a:xfrm>
            <a:off x="4343400" y="1122249"/>
            <a:ext cx="2782720" cy="1172225"/>
          </a:xfrm>
          <a:prstGeom prst="rect">
            <a:avLst/>
          </a:prstGeom>
          <a:noFill/>
          <a:ln>
            <a:noFill/>
          </a:ln>
        </p:spPr>
      </p:pic>
      <p:pic>
        <p:nvPicPr>
          <p:cNvPr id="150" name="Google Shape;150;p23"/>
          <p:cNvPicPr preferRelativeResize="0"/>
          <p:nvPr/>
        </p:nvPicPr>
        <p:blipFill>
          <a:blip r:embed="rId4">
            <a:alphaModFix/>
          </a:blip>
          <a:stretch>
            <a:fillRect/>
          </a:stretch>
        </p:blipFill>
        <p:spPr>
          <a:xfrm>
            <a:off x="7649597" y="851875"/>
            <a:ext cx="1411853" cy="1702962"/>
          </a:xfrm>
          <a:prstGeom prst="rect">
            <a:avLst/>
          </a:prstGeom>
          <a:noFill/>
          <a:ln>
            <a:noFill/>
          </a:ln>
        </p:spPr>
      </p:pic>
      <p:pic>
        <p:nvPicPr>
          <p:cNvPr id="151" name="Google Shape;151;p23"/>
          <p:cNvPicPr preferRelativeResize="0"/>
          <p:nvPr/>
        </p:nvPicPr>
        <p:blipFill rotWithShape="1">
          <a:blip r:embed="rId5">
            <a:alphaModFix/>
          </a:blip>
          <a:srcRect l="43667" t="21474" r="38229" b="68112"/>
          <a:stretch/>
        </p:blipFill>
        <p:spPr>
          <a:xfrm>
            <a:off x="1905026" y="1"/>
            <a:ext cx="2937227" cy="1305425"/>
          </a:xfrm>
          <a:prstGeom prst="rect">
            <a:avLst/>
          </a:prstGeom>
          <a:noFill/>
          <a:ln>
            <a:noFill/>
          </a:ln>
        </p:spPr>
      </p:pic>
      <p:pic>
        <p:nvPicPr>
          <p:cNvPr id="152" name="Google Shape;152;p23"/>
          <p:cNvPicPr preferRelativeResize="0"/>
          <p:nvPr/>
        </p:nvPicPr>
        <p:blipFill rotWithShape="1">
          <a:blip r:embed="rId6">
            <a:alphaModFix/>
          </a:blip>
          <a:srcRect l="4510" t="16822" r="62322" b="77167"/>
          <a:stretch/>
        </p:blipFill>
        <p:spPr>
          <a:xfrm>
            <a:off x="4572000" y="267755"/>
            <a:ext cx="4382326" cy="613651"/>
          </a:xfrm>
          <a:prstGeom prst="rect">
            <a:avLst/>
          </a:prstGeom>
          <a:noFill/>
          <a:ln>
            <a:noFill/>
          </a:ln>
        </p:spPr>
      </p:pic>
      <p:sp>
        <p:nvSpPr>
          <p:cNvPr id="153" name="Google Shape;153;p23"/>
          <p:cNvSpPr txBox="1"/>
          <p:nvPr/>
        </p:nvSpPr>
        <p:spPr>
          <a:xfrm>
            <a:off x="130175" y="243300"/>
            <a:ext cx="2604600" cy="868200"/>
          </a:xfrm>
          <a:prstGeom prst="rect">
            <a:avLst/>
          </a:prstGeom>
          <a:noFill/>
          <a:ln>
            <a:noFill/>
          </a:ln>
        </p:spPr>
        <p:txBody>
          <a:bodyPr spcFirstLastPara="1" wrap="square" lIns="91425" tIns="91425" rIns="91425" bIns="91425" anchor="t" anchorCtr="0">
            <a:noAutofit/>
          </a:bodyPr>
          <a:lstStyle/>
          <a:p>
            <a:pPr marL="0" marR="139700" lvl="0" indent="0" algn="l" rtl="0">
              <a:lnSpc>
                <a:spcPct val="100000"/>
              </a:lnSpc>
              <a:spcBef>
                <a:spcPts val="0"/>
              </a:spcBef>
              <a:spcAft>
                <a:spcPts val="0"/>
              </a:spcAft>
              <a:buNone/>
            </a:pPr>
            <a:r>
              <a:rPr lang="en" sz="1200">
                <a:uFill>
                  <a:noFill/>
                </a:uFill>
                <a:latin typeface="Calibri"/>
                <a:ea typeface="Calibri"/>
                <a:cs typeface="Calibri"/>
                <a:sym typeface="Calibri"/>
                <a:hlinkClick r:id="rId7"/>
              </a:rPr>
              <a:t>Collection Size</a:t>
            </a:r>
            <a:r>
              <a:rPr lang="en" sz="1200">
                <a:latin typeface="Calibri"/>
                <a:ea typeface="Calibri"/>
                <a:cs typeface="Calibri"/>
                <a:sym typeface="Calibri"/>
              </a:rPr>
              <a:t>: 35,000</a:t>
            </a:r>
            <a:endParaRPr sz="1200">
              <a:latin typeface="Calibri"/>
              <a:ea typeface="Calibri"/>
              <a:cs typeface="Calibri"/>
              <a:sym typeface="Calibri"/>
            </a:endParaRPr>
          </a:p>
          <a:p>
            <a:pPr marL="0" marR="139700" lvl="0" indent="0" algn="l" rtl="0">
              <a:lnSpc>
                <a:spcPct val="100000"/>
              </a:lnSpc>
              <a:spcBef>
                <a:spcPts val="0"/>
              </a:spcBef>
              <a:spcAft>
                <a:spcPts val="0"/>
              </a:spcAft>
              <a:buNone/>
            </a:pPr>
            <a:r>
              <a:rPr lang="en" sz="1200">
                <a:uFill>
                  <a:noFill/>
                </a:uFill>
                <a:latin typeface="Calibri"/>
                <a:ea typeface="Calibri"/>
                <a:cs typeface="Calibri"/>
                <a:sym typeface="Calibri"/>
                <a:hlinkClick r:id="rId8"/>
              </a:rPr>
              <a:t>Location</a:t>
            </a:r>
            <a:r>
              <a:rPr lang="en" sz="1200">
                <a:latin typeface="Calibri"/>
                <a:ea typeface="Calibri"/>
                <a:cs typeface="Calibri"/>
                <a:sym typeface="Calibri"/>
              </a:rPr>
              <a:t>: </a:t>
            </a:r>
            <a:r>
              <a:rPr lang="en" sz="1200">
                <a:uFill>
                  <a:noFill/>
                </a:uFill>
                <a:latin typeface="Calibri"/>
                <a:ea typeface="Calibri"/>
                <a:cs typeface="Calibri"/>
                <a:sym typeface="Calibri"/>
                <a:hlinkClick r:id="rId9"/>
              </a:rPr>
              <a:t>Saadiyat Island</a:t>
            </a:r>
            <a:r>
              <a:rPr lang="en" sz="1200">
                <a:latin typeface="Calibri"/>
                <a:ea typeface="Calibri"/>
                <a:cs typeface="Calibri"/>
                <a:sym typeface="Calibri"/>
              </a:rPr>
              <a:t>, </a:t>
            </a:r>
            <a:endParaRPr sz="1200">
              <a:latin typeface="Calibri"/>
              <a:ea typeface="Calibri"/>
              <a:cs typeface="Calibri"/>
              <a:sym typeface="Calibri"/>
            </a:endParaRPr>
          </a:p>
          <a:p>
            <a:pPr marL="0" marR="139700" lvl="0" indent="0" algn="l" rtl="0">
              <a:lnSpc>
                <a:spcPct val="100000"/>
              </a:lnSpc>
              <a:spcBef>
                <a:spcPts val="0"/>
              </a:spcBef>
              <a:spcAft>
                <a:spcPts val="0"/>
              </a:spcAft>
              <a:buNone/>
            </a:pPr>
            <a:r>
              <a:rPr lang="en" sz="1200">
                <a:latin typeface="Calibri"/>
                <a:ea typeface="Calibri"/>
                <a:cs typeface="Calibri"/>
                <a:sym typeface="Calibri"/>
              </a:rPr>
              <a:t>                  </a:t>
            </a:r>
            <a:r>
              <a:rPr lang="en" sz="1200">
                <a:uFill>
                  <a:noFill/>
                </a:uFill>
                <a:latin typeface="Calibri"/>
                <a:ea typeface="Calibri"/>
                <a:cs typeface="Calibri"/>
                <a:sym typeface="Calibri"/>
                <a:hlinkClick r:id="rId10"/>
              </a:rPr>
              <a:t>Abu Dhabi</a:t>
            </a:r>
            <a:endParaRPr sz="1200">
              <a:latin typeface="Calibri"/>
              <a:ea typeface="Calibri"/>
              <a:cs typeface="Calibri"/>
              <a:sym typeface="Calibri"/>
            </a:endParaRPr>
          </a:p>
          <a:p>
            <a:pPr marL="0" marR="139700" lvl="0" indent="0" algn="l" rtl="0">
              <a:lnSpc>
                <a:spcPct val="100000"/>
              </a:lnSpc>
              <a:spcBef>
                <a:spcPts val="0"/>
              </a:spcBef>
              <a:spcAft>
                <a:spcPts val="0"/>
              </a:spcAft>
              <a:buNone/>
            </a:pPr>
            <a:r>
              <a:rPr lang="en" sz="1200">
                <a:latin typeface="Calibri"/>
                <a:ea typeface="Calibri"/>
                <a:cs typeface="Calibri"/>
                <a:sym typeface="Calibri"/>
              </a:rPr>
              <a:t>Opened: 11 November 2017</a:t>
            </a:r>
            <a:endParaRPr sz="1200">
              <a:latin typeface="Calibri"/>
              <a:ea typeface="Calibri"/>
              <a:cs typeface="Calibri"/>
              <a:sym typeface="Calibri"/>
            </a:endParaRPr>
          </a:p>
        </p:txBody>
      </p:sp>
      <p:pic>
        <p:nvPicPr>
          <p:cNvPr id="154" name="Google Shape;154;p23"/>
          <p:cNvPicPr preferRelativeResize="0"/>
          <p:nvPr/>
        </p:nvPicPr>
        <p:blipFill>
          <a:blip r:embed="rId11">
            <a:alphaModFix/>
          </a:blip>
          <a:stretch>
            <a:fillRect/>
          </a:stretch>
        </p:blipFill>
        <p:spPr>
          <a:xfrm>
            <a:off x="130175" y="2438300"/>
            <a:ext cx="2336050" cy="1401625"/>
          </a:xfrm>
          <a:prstGeom prst="rect">
            <a:avLst/>
          </a:prstGeom>
          <a:noFill/>
          <a:ln>
            <a:noFill/>
          </a:ln>
        </p:spPr>
      </p:pic>
      <p:pic>
        <p:nvPicPr>
          <p:cNvPr id="155" name="Google Shape;155;p23"/>
          <p:cNvPicPr preferRelativeResize="0"/>
          <p:nvPr/>
        </p:nvPicPr>
        <p:blipFill>
          <a:blip r:embed="rId12">
            <a:alphaModFix/>
          </a:blip>
          <a:stretch>
            <a:fillRect/>
          </a:stretch>
        </p:blipFill>
        <p:spPr>
          <a:xfrm>
            <a:off x="130175" y="1255325"/>
            <a:ext cx="2336050" cy="1039140"/>
          </a:xfrm>
          <a:prstGeom prst="rect">
            <a:avLst/>
          </a:prstGeom>
          <a:noFill/>
          <a:ln>
            <a:noFill/>
          </a:ln>
        </p:spPr>
      </p:pic>
      <p:pic>
        <p:nvPicPr>
          <p:cNvPr id="156" name="Google Shape;156;p23"/>
          <p:cNvPicPr preferRelativeResize="0"/>
          <p:nvPr/>
        </p:nvPicPr>
        <p:blipFill rotWithShape="1">
          <a:blip r:embed="rId13">
            <a:alphaModFix/>
          </a:blip>
          <a:srcRect t="23106"/>
          <a:stretch/>
        </p:blipFill>
        <p:spPr>
          <a:xfrm>
            <a:off x="130175" y="3983750"/>
            <a:ext cx="2336050" cy="1011966"/>
          </a:xfrm>
          <a:prstGeom prst="rect">
            <a:avLst/>
          </a:prstGeom>
          <a:noFill/>
          <a:ln>
            <a:noFill/>
          </a:ln>
        </p:spPr>
      </p:pic>
      <p:sp>
        <p:nvSpPr>
          <p:cNvPr id="157" name="Google Shape;157;p23"/>
          <p:cNvSpPr txBox="1"/>
          <p:nvPr/>
        </p:nvSpPr>
        <p:spPr>
          <a:xfrm>
            <a:off x="2567750" y="2477325"/>
            <a:ext cx="6310500" cy="2566200"/>
          </a:xfrm>
          <a:prstGeom prst="rect">
            <a:avLst/>
          </a:prstGeom>
          <a:noFill/>
          <a:ln>
            <a:noFill/>
          </a:ln>
        </p:spPr>
        <p:txBody>
          <a:bodyPr spcFirstLastPara="1" wrap="square" lIns="91425" tIns="91425" rIns="91425" bIns="91425" anchor="t" anchorCtr="0">
            <a:noAutofit/>
          </a:bodyPr>
          <a:lstStyle/>
          <a:p>
            <a:pPr marL="457200" lvl="0" indent="-314325" algn="l" rtl="0">
              <a:spcBef>
                <a:spcPts val="0"/>
              </a:spcBef>
              <a:spcAft>
                <a:spcPts val="0"/>
              </a:spcAft>
              <a:buClr>
                <a:srgbClr val="454951"/>
              </a:buClr>
              <a:buSzPts val="1350"/>
              <a:buChar char="●"/>
            </a:pPr>
            <a:r>
              <a:rPr lang="en" sz="1350">
                <a:solidFill>
                  <a:srgbClr val="454951"/>
                </a:solidFill>
                <a:highlight>
                  <a:srgbClr val="FFFFFF"/>
                </a:highlight>
                <a:latin typeface="Calibri"/>
                <a:ea typeface="Calibri"/>
                <a:cs typeface="Calibri"/>
                <a:sym typeface="Calibri"/>
              </a:rPr>
              <a:t>Designed by a Pritzker Prize winner, Jean Nouvel who created a “floating dome” and unmatched geometric intricacy of the second Louvre Art Museum.</a:t>
            </a:r>
            <a:endParaRPr sz="1350">
              <a:solidFill>
                <a:srgbClr val="454951"/>
              </a:solidFill>
              <a:highlight>
                <a:srgbClr val="FFFFFF"/>
              </a:highlight>
              <a:latin typeface="Calibri"/>
              <a:ea typeface="Calibri"/>
              <a:cs typeface="Calibri"/>
              <a:sym typeface="Calibri"/>
            </a:endParaRPr>
          </a:p>
          <a:p>
            <a:pPr marL="457200" lvl="0" indent="-314325" algn="l" rtl="0">
              <a:spcBef>
                <a:spcPts val="0"/>
              </a:spcBef>
              <a:spcAft>
                <a:spcPts val="0"/>
              </a:spcAft>
              <a:buClr>
                <a:srgbClr val="454951"/>
              </a:buClr>
              <a:buSzPts val="1350"/>
              <a:buFont typeface="Calibri"/>
              <a:buChar char="●"/>
            </a:pPr>
            <a:r>
              <a:rPr lang="en" sz="1350">
                <a:solidFill>
                  <a:srgbClr val="454951"/>
                </a:solidFill>
                <a:highlight>
                  <a:srgbClr val="FFFFFF"/>
                </a:highlight>
                <a:latin typeface="Calibri"/>
                <a:ea typeface="Calibri"/>
                <a:cs typeface="Calibri"/>
                <a:sym typeface="Calibri"/>
              </a:rPr>
              <a:t>The low-lying island was developed by the Abu Dhabi Tourism Authority, to include luxury residential projects, museums, schools and art centres. The Louvre Abu Dhabi will neighbour the Guggenheim Abu Dhabi museum.</a:t>
            </a:r>
            <a:endParaRPr sz="1350">
              <a:solidFill>
                <a:srgbClr val="454951"/>
              </a:solidFill>
              <a:highlight>
                <a:srgbClr val="FFFFFF"/>
              </a:highlight>
              <a:latin typeface="Calibri"/>
              <a:ea typeface="Calibri"/>
              <a:cs typeface="Calibri"/>
              <a:sym typeface="Calibri"/>
            </a:endParaRPr>
          </a:p>
          <a:p>
            <a:pPr marL="457200" lvl="0" indent="-314325" algn="l" rtl="0">
              <a:spcBef>
                <a:spcPts val="0"/>
              </a:spcBef>
              <a:spcAft>
                <a:spcPts val="0"/>
              </a:spcAft>
              <a:buClr>
                <a:srgbClr val="454951"/>
              </a:buClr>
              <a:buSzPts val="1350"/>
              <a:buFont typeface="Calibri"/>
              <a:buChar char="●"/>
            </a:pPr>
            <a:r>
              <a:rPr lang="en" sz="1350">
                <a:solidFill>
                  <a:srgbClr val="454951"/>
                </a:solidFill>
                <a:highlight>
                  <a:srgbClr val="FFFFFF"/>
                </a:highlight>
                <a:latin typeface="Calibri"/>
                <a:ea typeface="Calibri"/>
                <a:cs typeface="Calibri"/>
                <a:sym typeface="Calibri"/>
              </a:rPr>
              <a:t>Mountains of sand were moved to hold the weight of the dome - nearly equal to the weight of the Eiffel Tower</a:t>
            </a:r>
            <a:endParaRPr sz="1350">
              <a:solidFill>
                <a:srgbClr val="454951"/>
              </a:solidFill>
              <a:highlight>
                <a:srgbClr val="FFFFFF"/>
              </a:highlight>
              <a:latin typeface="Calibri"/>
              <a:ea typeface="Calibri"/>
              <a:cs typeface="Calibri"/>
              <a:sym typeface="Calibri"/>
            </a:endParaRPr>
          </a:p>
          <a:p>
            <a:pPr marL="457200" lvl="0" indent="-314325" algn="l" rtl="0">
              <a:spcBef>
                <a:spcPts val="0"/>
              </a:spcBef>
              <a:spcAft>
                <a:spcPts val="0"/>
              </a:spcAft>
              <a:buClr>
                <a:srgbClr val="454951"/>
              </a:buClr>
              <a:buSzPts val="1350"/>
              <a:buChar char="●"/>
            </a:pPr>
            <a:r>
              <a:rPr lang="en" sz="1350">
                <a:solidFill>
                  <a:srgbClr val="454951"/>
                </a:solidFill>
                <a:highlight>
                  <a:srgbClr val="FFFFFF"/>
                </a:highlight>
                <a:latin typeface="Calibri"/>
                <a:ea typeface="Calibri"/>
                <a:cs typeface="Calibri"/>
                <a:sym typeface="Calibri"/>
              </a:rPr>
              <a:t>$525 million was spent on just the name of the museum. The Abu Dhabi Government paid its price, to the Paris government. An Emirati request to use the same name as the Louvre in France was accepted almost a decade ago, after a billion dollars sealed the deal – and half a billion was spent on the name.</a:t>
            </a:r>
            <a:endParaRPr sz="1350">
              <a:solidFill>
                <a:srgbClr val="454951"/>
              </a:solidFill>
              <a:highlight>
                <a:srgbClr val="FFFFFF"/>
              </a:highlight>
              <a:latin typeface="Calibri"/>
              <a:ea typeface="Calibri"/>
              <a:cs typeface="Calibri"/>
              <a:sym typeface="Calibri"/>
            </a:endParaRPr>
          </a:p>
        </p:txBody>
      </p:sp>
      <p:sp>
        <p:nvSpPr>
          <p:cNvPr id="158" name="Google Shape;158;p23"/>
          <p:cNvSpPr txBox="1"/>
          <p:nvPr/>
        </p:nvSpPr>
        <p:spPr>
          <a:xfrm>
            <a:off x="2743950" y="1155350"/>
            <a:ext cx="1722000" cy="130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454951"/>
                </a:solidFill>
                <a:highlight>
                  <a:srgbClr val="FFFFFF"/>
                </a:highlight>
                <a:latin typeface="Calibri"/>
                <a:ea typeface="Calibri"/>
                <a:cs typeface="Calibri"/>
                <a:sym typeface="Calibri"/>
              </a:rPr>
              <a:t>Nouvel also layered almost 8,000 patterned perforations across the dome, bringing in a “rain of light”, with each ray of the sun creating shifting shadows throughout the museums.</a:t>
            </a:r>
            <a:endParaRPr sz="1000">
              <a:latin typeface="Calibri"/>
              <a:ea typeface="Calibri"/>
              <a:cs typeface="Calibri"/>
              <a:sym typeface="Calibri"/>
            </a:endParaRPr>
          </a:p>
        </p:txBody>
      </p:sp>
      <p:sp>
        <p:nvSpPr>
          <p:cNvPr id="159" name="Google Shape;159;p23"/>
          <p:cNvSpPr txBox="1"/>
          <p:nvPr/>
        </p:nvSpPr>
        <p:spPr>
          <a:xfrm>
            <a:off x="9009475" y="2294475"/>
            <a:ext cx="794100" cy="120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0" name="Google Shape;160;p23"/>
          <p:cNvSpPr txBox="1"/>
          <p:nvPr/>
        </p:nvSpPr>
        <p:spPr>
          <a:xfrm>
            <a:off x="6599650" y="1011495"/>
            <a:ext cx="2690400" cy="77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Oswald"/>
                <a:ea typeface="Oswald"/>
                <a:cs typeface="Oswald"/>
                <a:sym typeface="Oswald"/>
              </a:rPr>
              <a:t>Welcome No.</a:t>
            </a:r>
            <a:endParaRPr sz="2400">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24"/>
          <p:cNvPicPr preferRelativeResize="0"/>
          <p:nvPr/>
        </p:nvPicPr>
        <p:blipFill rotWithShape="1">
          <a:blip r:embed="rId3">
            <a:alphaModFix/>
          </a:blip>
          <a:srcRect l="43669" t="36442" r="29176" b="51627"/>
          <a:stretch/>
        </p:blipFill>
        <p:spPr>
          <a:xfrm>
            <a:off x="1329050" y="-24225"/>
            <a:ext cx="3319148" cy="1126874"/>
          </a:xfrm>
          <a:prstGeom prst="rect">
            <a:avLst/>
          </a:prstGeom>
          <a:noFill/>
          <a:ln>
            <a:noFill/>
          </a:ln>
        </p:spPr>
      </p:pic>
      <p:pic>
        <p:nvPicPr>
          <p:cNvPr id="166" name="Google Shape;166;p24"/>
          <p:cNvPicPr preferRelativeResize="0"/>
          <p:nvPr/>
        </p:nvPicPr>
        <p:blipFill rotWithShape="1">
          <a:blip r:embed="rId4">
            <a:alphaModFix/>
          </a:blip>
          <a:srcRect l="4510" t="27568" r="62322" b="66421"/>
          <a:stretch/>
        </p:blipFill>
        <p:spPr>
          <a:xfrm>
            <a:off x="4572000" y="208163"/>
            <a:ext cx="4382326" cy="613651"/>
          </a:xfrm>
          <a:prstGeom prst="rect">
            <a:avLst/>
          </a:prstGeom>
          <a:noFill/>
          <a:ln>
            <a:noFill/>
          </a:ln>
        </p:spPr>
      </p:pic>
      <p:sp>
        <p:nvSpPr>
          <p:cNvPr id="167" name="Google Shape;167;p24"/>
          <p:cNvSpPr txBox="1"/>
          <p:nvPr/>
        </p:nvSpPr>
        <p:spPr>
          <a:xfrm>
            <a:off x="1076025" y="950250"/>
            <a:ext cx="7087500" cy="229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alibri"/>
                <a:ea typeface="Calibri"/>
                <a:cs typeface="Calibri"/>
                <a:sym typeface="Calibri"/>
              </a:rPr>
              <a:t>On the outskirts of the city, a structure sat silently on the Seine River. Its towering walls served as a </a:t>
            </a:r>
            <a:r>
              <a:rPr lang="en" sz="1600">
                <a:solidFill>
                  <a:schemeClr val="dk1"/>
                </a:solidFill>
                <a:latin typeface="Calibri"/>
                <a:ea typeface="Calibri"/>
                <a:cs typeface="Calibri"/>
                <a:sym typeface="Calibri"/>
              </a:rPr>
              <a:t>mote to protect the pristine grounds as the water</a:t>
            </a:r>
            <a:r>
              <a:rPr lang="en" sz="1600">
                <a:latin typeface="Calibri"/>
                <a:ea typeface="Calibri"/>
                <a:cs typeface="Calibri"/>
                <a:sym typeface="Calibri"/>
              </a:rPr>
              <a:t> from the river next to it hugged the fortified stones. Inserted into each corner of the castle were circular towers used to obtain a clear view of the surrounding area. This fortress wasn’t just used for protection, but as a prison for the enemies of the king of France, Philippe Auguste. Ferdinand, the reigning </a:t>
            </a:r>
            <a:r>
              <a:rPr lang="en" sz="1600" i="1">
                <a:latin typeface="Calibri"/>
                <a:ea typeface="Calibri"/>
                <a:cs typeface="Calibri"/>
                <a:sym typeface="Calibri"/>
              </a:rPr>
              <a:t>jure uxoris</a:t>
            </a:r>
            <a:r>
              <a:rPr lang="en" sz="1600">
                <a:latin typeface="Calibri"/>
                <a:ea typeface="Calibri"/>
                <a:cs typeface="Calibri"/>
                <a:sym typeface="Calibri"/>
              </a:rPr>
              <a:t> of Portugal, was being held captive within the cold walls- and he had supposedly been trapped inside almost thirteen years after he was captured at the Battle of Bouvines. Or so I’d heard. As my modest carriage slowed at the grand slabs of wood serving as doors, I felt as though I’d shrunk several feet in an instant. I tugged open the huge doors exerting much of my strength and cautiously entered the building. I soon found that just stepping down the long corridors gave you the sensation of feeling lost… I wasn’t sure if i’d ever find my way out.  </a:t>
            </a:r>
            <a:endParaRPr sz="1600">
              <a:latin typeface="Calibri"/>
              <a:ea typeface="Calibri"/>
              <a:cs typeface="Calibri"/>
              <a:sym typeface="Calibri"/>
            </a:endParaRPr>
          </a:p>
          <a:p>
            <a:pPr marL="0" lvl="0" indent="0" algn="l" rtl="0">
              <a:spcBef>
                <a:spcPts val="0"/>
              </a:spcBef>
              <a:spcAft>
                <a:spcPts val="0"/>
              </a:spcAft>
              <a:buNone/>
            </a:pPr>
            <a:endParaRPr sz="1600">
              <a:latin typeface="Calibri"/>
              <a:ea typeface="Calibri"/>
              <a:cs typeface="Calibri"/>
              <a:sym typeface="Calibri"/>
            </a:endParaRPr>
          </a:p>
          <a:p>
            <a:pPr marL="0" lvl="0" indent="0" algn="l" rtl="0">
              <a:spcBef>
                <a:spcPts val="0"/>
              </a:spcBef>
              <a:spcAft>
                <a:spcPts val="0"/>
              </a:spcAft>
              <a:buNone/>
            </a:pPr>
            <a:r>
              <a:rPr lang="en" sz="1600">
                <a:latin typeface="Calibri"/>
                <a:ea typeface="Calibri"/>
                <a:cs typeface="Calibri"/>
                <a:sym typeface="Calibri"/>
              </a:rPr>
              <a:t>Draw a map of the castle on the Seine, known today as the Louvre.</a:t>
            </a:r>
            <a:endParaRPr sz="1600">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Google Shape;172;p25"/>
          <p:cNvPicPr preferRelativeResize="0"/>
          <p:nvPr/>
        </p:nvPicPr>
        <p:blipFill rotWithShape="1">
          <a:blip r:embed="rId3">
            <a:alphaModFix/>
          </a:blip>
          <a:srcRect l="43667" t="51627" r="17613" b="35357"/>
          <a:stretch/>
        </p:blipFill>
        <p:spPr>
          <a:xfrm>
            <a:off x="986675" y="-50807"/>
            <a:ext cx="4128226" cy="1072275"/>
          </a:xfrm>
          <a:prstGeom prst="rect">
            <a:avLst/>
          </a:prstGeom>
          <a:noFill/>
          <a:ln>
            <a:noFill/>
          </a:ln>
        </p:spPr>
      </p:pic>
      <p:pic>
        <p:nvPicPr>
          <p:cNvPr id="173" name="Google Shape;173;p25"/>
          <p:cNvPicPr preferRelativeResize="0"/>
          <p:nvPr/>
        </p:nvPicPr>
        <p:blipFill rotWithShape="1">
          <a:blip r:embed="rId4">
            <a:alphaModFix/>
          </a:blip>
          <a:srcRect l="4510" t="37657" r="62322" b="56332"/>
          <a:stretch/>
        </p:blipFill>
        <p:spPr>
          <a:xfrm>
            <a:off x="4572000" y="178502"/>
            <a:ext cx="4382326" cy="613651"/>
          </a:xfrm>
          <a:prstGeom prst="rect">
            <a:avLst/>
          </a:prstGeom>
          <a:noFill/>
          <a:ln>
            <a:noFill/>
          </a:ln>
        </p:spPr>
      </p:pic>
      <p:pic>
        <p:nvPicPr>
          <p:cNvPr id="174" name="Google Shape;174;p25"/>
          <p:cNvPicPr preferRelativeResize="0"/>
          <p:nvPr/>
        </p:nvPicPr>
        <p:blipFill>
          <a:blip r:embed="rId5">
            <a:alphaModFix/>
          </a:blip>
          <a:stretch>
            <a:fillRect/>
          </a:stretch>
        </p:blipFill>
        <p:spPr>
          <a:xfrm>
            <a:off x="279326" y="900103"/>
            <a:ext cx="3183559" cy="4046547"/>
          </a:xfrm>
          <a:prstGeom prst="rect">
            <a:avLst/>
          </a:prstGeom>
          <a:noFill/>
          <a:ln>
            <a:noFill/>
          </a:ln>
        </p:spPr>
      </p:pic>
      <p:sp>
        <p:nvSpPr>
          <p:cNvPr id="175" name="Google Shape;175;p25"/>
          <p:cNvSpPr txBox="1"/>
          <p:nvPr/>
        </p:nvSpPr>
        <p:spPr>
          <a:xfrm>
            <a:off x="3905450" y="900100"/>
            <a:ext cx="2393400" cy="1164000"/>
          </a:xfrm>
          <a:prstGeom prst="rect">
            <a:avLst/>
          </a:prstGeom>
          <a:noFill/>
          <a:ln>
            <a:noFill/>
          </a:ln>
        </p:spPr>
        <p:txBody>
          <a:bodyPr spcFirstLastPara="1" wrap="square" lIns="91425" tIns="91425" rIns="91425" bIns="91425" anchor="t" anchorCtr="0">
            <a:noAutofit/>
          </a:bodyPr>
          <a:lstStyle/>
          <a:p>
            <a:pPr marL="12700" marR="1270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Artist: Drawn by William Blake</a:t>
            </a:r>
            <a:endParaRPr sz="1200">
              <a:solidFill>
                <a:schemeClr val="dk1"/>
              </a:solidFill>
              <a:latin typeface="Calibri"/>
              <a:ea typeface="Calibri"/>
              <a:cs typeface="Calibri"/>
              <a:sym typeface="Calibri"/>
            </a:endParaRPr>
          </a:p>
          <a:p>
            <a:pPr marL="12700" marR="1270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Period: Romanticism</a:t>
            </a:r>
            <a:endParaRPr sz="1200">
              <a:solidFill>
                <a:schemeClr val="dk1"/>
              </a:solidFill>
              <a:latin typeface="Calibri"/>
              <a:ea typeface="Calibri"/>
              <a:cs typeface="Calibri"/>
              <a:sym typeface="Calibri"/>
            </a:endParaRPr>
          </a:p>
          <a:p>
            <a:pPr marL="12700" marR="12700" lvl="0" indent="0" algn="l" rtl="0">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Medium: Watercolor</a:t>
            </a:r>
            <a:endParaRPr sz="1200">
              <a:solidFill>
                <a:schemeClr val="dk1"/>
              </a:solidFill>
              <a:latin typeface="Calibri"/>
              <a:ea typeface="Calibri"/>
              <a:cs typeface="Calibri"/>
              <a:sym typeface="Calibri"/>
            </a:endParaRPr>
          </a:p>
          <a:p>
            <a:pPr marL="12700" marR="12700" lvl="0" indent="0" algn="l" rtl="0">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Production Date: 1799-1806 (circa)</a:t>
            </a:r>
            <a:endParaRPr sz="1200">
              <a:solidFill>
                <a:schemeClr val="dk1"/>
              </a:solidFill>
              <a:latin typeface="Calibri"/>
              <a:ea typeface="Calibri"/>
              <a:cs typeface="Calibri"/>
              <a:sym typeface="Calibri"/>
            </a:endParaRPr>
          </a:p>
          <a:p>
            <a:pPr marL="12700" marR="12700" lvl="0" indent="0" algn="l" rtl="0">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Subject: Old Testament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176" name="Google Shape;176;p25"/>
          <p:cNvSpPr txBox="1"/>
          <p:nvPr/>
        </p:nvSpPr>
        <p:spPr>
          <a:xfrm>
            <a:off x="3905450" y="2172050"/>
            <a:ext cx="5049000" cy="277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333333"/>
                </a:solidFill>
                <a:highlight>
                  <a:srgbClr val="FFFFFF"/>
                </a:highlight>
                <a:latin typeface="Calibri"/>
                <a:ea typeface="Calibri"/>
                <a:cs typeface="Calibri"/>
                <a:sym typeface="Calibri"/>
              </a:rPr>
              <a:t>Beside his head is the end of a spiral stairway</a:t>
            </a:r>
            <a:endParaRPr sz="120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None/>
            </a:pPr>
            <a:r>
              <a:rPr lang="en" sz="1200">
                <a:solidFill>
                  <a:srgbClr val="333333"/>
                </a:solidFill>
                <a:highlight>
                  <a:srgbClr val="FFFFFF"/>
                </a:highlight>
                <a:latin typeface="Calibri"/>
                <a:ea typeface="Calibri"/>
                <a:cs typeface="Calibri"/>
                <a:sym typeface="Calibri"/>
              </a:rPr>
              <a:t>leading up through the starlit heavens to end in </a:t>
            </a:r>
            <a:endParaRPr sz="120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None/>
            </a:pPr>
            <a:r>
              <a:rPr lang="en" sz="1200">
                <a:solidFill>
                  <a:srgbClr val="333333"/>
                </a:solidFill>
                <a:highlight>
                  <a:srgbClr val="FFFFFF"/>
                </a:highlight>
                <a:latin typeface="Calibri"/>
                <a:ea typeface="Calibri"/>
                <a:cs typeface="Calibri"/>
                <a:sym typeface="Calibri"/>
              </a:rPr>
              <a:t>the sun. Angelic figures and children are passing </a:t>
            </a:r>
            <a:endParaRPr sz="120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None/>
            </a:pPr>
            <a:r>
              <a:rPr lang="en" sz="1200">
                <a:solidFill>
                  <a:srgbClr val="333333"/>
                </a:solidFill>
                <a:highlight>
                  <a:srgbClr val="FFFFFF"/>
                </a:highlight>
                <a:latin typeface="Calibri"/>
                <a:ea typeface="Calibri"/>
                <a:cs typeface="Calibri"/>
                <a:sym typeface="Calibri"/>
              </a:rPr>
              <a:t>joyfully up and down the stairway. This watercolor is part of a collection of works by William Blake belonging to the late Graham Robertson and was included in his sale at Christie's in 1949. Graham Robertson, painter, author and theatrical designer, was widely known as a Blake collector. At his death in 1948 he bequeathed 4 Blakes to the Nation; the rest of the collection was to be disposed of by auction. He had, however, left a very considerable estate to be given to charities. This allowed his Executors to instruct the auctioneers that some of the drawings should be acquired for certain museums up to defined limits. In this way 20 works, totalling £40,281 were given by the Executors, through the Art Fund, to 6 public collections.</a:t>
            </a:r>
            <a:endParaRPr sz="1200">
              <a:latin typeface="Calibri"/>
              <a:ea typeface="Calibri"/>
              <a:cs typeface="Calibri"/>
              <a:sym typeface="Calibri"/>
            </a:endParaRPr>
          </a:p>
        </p:txBody>
      </p:sp>
      <p:pic>
        <p:nvPicPr>
          <p:cNvPr id="177" name="Google Shape;177;p25"/>
          <p:cNvPicPr preferRelativeResize="0"/>
          <p:nvPr/>
        </p:nvPicPr>
        <p:blipFill>
          <a:blip r:embed="rId6">
            <a:alphaModFix/>
          </a:blip>
          <a:stretch>
            <a:fillRect/>
          </a:stretch>
        </p:blipFill>
        <p:spPr>
          <a:xfrm>
            <a:off x="7472000" y="900100"/>
            <a:ext cx="1482325" cy="17439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pic>
        <p:nvPicPr>
          <p:cNvPr id="182" name="Google Shape;182;p26"/>
          <p:cNvPicPr preferRelativeResize="0"/>
          <p:nvPr/>
        </p:nvPicPr>
        <p:blipFill rotWithShape="1">
          <a:blip r:embed="rId3">
            <a:alphaModFix/>
          </a:blip>
          <a:srcRect l="4510" t="47313" r="62322" b="46115"/>
          <a:stretch/>
        </p:blipFill>
        <p:spPr>
          <a:xfrm>
            <a:off x="4619125" y="167352"/>
            <a:ext cx="4382326" cy="670924"/>
          </a:xfrm>
          <a:prstGeom prst="rect">
            <a:avLst/>
          </a:prstGeom>
          <a:noFill/>
          <a:ln>
            <a:noFill/>
          </a:ln>
        </p:spPr>
      </p:pic>
      <p:pic>
        <p:nvPicPr>
          <p:cNvPr id="183" name="Google Shape;183;p26"/>
          <p:cNvPicPr preferRelativeResize="0"/>
          <p:nvPr/>
        </p:nvPicPr>
        <p:blipFill rotWithShape="1">
          <a:blip r:embed="rId4">
            <a:alphaModFix/>
          </a:blip>
          <a:srcRect l="43667" t="68112" r="17613" b="21691"/>
          <a:stretch/>
        </p:blipFill>
        <p:spPr>
          <a:xfrm>
            <a:off x="-45750" y="91150"/>
            <a:ext cx="4551352" cy="926048"/>
          </a:xfrm>
          <a:prstGeom prst="rect">
            <a:avLst/>
          </a:prstGeom>
          <a:noFill/>
          <a:ln>
            <a:noFill/>
          </a:ln>
        </p:spPr>
      </p:pic>
      <p:sp>
        <p:nvSpPr>
          <p:cNvPr id="184" name="Google Shape;184;p26"/>
          <p:cNvSpPr txBox="1"/>
          <p:nvPr/>
        </p:nvSpPr>
        <p:spPr>
          <a:xfrm>
            <a:off x="402475" y="1321975"/>
            <a:ext cx="3277200" cy="84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Think of your house, specifically your room. Applying 1-pt. Perspective, and using a ruler, draw your room.</a:t>
            </a:r>
            <a:endParaRPr/>
          </a:p>
        </p:txBody>
      </p:sp>
      <p:pic>
        <p:nvPicPr>
          <p:cNvPr id="185" name="Google Shape;185;p26"/>
          <p:cNvPicPr preferRelativeResize="0"/>
          <p:nvPr/>
        </p:nvPicPr>
        <p:blipFill>
          <a:blip r:embed="rId5">
            <a:alphaModFix/>
          </a:blip>
          <a:stretch>
            <a:fillRect/>
          </a:stretch>
        </p:blipFill>
        <p:spPr>
          <a:xfrm>
            <a:off x="3912975" y="1321973"/>
            <a:ext cx="4970676" cy="3372958"/>
          </a:xfrm>
          <a:prstGeom prst="rect">
            <a:avLst/>
          </a:prstGeom>
          <a:noFill/>
          <a:ln>
            <a:noFill/>
          </a:ln>
        </p:spPr>
      </p:pic>
      <p:pic>
        <p:nvPicPr>
          <p:cNvPr id="186" name="Google Shape;186;p26"/>
          <p:cNvPicPr preferRelativeResize="0"/>
          <p:nvPr/>
        </p:nvPicPr>
        <p:blipFill>
          <a:blip r:embed="rId6">
            <a:alphaModFix/>
          </a:blip>
          <a:stretch>
            <a:fillRect/>
          </a:stretch>
        </p:blipFill>
        <p:spPr>
          <a:xfrm>
            <a:off x="474550" y="2560775"/>
            <a:ext cx="3049125" cy="1678200"/>
          </a:xfrm>
          <a:prstGeom prst="rect">
            <a:avLst/>
          </a:prstGeom>
          <a:noFill/>
          <a:ln>
            <a:noFill/>
          </a:ln>
        </p:spPr>
      </p:pic>
      <p:sp>
        <p:nvSpPr>
          <p:cNvPr id="187" name="Google Shape;187;p26"/>
          <p:cNvSpPr txBox="1"/>
          <p:nvPr/>
        </p:nvSpPr>
        <p:spPr>
          <a:xfrm>
            <a:off x="1107025" y="2205850"/>
            <a:ext cx="1788600" cy="84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i="1">
                <a:solidFill>
                  <a:srgbClr val="FF0000"/>
                </a:solidFill>
              </a:rPr>
              <a:t>lightly sketch the</a:t>
            </a:r>
            <a:r>
              <a:rPr lang="en">
                <a:solidFill>
                  <a:srgbClr val="FF0000"/>
                </a:solidFill>
              </a:rPr>
              <a:t> Vanishing Point</a:t>
            </a:r>
            <a:endParaRPr>
              <a:solidFill>
                <a:srgbClr val="FF0000"/>
              </a:solidFill>
            </a:endParaRPr>
          </a:p>
        </p:txBody>
      </p:sp>
      <p:cxnSp>
        <p:nvCxnSpPr>
          <p:cNvPr id="188" name="Google Shape;188;p26"/>
          <p:cNvCxnSpPr/>
          <p:nvPr/>
        </p:nvCxnSpPr>
        <p:spPr>
          <a:xfrm>
            <a:off x="1999625" y="2755050"/>
            <a:ext cx="22200" cy="544500"/>
          </a:xfrm>
          <a:prstGeom prst="straightConnector1">
            <a:avLst/>
          </a:prstGeom>
          <a:noFill/>
          <a:ln w="9525" cap="flat" cmpd="sng">
            <a:solidFill>
              <a:srgbClr val="FF0000"/>
            </a:solidFill>
            <a:prstDash val="solid"/>
            <a:round/>
            <a:headEnd type="none" w="med" len="med"/>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pic>
        <p:nvPicPr>
          <p:cNvPr id="193" name="Google Shape;193;p27"/>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194" name="Google Shape;194;p2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195" name="Google Shape;195;p27"/>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3    •    W E E K  15</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A685D804-13D2-FD61-C6A2-2C142174B549}"/>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Google Shape;200;p28"/>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pic>
        <p:nvPicPr>
          <p:cNvPr id="201" name="Google Shape;201;p28"/>
          <p:cNvPicPr preferRelativeResize="0"/>
          <p:nvPr/>
        </p:nvPicPr>
        <p:blipFill rotWithShape="1">
          <a:blip r:embed="rId4">
            <a:alphaModFix/>
          </a:blip>
          <a:srcRect l="4442" t="4769" r="66895" b="83299"/>
          <a:stretch/>
        </p:blipFill>
        <p:spPr>
          <a:xfrm>
            <a:off x="4724400" y="9275"/>
            <a:ext cx="4093275" cy="1316549"/>
          </a:xfrm>
          <a:prstGeom prst="rect">
            <a:avLst/>
          </a:prstGeom>
          <a:noFill/>
          <a:ln>
            <a:noFill/>
          </a:ln>
        </p:spPr>
      </p:pic>
      <p:pic>
        <p:nvPicPr>
          <p:cNvPr id="202" name="Google Shape;202;p28"/>
          <p:cNvPicPr preferRelativeResize="0"/>
          <p:nvPr/>
        </p:nvPicPr>
        <p:blipFill>
          <a:blip r:embed="rId5">
            <a:alphaModFix/>
          </a:blip>
          <a:stretch>
            <a:fillRect/>
          </a:stretch>
        </p:blipFill>
        <p:spPr>
          <a:xfrm>
            <a:off x="5007050" y="3893112"/>
            <a:ext cx="1765370" cy="1019789"/>
          </a:xfrm>
          <a:prstGeom prst="rect">
            <a:avLst/>
          </a:prstGeom>
          <a:noFill/>
          <a:ln>
            <a:noFill/>
          </a:ln>
        </p:spPr>
      </p:pic>
      <p:pic>
        <p:nvPicPr>
          <p:cNvPr id="203" name="Google Shape;203;p28"/>
          <p:cNvPicPr preferRelativeResize="0"/>
          <p:nvPr/>
        </p:nvPicPr>
        <p:blipFill>
          <a:blip r:embed="rId6">
            <a:alphaModFix/>
          </a:blip>
          <a:stretch>
            <a:fillRect/>
          </a:stretch>
        </p:blipFill>
        <p:spPr>
          <a:xfrm>
            <a:off x="5007050" y="1252825"/>
            <a:ext cx="3721452" cy="2530577"/>
          </a:xfrm>
          <a:prstGeom prst="rect">
            <a:avLst/>
          </a:prstGeom>
          <a:noFill/>
          <a:ln>
            <a:noFill/>
          </a:ln>
        </p:spPr>
      </p:pic>
      <p:pic>
        <p:nvPicPr>
          <p:cNvPr id="204" name="Google Shape;204;p28"/>
          <p:cNvPicPr preferRelativeResize="0"/>
          <p:nvPr/>
        </p:nvPicPr>
        <p:blipFill>
          <a:blip r:embed="rId7">
            <a:alphaModFix/>
          </a:blip>
          <a:stretch>
            <a:fillRect/>
          </a:stretch>
        </p:blipFill>
        <p:spPr>
          <a:xfrm>
            <a:off x="6860941" y="3893112"/>
            <a:ext cx="1867569" cy="1019788"/>
          </a:xfrm>
          <a:prstGeom prst="rect">
            <a:avLst/>
          </a:prstGeom>
          <a:noFill/>
          <a:ln>
            <a:noFill/>
          </a:ln>
        </p:spPr>
      </p:pic>
      <p:sp>
        <p:nvSpPr>
          <p:cNvPr id="205" name="Google Shape;205;p28"/>
          <p:cNvSpPr txBox="1"/>
          <p:nvPr/>
        </p:nvSpPr>
        <p:spPr>
          <a:xfrm>
            <a:off x="124225" y="747450"/>
            <a:ext cx="2245800" cy="4046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b="1">
                <a:solidFill>
                  <a:schemeClr val="dk1"/>
                </a:solidFill>
                <a:latin typeface="Calibri"/>
                <a:ea typeface="Calibri"/>
                <a:cs typeface="Calibri"/>
                <a:sym typeface="Calibri"/>
              </a:rPr>
              <a:t>Millais’ inspiration was Shakespeare's </a:t>
            </a:r>
            <a:r>
              <a:rPr lang="en" sz="1000" b="1" i="1">
                <a:solidFill>
                  <a:schemeClr val="dk1"/>
                </a:solidFill>
                <a:latin typeface="Calibri"/>
                <a:ea typeface="Calibri"/>
                <a:cs typeface="Calibri"/>
                <a:sym typeface="Calibri"/>
              </a:rPr>
              <a:t>Hamlet</a:t>
            </a:r>
            <a:r>
              <a:rPr lang="en" sz="1000" b="1">
                <a:solidFill>
                  <a:schemeClr val="dk1"/>
                </a:solidFill>
                <a:latin typeface="Calibri"/>
                <a:ea typeface="Calibri"/>
                <a:cs typeface="Calibri"/>
                <a:sym typeface="Calibri"/>
              </a:rPr>
              <a:t>, Act IV, Scene vii, in which Ophelia, driven out of her mind when her father is murdered by her lover Hamlet, falls into a stream and drowns:</a:t>
            </a:r>
            <a:endParaRPr sz="10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000" b="1">
                <a:solidFill>
                  <a:schemeClr val="dk1"/>
                </a:solidFill>
                <a:latin typeface="Calibri"/>
                <a:ea typeface="Calibri"/>
                <a:cs typeface="Calibri"/>
                <a:sym typeface="Calibri"/>
              </a:rPr>
              <a:t>Shakespeare was a favourite source for </a:t>
            </a:r>
            <a:r>
              <a:rPr lang="en" sz="1000" b="1">
                <a:solidFill>
                  <a:schemeClr val="dk1"/>
                </a:solidFill>
                <a:uFill>
                  <a:noFill/>
                </a:uFill>
                <a:latin typeface="Calibri"/>
                <a:ea typeface="Calibri"/>
                <a:cs typeface="Calibri"/>
                <a:sym typeface="Calibri"/>
                <a:hlinkClick r:id="rId8">
                  <a:extLst>
                    <a:ext uri="{A12FA001-AC4F-418D-AE19-62706E023703}">
                      <ahyp:hlinkClr xmlns:ahyp="http://schemas.microsoft.com/office/drawing/2018/hyperlinkcolor" val="tx"/>
                    </a:ext>
                  </a:extLst>
                </a:hlinkClick>
              </a:rPr>
              <a:t>Victorian</a:t>
            </a:r>
            <a:r>
              <a:rPr lang="en" sz="1000" b="1">
                <a:solidFill>
                  <a:schemeClr val="dk1"/>
                </a:solidFill>
                <a:latin typeface="Calibri"/>
                <a:ea typeface="Calibri"/>
                <a:cs typeface="Calibri"/>
                <a:sym typeface="Calibri"/>
              </a:rPr>
              <a:t> painters, and the tragic-romantic figure of Ophelia from </a:t>
            </a:r>
            <a:r>
              <a:rPr lang="en" sz="1000" b="1" i="1">
                <a:solidFill>
                  <a:schemeClr val="dk1"/>
                </a:solidFill>
                <a:latin typeface="Calibri"/>
                <a:ea typeface="Calibri"/>
                <a:cs typeface="Calibri"/>
                <a:sym typeface="Calibri"/>
              </a:rPr>
              <a:t>Hamlet </a:t>
            </a:r>
            <a:r>
              <a:rPr lang="en" sz="1000" b="1">
                <a:solidFill>
                  <a:schemeClr val="dk1"/>
                </a:solidFill>
                <a:latin typeface="Calibri"/>
                <a:ea typeface="Calibri"/>
                <a:cs typeface="Calibri"/>
                <a:sym typeface="Calibri"/>
              </a:rPr>
              <a:t>was an especially popular subject, featuring regularly in Royal Academy exhibitions. </a:t>
            </a:r>
            <a:endParaRPr sz="10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000" b="1">
                <a:solidFill>
                  <a:schemeClr val="dk1"/>
                </a:solidFill>
                <a:highlight>
                  <a:srgbClr val="FFFFFF"/>
                </a:highlight>
                <a:latin typeface="Calibri"/>
                <a:ea typeface="Calibri"/>
                <a:cs typeface="Calibri"/>
                <a:sym typeface="Calibri"/>
              </a:rPr>
              <a:t>Millais began the background in July 1851, at Ewell, Surrey. In accordance with the aims of the </a:t>
            </a:r>
            <a:r>
              <a:rPr lang="en" sz="1000" b="1">
                <a:solidFill>
                  <a:schemeClr val="dk1"/>
                </a:solidFill>
                <a:highlight>
                  <a:srgbClr val="FFFFFF"/>
                </a:highlight>
                <a:uFill>
                  <a:noFill/>
                </a:uFill>
                <a:latin typeface="Calibri"/>
                <a:ea typeface="Calibri"/>
                <a:cs typeface="Calibri"/>
                <a:sym typeface="Calibri"/>
                <a:hlinkClick r:id="rId9">
                  <a:extLst>
                    <a:ext uri="{A12FA001-AC4F-418D-AE19-62706E023703}">
                      <ahyp:hlinkClr xmlns:ahyp="http://schemas.microsoft.com/office/drawing/2018/hyperlinkcolor" val="tx"/>
                    </a:ext>
                  </a:extLst>
                </a:hlinkClick>
              </a:rPr>
              <a:t>Pre-Raphaelite</a:t>
            </a:r>
            <a:r>
              <a:rPr lang="en" sz="1000" b="1">
                <a:solidFill>
                  <a:schemeClr val="dk1"/>
                </a:solidFill>
                <a:highlight>
                  <a:srgbClr val="FFFFFF"/>
                </a:highlight>
                <a:latin typeface="Calibri"/>
                <a:ea typeface="Calibri"/>
                <a:cs typeface="Calibri"/>
                <a:sym typeface="Calibri"/>
              </a:rPr>
              <a:t> Brotherhood, he painted with close observation of nature. The figure was added later.</a:t>
            </a:r>
            <a:endParaRPr sz="1000" b="1">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000" b="1">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000" b="1">
                <a:solidFill>
                  <a:schemeClr val="dk1"/>
                </a:solidFill>
                <a:latin typeface="Calibri"/>
                <a:ea typeface="Calibri"/>
                <a:cs typeface="Calibri"/>
                <a:sym typeface="Calibri"/>
              </a:rPr>
              <a:t>The model, Elizabeth Siddal, a favorite of the Pre-Raphaelites was required to pose over a four month period in a bath full of water kept warm by lamps underneath. The lamps went out on one occasion, causing her to catch a</a:t>
            </a:r>
            <a:endParaRPr sz="1000" b="1">
              <a:solidFill>
                <a:schemeClr val="dk1"/>
              </a:solidFill>
              <a:highlight>
                <a:srgbClr val="FFFFFF"/>
              </a:highlight>
              <a:latin typeface="Calibri"/>
              <a:ea typeface="Calibri"/>
              <a:cs typeface="Calibri"/>
              <a:sym typeface="Calibri"/>
            </a:endParaRPr>
          </a:p>
        </p:txBody>
      </p:sp>
      <p:sp>
        <p:nvSpPr>
          <p:cNvPr id="206" name="Google Shape;206;p28"/>
          <p:cNvSpPr txBox="1"/>
          <p:nvPr/>
        </p:nvSpPr>
        <p:spPr>
          <a:xfrm>
            <a:off x="-1765500" y="1610850"/>
            <a:ext cx="1765500" cy="1921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2400"/>
              </a:spcBef>
              <a:spcAft>
                <a:spcPts val="0"/>
              </a:spcAft>
              <a:buNone/>
            </a:pPr>
            <a:r>
              <a:rPr lang="en" sz="1200">
                <a:solidFill>
                  <a:srgbClr val="313131"/>
                </a:solidFill>
                <a:latin typeface="Calibri"/>
                <a:ea typeface="Calibri"/>
                <a:cs typeface="Calibri"/>
                <a:sym typeface="Calibri"/>
              </a:rPr>
              <a:t>Ophelia, 1851–2</a:t>
            </a:r>
            <a:endParaRPr sz="1200">
              <a:solidFill>
                <a:srgbClr val="313131"/>
              </a:solidFill>
              <a:latin typeface="Calibri"/>
              <a:ea typeface="Calibri"/>
              <a:cs typeface="Calibri"/>
              <a:sym typeface="Calibri"/>
            </a:endParaRPr>
          </a:p>
          <a:p>
            <a:pPr marL="0" lvl="0" indent="0" algn="l" rtl="0">
              <a:lnSpc>
                <a:spcPct val="100000"/>
              </a:lnSpc>
              <a:spcBef>
                <a:spcPts val="2400"/>
              </a:spcBef>
              <a:spcAft>
                <a:spcPts val="0"/>
              </a:spcAft>
              <a:buNone/>
            </a:pPr>
            <a:r>
              <a:rPr lang="en" sz="1200">
                <a:solidFill>
                  <a:srgbClr val="313131"/>
                </a:solidFill>
                <a:latin typeface="Calibri"/>
                <a:ea typeface="Calibri"/>
                <a:cs typeface="Calibri"/>
                <a:sym typeface="Calibri"/>
              </a:rPr>
              <a:t>Sir John Everett Millais</a:t>
            </a:r>
            <a:endParaRPr sz="1200">
              <a:latin typeface="Calibri"/>
              <a:ea typeface="Calibri"/>
              <a:cs typeface="Calibri"/>
              <a:sym typeface="Calibri"/>
            </a:endParaRPr>
          </a:p>
          <a:p>
            <a:pPr marL="0" lvl="0" indent="0" algn="l" rtl="0">
              <a:lnSpc>
                <a:spcPct val="100000"/>
              </a:lnSpc>
              <a:spcBef>
                <a:spcPts val="600"/>
              </a:spcBef>
              <a:spcAft>
                <a:spcPts val="0"/>
              </a:spcAft>
              <a:buNone/>
            </a:pPr>
            <a:r>
              <a:rPr lang="en" sz="1200">
                <a:solidFill>
                  <a:srgbClr val="232526"/>
                </a:solidFill>
                <a:latin typeface="Calibri"/>
                <a:ea typeface="Calibri"/>
                <a:cs typeface="Calibri"/>
                <a:sym typeface="Calibri"/>
              </a:rPr>
              <a:t>Tate Museum</a:t>
            </a:r>
            <a:endParaRPr sz="1200">
              <a:latin typeface="Calibri"/>
              <a:ea typeface="Calibri"/>
              <a:cs typeface="Calibri"/>
              <a:sym typeface="Calibri"/>
            </a:endParaRPr>
          </a:p>
        </p:txBody>
      </p:sp>
      <p:sp>
        <p:nvSpPr>
          <p:cNvPr id="207" name="Google Shape;207;p28"/>
          <p:cNvSpPr txBox="1"/>
          <p:nvPr/>
        </p:nvSpPr>
        <p:spPr>
          <a:xfrm rot="-5400000">
            <a:off x="3251900" y="3206650"/>
            <a:ext cx="3232800" cy="33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Ophelia, 1851-2, Sir John Everett Millais, Tate Museum</a:t>
            </a:r>
            <a:endParaRPr sz="1000">
              <a:latin typeface="Calibri"/>
              <a:ea typeface="Calibri"/>
              <a:cs typeface="Calibri"/>
              <a:sym typeface="Calibri"/>
            </a:endParaRPr>
          </a:p>
          <a:p>
            <a:pPr marL="0" lvl="0" indent="0" algn="l" rtl="0">
              <a:spcBef>
                <a:spcPts val="0"/>
              </a:spcBef>
              <a:spcAft>
                <a:spcPts val="0"/>
              </a:spcAft>
              <a:buNone/>
            </a:pPr>
            <a:endParaRPr sz="1000">
              <a:latin typeface="Calibri"/>
              <a:ea typeface="Calibri"/>
              <a:cs typeface="Calibri"/>
              <a:sym typeface="Calibri"/>
            </a:endParaRPr>
          </a:p>
          <a:p>
            <a:pPr marL="0" lvl="0" indent="0" algn="l" rtl="0">
              <a:spcBef>
                <a:spcPts val="0"/>
              </a:spcBef>
              <a:spcAft>
                <a:spcPts val="0"/>
              </a:spcAft>
              <a:buNone/>
            </a:pPr>
            <a:endParaRPr sz="1000">
              <a:latin typeface="Calibri"/>
              <a:ea typeface="Calibri"/>
              <a:cs typeface="Calibri"/>
              <a:sym typeface="Calibri"/>
            </a:endParaRPr>
          </a:p>
          <a:p>
            <a:pPr marL="0" lvl="0" indent="0" algn="l" rtl="0">
              <a:spcBef>
                <a:spcPts val="0"/>
              </a:spcBef>
              <a:spcAft>
                <a:spcPts val="0"/>
              </a:spcAft>
              <a:buNone/>
            </a:pPr>
            <a:endParaRPr sz="1000">
              <a:latin typeface="Calibri"/>
              <a:ea typeface="Calibri"/>
              <a:cs typeface="Calibri"/>
              <a:sym typeface="Calibri"/>
            </a:endParaRPr>
          </a:p>
        </p:txBody>
      </p:sp>
      <p:sp>
        <p:nvSpPr>
          <p:cNvPr id="208" name="Google Shape;208;p28"/>
          <p:cNvSpPr txBox="1"/>
          <p:nvPr/>
        </p:nvSpPr>
        <p:spPr>
          <a:xfrm>
            <a:off x="-2200850" y="3685125"/>
            <a:ext cx="1988400" cy="3648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There, on the pendent boughs her coronet weeds</a:t>
            </a:r>
            <a:endParaRPr sz="11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Clambering to hang, an envious sliver broke;</a:t>
            </a:r>
            <a:endParaRPr sz="11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When down her weedy trophies and herself</a:t>
            </a:r>
            <a:endParaRPr sz="11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Fell in the weeping brook. Her clothes spread wide,</a:t>
            </a:r>
            <a:endParaRPr sz="11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And, mermaid-like, awhile they bore her up;</a:t>
            </a:r>
            <a:endParaRPr sz="11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Which time she chanted snatches of old tunes,</a:t>
            </a:r>
            <a:endParaRPr sz="11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As one incapable of her own distress,</a:t>
            </a:r>
            <a:endParaRPr sz="11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Or like a creature native and indued</a:t>
            </a:r>
            <a:endParaRPr sz="11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Unto that element; but long it could not be</a:t>
            </a:r>
            <a:endParaRPr sz="11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Till that her garments, heavy with their drink,</a:t>
            </a:r>
            <a:endParaRPr sz="11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Pull'd the poor wretch from her melodious lay</a:t>
            </a:r>
            <a:endParaRPr sz="11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13131"/>
                </a:solidFill>
                <a:highlight>
                  <a:srgbClr val="FFFFFF"/>
                </a:highlight>
                <a:latin typeface="Calibri"/>
                <a:ea typeface="Calibri"/>
                <a:cs typeface="Calibri"/>
                <a:sym typeface="Calibri"/>
              </a:rPr>
              <a:t>To muddy death.</a:t>
            </a:r>
            <a:endParaRPr/>
          </a:p>
        </p:txBody>
      </p:sp>
      <p:sp>
        <p:nvSpPr>
          <p:cNvPr id="209" name="Google Shape;209;p28"/>
          <p:cNvSpPr txBox="1"/>
          <p:nvPr/>
        </p:nvSpPr>
        <p:spPr>
          <a:xfrm>
            <a:off x="2293225" y="736350"/>
            <a:ext cx="2409000" cy="404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b="1">
                <a:solidFill>
                  <a:schemeClr val="dk1"/>
                </a:solidFill>
                <a:latin typeface="Calibri"/>
                <a:ea typeface="Calibri"/>
                <a:cs typeface="Calibri"/>
                <a:sym typeface="Calibri"/>
              </a:rPr>
              <a:t>severe cold. Her father threatened the</a:t>
            </a:r>
            <a:endParaRPr sz="1000" b="1">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None/>
            </a:pPr>
            <a:r>
              <a:rPr lang="en" sz="1000" b="1">
                <a:solidFill>
                  <a:schemeClr val="dk1"/>
                </a:solidFill>
                <a:latin typeface="Calibri"/>
                <a:ea typeface="Calibri"/>
                <a:cs typeface="Calibri"/>
                <a:sym typeface="Calibri"/>
              </a:rPr>
              <a:t>artist with legal action until he agreed to pay the doctor's bills.</a:t>
            </a:r>
            <a:endParaRPr sz="10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0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000" b="1">
                <a:solidFill>
                  <a:schemeClr val="dk1"/>
                </a:solidFill>
                <a:latin typeface="Calibri"/>
                <a:ea typeface="Calibri"/>
                <a:cs typeface="Calibri"/>
                <a:sym typeface="Calibri"/>
              </a:rPr>
              <a:t>The plants, most of which have symbolic significance, were depicted with painstaking botanical detail. The roses near Ophelia's cheek and dress, and the field rose on the bank, may allude to her brother Laertes calling her 'rose of May'. The willow, nettle and daisy are associated with forsaken love, pain, and innocence. Pansies refer to love in vain. Violets, which Ophelia wears in a chain around her neck, stand for faithfulness, chastity or death of the young, any of which meanings could apply here. The poppy signifies death. </a:t>
            </a:r>
            <a:endParaRPr sz="10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000" b="1">
              <a:solidFill>
                <a:schemeClr val="dk1"/>
              </a:solidFill>
              <a:latin typeface="Calibri"/>
              <a:ea typeface="Calibri"/>
              <a:cs typeface="Calibri"/>
              <a:sym typeface="Calibri"/>
            </a:endParaRPr>
          </a:p>
          <a:p>
            <a:pPr marL="0" lvl="0" indent="0" algn="l" rtl="0">
              <a:spcBef>
                <a:spcPts val="0"/>
              </a:spcBef>
              <a:spcAft>
                <a:spcPts val="0"/>
              </a:spcAft>
              <a:buNone/>
            </a:pPr>
            <a:r>
              <a:rPr lang="en" sz="1000" b="1">
                <a:solidFill>
                  <a:schemeClr val="dk1"/>
                </a:solidFill>
                <a:latin typeface="Calibri"/>
                <a:ea typeface="Calibri"/>
                <a:cs typeface="Calibri"/>
                <a:sym typeface="Calibri"/>
              </a:rPr>
              <a:t>Forget-me-nots float in the water. Millais wrote to Thomas Combe in March 1852: ‘Today I have purchased a really splendid lady's ancient dress - all flowered over in silver embroidery - and I am going to paint it for “Ophelia”. You may imagine it is something rather good when I tell you it cost me four pounds.</a:t>
            </a:r>
            <a:endParaRPr sz="1000" b="1">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214" name="Google Shape;214;p29"/>
          <p:cNvPicPr preferRelativeResize="0"/>
          <p:nvPr/>
        </p:nvPicPr>
        <p:blipFill rotWithShape="1">
          <a:blip r:embed="rId3">
            <a:alphaModFix/>
          </a:blip>
          <a:srcRect l="4510" t="16822" r="62322" b="77167"/>
          <a:stretch/>
        </p:blipFill>
        <p:spPr>
          <a:xfrm>
            <a:off x="275125" y="256605"/>
            <a:ext cx="4382326" cy="613651"/>
          </a:xfrm>
          <a:prstGeom prst="rect">
            <a:avLst/>
          </a:prstGeom>
          <a:noFill/>
          <a:ln>
            <a:noFill/>
          </a:ln>
        </p:spPr>
      </p:pic>
      <p:pic>
        <p:nvPicPr>
          <p:cNvPr id="215" name="Google Shape;215;p29"/>
          <p:cNvPicPr preferRelativeResize="0"/>
          <p:nvPr/>
        </p:nvPicPr>
        <p:blipFill rotWithShape="1">
          <a:blip r:embed="rId4">
            <a:alphaModFix/>
          </a:blip>
          <a:srcRect l="4442" t="16266" r="75525" b="71803"/>
          <a:stretch/>
        </p:blipFill>
        <p:spPr>
          <a:xfrm>
            <a:off x="4775300" y="-114387"/>
            <a:ext cx="2945526" cy="1355625"/>
          </a:xfrm>
          <a:prstGeom prst="rect">
            <a:avLst/>
          </a:prstGeom>
          <a:noFill/>
          <a:ln>
            <a:noFill/>
          </a:ln>
        </p:spPr>
      </p:pic>
      <p:sp>
        <p:nvSpPr>
          <p:cNvPr id="216" name="Google Shape;216;p29"/>
          <p:cNvSpPr txBox="1"/>
          <p:nvPr/>
        </p:nvSpPr>
        <p:spPr>
          <a:xfrm>
            <a:off x="203100" y="1014050"/>
            <a:ext cx="8601600" cy="566700"/>
          </a:xfrm>
          <a:prstGeom prst="rect">
            <a:avLst/>
          </a:prstGeom>
          <a:noFill/>
          <a:ln>
            <a:noFill/>
          </a:ln>
        </p:spPr>
        <p:txBody>
          <a:bodyPr spcFirstLastPara="1" wrap="square" lIns="91425" tIns="91425" rIns="91425" bIns="91425" anchor="t" anchorCtr="0">
            <a:noAutofit/>
          </a:bodyPr>
          <a:lstStyle/>
          <a:p>
            <a:pPr marL="0" lvl="0" indent="0" algn="l" rtl="0">
              <a:lnSpc>
                <a:spcPct val="110000"/>
              </a:lnSpc>
              <a:spcBef>
                <a:spcPts val="0"/>
              </a:spcBef>
              <a:spcAft>
                <a:spcPts val="0"/>
              </a:spcAft>
              <a:buClr>
                <a:schemeClr val="dk1"/>
              </a:buClr>
              <a:buSzPts val="1100"/>
              <a:buFont typeface="Arial"/>
              <a:buNone/>
            </a:pPr>
            <a:r>
              <a:rPr lang="en" sz="1800" b="1">
                <a:solidFill>
                  <a:srgbClr val="262728"/>
                </a:solidFill>
                <a:latin typeface="Calibri"/>
                <a:ea typeface="Calibri"/>
                <a:cs typeface="Calibri"/>
                <a:sym typeface="Calibri"/>
              </a:rPr>
              <a:t>Using inspiration from Shakespeare's Twelfth Night, draw on a postcard in a Pre-Raphaelite form. Select one of the following quotes:</a:t>
            </a:r>
            <a:endParaRPr sz="1800">
              <a:solidFill>
                <a:srgbClr val="262728"/>
              </a:solidFill>
              <a:latin typeface="Calibri"/>
              <a:ea typeface="Calibri"/>
              <a:cs typeface="Calibri"/>
              <a:sym typeface="Calibri"/>
            </a:endParaRPr>
          </a:p>
          <a:p>
            <a:pPr marL="0" lvl="0" indent="0" algn="l" rtl="0">
              <a:spcBef>
                <a:spcPts val="40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pic>
        <p:nvPicPr>
          <p:cNvPr id="217" name="Google Shape;217;p29"/>
          <p:cNvPicPr preferRelativeResize="0"/>
          <p:nvPr/>
        </p:nvPicPr>
        <p:blipFill>
          <a:blip r:embed="rId5">
            <a:alphaModFix/>
          </a:blip>
          <a:stretch>
            <a:fillRect/>
          </a:stretch>
        </p:blipFill>
        <p:spPr>
          <a:xfrm rot="-775240">
            <a:off x="3962938" y="1754624"/>
            <a:ext cx="4919800" cy="2894000"/>
          </a:xfrm>
          <a:prstGeom prst="rect">
            <a:avLst/>
          </a:prstGeom>
          <a:noFill/>
          <a:ln>
            <a:noFill/>
          </a:ln>
        </p:spPr>
      </p:pic>
      <p:sp>
        <p:nvSpPr>
          <p:cNvPr id="218" name="Google Shape;218;p29"/>
          <p:cNvSpPr txBox="1"/>
          <p:nvPr/>
        </p:nvSpPr>
        <p:spPr>
          <a:xfrm>
            <a:off x="203100" y="1799675"/>
            <a:ext cx="3162900" cy="3087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a:solidFill>
                  <a:srgbClr val="262728"/>
                </a:solidFill>
                <a:latin typeface="Calibri"/>
                <a:ea typeface="Calibri"/>
                <a:cs typeface="Calibri"/>
                <a:sym typeface="Calibri"/>
              </a:rPr>
              <a:t>"Be not afraid of greatness: some are born great, some achieve greatness and some have greatness thrust upon them."</a:t>
            </a:r>
            <a:endParaRPr>
              <a:solidFill>
                <a:srgbClr val="262728"/>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a:solidFill>
                  <a:srgbClr val="262728"/>
                </a:solidFill>
                <a:latin typeface="Calibri"/>
                <a:ea typeface="Calibri"/>
                <a:cs typeface="Calibri"/>
                <a:sym typeface="Calibri"/>
              </a:rPr>
              <a:t>Act 2, Scene 5</a:t>
            </a:r>
            <a:endParaRPr>
              <a:solidFill>
                <a:srgbClr val="262728"/>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a:solidFill>
                <a:srgbClr val="262728"/>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a:solidFill>
                  <a:srgbClr val="262728"/>
                </a:solidFill>
                <a:latin typeface="Calibri"/>
                <a:ea typeface="Calibri"/>
                <a:cs typeface="Calibri"/>
                <a:sym typeface="Calibri"/>
              </a:rPr>
              <a:t>“Love sought is good, but given unsought is better.”</a:t>
            </a:r>
            <a:endParaRPr>
              <a:solidFill>
                <a:srgbClr val="262728"/>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a:solidFill>
                  <a:srgbClr val="262728"/>
                </a:solidFill>
                <a:latin typeface="Calibri"/>
                <a:ea typeface="Calibri"/>
                <a:cs typeface="Calibri"/>
                <a:sym typeface="Calibri"/>
              </a:rPr>
              <a:t>Act 3 Scene 1</a:t>
            </a:r>
            <a:endParaRPr>
              <a:solidFill>
                <a:srgbClr val="262728"/>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a:solidFill>
                <a:srgbClr val="262728"/>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a:solidFill>
                  <a:srgbClr val="262728"/>
                </a:solidFill>
                <a:latin typeface="Calibri"/>
                <a:ea typeface="Calibri"/>
                <a:cs typeface="Calibri"/>
                <a:sym typeface="Calibri"/>
              </a:rPr>
              <a:t>“If music be the food of love, play on.”</a:t>
            </a:r>
            <a:endParaRPr>
              <a:solidFill>
                <a:srgbClr val="262728"/>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a:solidFill>
                  <a:srgbClr val="262728"/>
                </a:solidFill>
                <a:latin typeface="Calibri"/>
                <a:ea typeface="Calibri"/>
                <a:cs typeface="Calibri"/>
                <a:sym typeface="Calibri"/>
              </a:rPr>
              <a:t>Act 1, Scene 1</a:t>
            </a:r>
            <a:endParaRPr>
              <a:solidFill>
                <a:srgbClr val="262728"/>
              </a:solidFill>
              <a:latin typeface="Calibri"/>
              <a:ea typeface="Calibri"/>
              <a:cs typeface="Calibri"/>
              <a:sym typeface="Calibri"/>
            </a:endParaRPr>
          </a:p>
          <a:p>
            <a:pPr marL="0" lvl="0" indent="0" algn="l" rtl="0">
              <a:lnSpc>
                <a:spcPct val="100000"/>
              </a:lnSpc>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30"/>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224" name="Google Shape;224;p30"/>
          <p:cNvPicPr preferRelativeResize="0"/>
          <p:nvPr/>
        </p:nvPicPr>
        <p:blipFill rotWithShape="1">
          <a:blip r:embed="rId4">
            <a:alphaModFix/>
          </a:blip>
          <a:srcRect l="4444" t="28414" r="79967" b="62909"/>
          <a:stretch/>
        </p:blipFill>
        <p:spPr>
          <a:xfrm>
            <a:off x="4697200" y="-26137"/>
            <a:ext cx="2516225" cy="1082274"/>
          </a:xfrm>
          <a:prstGeom prst="rect">
            <a:avLst/>
          </a:prstGeom>
          <a:noFill/>
          <a:ln>
            <a:noFill/>
          </a:ln>
        </p:spPr>
      </p:pic>
      <p:sp>
        <p:nvSpPr>
          <p:cNvPr id="225" name="Google Shape;225;p30"/>
          <p:cNvSpPr txBox="1"/>
          <p:nvPr/>
        </p:nvSpPr>
        <p:spPr>
          <a:xfrm>
            <a:off x="277725" y="1033150"/>
            <a:ext cx="4294200" cy="382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2400">
                <a:solidFill>
                  <a:srgbClr val="222222"/>
                </a:solidFill>
                <a:highlight>
                  <a:srgbClr val="FFFFFF"/>
                </a:highlight>
                <a:latin typeface="Calibri"/>
                <a:ea typeface="Calibri"/>
                <a:cs typeface="Calibri"/>
                <a:sym typeface="Calibri"/>
              </a:rPr>
              <a:t>Bourgeois</a:t>
            </a:r>
            <a:endParaRPr sz="2400">
              <a:solidFill>
                <a:srgbClr val="222222"/>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100" i="1">
                <a:solidFill>
                  <a:srgbClr val="222222"/>
                </a:solidFill>
                <a:latin typeface="Calibri"/>
                <a:ea typeface="Calibri"/>
                <a:cs typeface="Calibri"/>
                <a:sym typeface="Calibri"/>
              </a:rPr>
              <a:t>adjective</a:t>
            </a:r>
            <a:endParaRPr sz="1100" i="1">
              <a:solidFill>
                <a:srgbClr val="222222"/>
              </a:solidFill>
              <a:latin typeface="Calibri"/>
              <a:ea typeface="Calibri"/>
              <a:cs typeface="Calibri"/>
              <a:sym typeface="Calibri"/>
            </a:endParaRPr>
          </a:p>
          <a:p>
            <a:pPr marL="457200" lvl="0" indent="-298450" algn="l" rtl="0">
              <a:lnSpc>
                <a:spcPct val="100000"/>
              </a:lnSpc>
              <a:spcBef>
                <a:spcPts val="0"/>
              </a:spcBef>
              <a:spcAft>
                <a:spcPts val="0"/>
              </a:spcAft>
              <a:buClr>
                <a:srgbClr val="222222"/>
              </a:buClr>
              <a:buSzPts val="1100"/>
              <a:buFont typeface="Calibri"/>
              <a:buAutoNum type="arabicPeriod"/>
            </a:pPr>
            <a:r>
              <a:rPr lang="en" sz="1100">
                <a:solidFill>
                  <a:srgbClr val="222222"/>
                </a:solidFill>
                <a:latin typeface="Calibri"/>
                <a:ea typeface="Calibri"/>
                <a:cs typeface="Calibri"/>
                <a:sym typeface="Calibri"/>
              </a:rPr>
              <a:t>belonging to or characteristic of the middle class, typically with reference to its perceived materialistic values or conventional attitudes.</a:t>
            </a:r>
            <a:endParaRPr sz="1100">
              <a:solidFill>
                <a:srgbClr val="222222"/>
              </a:solidFill>
              <a:latin typeface="Calibri"/>
              <a:ea typeface="Calibri"/>
              <a:cs typeface="Calibri"/>
              <a:sym typeface="Calibri"/>
            </a:endParaRPr>
          </a:p>
          <a:p>
            <a:pPr marL="0" lvl="0" indent="457200" algn="l" rtl="0">
              <a:lnSpc>
                <a:spcPct val="100000"/>
              </a:lnSpc>
              <a:spcBef>
                <a:spcPts val="0"/>
              </a:spcBef>
              <a:spcAft>
                <a:spcPts val="0"/>
              </a:spcAft>
              <a:buNone/>
            </a:pPr>
            <a:r>
              <a:rPr lang="en" sz="1100">
                <a:solidFill>
                  <a:srgbClr val="222222"/>
                </a:solidFill>
                <a:latin typeface="Calibri"/>
                <a:ea typeface="Calibri"/>
                <a:cs typeface="Calibri"/>
                <a:sym typeface="Calibri"/>
              </a:rPr>
              <a:t>"a rich, bored, bourgeois family"</a:t>
            </a:r>
            <a:endParaRPr sz="1100">
              <a:solidFill>
                <a:srgbClr val="222222"/>
              </a:solidFill>
              <a:latin typeface="Calibri"/>
              <a:ea typeface="Calibri"/>
              <a:cs typeface="Calibri"/>
              <a:sym typeface="Calibri"/>
            </a:endParaRPr>
          </a:p>
          <a:p>
            <a:pPr marL="0" lvl="0" indent="457200" algn="l" rtl="0">
              <a:lnSpc>
                <a:spcPct val="100000"/>
              </a:lnSpc>
              <a:spcBef>
                <a:spcPts val="0"/>
              </a:spcBef>
              <a:spcAft>
                <a:spcPts val="0"/>
              </a:spcAft>
              <a:buNone/>
            </a:pPr>
            <a:endParaRPr sz="1100">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100">
                <a:solidFill>
                  <a:srgbClr val="222222"/>
                </a:solidFill>
                <a:latin typeface="Calibri"/>
                <a:ea typeface="Calibri"/>
                <a:cs typeface="Calibri"/>
                <a:sym typeface="Calibri"/>
              </a:rPr>
              <a:t>noun</a:t>
            </a:r>
            <a:endParaRPr sz="1100">
              <a:solidFill>
                <a:srgbClr val="222222"/>
              </a:solidFill>
              <a:latin typeface="Calibri"/>
              <a:ea typeface="Calibri"/>
              <a:cs typeface="Calibri"/>
              <a:sym typeface="Calibri"/>
            </a:endParaRPr>
          </a:p>
          <a:p>
            <a:pPr marL="457200" lvl="0" indent="-298450" algn="l" rtl="0">
              <a:lnSpc>
                <a:spcPct val="100000"/>
              </a:lnSpc>
              <a:spcBef>
                <a:spcPts val="0"/>
              </a:spcBef>
              <a:spcAft>
                <a:spcPts val="0"/>
              </a:spcAft>
              <a:buClr>
                <a:srgbClr val="222222"/>
              </a:buClr>
              <a:buSzPts val="1100"/>
              <a:buFont typeface="Calibri"/>
              <a:buAutoNum type="arabicPeriod"/>
            </a:pPr>
            <a:r>
              <a:rPr lang="en" sz="1100">
                <a:solidFill>
                  <a:srgbClr val="222222"/>
                </a:solidFill>
                <a:latin typeface="Calibri"/>
                <a:ea typeface="Calibri"/>
                <a:cs typeface="Calibri"/>
                <a:sym typeface="Calibri"/>
              </a:rPr>
              <a:t>A bourgeois person</a:t>
            </a:r>
            <a:endParaRPr sz="1100">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100">
                <a:solidFill>
                  <a:srgbClr val="222222"/>
                </a:solidFill>
                <a:latin typeface="Calibri"/>
                <a:ea typeface="Calibri"/>
                <a:cs typeface="Calibri"/>
                <a:sym typeface="Calibri"/>
              </a:rPr>
              <a:t>	</a:t>
            </a:r>
            <a:r>
              <a:rPr lang="en" sz="1100">
                <a:solidFill>
                  <a:srgbClr val="222222"/>
                </a:solidFill>
                <a:highlight>
                  <a:srgbClr val="FFFFFF"/>
                </a:highlight>
                <a:latin typeface="Calibri"/>
                <a:ea typeface="Calibri"/>
                <a:cs typeface="Calibri"/>
                <a:sym typeface="Calibri"/>
              </a:rPr>
              <a:t>"a self-confessed and proud bourgeois"</a:t>
            </a:r>
            <a:endParaRPr sz="1100">
              <a:solidFill>
                <a:srgbClr val="222222"/>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100">
                <a:solidFill>
                  <a:srgbClr val="222222"/>
                </a:solidFill>
                <a:highlight>
                  <a:srgbClr val="FFFFFF"/>
                </a:highlight>
                <a:latin typeface="Calibri"/>
                <a:ea typeface="Calibri"/>
                <a:cs typeface="Calibri"/>
                <a:sym typeface="Calibri"/>
              </a:rPr>
              <a:t>	</a:t>
            </a:r>
            <a:r>
              <a:rPr lang="en" sz="1100" i="1">
                <a:highlight>
                  <a:srgbClr val="FFFFFF"/>
                </a:highlight>
                <a:latin typeface="Calibri"/>
                <a:ea typeface="Calibri"/>
                <a:cs typeface="Calibri"/>
                <a:sym typeface="Calibri"/>
              </a:rPr>
              <a:t>Synonyms: </a:t>
            </a:r>
            <a:r>
              <a:rPr lang="en" sz="1100">
                <a:highlight>
                  <a:srgbClr val="FFFFFF"/>
                </a:highlight>
                <a:latin typeface="Calibri"/>
                <a:ea typeface="Calibri"/>
                <a:cs typeface="Calibri"/>
                <a:sym typeface="Calibri"/>
              </a:rPr>
              <a:t>member of the middle class, property owner</a:t>
            </a:r>
            <a:endParaRPr sz="1100">
              <a:highlight>
                <a:srgbClr val="FFFFFF"/>
              </a:highlight>
              <a:latin typeface="Calibri"/>
              <a:ea typeface="Calibri"/>
              <a:cs typeface="Calibri"/>
              <a:sym typeface="Calibri"/>
            </a:endParaRPr>
          </a:p>
          <a:p>
            <a:pPr marL="0" lvl="0" indent="457200" algn="l" rtl="0">
              <a:lnSpc>
                <a:spcPct val="100000"/>
              </a:lnSpc>
              <a:spcBef>
                <a:spcPts val="0"/>
              </a:spcBef>
              <a:spcAft>
                <a:spcPts val="0"/>
              </a:spcAft>
              <a:buNone/>
            </a:pPr>
            <a:r>
              <a:rPr lang="en" sz="1100">
                <a:highlight>
                  <a:srgbClr val="FFFFFF"/>
                </a:highlight>
                <a:latin typeface="Calibri"/>
                <a:ea typeface="Calibri"/>
                <a:cs typeface="Calibri"/>
                <a:sym typeface="Calibri"/>
              </a:rPr>
              <a:t>“</a:t>
            </a:r>
            <a:r>
              <a:rPr lang="en" sz="1100">
                <a:solidFill>
                  <a:srgbClr val="878787"/>
                </a:solidFill>
                <a:highlight>
                  <a:srgbClr val="FFFFFF"/>
                </a:highlight>
                <a:latin typeface="Calibri"/>
                <a:ea typeface="Calibri"/>
                <a:cs typeface="Calibri"/>
                <a:sym typeface="Calibri"/>
              </a:rPr>
              <a:t>Liebermann was a self-professed and proud bourgeois"</a:t>
            </a:r>
            <a:endParaRPr sz="1100">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endParaRPr sz="1100">
              <a:solidFill>
                <a:srgbClr val="22222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350">
                <a:solidFill>
                  <a:schemeClr val="dk1"/>
                </a:solidFill>
                <a:latin typeface="Calibri"/>
                <a:ea typeface="Calibri"/>
                <a:cs typeface="Calibri"/>
                <a:sym typeface="Calibri"/>
              </a:rPr>
              <a:t>Origin</a:t>
            </a:r>
            <a:endParaRPr sz="135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Mid 16th century: from French, from late Latin burgus ‘castle’ (in medieval Latin ‘fortified town’), ultimately of Germanic origin and related to borough. Compare with burgess.</a:t>
            </a:r>
            <a:endParaRPr sz="2400">
              <a:solidFill>
                <a:srgbClr val="222222"/>
              </a:solidFill>
              <a:highlight>
                <a:srgbClr val="FFFFFF"/>
              </a:highlight>
              <a:latin typeface="Calibri"/>
              <a:ea typeface="Calibri"/>
              <a:cs typeface="Calibri"/>
              <a:sym typeface="Calibri"/>
            </a:endParaRPr>
          </a:p>
        </p:txBody>
      </p:sp>
      <p:sp>
        <p:nvSpPr>
          <p:cNvPr id="226" name="Google Shape;226;p30"/>
          <p:cNvSpPr txBox="1"/>
          <p:nvPr/>
        </p:nvSpPr>
        <p:spPr>
          <a:xfrm>
            <a:off x="4754700" y="1133075"/>
            <a:ext cx="4243500" cy="101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222222"/>
                </a:solidFill>
                <a:highlight>
                  <a:srgbClr val="FFFFFF"/>
                </a:highlight>
              </a:rPr>
              <a:t>The bourgeoisie is a polysemous French term that can mean: a sociologically defined class, especially in contemporary times, referring to people with a certain cultural and financial capital belonging</a:t>
            </a:r>
            <a:endParaRPr/>
          </a:p>
        </p:txBody>
      </p:sp>
      <p:pic>
        <p:nvPicPr>
          <p:cNvPr id="227" name="Google Shape;227;p30"/>
          <p:cNvPicPr preferRelativeResize="0"/>
          <p:nvPr/>
        </p:nvPicPr>
        <p:blipFill>
          <a:blip r:embed="rId5">
            <a:alphaModFix/>
          </a:blip>
          <a:stretch>
            <a:fillRect/>
          </a:stretch>
        </p:blipFill>
        <p:spPr>
          <a:xfrm>
            <a:off x="4868725" y="2053675"/>
            <a:ext cx="3907100" cy="271055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Google Shape;232;p31"/>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233" name="Google Shape;233;p31"/>
          <p:cNvPicPr preferRelativeResize="0"/>
          <p:nvPr/>
        </p:nvPicPr>
        <p:blipFill rotWithShape="1">
          <a:blip r:embed="rId4">
            <a:alphaModFix/>
          </a:blip>
          <a:srcRect l="4444" t="37522" r="79967" b="51848"/>
          <a:stretch/>
        </p:blipFill>
        <p:spPr>
          <a:xfrm>
            <a:off x="4554075" y="-1"/>
            <a:ext cx="2265850" cy="1193824"/>
          </a:xfrm>
          <a:prstGeom prst="rect">
            <a:avLst/>
          </a:prstGeom>
          <a:noFill/>
          <a:ln>
            <a:noFill/>
          </a:ln>
        </p:spPr>
      </p:pic>
      <p:pic>
        <p:nvPicPr>
          <p:cNvPr id="234" name="Google Shape;234;p31"/>
          <p:cNvPicPr preferRelativeResize="0"/>
          <p:nvPr/>
        </p:nvPicPr>
        <p:blipFill>
          <a:blip r:embed="rId5">
            <a:alphaModFix/>
          </a:blip>
          <a:stretch>
            <a:fillRect/>
          </a:stretch>
        </p:blipFill>
        <p:spPr>
          <a:xfrm>
            <a:off x="177750" y="3884375"/>
            <a:ext cx="1480911" cy="987268"/>
          </a:xfrm>
          <a:prstGeom prst="rect">
            <a:avLst/>
          </a:prstGeom>
          <a:noFill/>
          <a:ln>
            <a:noFill/>
          </a:ln>
        </p:spPr>
      </p:pic>
      <p:sp>
        <p:nvSpPr>
          <p:cNvPr id="235" name="Google Shape;235;p31"/>
          <p:cNvSpPr txBox="1"/>
          <p:nvPr/>
        </p:nvSpPr>
        <p:spPr>
          <a:xfrm>
            <a:off x="6136900" y="222175"/>
            <a:ext cx="2632800" cy="1193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None/>
            </a:pPr>
            <a:r>
              <a:rPr lang="en" sz="2300" b="1">
                <a:solidFill>
                  <a:schemeClr val="hlink"/>
                </a:solidFill>
                <a:uFill>
                  <a:noFill/>
                </a:uFill>
                <a:latin typeface="Calibri"/>
                <a:ea typeface="Calibri"/>
                <a:cs typeface="Calibri"/>
                <a:sym typeface="Calibri"/>
                <a:hlinkClick r:id="rId6"/>
              </a:rPr>
              <a:t>Nearly $2M worth of 19th-century paintings stolen</a:t>
            </a:r>
            <a:endParaRPr>
              <a:latin typeface="Calibri"/>
              <a:ea typeface="Calibri"/>
              <a:cs typeface="Calibri"/>
              <a:sym typeface="Calibri"/>
            </a:endParaRPr>
          </a:p>
        </p:txBody>
      </p:sp>
      <p:sp>
        <p:nvSpPr>
          <p:cNvPr id="236" name="Google Shape;236;p31"/>
          <p:cNvSpPr txBox="1"/>
          <p:nvPr/>
        </p:nvSpPr>
        <p:spPr>
          <a:xfrm>
            <a:off x="7222400" y="1263475"/>
            <a:ext cx="1666500" cy="7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500"/>
              </a:spcBef>
              <a:spcAft>
                <a:spcPts val="1500"/>
              </a:spcAft>
              <a:buNone/>
            </a:pPr>
            <a:r>
              <a:rPr lang="en" sz="1100"/>
              <a:t>By </a:t>
            </a:r>
            <a:r>
              <a:rPr lang="en" sz="1100">
                <a:uFill>
                  <a:noFill/>
                </a:uFill>
                <a:hlinkClick r:id="rId7"/>
              </a:rPr>
              <a:t>Stephanie Pagones</a:t>
            </a:r>
            <a:r>
              <a:rPr lang="en" sz="1100"/>
              <a:t> and </a:t>
            </a:r>
            <a:r>
              <a:rPr lang="en" sz="1100">
                <a:uFill>
                  <a:noFill/>
                </a:uFill>
                <a:hlinkClick r:id="rId8"/>
              </a:rPr>
              <a:t>Natalie Musumeci</a:t>
            </a:r>
            <a:endParaRPr/>
          </a:p>
        </p:txBody>
      </p:sp>
      <p:pic>
        <p:nvPicPr>
          <p:cNvPr id="237" name="Google Shape;237;p31"/>
          <p:cNvPicPr preferRelativeResize="0"/>
          <p:nvPr/>
        </p:nvPicPr>
        <p:blipFill>
          <a:blip r:embed="rId9">
            <a:alphaModFix/>
          </a:blip>
          <a:stretch>
            <a:fillRect/>
          </a:stretch>
        </p:blipFill>
        <p:spPr>
          <a:xfrm>
            <a:off x="1754612" y="3884375"/>
            <a:ext cx="1480911" cy="987265"/>
          </a:xfrm>
          <a:prstGeom prst="rect">
            <a:avLst/>
          </a:prstGeom>
          <a:noFill/>
          <a:ln>
            <a:noFill/>
          </a:ln>
        </p:spPr>
      </p:pic>
      <p:pic>
        <p:nvPicPr>
          <p:cNvPr id="238" name="Google Shape;238;p31"/>
          <p:cNvPicPr preferRelativeResize="0"/>
          <p:nvPr/>
        </p:nvPicPr>
        <p:blipFill>
          <a:blip r:embed="rId10">
            <a:alphaModFix/>
          </a:blip>
          <a:stretch>
            <a:fillRect/>
          </a:stretch>
        </p:blipFill>
        <p:spPr>
          <a:xfrm>
            <a:off x="3330540" y="3884375"/>
            <a:ext cx="880143" cy="1044199"/>
          </a:xfrm>
          <a:prstGeom prst="rect">
            <a:avLst/>
          </a:prstGeom>
          <a:noFill/>
          <a:ln>
            <a:noFill/>
          </a:ln>
        </p:spPr>
      </p:pic>
      <p:pic>
        <p:nvPicPr>
          <p:cNvPr id="239" name="Google Shape;239;p31"/>
          <p:cNvPicPr preferRelativeResize="0"/>
          <p:nvPr/>
        </p:nvPicPr>
        <p:blipFill>
          <a:blip r:embed="rId11">
            <a:alphaModFix/>
          </a:blip>
          <a:stretch>
            <a:fillRect/>
          </a:stretch>
        </p:blipFill>
        <p:spPr>
          <a:xfrm>
            <a:off x="4305710" y="3884376"/>
            <a:ext cx="1393403" cy="1044200"/>
          </a:xfrm>
          <a:prstGeom prst="rect">
            <a:avLst/>
          </a:prstGeom>
          <a:noFill/>
          <a:ln>
            <a:noFill/>
          </a:ln>
        </p:spPr>
      </p:pic>
      <p:pic>
        <p:nvPicPr>
          <p:cNvPr id="240" name="Google Shape;240;p31"/>
          <p:cNvPicPr preferRelativeResize="0"/>
          <p:nvPr/>
        </p:nvPicPr>
        <p:blipFill>
          <a:blip r:embed="rId12">
            <a:alphaModFix/>
          </a:blip>
          <a:stretch>
            <a:fillRect/>
          </a:stretch>
        </p:blipFill>
        <p:spPr>
          <a:xfrm>
            <a:off x="5791176" y="3884375"/>
            <a:ext cx="1396825" cy="1044189"/>
          </a:xfrm>
          <a:prstGeom prst="rect">
            <a:avLst/>
          </a:prstGeom>
          <a:noFill/>
          <a:ln>
            <a:noFill/>
          </a:ln>
        </p:spPr>
      </p:pic>
      <p:pic>
        <p:nvPicPr>
          <p:cNvPr id="241" name="Google Shape;241;p31"/>
          <p:cNvPicPr preferRelativeResize="0"/>
          <p:nvPr/>
        </p:nvPicPr>
        <p:blipFill>
          <a:blip r:embed="rId13">
            <a:alphaModFix/>
          </a:blip>
          <a:stretch>
            <a:fillRect/>
          </a:stretch>
        </p:blipFill>
        <p:spPr>
          <a:xfrm>
            <a:off x="7280074" y="3884375"/>
            <a:ext cx="1568875" cy="1044188"/>
          </a:xfrm>
          <a:prstGeom prst="rect">
            <a:avLst/>
          </a:prstGeom>
          <a:noFill/>
          <a:ln>
            <a:noFill/>
          </a:ln>
        </p:spPr>
      </p:pic>
      <p:sp>
        <p:nvSpPr>
          <p:cNvPr id="242" name="Google Shape;242;p31"/>
          <p:cNvSpPr txBox="1"/>
          <p:nvPr/>
        </p:nvSpPr>
        <p:spPr>
          <a:xfrm>
            <a:off x="113150" y="758675"/>
            <a:ext cx="2172600" cy="3951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rgbClr val="2A2A2A"/>
                </a:solidFill>
                <a:latin typeface="Calibri"/>
                <a:ea typeface="Calibri"/>
                <a:cs typeface="Calibri"/>
                <a:sym typeface="Calibri"/>
              </a:rPr>
              <a:t>Nearly $2 million worth of 19th-century paintings owned by a wealthy lawyer were swiped from a Brooklyn fine art storage facility, law enforcement sources said Thursday.</a:t>
            </a:r>
            <a:endParaRPr sz="1200">
              <a:solidFill>
                <a:srgbClr val="2A2A2A"/>
              </a:solidFill>
              <a:latin typeface="Calibri"/>
              <a:ea typeface="Calibri"/>
              <a:cs typeface="Calibri"/>
              <a:sym typeface="Calibri"/>
            </a:endParaRPr>
          </a:p>
          <a:p>
            <a:pPr marL="0" lvl="0" indent="0" algn="l" rtl="0">
              <a:lnSpc>
                <a:spcPct val="100000"/>
              </a:lnSpc>
              <a:spcBef>
                <a:spcPts val="1500"/>
              </a:spcBef>
              <a:spcAft>
                <a:spcPts val="1500"/>
              </a:spcAft>
              <a:buNone/>
            </a:pPr>
            <a:r>
              <a:rPr lang="en" sz="1200">
                <a:solidFill>
                  <a:srgbClr val="2A2A2A"/>
                </a:solidFill>
                <a:latin typeface="Calibri"/>
                <a:ea typeface="Calibri"/>
                <a:cs typeface="Calibri"/>
                <a:sym typeface="Calibri"/>
              </a:rPr>
              <a:t>The 69-year-old owner of the artwork noticed that six of his scenic paintings valued at $1.7 million were missing when he conducted an inventory of his property stored at the Crozier Fine Arts facility in Williamsburg at 2 p.m. on Aug. 16, 2017.</a:t>
            </a:r>
            <a:endParaRPr>
              <a:latin typeface="Calibri"/>
              <a:ea typeface="Calibri"/>
              <a:cs typeface="Calibri"/>
              <a:sym typeface="Calibri"/>
            </a:endParaRPr>
          </a:p>
        </p:txBody>
      </p:sp>
      <p:sp>
        <p:nvSpPr>
          <p:cNvPr id="243" name="Google Shape;243;p31"/>
          <p:cNvSpPr txBox="1"/>
          <p:nvPr/>
        </p:nvSpPr>
        <p:spPr>
          <a:xfrm>
            <a:off x="2306100" y="758675"/>
            <a:ext cx="2265900" cy="299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2A2A2A"/>
                </a:solidFill>
                <a:latin typeface="Calibri"/>
                <a:ea typeface="Calibri"/>
                <a:cs typeface="Calibri"/>
                <a:sym typeface="Calibri"/>
              </a:rPr>
              <a:t>The owner has several other artworks stored at the Bayard Street facility and claims that the stolen works are not insured, according to sources.</a:t>
            </a:r>
            <a:endParaRPr>
              <a:solidFill>
                <a:schemeClr val="dk1"/>
              </a:solidFill>
              <a:latin typeface="Calibri"/>
              <a:ea typeface="Calibri"/>
              <a:cs typeface="Calibri"/>
              <a:sym typeface="Calibri"/>
            </a:endParaRPr>
          </a:p>
          <a:p>
            <a:pPr marL="0" lvl="0" indent="0" algn="l" rtl="0">
              <a:lnSpc>
                <a:spcPct val="100000"/>
              </a:lnSpc>
              <a:spcBef>
                <a:spcPts val="1500"/>
              </a:spcBef>
              <a:spcAft>
                <a:spcPts val="0"/>
              </a:spcAft>
              <a:buNone/>
            </a:pPr>
            <a:r>
              <a:rPr lang="en" sz="1200">
                <a:solidFill>
                  <a:srgbClr val="2A2A2A"/>
                </a:solidFill>
                <a:latin typeface="Calibri"/>
                <a:ea typeface="Calibri"/>
                <a:cs typeface="Calibri"/>
                <a:sym typeface="Calibri"/>
              </a:rPr>
              <a:t>Cops do not have a person of interest in the case or surveillance footage of the incident, authorities said.</a:t>
            </a:r>
            <a:endParaRPr sz="1200">
              <a:solidFill>
                <a:srgbClr val="2A2A2A"/>
              </a:solidFill>
              <a:latin typeface="Calibri"/>
              <a:ea typeface="Calibri"/>
              <a:cs typeface="Calibri"/>
              <a:sym typeface="Calibri"/>
            </a:endParaRPr>
          </a:p>
          <a:p>
            <a:pPr marL="0" lvl="0" indent="0" algn="l" rtl="0">
              <a:lnSpc>
                <a:spcPct val="100000"/>
              </a:lnSpc>
              <a:spcBef>
                <a:spcPts val="1500"/>
              </a:spcBef>
              <a:spcAft>
                <a:spcPts val="1500"/>
              </a:spcAft>
              <a:buNone/>
            </a:pPr>
            <a:r>
              <a:rPr lang="en" sz="1200">
                <a:solidFill>
                  <a:srgbClr val="2A2A2A"/>
                </a:solidFill>
                <a:latin typeface="Calibri"/>
                <a:ea typeface="Calibri"/>
                <a:cs typeface="Calibri"/>
                <a:sym typeface="Calibri"/>
              </a:rPr>
              <a:t>A rep for Crozier, which has multiple locations including in Chelsea, New Jersey and Connecticut, said that it Crozier was notified by the NYPD last </a:t>
            </a:r>
            <a:endParaRPr>
              <a:latin typeface="Calibri"/>
              <a:ea typeface="Calibri"/>
              <a:cs typeface="Calibri"/>
              <a:sym typeface="Calibri"/>
            </a:endParaRPr>
          </a:p>
        </p:txBody>
      </p:sp>
      <p:sp>
        <p:nvSpPr>
          <p:cNvPr id="244" name="Google Shape;244;p31"/>
          <p:cNvSpPr txBox="1"/>
          <p:nvPr/>
        </p:nvSpPr>
        <p:spPr>
          <a:xfrm>
            <a:off x="4495475" y="944375"/>
            <a:ext cx="2151600" cy="294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2A2A2A"/>
                </a:solidFill>
                <a:latin typeface="Calibri"/>
                <a:ea typeface="Calibri"/>
                <a:cs typeface="Calibri"/>
                <a:sym typeface="Calibri"/>
              </a:rPr>
              <a:t>month that the </a:t>
            </a:r>
            <a:endParaRPr sz="1200">
              <a:solidFill>
                <a:srgbClr val="2A2A2A"/>
              </a:solidFill>
              <a:latin typeface="Calibri"/>
              <a:ea typeface="Calibri"/>
              <a:cs typeface="Calibri"/>
              <a:sym typeface="Calibri"/>
            </a:endParaRPr>
          </a:p>
          <a:p>
            <a:pPr marL="0" lvl="0" indent="0" algn="l" rtl="0">
              <a:spcBef>
                <a:spcPts val="0"/>
              </a:spcBef>
              <a:spcAft>
                <a:spcPts val="0"/>
              </a:spcAft>
              <a:buNone/>
            </a:pPr>
            <a:r>
              <a:rPr lang="en" sz="1200">
                <a:solidFill>
                  <a:srgbClr val="2A2A2A"/>
                </a:solidFill>
                <a:latin typeface="Calibri"/>
                <a:ea typeface="Calibri"/>
                <a:cs typeface="Calibri"/>
                <a:sym typeface="Calibri"/>
              </a:rPr>
              <a:t>department is investigating a complaint over the missing artwork.</a:t>
            </a:r>
            <a:endParaRPr sz="1200">
              <a:solidFill>
                <a:srgbClr val="2A2A2A"/>
              </a:solidFill>
              <a:latin typeface="Calibri"/>
              <a:ea typeface="Calibri"/>
              <a:cs typeface="Calibri"/>
              <a:sym typeface="Calibri"/>
            </a:endParaRPr>
          </a:p>
          <a:p>
            <a:pPr marL="0" lvl="0" indent="0" algn="l" rtl="0">
              <a:spcBef>
                <a:spcPts val="0"/>
              </a:spcBef>
              <a:spcAft>
                <a:spcPts val="0"/>
              </a:spcAft>
              <a:buNone/>
            </a:pPr>
            <a:endParaRPr sz="1200">
              <a:solidFill>
                <a:srgbClr val="2A2A2A"/>
              </a:solidFill>
              <a:latin typeface="Calibri"/>
              <a:ea typeface="Calibri"/>
              <a:cs typeface="Calibri"/>
              <a:sym typeface="Calibri"/>
            </a:endParaRPr>
          </a:p>
          <a:p>
            <a:pPr marL="0" lvl="0" indent="0" algn="l" rtl="0">
              <a:spcBef>
                <a:spcPts val="0"/>
              </a:spcBef>
              <a:spcAft>
                <a:spcPts val="0"/>
              </a:spcAft>
              <a:buNone/>
            </a:pPr>
            <a:r>
              <a:rPr lang="en" sz="1200">
                <a:solidFill>
                  <a:srgbClr val="2A2A2A"/>
                </a:solidFill>
                <a:latin typeface="Calibri"/>
                <a:ea typeface="Calibri"/>
                <a:cs typeface="Calibri"/>
                <a:sym typeface="Calibri"/>
              </a:rPr>
              <a:t>Crozier acquired Crikers – the firm that operated the storage facility – in January.</a:t>
            </a:r>
            <a:endParaRPr sz="1200">
              <a:solidFill>
                <a:srgbClr val="2A2A2A"/>
              </a:solidFill>
              <a:latin typeface="Calibri"/>
              <a:ea typeface="Calibri"/>
              <a:cs typeface="Calibri"/>
              <a:sym typeface="Calibri"/>
            </a:endParaRPr>
          </a:p>
          <a:p>
            <a:pPr marL="0" lvl="0" indent="0" algn="l" rtl="0">
              <a:spcBef>
                <a:spcPts val="0"/>
              </a:spcBef>
              <a:spcAft>
                <a:spcPts val="0"/>
              </a:spcAft>
              <a:buNone/>
            </a:pPr>
            <a:endParaRPr sz="1200">
              <a:solidFill>
                <a:srgbClr val="2A2A2A"/>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rgbClr val="2A2A2A"/>
                </a:solidFill>
                <a:latin typeface="Calibri"/>
                <a:ea typeface="Calibri"/>
                <a:cs typeface="Calibri"/>
                <a:sym typeface="Calibri"/>
              </a:rPr>
              <a:t>“Crozier is working cooperatively with the NYPD on the investigation, and is committed to determining the status of the alleged missing items,” spokesman Potts said.</a:t>
            </a:r>
            <a:endParaRPr>
              <a:latin typeface="Calibri"/>
              <a:ea typeface="Calibri"/>
              <a:cs typeface="Calibri"/>
              <a:sym typeface="Calibri"/>
            </a:endParaRPr>
          </a:p>
        </p:txBody>
      </p:sp>
      <p:sp>
        <p:nvSpPr>
          <p:cNvPr id="245" name="Google Shape;245;p31"/>
          <p:cNvSpPr txBox="1"/>
          <p:nvPr/>
        </p:nvSpPr>
        <p:spPr>
          <a:xfrm>
            <a:off x="6654325" y="2021850"/>
            <a:ext cx="2151600" cy="179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rgbClr val="2A2A2A"/>
                </a:solidFill>
                <a:latin typeface="Calibri"/>
                <a:ea typeface="Calibri"/>
                <a:cs typeface="Calibri"/>
                <a:sym typeface="Calibri"/>
              </a:rPr>
              <a:t>Law enforcement sources said that the building where the storage facility is located has outdated security measures.</a:t>
            </a:r>
            <a:endParaRPr sz="1200">
              <a:solidFill>
                <a:srgbClr val="2A2A2A"/>
              </a:solidFill>
              <a:latin typeface="Calibri"/>
              <a:ea typeface="Calibri"/>
              <a:cs typeface="Calibri"/>
              <a:sym typeface="Calibri"/>
            </a:endParaRPr>
          </a:p>
          <a:p>
            <a:pPr marL="0" lvl="0" indent="0" algn="l" rtl="0">
              <a:spcBef>
                <a:spcPts val="1500"/>
              </a:spcBef>
              <a:spcAft>
                <a:spcPts val="0"/>
              </a:spcAft>
              <a:buClr>
                <a:schemeClr val="dk1"/>
              </a:buClr>
              <a:buSzPts val="1100"/>
              <a:buFont typeface="Arial"/>
              <a:buNone/>
            </a:pPr>
            <a:r>
              <a:rPr lang="en" sz="1200">
                <a:solidFill>
                  <a:srgbClr val="2A2A2A"/>
                </a:solidFill>
                <a:latin typeface="Calibri"/>
                <a:ea typeface="Calibri"/>
                <a:cs typeface="Calibri"/>
                <a:sym typeface="Calibri"/>
              </a:rPr>
              <a:t>Anyone with information regarding the theft is asked to call NYPD Crime Stoppers at (800) 577-TIPS (8477).</a:t>
            </a:r>
            <a:endParaRPr sz="1200">
              <a:solidFill>
                <a:srgbClr val="2A2A2A"/>
              </a:solidFill>
              <a:latin typeface="Calibri"/>
              <a:ea typeface="Calibri"/>
              <a:cs typeface="Calibri"/>
              <a:sym typeface="Calibri"/>
            </a:endParaRPr>
          </a:p>
          <a:p>
            <a:pPr marL="0" lvl="0" indent="0" algn="l" rtl="0">
              <a:spcBef>
                <a:spcPts val="1500"/>
              </a:spcBef>
              <a:spcAft>
                <a:spcPts val="0"/>
              </a:spcAft>
              <a:buNone/>
            </a:pPr>
            <a:endParaRPr/>
          </a:p>
        </p:txBody>
      </p:sp>
      <p:sp>
        <p:nvSpPr>
          <p:cNvPr id="246" name="Google Shape;246;p31"/>
          <p:cNvSpPr txBox="1"/>
          <p:nvPr/>
        </p:nvSpPr>
        <p:spPr>
          <a:xfrm>
            <a:off x="7740700" y="1645700"/>
            <a:ext cx="1569000" cy="311100"/>
          </a:xfrm>
          <a:prstGeom prst="rect">
            <a:avLst/>
          </a:prstGeom>
          <a:noFill/>
          <a:ln>
            <a:noFill/>
          </a:ln>
        </p:spPr>
        <p:txBody>
          <a:bodyPr spcFirstLastPara="1" wrap="square" lIns="91425" tIns="91425" rIns="91425" bIns="91425" anchor="t" anchorCtr="0">
            <a:noAutofit/>
          </a:bodyPr>
          <a:lstStyle/>
          <a:p>
            <a:pPr marL="0" lvl="0" indent="0" algn="l" rtl="0">
              <a:spcBef>
                <a:spcPts val="500"/>
              </a:spcBef>
              <a:spcAft>
                <a:spcPts val="1500"/>
              </a:spcAft>
              <a:buNone/>
            </a:pPr>
            <a:r>
              <a:rPr lang="en" sz="1100">
                <a:solidFill>
                  <a:srgbClr val="2A2A2A"/>
                </a:solidFill>
              </a:rPr>
              <a:t>March 8, 2018</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62" name="Google Shape;62;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63" name="Google Shape;63;p14"/>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3    •    W E E K  13</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841A8D4F-5AB0-507A-2813-7C400CA09C12}"/>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p32"/>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252" name="Google Shape;252;p32"/>
          <p:cNvPicPr preferRelativeResize="0"/>
          <p:nvPr/>
        </p:nvPicPr>
        <p:blipFill rotWithShape="1">
          <a:blip r:embed="rId4">
            <a:alphaModFix/>
          </a:blip>
          <a:srcRect l="4443" t="47718" r="58680" b="41217"/>
          <a:stretch/>
        </p:blipFill>
        <p:spPr>
          <a:xfrm>
            <a:off x="4672400" y="111576"/>
            <a:ext cx="4030249" cy="934326"/>
          </a:xfrm>
          <a:prstGeom prst="rect">
            <a:avLst/>
          </a:prstGeom>
          <a:noFill/>
          <a:ln>
            <a:noFill/>
          </a:ln>
        </p:spPr>
      </p:pic>
      <p:pic>
        <p:nvPicPr>
          <p:cNvPr id="253" name="Google Shape;253;p32"/>
          <p:cNvPicPr preferRelativeResize="0"/>
          <p:nvPr/>
        </p:nvPicPr>
        <p:blipFill>
          <a:blip r:embed="rId5">
            <a:alphaModFix/>
          </a:blip>
          <a:stretch>
            <a:fillRect/>
          </a:stretch>
        </p:blipFill>
        <p:spPr>
          <a:xfrm>
            <a:off x="1775506" y="1197050"/>
            <a:ext cx="2586125" cy="3159275"/>
          </a:xfrm>
          <a:prstGeom prst="rect">
            <a:avLst/>
          </a:prstGeom>
          <a:noFill/>
          <a:ln>
            <a:noFill/>
          </a:ln>
        </p:spPr>
      </p:pic>
      <p:pic>
        <p:nvPicPr>
          <p:cNvPr id="254" name="Google Shape;254;p32"/>
          <p:cNvPicPr preferRelativeResize="0"/>
          <p:nvPr/>
        </p:nvPicPr>
        <p:blipFill>
          <a:blip r:embed="rId6">
            <a:alphaModFix/>
          </a:blip>
          <a:stretch>
            <a:fillRect/>
          </a:stretch>
        </p:blipFill>
        <p:spPr>
          <a:xfrm>
            <a:off x="4514022" y="1197049"/>
            <a:ext cx="3159275" cy="31592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259" name="Google Shape;259;p33"/>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260" name="Google Shape;260;p3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261" name="Google Shape;261;p33"/>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3    •    W E E K  16</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8BB4B4C7-28CA-4740-0AB8-4D4C678DE8C2}"/>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6" name="Google Shape;266;p34"/>
          <p:cNvPicPr preferRelativeResize="0"/>
          <p:nvPr/>
        </p:nvPicPr>
        <p:blipFill rotWithShape="1">
          <a:blip r:embed="rId3">
            <a:alphaModFix/>
          </a:blip>
          <a:srcRect l="4510" t="6021" r="62322" b="87968"/>
          <a:stretch/>
        </p:blipFill>
        <p:spPr>
          <a:xfrm>
            <a:off x="4572000" y="156211"/>
            <a:ext cx="4382326" cy="613651"/>
          </a:xfrm>
          <a:prstGeom prst="rect">
            <a:avLst/>
          </a:prstGeom>
          <a:noFill/>
          <a:ln>
            <a:noFill/>
          </a:ln>
        </p:spPr>
      </p:pic>
      <p:pic>
        <p:nvPicPr>
          <p:cNvPr id="267" name="Google Shape;267;p34"/>
          <p:cNvPicPr preferRelativeResize="0"/>
          <p:nvPr/>
        </p:nvPicPr>
        <p:blipFill rotWithShape="1">
          <a:blip r:embed="rId4">
            <a:alphaModFix/>
          </a:blip>
          <a:srcRect l="42832" t="4338" r="25786" b="85900"/>
          <a:stretch/>
        </p:blipFill>
        <p:spPr>
          <a:xfrm>
            <a:off x="413075" y="80000"/>
            <a:ext cx="3806274" cy="914899"/>
          </a:xfrm>
          <a:prstGeom prst="rect">
            <a:avLst/>
          </a:prstGeom>
          <a:noFill/>
          <a:ln>
            <a:noFill/>
          </a:ln>
        </p:spPr>
      </p:pic>
      <p:sp>
        <p:nvSpPr>
          <p:cNvPr id="268" name="Google Shape;268;p34"/>
          <p:cNvSpPr txBox="1"/>
          <p:nvPr/>
        </p:nvSpPr>
        <p:spPr>
          <a:xfrm>
            <a:off x="301500" y="955375"/>
            <a:ext cx="3721500" cy="375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Goya's Third of May was painted in 1814, some six years after the historic moment which was captured forever in the work of Goya.</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The paintings entitled the 2nd and 3rd of May cover crucial moments within the Spanish uprising against the occupying French of around that same time. Goya was a passionate Spaniard and once the French invaders had been sent away he immediately went about depicting crucial moments from the Spanish uprising within his art. There was a huge passion for the artist to represent this time within Spanish art and are his greatest pieces.</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Goya’s application to the Royal Academy of Fine Art in 1763 was rejected, but it was not a roadblock in his career. He was determined to study art and improved his skill on his own accord. Francisco de Goya is seen as an artist who bridged the old and new with his skillful romanticism paintings.</a:t>
            </a:r>
            <a:endParaRPr sz="1200">
              <a:latin typeface="Calibri"/>
              <a:ea typeface="Calibri"/>
              <a:cs typeface="Calibri"/>
              <a:sym typeface="Calibri"/>
            </a:endParaRPr>
          </a:p>
        </p:txBody>
      </p:sp>
      <p:sp>
        <p:nvSpPr>
          <p:cNvPr id="269" name="Google Shape;269;p34"/>
          <p:cNvSpPr txBox="1"/>
          <p:nvPr/>
        </p:nvSpPr>
        <p:spPr>
          <a:xfrm>
            <a:off x="4134150" y="4557850"/>
            <a:ext cx="4743900" cy="27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Third of May 1808 by Francisco de Goya, 1814</a:t>
            </a:r>
            <a:endParaRPr sz="1200">
              <a:latin typeface="Calibri"/>
              <a:ea typeface="Calibri"/>
              <a:cs typeface="Calibri"/>
              <a:sym typeface="Calibri"/>
            </a:endParaRPr>
          </a:p>
        </p:txBody>
      </p:sp>
      <p:pic>
        <p:nvPicPr>
          <p:cNvPr id="270" name="Google Shape;270;p34"/>
          <p:cNvPicPr preferRelativeResize="0"/>
          <p:nvPr/>
        </p:nvPicPr>
        <p:blipFill>
          <a:blip r:embed="rId5">
            <a:alphaModFix/>
          </a:blip>
          <a:stretch>
            <a:fillRect/>
          </a:stretch>
        </p:blipFill>
        <p:spPr>
          <a:xfrm>
            <a:off x="4244443" y="922250"/>
            <a:ext cx="4709883" cy="363560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pic>
        <p:nvPicPr>
          <p:cNvPr id="275" name="Google Shape;275;p35"/>
          <p:cNvPicPr preferRelativeResize="0"/>
          <p:nvPr/>
        </p:nvPicPr>
        <p:blipFill rotWithShape="1">
          <a:blip r:embed="rId3">
            <a:alphaModFix/>
          </a:blip>
          <a:srcRect l="4510" t="16822" r="62322" b="77167"/>
          <a:stretch/>
        </p:blipFill>
        <p:spPr>
          <a:xfrm>
            <a:off x="4572000" y="234280"/>
            <a:ext cx="4382326" cy="613651"/>
          </a:xfrm>
          <a:prstGeom prst="rect">
            <a:avLst/>
          </a:prstGeom>
          <a:noFill/>
          <a:ln>
            <a:noFill/>
          </a:ln>
        </p:spPr>
      </p:pic>
      <p:pic>
        <p:nvPicPr>
          <p:cNvPr id="276" name="Google Shape;276;p35"/>
          <p:cNvPicPr preferRelativeResize="0"/>
          <p:nvPr/>
        </p:nvPicPr>
        <p:blipFill rotWithShape="1">
          <a:blip r:embed="rId4">
            <a:alphaModFix/>
          </a:blip>
          <a:srcRect l="42831" t="14099" r="38860" b="75271"/>
          <a:stretch/>
        </p:blipFill>
        <p:spPr>
          <a:xfrm>
            <a:off x="2159600" y="-24"/>
            <a:ext cx="2412399" cy="1082249"/>
          </a:xfrm>
          <a:prstGeom prst="rect">
            <a:avLst/>
          </a:prstGeom>
          <a:noFill/>
          <a:ln>
            <a:noFill/>
          </a:ln>
        </p:spPr>
      </p:pic>
      <p:sp>
        <p:nvSpPr>
          <p:cNvPr id="277" name="Google Shape;277;p35"/>
          <p:cNvSpPr txBox="1"/>
          <p:nvPr/>
        </p:nvSpPr>
        <p:spPr>
          <a:xfrm>
            <a:off x="741200" y="1309338"/>
            <a:ext cx="3354900" cy="290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Calibri"/>
                <a:ea typeface="Calibri"/>
                <a:cs typeface="Calibri"/>
                <a:sym typeface="Calibri"/>
              </a:rPr>
              <a:t>The 19th century was the onset of a domino of inventions including the telegraph, steam engine, electricity, and hundreds of more additions to life. One of these included the development of the airplane. </a:t>
            </a:r>
            <a:endParaRPr sz="1500">
              <a:latin typeface="Calibri"/>
              <a:ea typeface="Calibri"/>
              <a:cs typeface="Calibri"/>
              <a:sym typeface="Calibri"/>
            </a:endParaRPr>
          </a:p>
          <a:p>
            <a:pPr marL="0" lvl="0" indent="0" algn="l" rtl="0">
              <a:spcBef>
                <a:spcPts val="0"/>
              </a:spcBef>
              <a:spcAft>
                <a:spcPts val="0"/>
              </a:spcAft>
              <a:buNone/>
            </a:pPr>
            <a:endParaRPr sz="1500">
              <a:latin typeface="Calibri"/>
              <a:ea typeface="Calibri"/>
              <a:cs typeface="Calibri"/>
              <a:sym typeface="Calibri"/>
            </a:endParaRPr>
          </a:p>
          <a:p>
            <a:pPr marL="0" lvl="0" indent="0" algn="l" rtl="0">
              <a:spcBef>
                <a:spcPts val="0"/>
              </a:spcBef>
              <a:spcAft>
                <a:spcPts val="0"/>
              </a:spcAft>
              <a:buNone/>
            </a:pPr>
            <a:r>
              <a:rPr lang="en" sz="1500" b="1">
                <a:latin typeface="Calibri"/>
                <a:ea typeface="Calibri"/>
                <a:cs typeface="Calibri"/>
                <a:sym typeface="Calibri"/>
              </a:rPr>
              <a:t>Design a single-rider air device that could be sold on market today. In place of a car, it would take you to your destination. What would it look like? How would it be powered?</a:t>
            </a:r>
            <a:endParaRPr sz="1500" b="1">
              <a:latin typeface="Calibri"/>
              <a:ea typeface="Calibri"/>
              <a:cs typeface="Calibri"/>
              <a:sym typeface="Calibri"/>
            </a:endParaRPr>
          </a:p>
        </p:txBody>
      </p:sp>
      <p:pic>
        <p:nvPicPr>
          <p:cNvPr id="278" name="Google Shape;278;p35"/>
          <p:cNvPicPr preferRelativeResize="0"/>
          <p:nvPr/>
        </p:nvPicPr>
        <p:blipFill>
          <a:blip r:embed="rId5">
            <a:alphaModFix/>
          </a:blip>
          <a:stretch>
            <a:fillRect/>
          </a:stretch>
        </p:blipFill>
        <p:spPr>
          <a:xfrm>
            <a:off x="4668524" y="1309312"/>
            <a:ext cx="4189274" cy="29025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pic>
        <p:nvPicPr>
          <p:cNvPr id="283" name="Google Shape;283;p36"/>
          <p:cNvPicPr preferRelativeResize="0"/>
          <p:nvPr/>
        </p:nvPicPr>
        <p:blipFill rotWithShape="1">
          <a:blip r:embed="rId3">
            <a:alphaModFix/>
          </a:blip>
          <a:srcRect l="4510" t="27568" r="62322" b="66421"/>
          <a:stretch/>
        </p:blipFill>
        <p:spPr>
          <a:xfrm>
            <a:off x="4482975" y="230488"/>
            <a:ext cx="4382326" cy="613651"/>
          </a:xfrm>
          <a:prstGeom prst="rect">
            <a:avLst/>
          </a:prstGeom>
          <a:noFill/>
          <a:ln>
            <a:noFill/>
          </a:ln>
        </p:spPr>
      </p:pic>
      <p:pic>
        <p:nvPicPr>
          <p:cNvPr id="284" name="Google Shape;284;p36"/>
          <p:cNvPicPr preferRelativeResize="0"/>
          <p:nvPr/>
        </p:nvPicPr>
        <p:blipFill>
          <a:blip r:embed="rId4">
            <a:alphaModFix/>
          </a:blip>
          <a:stretch>
            <a:fillRect/>
          </a:stretch>
        </p:blipFill>
        <p:spPr>
          <a:xfrm>
            <a:off x="3658525" y="946925"/>
            <a:ext cx="5206775" cy="3996600"/>
          </a:xfrm>
          <a:prstGeom prst="rect">
            <a:avLst/>
          </a:prstGeom>
          <a:noFill/>
          <a:ln>
            <a:noFill/>
          </a:ln>
        </p:spPr>
      </p:pic>
      <p:sp>
        <p:nvSpPr>
          <p:cNvPr id="285" name="Google Shape;285;p36"/>
          <p:cNvSpPr txBox="1"/>
          <p:nvPr/>
        </p:nvSpPr>
        <p:spPr>
          <a:xfrm>
            <a:off x="344400" y="4377000"/>
            <a:ext cx="3255000" cy="734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None/>
            </a:pPr>
            <a:r>
              <a:rPr lang="en" sz="1000">
                <a:latin typeface="Calibri"/>
                <a:ea typeface="Calibri"/>
                <a:cs typeface="Calibri"/>
                <a:sym typeface="Calibri"/>
              </a:rPr>
              <a:t>The Lady of Shalott, 1888, </a:t>
            </a:r>
            <a:endParaRPr sz="1000">
              <a:latin typeface="Calibri"/>
              <a:ea typeface="Calibri"/>
              <a:cs typeface="Calibri"/>
              <a:sym typeface="Calibri"/>
            </a:endParaRPr>
          </a:p>
          <a:p>
            <a:pPr marL="0" lvl="0" indent="0" algn="r" rtl="0">
              <a:lnSpc>
                <a:spcPct val="100000"/>
              </a:lnSpc>
              <a:spcBef>
                <a:spcPts val="0"/>
              </a:spcBef>
              <a:spcAft>
                <a:spcPts val="0"/>
              </a:spcAft>
              <a:buNone/>
            </a:pPr>
            <a:r>
              <a:rPr lang="en" sz="1000">
                <a:latin typeface="Calibri"/>
                <a:ea typeface="Calibri"/>
                <a:cs typeface="Calibri"/>
                <a:sym typeface="Calibri"/>
              </a:rPr>
              <a:t>John William Waterhouse, Tate Museum</a:t>
            </a:r>
            <a:endParaRPr sz="1000">
              <a:latin typeface="Calibri"/>
              <a:ea typeface="Calibri"/>
              <a:cs typeface="Calibri"/>
              <a:sym typeface="Calibri"/>
            </a:endParaRPr>
          </a:p>
          <a:p>
            <a:pPr marL="0" lvl="0" indent="0" algn="r" rtl="0">
              <a:lnSpc>
                <a:spcPct val="100000"/>
              </a:lnSpc>
              <a:spcBef>
                <a:spcPts val="0"/>
              </a:spcBef>
              <a:spcAft>
                <a:spcPts val="0"/>
              </a:spcAft>
              <a:buNone/>
            </a:pPr>
            <a:r>
              <a:rPr lang="en" sz="1000">
                <a:uFill>
                  <a:noFill/>
                </a:uFill>
                <a:latin typeface="Calibri"/>
                <a:ea typeface="Calibri"/>
                <a:cs typeface="Calibri"/>
                <a:sym typeface="Calibri"/>
                <a:hlinkClick r:id="rId5"/>
              </a:rPr>
              <a:t>Periods</a:t>
            </a:r>
            <a:r>
              <a:rPr lang="en" sz="1000">
                <a:latin typeface="Calibri"/>
                <a:ea typeface="Calibri"/>
                <a:cs typeface="Calibri"/>
                <a:sym typeface="Calibri"/>
              </a:rPr>
              <a:t>: </a:t>
            </a:r>
            <a:r>
              <a:rPr lang="en" sz="1000">
                <a:uFill>
                  <a:noFill/>
                </a:uFill>
                <a:latin typeface="Calibri"/>
                <a:ea typeface="Calibri"/>
                <a:cs typeface="Calibri"/>
                <a:sym typeface="Calibri"/>
                <a:hlinkClick r:id="rId6"/>
              </a:rPr>
              <a:t>Romanticism</a:t>
            </a:r>
            <a:r>
              <a:rPr lang="en" sz="1000">
                <a:latin typeface="Calibri"/>
                <a:ea typeface="Calibri"/>
                <a:cs typeface="Calibri"/>
                <a:sym typeface="Calibri"/>
              </a:rPr>
              <a:t>, Pre-Raphaelite Brotherhood</a:t>
            </a:r>
            <a:endParaRPr sz="1000">
              <a:latin typeface="Calibri"/>
              <a:ea typeface="Calibri"/>
              <a:cs typeface="Calibri"/>
              <a:sym typeface="Calibri"/>
            </a:endParaRPr>
          </a:p>
          <a:p>
            <a:pPr marL="0" lvl="0" indent="0" algn="r" rtl="0">
              <a:lnSpc>
                <a:spcPct val="100000"/>
              </a:lnSpc>
              <a:spcBef>
                <a:spcPts val="0"/>
              </a:spcBef>
              <a:spcAft>
                <a:spcPts val="0"/>
              </a:spcAft>
              <a:buNone/>
            </a:pPr>
            <a:endParaRPr sz="1000">
              <a:latin typeface="Calibri"/>
              <a:ea typeface="Calibri"/>
              <a:cs typeface="Calibri"/>
              <a:sym typeface="Calibri"/>
            </a:endParaRPr>
          </a:p>
        </p:txBody>
      </p:sp>
      <p:sp>
        <p:nvSpPr>
          <p:cNvPr id="286" name="Google Shape;286;p36"/>
          <p:cNvSpPr txBox="1"/>
          <p:nvPr/>
        </p:nvSpPr>
        <p:spPr>
          <a:xfrm>
            <a:off x="162675" y="1188575"/>
            <a:ext cx="3310500" cy="3353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287" name="Google Shape;287;p36"/>
          <p:cNvSpPr txBox="1"/>
          <p:nvPr/>
        </p:nvSpPr>
        <p:spPr>
          <a:xfrm>
            <a:off x="222175" y="1099800"/>
            <a:ext cx="3255000" cy="335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The picture illustrates the following lines from part IV of Tennyson’s ‘The Lady of Shalott’:</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And down the river’s dim expanse</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Like some bold seer in a trance,</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Seeing all his own mischance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With glassy countenance</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Did she look to Camelot.</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And at the closing of the day</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She loosed the chain, and down she lay;</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The broad stream bore her far away,</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chemeClr val="dk1"/>
                </a:solidFill>
                <a:latin typeface="Calibri"/>
                <a:ea typeface="Calibri"/>
                <a:cs typeface="Calibri"/>
                <a:sym typeface="Calibri"/>
              </a:rPr>
              <a:t>The Lady of Shalott.</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The painting was made during Waterhouse’s brief period of plein-air painting. The landscape setting is highly naturalistic but not identified, although the Waterhouses frequently visited Somerset and Devon. The model is traditionally said to be the artist’s wife. </a:t>
            </a:r>
            <a:endParaRPr sz="1200" b="1">
              <a:solidFill>
                <a:schemeClr val="dk1"/>
              </a:solidFill>
              <a:latin typeface="Calibri"/>
              <a:ea typeface="Calibri"/>
              <a:cs typeface="Calibri"/>
              <a:sym typeface="Calibri"/>
            </a:endParaRPr>
          </a:p>
        </p:txBody>
      </p:sp>
      <p:pic>
        <p:nvPicPr>
          <p:cNvPr id="288" name="Google Shape;288;p36"/>
          <p:cNvPicPr preferRelativeResize="0"/>
          <p:nvPr/>
        </p:nvPicPr>
        <p:blipFill>
          <a:blip r:embed="rId7">
            <a:alphaModFix/>
          </a:blip>
          <a:stretch>
            <a:fillRect/>
          </a:stretch>
        </p:blipFill>
        <p:spPr>
          <a:xfrm>
            <a:off x="1793787" y="148726"/>
            <a:ext cx="2689187" cy="7772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pic>
        <p:nvPicPr>
          <p:cNvPr id="293" name="Google Shape;293;p37"/>
          <p:cNvPicPr preferRelativeResize="0"/>
          <p:nvPr/>
        </p:nvPicPr>
        <p:blipFill rotWithShape="1">
          <a:blip r:embed="rId3">
            <a:alphaModFix/>
          </a:blip>
          <a:srcRect l="42832" t="34706" r="37183" b="55532"/>
          <a:stretch/>
        </p:blipFill>
        <p:spPr>
          <a:xfrm>
            <a:off x="1131750" y="66949"/>
            <a:ext cx="3251601" cy="1227299"/>
          </a:xfrm>
          <a:prstGeom prst="rect">
            <a:avLst/>
          </a:prstGeom>
          <a:noFill/>
          <a:ln>
            <a:noFill/>
          </a:ln>
        </p:spPr>
      </p:pic>
      <p:pic>
        <p:nvPicPr>
          <p:cNvPr id="294" name="Google Shape;294;p37"/>
          <p:cNvPicPr preferRelativeResize="0"/>
          <p:nvPr/>
        </p:nvPicPr>
        <p:blipFill rotWithShape="1">
          <a:blip r:embed="rId4">
            <a:alphaModFix/>
          </a:blip>
          <a:srcRect l="4510" t="37657" r="62322" b="56332"/>
          <a:stretch/>
        </p:blipFill>
        <p:spPr>
          <a:xfrm>
            <a:off x="4520275" y="223127"/>
            <a:ext cx="4382326" cy="613651"/>
          </a:xfrm>
          <a:prstGeom prst="rect">
            <a:avLst/>
          </a:prstGeom>
          <a:noFill/>
          <a:ln>
            <a:noFill/>
          </a:ln>
        </p:spPr>
      </p:pic>
      <p:pic>
        <p:nvPicPr>
          <p:cNvPr id="295" name="Google Shape;295;p37"/>
          <p:cNvPicPr preferRelativeResize="0"/>
          <p:nvPr/>
        </p:nvPicPr>
        <p:blipFill>
          <a:blip r:embed="rId5">
            <a:alphaModFix/>
          </a:blip>
          <a:stretch>
            <a:fillRect/>
          </a:stretch>
        </p:blipFill>
        <p:spPr>
          <a:xfrm>
            <a:off x="4535751" y="989178"/>
            <a:ext cx="4455848" cy="3672402"/>
          </a:xfrm>
          <a:prstGeom prst="rect">
            <a:avLst/>
          </a:prstGeom>
          <a:noFill/>
          <a:ln>
            <a:noFill/>
          </a:ln>
        </p:spPr>
      </p:pic>
      <p:sp>
        <p:nvSpPr>
          <p:cNvPr id="296" name="Google Shape;296;p37"/>
          <p:cNvSpPr txBox="1"/>
          <p:nvPr/>
        </p:nvSpPr>
        <p:spPr>
          <a:xfrm>
            <a:off x="4495800" y="4634050"/>
            <a:ext cx="4455900" cy="27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Still Life, Henri Fantin-Latour, 1866</a:t>
            </a:r>
            <a:endParaRPr>
              <a:latin typeface="Calibri"/>
              <a:ea typeface="Calibri"/>
              <a:cs typeface="Calibri"/>
              <a:sym typeface="Calibri"/>
            </a:endParaRPr>
          </a:p>
        </p:txBody>
      </p:sp>
      <p:sp>
        <p:nvSpPr>
          <p:cNvPr id="297" name="Google Shape;297;p37"/>
          <p:cNvSpPr txBox="1"/>
          <p:nvPr/>
        </p:nvSpPr>
        <p:spPr>
          <a:xfrm>
            <a:off x="568125" y="2907775"/>
            <a:ext cx="3558300" cy="144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French Realism artist, Henri Fantin-Latour was best known for his still-life and portraits.</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Look at the Still Life. Identify each item in the painting with a shape. Circles, squares, ovals, rectangles, etc. Using only shapes, recreate Latour’s 1866 Still Life.</a:t>
            </a:r>
            <a:endParaRPr>
              <a:latin typeface="Calibri"/>
              <a:ea typeface="Calibri"/>
              <a:cs typeface="Calibri"/>
              <a:sym typeface="Calibri"/>
            </a:endParaRPr>
          </a:p>
        </p:txBody>
      </p:sp>
      <p:pic>
        <p:nvPicPr>
          <p:cNvPr id="298" name="Google Shape;298;p37"/>
          <p:cNvPicPr preferRelativeResize="0"/>
          <p:nvPr/>
        </p:nvPicPr>
        <p:blipFill>
          <a:blip r:embed="rId6">
            <a:alphaModFix/>
          </a:blip>
          <a:stretch>
            <a:fillRect/>
          </a:stretch>
        </p:blipFill>
        <p:spPr>
          <a:xfrm>
            <a:off x="624031" y="1317463"/>
            <a:ext cx="1186077" cy="1449000"/>
          </a:xfrm>
          <a:prstGeom prst="rect">
            <a:avLst/>
          </a:prstGeom>
          <a:noFill/>
          <a:ln>
            <a:noFill/>
          </a:ln>
        </p:spPr>
      </p:pic>
      <p:pic>
        <p:nvPicPr>
          <p:cNvPr id="299" name="Google Shape;299;p37"/>
          <p:cNvPicPr preferRelativeResize="0"/>
          <p:nvPr/>
        </p:nvPicPr>
        <p:blipFill>
          <a:blip r:embed="rId7">
            <a:alphaModFix/>
          </a:blip>
          <a:stretch>
            <a:fillRect/>
          </a:stretch>
        </p:blipFill>
        <p:spPr>
          <a:xfrm>
            <a:off x="1975013" y="1294238"/>
            <a:ext cx="2095500" cy="14954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pic>
        <p:nvPicPr>
          <p:cNvPr id="304" name="Google Shape;304;p38"/>
          <p:cNvPicPr preferRelativeResize="0"/>
          <p:nvPr/>
        </p:nvPicPr>
        <p:blipFill rotWithShape="1">
          <a:blip r:embed="rId3">
            <a:alphaModFix/>
          </a:blip>
          <a:srcRect l="4510" t="47313" r="62322" b="46115"/>
          <a:stretch/>
        </p:blipFill>
        <p:spPr>
          <a:xfrm>
            <a:off x="4496375" y="281877"/>
            <a:ext cx="4382326" cy="670924"/>
          </a:xfrm>
          <a:prstGeom prst="rect">
            <a:avLst/>
          </a:prstGeom>
          <a:noFill/>
          <a:ln>
            <a:noFill/>
          </a:ln>
        </p:spPr>
      </p:pic>
      <p:pic>
        <p:nvPicPr>
          <p:cNvPr id="305" name="Google Shape;305;p38"/>
          <p:cNvPicPr preferRelativeResize="0"/>
          <p:nvPr/>
        </p:nvPicPr>
        <p:blipFill rotWithShape="1">
          <a:blip r:embed="rId4">
            <a:alphaModFix/>
          </a:blip>
          <a:srcRect l="42832" t="43601" r="18951" b="45551"/>
          <a:stretch/>
        </p:blipFill>
        <p:spPr>
          <a:xfrm>
            <a:off x="363800" y="205674"/>
            <a:ext cx="3917525" cy="859124"/>
          </a:xfrm>
          <a:prstGeom prst="rect">
            <a:avLst/>
          </a:prstGeom>
          <a:noFill/>
          <a:ln>
            <a:noFill/>
          </a:ln>
        </p:spPr>
      </p:pic>
      <p:pic>
        <p:nvPicPr>
          <p:cNvPr id="306" name="Google Shape;306;p38"/>
          <p:cNvPicPr preferRelativeResize="0"/>
          <p:nvPr/>
        </p:nvPicPr>
        <p:blipFill>
          <a:blip r:embed="rId5">
            <a:alphaModFix/>
          </a:blip>
          <a:stretch>
            <a:fillRect/>
          </a:stretch>
        </p:blipFill>
        <p:spPr>
          <a:xfrm>
            <a:off x="3978250" y="1185750"/>
            <a:ext cx="2894251" cy="3724775"/>
          </a:xfrm>
          <a:prstGeom prst="rect">
            <a:avLst/>
          </a:prstGeom>
          <a:noFill/>
          <a:ln>
            <a:noFill/>
          </a:ln>
        </p:spPr>
      </p:pic>
      <p:sp>
        <p:nvSpPr>
          <p:cNvPr id="307" name="Google Shape;307;p38"/>
          <p:cNvSpPr txBox="1"/>
          <p:nvPr/>
        </p:nvSpPr>
        <p:spPr>
          <a:xfrm>
            <a:off x="7015350" y="1185750"/>
            <a:ext cx="1744200" cy="134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latin typeface="Calibri"/>
                <a:ea typeface="Calibri"/>
                <a:cs typeface="Calibri"/>
                <a:sym typeface="Calibri"/>
              </a:rPr>
              <a:t>Left: Madame Moitessier (1844-56)</a:t>
            </a:r>
            <a:endParaRPr sz="1100">
              <a:latin typeface="Calibri"/>
              <a:ea typeface="Calibri"/>
              <a:cs typeface="Calibri"/>
              <a:sym typeface="Calibri"/>
            </a:endParaRPr>
          </a:p>
          <a:p>
            <a:pPr marL="0" lvl="0" indent="0" algn="l" rtl="0">
              <a:spcBef>
                <a:spcPts val="0"/>
              </a:spcBef>
              <a:spcAft>
                <a:spcPts val="0"/>
              </a:spcAft>
              <a:buNone/>
            </a:pPr>
            <a:r>
              <a:rPr lang="en" sz="1100">
                <a:latin typeface="Calibri"/>
                <a:ea typeface="Calibri"/>
                <a:cs typeface="Calibri"/>
                <a:sym typeface="Calibri"/>
              </a:rPr>
              <a:t>By J.A.D. Ingres</a:t>
            </a:r>
            <a:endParaRPr sz="1100">
              <a:latin typeface="Calibri"/>
              <a:ea typeface="Calibri"/>
              <a:cs typeface="Calibri"/>
              <a:sym typeface="Calibri"/>
            </a:endParaRPr>
          </a:p>
          <a:p>
            <a:pPr marL="0" lvl="0" indent="0" algn="l" rtl="0">
              <a:spcBef>
                <a:spcPts val="0"/>
              </a:spcBef>
              <a:spcAft>
                <a:spcPts val="0"/>
              </a:spcAft>
              <a:buNone/>
            </a:pPr>
            <a:r>
              <a:rPr lang="en" sz="1100">
                <a:latin typeface="Calibri"/>
                <a:ea typeface="Calibri"/>
                <a:cs typeface="Calibri"/>
                <a:sym typeface="Calibri"/>
              </a:rPr>
              <a:t>England</a:t>
            </a:r>
            <a:endParaRPr sz="11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latin typeface="Calibri"/>
                <a:ea typeface="Calibri"/>
                <a:cs typeface="Calibri"/>
                <a:sym typeface="Calibri"/>
              </a:rPr>
              <a:t>Realism</a:t>
            </a:r>
            <a:endParaRPr sz="11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latin typeface="Calibri"/>
                <a:ea typeface="Calibri"/>
                <a:cs typeface="Calibri"/>
                <a:sym typeface="Calibri"/>
              </a:rPr>
              <a:t>Regarded as one of the</a:t>
            </a:r>
            <a:endParaRPr sz="1100">
              <a:latin typeface="Calibri"/>
              <a:ea typeface="Calibri"/>
              <a:cs typeface="Calibri"/>
              <a:sym typeface="Calibri"/>
            </a:endParaRPr>
          </a:p>
          <a:p>
            <a:pPr marL="0" lvl="0" indent="0" algn="l" rtl="0">
              <a:spcBef>
                <a:spcPts val="0"/>
              </a:spcBef>
              <a:spcAft>
                <a:spcPts val="0"/>
              </a:spcAft>
              <a:buNone/>
            </a:pPr>
            <a:r>
              <a:rPr lang="en" sz="1100">
                <a:uFill>
                  <a:noFill/>
                </a:uFill>
                <a:latin typeface="Calibri"/>
                <a:ea typeface="Calibri"/>
                <a:cs typeface="Calibri"/>
                <a:sym typeface="Calibri"/>
                <a:hlinkClick r:id="rId6"/>
              </a:rPr>
              <a:t>Greatest Modern Paintings</a:t>
            </a:r>
            <a:r>
              <a:rPr lang="en" sz="1100">
                <a:latin typeface="Calibri"/>
                <a:ea typeface="Calibri"/>
                <a:cs typeface="Calibri"/>
                <a:sym typeface="Calibri"/>
              </a:rPr>
              <a:t> of the nineteenth century.</a:t>
            </a:r>
            <a:endParaRPr sz="1000">
              <a:latin typeface="Calibri"/>
              <a:ea typeface="Calibri"/>
              <a:cs typeface="Calibri"/>
              <a:sym typeface="Calibri"/>
            </a:endParaRPr>
          </a:p>
        </p:txBody>
      </p:sp>
      <p:sp>
        <p:nvSpPr>
          <p:cNvPr id="308" name="Google Shape;308;p38"/>
          <p:cNvSpPr txBox="1"/>
          <p:nvPr/>
        </p:nvSpPr>
        <p:spPr>
          <a:xfrm>
            <a:off x="7058300" y="3223200"/>
            <a:ext cx="1744200" cy="1499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Right: Pelageya. Peasant Woman with Scythe and Rake</a:t>
            </a:r>
            <a:endParaRPr sz="11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Artist: Venetsianov, Alexey</a:t>
            </a:r>
            <a:endParaRPr sz="11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Year: c. 1825</a:t>
            </a:r>
            <a:endParaRPr sz="11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Medium: Oil on canvas</a:t>
            </a:r>
            <a:endParaRPr sz="11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Location: </a:t>
            </a:r>
            <a:r>
              <a:rPr lang="en" sz="1100">
                <a:solidFill>
                  <a:schemeClr val="dk1"/>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The Russian Museum, St. Petersburg, Russia</a:t>
            </a:r>
            <a:endParaRPr sz="1100">
              <a:solidFill>
                <a:schemeClr val="dk1"/>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endParaRPr>
          </a:p>
          <a:p>
            <a:pPr marL="0" lvl="0" indent="0" algn="l" rtl="0">
              <a:lnSpc>
                <a:spcPct val="100000"/>
              </a:lnSpc>
              <a:spcBef>
                <a:spcPts val="0"/>
              </a:spcBef>
              <a:spcAft>
                <a:spcPts val="0"/>
              </a:spcAft>
              <a:buNone/>
            </a:pPr>
            <a:endParaRPr sz="1100">
              <a:latin typeface="Calibri"/>
              <a:ea typeface="Calibri"/>
              <a:cs typeface="Calibri"/>
              <a:sym typeface="Calibri"/>
            </a:endParaRPr>
          </a:p>
        </p:txBody>
      </p:sp>
      <p:pic>
        <p:nvPicPr>
          <p:cNvPr id="309" name="Google Shape;309;p38"/>
          <p:cNvPicPr preferRelativeResize="0"/>
          <p:nvPr/>
        </p:nvPicPr>
        <p:blipFill>
          <a:blip r:embed="rId8">
            <a:alphaModFix/>
          </a:blip>
          <a:stretch>
            <a:fillRect/>
          </a:stretch>
        </p:blipFill>
        <p:spPr>
          <a:xfrm>
            <a:off x="304800" y="1185752"/>
            <a:ext cx="3530593" cy="37247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pic>
        <p:nvPicPr>
          <p:cNvPr id="314" name="Google Shape;314;p39"/>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315" name="Google Shape;315;p3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316" name="Google Shape;316;p39"/>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3    •    W E E K  17</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BF6C0424-0B48-7344-0637-145609B3CB47}"/>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p40"/>
          <p:cNvPicPr preferRelativeResize="0"/>
          <p:nvPr/>
        </p:nvPicPr>
        <p:blipFill rotWithShape="1">
          <a:blip r:embed="rId3">
            <a:alphaModFix/>
          </a:blip>
          <a:srcRect l="4510" t="6021" r="62322" b="87968"/>
          <a:stretch/>
        </p:blipFill>
        <p:spPr>
          <a:xfrm>
            <a:off x="189675" y="221261"/>
            <a:ext cx="4382326" cy="613651"/>
          </a:xfrm>
          <a:prstGeom prst="rect">
            <a:avLst/>
          </a:prstGeom>
          <a:noFill/>
          <a:ln>
            <a:noFill/>
          </a:ln>
        </p:spPr>
      </p:pic>
      <p:pic>
        <p:nvPicPr>
          <p:cNvPr id="322" name="Google Shape;322;p40"/>
          <p:cNvPicPr preferRelativeResize="0"/>
          <p:nvPr/>
        </p:nvPicPr>
        <p:blipFill rotWithShape="1">
          <a:blip r:embed="rId4">
            <a:alphaModFix/>
          </a:blip>
          <a:srcRect l="6120" t="5632" r="69406" b="84389"/>
          <a:stretch/>
        </p:blipFill>
        <p:spPr>
          <a:xfrm>
            <a:off x="4721425" y="64200"/>
            <a:ext cx="3620752" cy="1140774"/>
          </a:xfrm>
          <a:prstGeom prst="rect">
            <a:avLst/>
          </a:prstGeom>
          <a:noFill/>
          <a:ln>
            <a:noFill/>
          </a:ln>
        </p:spPr>
      </p:pic>
      <p:pic>
        <p:nvPicPr>
          <p:cNvPr id="323" name="Google Shape;323;p40"/>
          <p:cNvPicPr preferRelativeResize="0"/>
          <p:nvPr/>
        </p:nvPicPr>
        <p:blipFill>
          <a:blip r:embed="rId5">
            <a:alphaModFix/>
          </a:blip>
          <a:stretch>
            <a:fillRect/>
          </a:stretch>
        </p:blipFill>
        <p:spPr>
          <a:xfrm>
            <a:off x="189675" y="1044750"/>
            <a:ext cx="5206025" cy="3930550"/>
          </a:xfrm>
          <a:prstGeom prst="rect">
            <a:avLst/>
          </a:prstGeom>
          <a:noFill/>
          <a:ln>
            <a:noFill/>
          </a:ln>
        </p:spPr>
      </p:pic>
      <p:sp>
        <p:nvSpPr>
          <p:cNvPr id="324" name="Google Shape;324;p40"/>
          <p:cNvSpPr txBox="1"/>
          <p:nvPr/>
        </p:nvSpPr>
        <p:spPr>
          <a:xfrm>
            <a:off x="5565625" y="4053100"/>
            <a:ext cx="3099300" cy="922200"/>
          </a:xfrm>
          <a:prstGeom prst="rect">
            <a:avLst/>
          </a:prstGeom>
          <a:noFill/>
          <a:ln>
            <a:noFill/>
          </a:ln>
        </p:spPr>
        <p:txBody>
          <a:bodyPr spcFirstLastPara="1" wrap="square" lIns="91425" tIns="91425" rIns="91425" bIns="91425" anchor="t" anchorCtr="0">
            <a:noAutofit/>
          </a:bodyPr>
          <a:lstStyle/>
          <a:p>
            <a:pPr marL="0" marR="139700" lvl="0" indent="0" algn="l" rtl="0">
              <a:lnSpc>
                <a:spcPct val="100000"/>
              </a:lnSpc>
              <a:spcBef>
                <a:spcPts val="0"/>
              </a:spcBef>
              <a:spcAft>
                <a:spcPts val="0"/>
              </a:spcAft>
              <a:buClr>
                <a:schemeClr val="dk1"/>
              </a:buClr>
              <a:buSzPts val="1100"/>
              <a:buFont typeface="Arial"/>
              <a:buNone/>
            </a:pPr>
            <a:r>
              <a:rPr lang="en" sz="1200">
                <a:uFill>
                  <a:noFill/>
                </a:uFill>
                <a:latin typeface="Calibri"/>
                <a:ea typeface="Calibri"/>
                <a:cs typeface="Calibri"/>
                <a:sym typeface="Calibri"/>
                <a:hlinkClick r:id="rId6"/>
              </a:rPr>
              <a:t>Artist</a:t>
            </a:r>
            <a:r>
              <a:rPr lang="en" sz="1200">
                <a:latin typeface="Calibri"/>
                <a:ea typeface="Calibri"/>
                <a:cs typeface="Calibri"/>
                <a:sym typeface="Calibri"/>
              </a:rPr>
              <a:t>: </a:t>
            </a:r>
            <a:r>
              <a:rPr lang="en" sz="1200">
                <a:uFill>
                  <a:noFill/>
                </a:uFill>
                <a:latin typeface="Calibri"/>
                <a:ea typeface="Calibri"/>
                <a:cs typeface="Calibri"/>
                <a:sym typeface="Calibri"/>
                <a:hlinkClick r:id="rId7"/>
              </a:rPr>
              <a:t>Jean-François Millet</a:t>
            </a:r>
            <a:r>
              <a:rPr lang="en" sz="1200">
                <a:latin typeface="Calibri"/>
                <a:ea typeface="Calibri"/>
                <a:cs typeface="Calibri"/>
                <a:sym typeface="Calibri"/>
              </a:rPr>
              <a:t>, Realism</a:t>
            </a:r>
            <a:endParaRPr sz="1200">
              <a:latin typeface="Calibri"/>
              <a:ea typeface="Calibri"/>
              <a:cs typeface="Calibri"/>
              <a:sym typeface="Calibri"/>
            </a:endParaRPr>
          </a:p>
          <a:p>
            <a:pPr marL="0" marR="139700" lvl="0" indent="0" algn="l" rtl="0">
              <a:lnSpc>
                <a:spcPct val="100000"/>
              </a:lnSpc>
              <a:spcBef>
                <a:spcPts val="0"/>
              </a:spcBef>
              <a:spcAft>
                <a:spcPts val="0"/>
              </a:spcAft>
              <a:buClr>
                <a:schemeClr val="dk1"/>
              </a:buClr>
              <a:buSzPts val="1100"/>
              <a:buFont typeface="Arial"/>
              <a:buNone/>
            </a:pPr>
            <a:r>
              <a:rPr lang="en" sz="1200">
                <a:uFill>
                  <a:noFill/>
                </a:uFill>
                <a:latin typeface="Calibri"/>
                <a:ea typeface="Calibri"/>
                <a:cs typeface="Calibri"/>
                <a:sym typeface="Calibri"/>
                <a:hlinkClick r:id="rId8"/>
              </a:rPr>
              <a:t>Location</a:t>
            </a:r>
            <a:r>
              <a:rPr lang="en" sz="1200">
                <a:latin typeface="Calibri"/>
                <a:ea typeface="Calibri"/>
                <a:cs typeface="Calibri"/>
                <a:sym typeface="Calibri"/>
              </a:rPr>
              <a:t>: </a:t>
            </a:r>
            <a:r>
              <a:rPr lang="en" sz="1200">
                <a:uFill>
                  <a:noFill/>
                </a:uFill>
                <a:latin typeface="Calibri"/>
                <a:ea typeface="Calibri"/>
                <a:cs typeface="Calibri"/>
                <a:sym typeface="Calibri"/>
                <a:hlinkClick r:id="rId9"/>
              </a:rPr>
              <a:t>Musée d'Orsay</a:t>
            </a:r>
            <a:endParaRPr sz="1200">
              <a:uFill>
                <a:noFill/>
              </a:uFill>
              <a:latin typeface="Calibri"/>
              <a:ea typeface="Calibri"/>
              <a:cs typeface="Calibri"/>
              <a:sym typeface="Calibri"/>
              <a:hlinkClick r:id="rId9"/>
            </a:endParaRPr>
          </a:p>
          <a:p>
            <a:pPr marL="0" marR="139700" lvl="0" indent="0" algn="l" rtl="0">
              <a:lnSpc>
                <a:spcPct val="100000"/>
              </a:lnSpc>
              <a:spcBef>
                <a:spcPts val="0"/>
              </a:spcBef>
              <a:spcAft>
                <a:spcPts val="0"/>
              </a:spcAft>
              <a:buClr>
                <a:schemeClr val="dk1"/>
              </a:buClr>
              <a:buSzPts val="1100"/>
              <a:buFont typeface="Arial"/>
              <a:buNone/>
            </a:pPr>
            <a:r>
              <a:rPr lang="en" sz="1200">
                <a:uFill>
                  <a:noFill/>
                </a:uFill>
                <a:latin typeface="Calibri"/>
                <a:ea typeface="Calibri"/>
                <a:cs typeface="Calibri"/>
                <a:sym typeface="Calibri"/>
                <a:hlinkClick r:id="rId10"/>
              </a:rPr>
              <a:t>Medium</a:t>
            </a:r>
            <a:r>
              <a:rPr lang="en" sz="1200">
                <a:latin typeface="Calibri"/>
                <a:ea typeface="Calibri"/>
                <a:cs typeface="Calibri"/>
                <a:sym typeface="Calibri"/>
              </a:rPr>
              <a:t>: Oil on </a:t>
            </a:r>
            <a:r>
              <a:rPr lang="en" sz="1200">
                <a:uFill>
                  <a:noFill/>
                </a:uFill>
                <a:latin typeface="Calibri"/>
                <a:ea typeface="Calibri"/>
                <a:cs typeface="Calibri"/>
                <a:sym typeface="Calibri"/>
                <a:hlinkClick r:id="rId11"/>
              </a:rPr>
              <a:t>canvas</a:t>
            </a:r>
            <a:endParaRPr sz="1200">
              <a:uFill>
                <a:noFill/>
              </a:uFill>
              <a:latin typeface="Calibri"/>
              <a:ea typeface="Calibri"/>
              <a:cs typeface="Calibri"/>
              <a:sym typeface="Calibri"/>
              <a:hlinkClick r:id="rId11"/>
            </a:endParaRPr>
          </a:p>
          <a:p>
            <a:pPr marL="0" marR="139700" lvl="0" indent="0" algn="l" rtl="0">
              <a:lnSpc>
                <a:spcPct val="100000"/>
              </a:lnSpc>
              <a:spcBef>
                <a:spcPts val="0"/>
              </a:spcBef>
              <a:spcAft>
                <a:spcPts val="0"/>
              </a:spcAft>
              <a:buNone/>
            </a:pPr>
            <a:r>
              <a:rPr lang="en" sz="1200">
                <a:uFill>
                  <a:noFill/>
                </a:uFill>
                <a:latin typeface="Calibri"/>
                <a:ea typeface="Calibri"/>
                <a:cs typeface="Calibri"/>
                <a:sym typeface="Calibri"/>
                <a:hlinkClick r:id="rId12"/>
              </a:rPr>
              <a:t>Created</a:t>
            </a:r>
            <a:r>
              <a:rPr lang="en" sz="1200">
                <a:latin typeface="Calibri"/>
                <a:ea typeface="Calibri"/>
                <a:cs typeface="Calibri"/>
                <a:sym typeface="Calibri"/>
              </a:rPr>
              <a:t>: 1857</a:t>
            </a:r>
            <a:endParaRPr sz="1200">
              <a:latin typeface="Calibri"/>
              <a:ea typeface="Calibri"/>
              <a:cs typeface="Calibri"/>
              <a:sym typeface="Calibri"/>
            </a:endParaRPr>
          </a:p>
        </p:txBody>
      </p:sp>
      <p:sp>
        <p:nvSpPr>
          <p:cNvPr id="325" name="Google Shape;325;p40"/>
          <p:cNvSpPr txBox="1"/>
          <p:nvPr/>
        </p:nvSpPr>
        <p:spPr>
          <a:xfrm>
            <a:off x="5576750" y="1071150"/>
            <a:ext cx="3266100" cy="30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Millet’s schooled art application that broke tradition as he focused on capturing the peasants instead of the upper class. Note in the background the towering piles of grain, animals, and workforce. Millet’s attention instead is drawn to the forgotten class and their survival in the world picking up the forgotten and unwanted pieces from the harvest.</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Using storyboards, sketch how these women got here and what happened next.</a:t>
            </a:r>
            <a:endParaRPr>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pic>
        <p:nvPicPr>
          <p:cNvPr id="330" name="Google Shape;330;p41"/>
          <p:cNvPicPr preferRelativeResize="0"/>
          <p:nvPr/>
        </p:nvPicPr>
        <p:blipFill rotWithShape="1">
          <a:blip r:embed="rId3">
            <a:alphaModFix/>
          </a:blip>
          <a:srcRect l="4510" t="16822" r="62322" b="77167"/>
          <a:stretch/>
        </p:blipFill>
        <p:spPr>
          <a:xfrm>
            <a:off x="275125" y="256605"/>
            <a:ext cx="4382326" cy="613651"/>
          </a:xfrm>
          <a:prstGeom prst="rect">
            <a:avLst/>
          </a:prstGeom>
          <a:noFill/>
          <a:ln>
            <a:noFill/>
          </a:ln>
        </p:spPr>
      </p:pic>
      <p:pic>
        <p:nvPicPr>
          <p:cNvPr id="331" name="Google Shape;331;p41"/>
          <p:cNvPicPr preferRelativeResize="0"/>
          <p:nvPr/>
        </p:nvPicPr>
        <p:blipFill rotWithShape="1">
          <a:blip r:embed="rId4">
            <a:alphaModFix/>
          </a:blip>
          <a:srcRect l="4444" t="15178" r="69909" b="75059"/>
          <a:stretch/>
        </p:blipFill>
        <p:spPr>
          <a:xfrm>
            <a:off x="4657450" y="100425"/>
            <a:ext cx="3527898" cy="1037624"/>
          </a:xfrm>
          <a:prstGeom prst="rect">
            <a:avLst/>
          </a:prstGeom>
          <a:noFill/>
          <a:ln>
            <a:noFill/>
          </a:ln>
        </p:spPr>
      </p:pic>
      <p:pic>
        <p:nvPicPr>
          <p:cNvPr id="332" name="Google Shape;332;p41"/>
          <p:cNvPicPr preferRelativeResize="0"/>
          <p:nvPr/>
        </p:nvPicPr>
        <p:blipFill>
          <a:blip r:embed="rId5">
            <a:alphaModFix/>
          </a:blip>
          <a:stretch>
            <a:fillRect/>
          </a:stretch>
        </p:blipFill>
        <p:spPr>
          <a:xfrm>
            <a:off x="275125" y="1023825"/>
            <a:ext cx="5001677" cy="3871750"/>
          </a:xfrm>
          <a:prstGeom prst="rect">
            <a:avLst/>
          </a:prstGeom>
          <a:noFill/>
          <a:ln>
            <a:noFill/>
          </a:ln>
        </p:spPr>
      </p:pic>
      <p:sp>
        <p:nvSpPr>
          <p:cNvPr id="333" name="Google Shape;333;p41"/>
          <p:cNvSpPr txBox="1"/>
          <p:nvPr/>
        </p:nvSpPr>
        <p:spPr>
          <a:xfrm>
            <a:off x="5432350" y="1138050"/>
            <a:ext cx="3421500" cy="3729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800">
                <a:latin typeface="Calibri"/>
                <a:ea typeface="Calibri"/>
                <a:cs typeface="Calibri"/>
                <a:sym typeface="Calibri"/>
              </a:rPr>
              <a:t>Nameless and Friendless</a:t>
            </a:r>
            <a:endParaRPr sz="1800">
              <a:latin typeface="Calibri"/>
              <a:ea typeface="Calibri"/>
              <a:cs typeface="Calibri"/>
              <a:sym typeface="Calibri"/>
            </a:endParaRPr>
          </a:p>
          <a:p>
            <a:pPr marL="0" lvl="0" indent="0" algn="l" rtl="0">
              <a:lnSpc>
                <a:spcPct val="100000"/>
              </a:lnSpc>
              <a:spcBef>
                <a:spcPts val="800"/>
              </a:spcBef>
              <a:spcAft>
                <a:spcPts val="0"/>
              </a:spcAft>
              <a:buNone/>
            </a:pPr>
            <a:r>
              <a:rPr lang="en" sz="1200">
                <a:uFill>
                  <a:noFill/>
                </a:uFill>
                <a:latin typeface="Calibri"/>
                <a:ea typeface="Calibri"/>
                <a:cs typeface="Calibri"/>
                <a:sym typeface="Calibri"/>
                <a:hlinkClick r:id="rId6"/>
              </a:rPr>
              <a:t>Emily Mary Osborn</a:t>
            </a:r>
            <a:r>
              <a:rPr lang="en" sz="1200">
                <a:latin typeface="Calibri"/>
                <a:ea typeface="Calibri"/>
                <a:cs typeface="Calibri"/>
                <a:sym typeface="Calibri"/>
              </a:rPr>
              <a:t>, 1857, Realism</a:t>
            </a:r>
            <a:endParaRPr sz="1200" b="1">
              <a:latin typeface="Calibri"/>
              <a:ea typeface="Calibri"/>
              <a:cs typeface="Calibri"/>
              <a:sym typeface="Calibri"/>
            </a:endParaRPr>
          </a:p>
          <a:p>
            <a:pPr marL="0" lvl="0" indent="0" algn="l" rtl="0">
              <a:lnSpc>
                <a:spcPct val="100000"/>
              </a:lnSpc>
              <a:spcBef>
                <a:spcPts val="800"/>
              </a:spcBef>
              <a:spcAft>
                <a:spcPts val="0"/>
              </a:spcAft>
              <a:buClr>
                <a:schemeClr val="dk1"/>
              </a:buClr>
              <a:buSzPts val="1100"/>
              <a:buFont typeface="Arial"/>
              <a:buNone/>
            </a:pPr>
            <a:r>
              <a:rPr lang="en" sz="1000" b="1">
                <a:latin typeface="Calibri"/>
                <a:ea typeface="Calibri"/>
                <a:cs typeface="Calibri"/>
                <a:sym typeface="Calibri"/>
              </a:rPr>
              <a:t>Lynn Nead notes the rigid social boundaries for working-class women in Victorian England:</a:t>
            </a:r>
            <a:endParaRPr sz="1000" b="1">
              <a:latin typeface="Calibri"/>
              <a:ea typeface="Calibri"/>
              <a:cs typeface="Calibri"/>
              <a:sym typeface="Calibri"/>
            </a:endParaRPr>
          </a:p>
          <a:p>
            <a:pPr marL="0" lvl="0" indent="0" algn="l" rtl="0">
              <a:lnSpc>
                <a:spcPct val="100000"/>
              </a:lnSpc>
              <a:spcBef>
                <a:spcPts val="1100"/>
              </a:spcBef>
              <a:spcAft>
                <a:spcPts val="0"/>
              </a:spcAft>
              <a:buClr>
                <a:schemeClr val="dk1"/>
              </a:buClr>
              <a:buSzPts val="1100"/>
              <a:buFont typeface="Arial"/>
              <a:buNone/>
            </a:pPr>
            <a:r>
              <a:rPr lang="en" sz="1000">
                <a:latin typeface="Calibri"/>
                <a:ea typeface="Calibri"/>
                <a:cs typeface="Calibri"/>
                <a:sym typeface="Calibri"/>
              </a:rPr>
              <a:t> “Attitudes to working-class women were highly contradictory. Whilst on the one hand they were believed to be unnatural and unfeminine as a result of work outside the domestic sphere, on the other hand there was an attempt to bring the masses into accord with bourgeois morality – a process of social colonialization which produced a particular working-class version of the feminine ideal. After all, social stability had to be perceived at all levels of society and this necessitated a role model for the working-class wife. The working-class model was defined in terms of her piety, thrift and conscientiousness, but above-all, she could not display aspirations above her class in either her personal or domestic adornment.”</a:t>
            </a:r>
            <a:endParaRPr sz="1000">
              <a:latin typeface="Calibri"/>
              <a:ea typeface="Calibri"/>
              <a:cs typeface="Calibri"/>
              <a:sym typeface="Calibri"/>
            </a:endParaRPr>
          </a:p>
          <a:p>
            <a:pPr marL="0" lvl="0" indent="0" algn="l" rtl="0">
              <a:lnSpc>
                <a:spcPct val="100000"/>
              </a:lnSpc>
              <a:spcBef>
                <a:spcPts val="1100"/>
              </a:spcBef>
              <a:spcAft>
                <a:spcPts val="1100"/>
              </a:spcAft>
              <a:buNone/>
            </a:pPr>
            <a:r>
              <a:rPr lang="en" sz="1000">
                <a:latin typeface="Calibri"/>
                <a:ea typeface="Calibri"/>
                <a:cs typeface="Calibri"/>
                <a:sym typeface="Calibri"/>
              </a:rPr>
              <a:t>Lynn Nead, “The Magdalen in Modern Times: The Mythology of the Fallen Woman in Pre-Raphaelite Painting,” </a:t>
            </a:r>
            <a:r>
              <a:rPr lang="en" sz="1000" i="1">
                <a:latin typeface="Calibri"/>
                <a:ea typeface="Calibri"/>
                <a:cs typeface="Calibri"/>
                <a:sym typeface="Calibri"/>
              </a:rPr>
              <a:t>Oxford Art Journal</a:t>
            </a:r>
            <a:r>
              <a:rPr lang="en" sz="1000">
                <a:latin typeface="Calibri"/>
                <a:ea typeface="Calibri"/>
                <a:cs typeface="Calibri"/>
                <a:sym typeface="Calibri"/>
              </a:rPr>
              <a:t>, vol. 7, no. 1 (1984): 29.</a:t>
            </a:r>
            <a:endParaRPr sz="10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Google Shape;68;p15"/>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pic>
        <p:nvPicPr>
          <p:cNvPr id="69" name="Google Shape;69;p15"/>
          <p:cNvPicPr preferRelativeResize="0"/>
          <p:nvPr/>
        </p:nvPicPr>
        <p:blipFill rotWithShape="1">
          <a:blip r:embed="rId4">
            <a:alphaModFix/>
          </a:blip>
          <a:srcRect l="3607" t="4988" r="58344" b="81995"/>
          <a:stretch/>
        </p:blipFill>
        <p:spPr>
          <a:xfrm>
            <a:off x="4706050" y="145050"/>
            <a:ext cx="4052227" cy="1071099"/>
          </a:xfrm>
          <a:prstGeom prst="rect">
            <a:avLst/>
          </a:prstGeom>
          <a:noFill/>
          <a:ln>
            <a:noFill/>
          </a:ln>
        </p:spPr>
      </p:pic>
      <p:pic>
        <p:nvPicPr>
          <p:cNvPr id="70" name="Google Shape;70;p15"/>
          <p:cNvPicPr preferRelativeResize="0"/>
          <p:nvPr/>
        </p:nvPicPr>
        <p:blipFill>
          <a:blip r:embed="rId5">
            <a:alphaModFix/>
          </a:blip>
          <a:stretch>
            <a:fillRect/>
          </a:stretch>
        </p:blipFill>
        <p:spPr>
          <a:xfrm>
            <a:off x="3409375" y="916200"/>
            <a:ext cx="1162622" cy="1416174"/>
          </a:xfrm>
          <a:prstGeom prst="rect">
            <a:avLst/>
          </a:prstGeom>
          <a:noFill/>
          <a:ln>
            <a:noFill/>
          </a:ln>
        </p:spPr>
      </p:pic>
      <p:pic>
        <p:nvPicPr>
          <p:cNvPr id="71" name="Google Shape;71;p15"/>
          <p:cNvPicPr preferRelativeResize="0"/>
          <p:nvPr/>
        </p:nvPicPr>
        <p:blipFill>
          <a:blip r:embed="rId6">
            <a:alphaModFix/>
          </a:blip>
          <a:stretch>
            <a:fillRect/>
          </a:stretch>
        </p:blipFill>
        <p:spPr>
          <a:xfrm>
            <a:off x="189675" y="916200"/>
            <a:ext cx="1416174" cy="1416174"/>
          </a:xfrm>
          <a:prstGeom prst="rect">
            <a:avLst/>
          </a:prstGeom>
          <a:noFill/>
          <a:ln>
            <a:noFill/>
          </a:ln>
        </p:spPr>
      </p:pic>
      <p:pic>
        <p:nvPicPr>
          <p:cNvPr id="72" name="Google Shape;72;p15"/>
          <p:cNvPicPr preferRelativeResize="0"/>
          <p:nvPr/>
        </p:nvPicPr>
        <p:blipFill>
          <a:blip r:embed="rId7">
            <a:alphaModFix/>
          </a:blip>
          <a:stretch>
            <a:fillRect/>
          </a:stretch>
        </p:blipFill>
        <p:spPr>
          <a:xfrm>
            <a:off x="4965900" y="1779287"/>
            <a:ext cx="3914575" cy="3146191"/>
          </a:xfrm>
          <a:prstGeom prst="rect">
            <a:avLst/>
          </a:prstGeom>
          <a:noFill/>
          <a:ln>
            <a:noFill/>
          </a:ln>
        </p:spPr>
      </p:pic>
      <p:sp>
        <p:nvSpPr>
          <p:cNvPr id="73" name="Google Shape;73;p15"/>
          <p:cNvSpPr txBox="1"/>
          <p:nvPr/>
        </p:nvSpPr>
        <p:spPr>
          <a:xfrm>
            <a:off x="1674950" y="763800"/>
            <a:ext cx="1918200" cy="1071000"/>
          </a:xfrm>
          <a:prstGeom prst="rect">
            <a:avLst/>
          </a:prstGeom>
          <a:noFill/>
          <a:ln>
            <a:noFill/>
          </a:ln>
        </p:spPr>
        <p:txBody>
          <a:bodyPr spcFirstLastPara="1" wrap="square" lIns="91425" tIns="91425" rIns="91425" bIns="91425" anchor="t" anchorCtr="0">
            <a:noAutofit/>
          </a:bodyPr>
          <a:lstStyle/>
          <a:p>
            <a:pPr marL="0" marR="139700" lvl="0" indent="0" algn="l" rtl="0">
              <a:lnSpc>
                <a:spcPct val="100000"/>
              </a:lnSpc>
              <a:spcBef>
                <a:spcPts val="0"/>
              </a:spcBef>
              <a:spcAft>
                <a:spcPts val="0"/>
              </a:spcAft>
              <a:buNone/>
            </a:pPr>
            <a:r>
              <a:rPr lang="en" sz="1600" b="1">
                <a:solidFill>
                  <a:srgbClr val="222222"/>
                </a:solidFill>
                <a:highlight>
                  <a:srgbClr val="FFFFFF"/>
                </a:highlight>
                <a:latin typeface="Calibri"/>
                <a:ea typeface="Calibri"/>
                <a:cs typeface="Calibri"/>
                <a:sym typeface="Calibri"/>
              </a:rPr>
              <a:t>Eugène Delacroix</a:t>
            </a:r>
            <a:endParaRPr sz="1600" b="1">
              <a:latin typeface="Calibri"/>
              <a:ea typeface="Calibri"/>
              <a:cs typeface="Calibri"/>
              <a:sym typeface="Calibri"/>
            </a:endParaRPr>
          </a:p>
          <a:p>
            <a:pPr marL="0" marR="139700" lvl="0" indent="0" algn="l" rtl="0">
              <a:lnSpc>
                <a:spcPct val="100000"/>
              </a:lnSpc>
              <a:spcBef>
                <a:spcPts val="0"/>
              </a:spcBef>
              <a:spcAft>
                <a:spcPts val="0"/>
              </a:spcAft>
              <a:buNone/>
            </a:pPr>
            <a:r>
              <a:rPr lang="en" sz="1200" b="1">
                <a:latin typeface="Calibri"/>
                <a:ea typeface="Calibri"/>
                <a:cs typeface="Calibri"/>
                <a:sym typeface="Calibri"/>
              </a:rPr>
              <a:t>Full Name:</a:t>
            </a:r>
            <a:r>
              <a:rPr lang="en" sz="1200">
                <a:latin typeface="Calibri"/>
                <a:ea typeface="Calibri"/>
                <a:cs typeface="Calibri"/>
                <a:sym typeface="Calibri"/>
              </a:rPr>
              <a:t> </a:t>
            </a:r>
            <a:r>
              <a:rPr lang="en" sz="1200">
                <a:solidFill>
                  <a:srgbClr val="222222"/>
                </a:solidFill>
                <a:highlight>
                  <a:srgbClr val="FFFFFF"/>
                </a:highlight>
                <a:latin typeface="Calibri"/>
                <a:ea typeface="Calibri"/>
                <a:cs typeface="Calibri"/>
                <a:sym typeface="Calibri"/>
              </a:rPr>
              <a:t>Ferdinand Victor Eugène Delacroix</a:t>
            </a:r>
            <a:endParaRPr sz="1200">
              <a:latin typeface="Calibri"/>
              <a:ea typeface="Calibri"/>
              <a:cs typeface="Calibri"/>
              <a:sym typeface="Calibri"/>
            </a:endParaRPr>
          </a:p>
          <a:p>
            <a:pPr marL="0" marR="139700" lvl="0" indent="0" algn="l" rtl="0">
              <a:lnSpc>
                <a:spcPct val="100000"/>
              </a:lnSpc>
              <a:spcBef>
                <a:spcPts val="0"/>
              </a:spcBef>
              <a:spcAft>
                <a:spcPts val="0"/>
              </a:spcAft>
              <a:buClr>
                <a:schemeClr val="dk1"/>
              </a:buClr>
              <a:buSzPts val="1100"/>
              <a:buFont typeface="Arial"/>
              <a:buNone/>
            </a:pPr>
            <a:r>
              <a:rPr lang="en" sz="1200" b="1">
                <a:uFill>
                  <a:noFill/>
                </a:uFill>
                <a:latin typeface="Calibri"/>
                <a:ea typeface="Calibri"/>
                <a:cs typeface="Calibri"/>
                <a:sym typeface="Calibri"/>
                <a:hlinkClick r:id="rId8"/>
              </a:rPr>
              <a:t>Born</a:t>
            </a:r>
            <a:r>
              <a:rPr lang="en" sz="1200" b="1">
                <a:latin typeface="Calibri"/>
                <a:ea typeface="Calibri"/>
                <a:cs typeface="Calibri"/>
                <a:sym typeface="Calibri"/>
              </a:rPr>
              <a:t>: </a:t>
            </a:r>
            <a:r>
              <a:rPr lang="en" sz="1200">
                <a:latin typeface="Calibri"/>
                <a:ea typeface="Calibri"/>
                <a:cs typeface="Calibri"/>
                <a:sym typeface="Calibri"/>
              </a:rPr>
              <a:t>26 April 1798, </a:t>
            </a:r>
            <a:r>
              <a:rPr lang="en" sz="1200">
                <a:uFill>
                  <a:noFill/>
                </a:uFill>
                <a:latin typeface="Calibri"/>
                <a:ea typeface="Calibri"/>
                <a:cs typeface="Calibri"/>
                <a:sym typeface="Calibri"/>
                <a:hlinkClick r:id="rId9"/>
              </a:rPr>
              <a:t>Saint-Maurice, France</a:t>
            </a:r>
            <a:endParaRPr sz="1200">
              <a:uFill>
                <a:noFill/>
              </a:uFill>
              <a:latin typeface="Calibri"/>
              <a:ea typeface="Calibri"/>
              <a:cs typeface="Calibri"/>
              <a:sym typeface="Calibri"/>
              <a:hlinkClick r:id="rId9"/>
            </a:endParaRPr>
          </a:p>
          <a:p>
            <a:pPr marL="0" marR="139700" lvl="0" indent="0" algn="l" rtl="0">
              <a:lnSpc>
                <a:spcPct val="100000"/>
              </a:lnSpc>
              <a:spcBef>
                <a:spcPts val="0"/>
              </a:spcBef>
              <a:spcAft>
                <a:spcPts val="0"/>
              </a:spcAft>
              <a:buClr>
                <a:schemeClr val="dk1"/>
              </a:buClr>
              <a:buSzPts val="1100"/>
              <a:buFont typeface="Arial"/>
              <a:buNone/>
            </a:pPr>
            <a:r>
              <a:rPr lang="en" sz="1200" b="1">
                <a:uFill>
                  <a:noFill/>
                </a:uFill>
                <a:latin typeface="Calibri"/>
                <a:ea typeface="Calibri"/>
                <a:cs typeface="Calibri"/>
                <a:sym typeface="Calibri"/>
                <a:hlinkClick r:id="rId10"/>
              </a:rPr>
              <a:t>Died</a:t>
            </a:r>
            <a:r>
              <a:rPr lang="en" sz="1200" b="1">
                <a:latin typeface="Calibri"/>
                <a:ea typeface="Calibri"/>
                <a:cs typeface="Calibri"/>
                <a:sym typeface="Calibri"/>
              </a:rPr>
              <a:t>:</a:t>
            </a:r>
            <a:r>
              <a:rPr lang="en" sz="1200">
                <a:latin typeface="Calibri"/>
                <a:ea typeface="Calibri"/>
                <a:cs typeface="Calibri"/>
                <a:sym typeface="Calibri"/>
              </a:rPr>
              <a:t> 13 August 1863, </a:t>
            </a:r>
            <a:r>
              <a:rPr lang="en" sz="1200">
                <a:uFill>
                  <a:noFill/>
                </a:uFill>
                <a:latin typeface="Calibri"/>
                <a:ea typeface="Calibri"/>
                <a:cs typeface="Calibri"/>
                <a:sym typeface="Calibri"/>
                <a:hlinkClick r:id="rId11"/>
              </a:rPr>
              <a:t>Paris, France</a:t>
            </a:r>
            <a:endParaRPr sz="1200">
              <a:uFill>
                <a:noFill/>
              </a:uFill>
              <a:latin typeface="Calibri"/>
              <a:ea typeface="Calibri"/>
              <a:cs typeface="Calibri"/>
              <a:sym typeface="Calibri"/>
              <a:hlinkClick r:id="rId12"/>
            </a:endParaRPr>
          </a:p>
          <a:p>
            <a:pPr marL="0" marR="139700" lvl="0" indent="0" algn="l" rtl="0">
              <a:lnSpc>
                <a:spcPct val="100000"/>
              </a:lnSpc>
              <a:spcBef>
                <a:spcPts val="0"/>
              </a:spcBef>
              <a:spcAft>
                <a:spcPts val="0"/>
              </a:spcAft>
              <a:buNone/>
            </a:pPr>
            <a:r>
              <a:rPr lang="en" sz="1200" b="1">
                <a:uFill>
                  <a:noFill/>
                </a:uFill>
                <a:latin typeface="Calibri"/>
                <a:ea typeface="Calibri"/>
                <a:cs typeface="Calibri"/>
                <a:sym typeface="Calibri"/>
                <a:hlinkClick r:id="rId13"/>
              </a:rPr>
              <a:t>Period</a:t>
            </a:r>
            <a:r>
              <a:rPr lang="en" sz="1200" b="1">
                <a:latin typeface="Calibri"/>
                <a:ea typeface="Calibri"/>
                <a:cs typeface="Calibri"/>
                <a:sym typeface="Calibri"/>
              </a:rPr>
              <a:t>:</a:t>
            </a:r>
            <a:r>
              <a:rPr lang="en" sz="1200">
                <a:latin typeface="Calibri"/>
                <a:ea typeface="Calibri"/>
                <a:cs typeface="Calibri"/>
                <a:sym typeface="Calibri"/>
              </a:rPr>
              <a:t> </a:t>
            </a:r>
            <a:r>
              <a:rPr lang="en" sz="1200">
                <a:uFill>
                  <a:noFill/>
                </a:uFill>
                <a:latin typeface="Calibri"/>
                <a:ea typeface="Calibri"/>
                <a:cs typeface="Calibri"/>
                <a:sym typeface="Calibri"/>
                <a:hlinkClick r:id="rId14"/>
              </a:rPr>
              <a:t>Romanticism</a:t>
            </a:r>
            <a:endParaRPr sz="1200">
              <a:latin typeface="Calibri"/>
              <a:ea typeface="Calibri"/>
              <a:cs typeface="Calibri"/>
              <a:sym typeface="Calibri"/>
            </a:endParaRPr>
          </a:p>
        </p:txBody>
      </p:sp>
      <p:sp>
        <p:nvSpPr>
          <p:cNvPr id="74" name="Google Shape;74;p15"/>
          <p:cNvSpPr txBox="1"/>
          <p:nvPr/>
        </p:nvSpPr>
        <p:spPr>
          <a:xfrm>
            <a:off x="4965750" y="1045825"/>
            <a:ext cx="3855000" cy="613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500">
                <a:latin typeface="Calibri"/>
                <a:ea typeface="Calibri"/>
                <a:cs typeface="Calibri"/>
                <a:sym typeface="Calibri"/>
              </a:rPr>
              <a:t>“</a:t>
            </a:r>
            <a:r>
              <a:rPr lang="en" sz="1500" i="1">
                <a:solidFill>
                  <a:srgbClr val="545454"/>
                </a:solidFill>
                <a:highlight>
                  <a:srgbClr val="FFFFFF"/>
                </a:highlight>
                <a:latin typeface="Calibri"/>
                <a:ea typeface="Calibri"/>
                <a:cs typeface="Calibri"/>
                <a:sym typeface="Calibri"/>
              </a:rPr>
              <a:t>The artist who aims at perfection </a:t>
            </a:r>
            <a:endParaRPr sz="1500" i="1">
              <a:solidFill>
                <a:srgbClr val="545454"/>
              </a:solidFill>
              <a:highlight>
                <a:srgbClr val="FFFFFF"/>
              </a:highlight>
              <a:latin typeface="Calibri"/>
              <a:ea typeface="Calibri"/>
              <a:cs typeface="Calibri"/>
              <a:sym typeface="Calibri"/>
            </a:endParaRPr>
          </a:p>
          <a:p>
            <a:pPr marL="0" lvl="0" indent="0" algn="ctr" rtl="0">
              <a:spcBef>
                <a:spcPts val="0"/>
              </a:spcBef>
              <a:spcAft>
                <a:spcPts val="0"/>
              </a:spcAft>
              <a:buNone/>
            </a:pPr>
            <a:r>
              <a:rPr lang="en" sz="1500" i="1">
                <a:solidFill>
                  <a:srgbClr val="545454"/>
                </a:solidFill>
                <a:highlight>
                  <a:srgbClr val="FFFFFF"/>
                </a:highlight>
                <a:latin typeface="Calibri"/>
                <a:ea typeface="Calibri"/>
                <a:cs typeface="Calibri"/>
                <a:sym typeface="Calibri"/>
              </a:rPr>
              <a:t>in everything achieves it in nothing.”</a:t>
            </a:r>
            <a:endParaRPr sz="1500">
              <a:latin typeface="Calibri"/>
              <a:ea typeface="Calibri"/>
              <a:cs typeface="Calibri"/>
              <a:sym typeface="Calibri"/>
            </a:endParaRPr>
          </a:p>
        </p:txBody>
      </p:sp>
      <p:sp>
        <p:nvSpPr>
          <p:cNvPr id="75" name="Google Shape;75;p15"/>
          <p:cNvSpPr txBox="1"/>
          <p:nvPr/>
        </p:nvSpPr>
        <p:spPr>
          <a:xfrm>
            <a:off x="134875" y="2401125"/>
            <a:ext cx="4571100" cy="239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    Leader of the Romanticism art movement. Eugene was </a:t>
            </a:r>
            <a:r>
              <a:rPr lang="en" sz="1200">
                <a:solidFill>
                  <a:schemeClr val="accent2"/>
                </a:solidFill>
                <a:latin typeface="Calibri"/>
                <a:ea typeface="Calibri"/>
                <a:cs typeface="Calibri"/>
                <a:sym typeface="Calibri"/>
              </a:rPr>
              <a:t>the youngest of four children born to a foreign minister under Napoleon's regime. At a young age he lost many family members including his father when he was seven, two years later his brother was killed at battle, and at the age of sixteen his mother died. His interest in art was encouraged by his uncle to which he later pursued art education in Paris.</a:t>
            </a:r>
            <a:endParaRPr sz="1200">
              <a:solidFill>
                <a:schemeClr val="accent2"/>
              </a:solidFill>
              <a:latin typeface="Calibri"/>
              <a:ea typeface="Calibri"/>
              <a:cs typeface="Calibri"/>
              <a:sym typeface="Calibri"/>
            </a:endParaRPr>
          </a:p>
          <a:p>
            <a:pPr marL="0" lvl="0" indent="0" algn="l" rtl="0">
              <a:spcBef>
                <a:spcPts val="0"/>
              </a:spcBef>
              <a:spcAft>
                <a:spcPts val="0"/>
              </a:spcAft>
              <a:buNone/>
            </a:pPr>
            <a:r>
              <a:rPr lang="en" sz="1200">
                <a:solidFill>
                  <a:schemeClr val="accent2"/>
                </a:solidFill>
                <a:latin typeface="Calibri"/>
                <a:ea typeface="Calibri"/>
                <a:cs typeface="Calibri"/>
                <a:sym typeface="Calibri"/>
              </a:rPr>
              <a:t>    Early in his career he developed tubercular laryngitis. His health was always of concern and pampering. He wore a scarf around his neck in hopes to prevent another recurrence. He was independant and let his opinion known. He refused to apply the the traditional school in Rome. Even without this training he made a name for himself. </a:t>
            </a:r>
            <a:r>
              <a:rPr lang="en" sz="1200" i="1">
                <a:solidFill>
                  <a:schemeClr val="accent2"/>
                </a:solidFill>
                <a:latin typeface="Calibri"/>
                <a:ea typeface="Calibri"/>
                <a:cs typeface="Calibri"/>
                <a:sym typeface="Calibri"/>
              </a:rPr>
              <a:t>Liberty Leading the People</a:t>
            </a:r>
            <a:r>
              <a:rPr lang="en" sz="1200">
                <a:solidFill>
                  <a:schemeClr val="accent2"/>
                </a:solidFill>
                <a:latin typeface="Calibri"/>
                <a:ea typeface="Calibri"/>
                <a:cs typeface="Calibri"/>
                <a:sym typeface="Calibri"/>
              </a:rPr>
              <a:t>, 1830 (right) was one of the pieces that established him as a leader of the movement.</a:t>
            </a:r>
            <a:endParaRPr sz="1200">
              <a:solidFill>
                <a:schemeClr val="accent2"/>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pic>
        <p:nvPicPr>
          <p:cNvPr id="338" name="Google Shape;338;p42"/>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339" name="Google Shape;339;p42"/>
          <p:cNvPicPr preferRelativeResize="0"/>
          <p:nvPr/>
        </p:nvPicPr>
        <p:blipFill rotWithShape="1">
          <a:blip r:embed="rId4">
            <a:alphaModFix/>
          </a:blip>
          <a:srcRect l="5952" t="24286" r="68232" b="65301"/>
          <a:stretch/>
        </p:blipFill>
        <p:spPr>
          <a:xfrm>
            <a:off x="4931500" y="1"/>
            <a:ext cx="3559174" cy="1109349"/>
          </a:xfrm>
          <a:prstGeom prst="rect">
            <a:avLst/>
          </a:prstGeom>
          <a:noFill/>
          <a:ln>
            <a:noFill/>
          </a:ln>
        </p:spPr>
      </p:pic>
      <p:pic>
        <p:nvPicPr>
          <p:cNvPr id="340" name="Google Shape;340;p42"/>
          <p:cNvPicPr preferRelativeResize="0"/>
          <p:nvPr/>
        </p:nvPicPr>
        <p:blipFill>
          <a:blip r:embed="rId5">
            <a:alphaModFix/>
          </a:blip>
          <a:stretch>
            <a:fillRect/>
          </a:stretch>
        </p:blipFill>
        <p:spPr>
          <a:xfrm>
            <a:off x="152400" y="974214"/>
            <a:ext cx="4432426" cy="4016886"/>
          </a:xfrm>
          <a:prstGeom prst="rect">
            <a:avLst/>
          </a:prstGeom>
          <a:noFill/>
          <a:ln>
            <a:noFill/>
          </a:ln>
        </p:spPr>
      </p:pic>
      <p:pic>
        <p:nvPicPr>
          <p:cNvPr id="341" name="Google Shape;341;p42"/>
          <p:cNvPicPr preferRelativeResize="0"/>
          <p:nvPr/>
        </p:nvPicPr>
        <p:blipFill>
          <a:blip r:embed="rId6">
            <a:alphaModFix/>
          </a:blip>
          <a:stretch>
            <a:fillRect/>
          </a:stretch>
        </p:blipFill>
        <p:spPr>
          <a:xfrm>
            <a:off x="4488075" y="1062400"/>
            <a:ext cx="4229967" cy="3839900"/>
          </a:xfrm>
          <a:prstGeom prst="rect">
            <a:avLst/>
          </a:prstGeom>
          <a:noFill/>
          <a:ln>
            <a:noFill/>
          </a:ln>
        </p:spPr>
      </p:pic>
      <p:sp>
        <p:nvSpPr>
          <p:cNvPr id="342" name="Google Shape;342;p42"/>
          <p:cNvSpPr/>
          <p:nvPr/>
        </p:nvSpPr>
        <p:spPr>
          <a:xfrm>
            <a:off x="6846300" y="1041800"/>
            <a:ext cx="2055300" cy="38817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42"/>
          <p:cNvSpPr txBox="1"/>
          <p:nvPr/>
        </p:nvSpPr>
        <p:spPr>
          <a:xfrm>
            <a:off x="7033250" y="1565975"/>
            <a:ext cx="1457400" cy="265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Draw the other half of this 1894 Artesian Antique Rotary Telephone- adding as much detail as possible</a:t>
            </a:r>
            <a:endParaRPr>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pic>
        <p:nvPicPr>
          <p:cNvPr id="348" name="Google Shape;348;p43"/>
          <p:cNvPicPr preferRelativeResize="0"/>
          <p:nvPr/>
        </p:nvPicPr>
        <p:blipFill rotWithShape="1">
          <a:blip r:embed="rId3">
            <a:alphaModFix/>
          </a:blip>
          <a:srcRect l="4444" t="34264" r="60392" b="56191"/>
          <a:stretch/>
        </p:blipFill>
        <p:spPr>
          <a:xfrm>
            <a:off x="4495475" y="-7750"/>
            <a:ext cx="4382326" cy="919198"/>
          </a:xfrm>
          <a:prstGeom prst="rect">
            <a:avLst/>
          </a:prstGeom>
          <a:noFill/>
          <a:ln>
            <a:noFill/>
          </a:ln>
        </p:spPr>
      </p:pic>
      <p:pic>
        <p:nvPicPr>
          <p:cNvPr id="349" name="Google Shape;349;p43"/>
          <p:cNvPicPr preferRelativeResize="0"/>
          <p:nvPr/>
        </p:nvPicPr>
        <p:blipFill rotWithShape="1">
          <a:blip r:embed="rId4">
            <a:alphaModFix/>
          </a:blip>
          <a:srcRect l="4510" t="37657" r="62322" b="56332"/>
          <a:stretch/>
        </p:blipFill>
        <p:spPr>
          <a:xfrm>
            <a:off x="113150" y="145027"/>
            <a:ext cx="4382326" cy="613651"/>
          </a:xfrm>
          <a:prstGeom prst="rect">
            <a:avLst/>
          </a:prstGeom>
          <a:noFill/>
          <a:ln>
            <a:noFill/>
          </a:ln>
        </p:spPr>
      </p:pic>
      <p:sp>
        <p:nvSpPr>
          <p:cNvPr id="350" name="Google Shape;350;p43"/>
          <p:cNvSpPr txBox="1"/>
          <p:nvPr/>
        </p:nvSpPr>
        <p:spPr>
          <a:xfrm>
            <a:off x="191975" y="835250"/>
            <a:ext cx="3277200" cy="18033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Clr>
                <a:schemeClr val="dk1"/>
              </a:buClr>
              <a:buSzPts val="1100"/>
              <a:buFont typeface="Arial"/>
              <a:buNone/>
            </a:pPr>
            <a:r>
              <a:rPr lang="en" b="1">
                <a:latin typeface="Calibri"/>
                <a:ea typeface="Calibri"/>
                <a:cs typeface="Calibri"/>
                <a:sym typeface="Calibri"/>
              </a:rPr>
              <a:t>The Desperate Man (Self-Portrait)</a:t>
            </a:r>
            <a:endParaRPr b="1">
              <a:latin typeface="Calibri"/>
              <a:ea typeface="Calibri"/>
              <a:cs typeface="Calibri"/>
              <a:sym typeface="Calibri"/>
            </a:endParaRPr>
          </a:p>
          <a:p>
            <a:pPr marL="0" lvl="0" indent="0" algn="r" rtl="0">
              <a:lnSpc>
                <a:spcPct val="100000"/>
              </a:lnSpc>
              <a:spcBef>
                <a:spcPts val="100"/>
              </a:spcBef>
              <a:spcAft>
                <a:spcPts val="0"/>
              </a:spcAft>
              <a:buNone/>
            </a:pPr>
            <a:r>
              <a:rPr lang="en" sz="1200">
                <a:latin typeface="Calibri"/>
                <a:ea typeface="Calibri"/>
                <a:cs typeface="Calibri"/>
                <a:sym typeface="Calibri"/>
              </a:rPr>
              <a:t>Gustave Courbet</a:t>
            </a:r>
            <a:endParaRPr sz="1200">
              <a:latin typeface="Calibri"/>
              <a:ea typeface="Calibri"/>
              <a:cs typeface="Calibri"/>
              <a:sym typeface="Calibri"/>
            </a:endParaRPr>
          </a:p>
          <a:p>
            <a:pPr marL="0" lvl="0" indent="0" algn="r" rtl="0">
              <a:lnSpc>
                <a:spcPct val="100000"/>
              </a:lnSpc>
              <a:spcBef>
                <a:spcPts val="100"/>
              </a:spcBef>
              <a:spcAft>
                <a:spcPts val="0"/>
              </a:spcAft>
              <a:buNone/>
            </a:pPr>
            <a:r>
              <a:rPr lang="en" sz="1050">
                <a:latin typeface="Calibri"/>
                <a:ea typeface="Calibri"/>
                <a:cs typeface="Calibri"/>
                <a:sym typeface="Calibri"/>
              </a:rPr>
              <a:t>Original Title: Le Désespéré</a:t>
            </a:r>
            <a:endParaRPr sz="1050">
              <a:latin typeface="Calibri"/>
              <a:ea typeface="Calibri"/>
              <a:cs typeface="Calibri"/>
              <a:sym typeface="Calibri"/>
            </a:endParaRPr>
          </a:p>
          <a:p>
            <a:pPr marL="0" lvl="0" indent="0" algn="r" rtl="0">
              <a:lnSpc>
                <a:spcPct val="100000"/>
              </a:lnSpc>
              <a:spcBef>
                <a:spcPts val="100"/>
              </a:spcBef>
              <a:spcAft>
                <a:spcPts val="0"/>
              </a:spcAft>
              <a:buNone/>
            </a:pPr>
            <a:r>
              <a:rPr lang="en" sz="1050">
                <a:latin typeface="Calibri"/>
                <a:ea typeface="Calibri"/>
                <a:cs typeface="Calibri"/>
                <a:sym typeface="Calibri"/>
              </a:rPr>
              <a:t>Date: 1843 - 1845</a:t>
            </a:r>
            <a:endParaRPr sz="1050">
              <a:latin typeface="Calibri"/>
              <a:ea typeface="Calibri"/>
              <a:cs typeface="Calibri"/>
              <a:sym typeface="Calibri"/>
            </a:endParaRPr>
          </a:p>
          <a:p>
            <a:pPr marL="0" lvl="0" indent="0" algn="r" rtl="0">
              <a:lnSpc>
                <a:spcPct val="100000"/>
              </a:lnSpc>
              <a:spcBef>
                <a:spcPts val="100"/>
              </a:spcBef>
              <a:spcAft>
                <a:spcPts val="0"/>
              </a:spcAft>
              <a:buNone/>
            </a:pPr>
            <a:r>
              <a:rPr lang="en" sz="1050">
                <a:latin typeface="Calibri"/>
                <a:ea typeface="Calibri"/>
                <a:cs typeface="Calibri"/>
                <a:sym typeface="Calibri"/>
              </a:rPr>
              <a:t>Style: </a:t>
            </a:r>
            <a:r>
              <a:rPr lang="en" sz="1050">
                <a:uFill>
                  <a:noFill/>
                </a:uFill>
                <a:latin typeface="Calibri"/>
                <a:ea typeface="Calibri"/>
                <a:cs typeface="Calibri"/>
                <a:sym typeface="Calibri"/>
                <a:hlinkClick r:id="rId5"/>
              </a:rPr>
              <a:t>Romanticism</a:t>
            </a:r>
            <a:endParaRPr sz="1050">
              <a:latin typeface="Calibri"/>
              <a:ea typeface="Calibri"/>
              <a:cs typeface="Calibri"/>
              <a:sym typeface="Calibri"/>
            </a:endParaRPr>
          </a:p>
          <a:p>
            <a:pPr marL="0" lvl="0" indent="0" algn="r" rtl="0">
              <a:lnSpc>
                <a:spcPct val="100000"/>
              </a:lnSpc>
              <a:spcBef>
                <a:spcPts val="100"/>
              </a:spcBef>
              <a:spcAft>
                <a:spcPts val="100"/>
              </a:spcAft>
              <a:buNone/>
            </a:pPr>
            <a:r>
              <a:rPr lang="en" sz="1050">
                <a:latin typeface="Calibri"/>
                <a:ea typeface="Calibri"/>
                <a:cs typeface="Calibri"/>
                <a:sym typeface="Calibri"/>
              </a:rPr>
              <a:t>Location: Private Collection</a:t>
            </a:r>
            <a:endParaRPr>
              <a:latin typeface="Calibri"/>
              <a:ea typeface="Calibri"/>
              <a:cs typeface="Calibri"/>
              <a:sym typeface="Calibri"/>
            </a:endParaRPr>
          </a:p>
        </p:txBody>
      </p:sp>
      <p:pic>
        <p:nvPicPr>
          <p:cNvPr id="351" name="Google Shape;351;p43"/>
          <p:cNvPicPr preferRelativeResize="0"/>
          <p:nvPr/>
        </p:nvPicPr>
        <p:blipFill>
          <a:blip r:embed="rId6">
            <a:alphaModFix/>
          </a:blip>
          <a:stretch>
            <a:fillRect/>
          </a:stretch>
        </p:blipFill>
        <p:spPr>
          <a:xfrm>
            <a:off x="3560463" y="846900"/>
            <a:ext cx="5153113" cy="4220399"/>
          </a:xfrm>
          <a:prstGeom prst="rect">
            <a:avLst/>
          </a:prstGeom>
          <a:noFill/>
          <a:ln>
            <a:noFill/>
          </a:ln>
        </p:spPr>
      </p:pic>
      <p:sp>
        <p:nvSpPr>
          <p:cNvPr id="352" name="Google Shape;352;p43"/>
          <p:cNvSpPr txBox="1"/>
          <p:nvPr/>
        </p:nvSpPr>
        <p:spPr>
          <a:xfrm>
            <a:off x="188850" y="2397850"/>
            <a:ext cx="3277200" cy="16551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solidFill>
                  <a:srgbClr val="222222"/>
                </a:solidFill>
                <a:highlight>
                  <a:srgbClr val="FFFFFF"/>
                </a:highlight>
                <a:latin typeface="Calibri"/>
                <a:ea typeface="Calibri"/>
                <a:cs typeface="Calibri"/>
                <a:sym typeface="Calibri"/>
              </a:rPr>
              <a:t>Gustave Courbet (1819-1877), a Dutch artist, who between the years 1840 and 1850, produced nearly 24 self-portraits that offer his viewers a glimpse into the formulation of his early identity and psychological evolution. It has been suggested that Courbet’s goal was to “share the intensity of a moment in which the artist, having come to the end of his Romantic education and suddenly overcome at the spectacle of his imminent downfall, finds the strength to repudiate a destiny that is not his.” In this way, it proves to be a key work in the artist’s life, and it remained in his studio until his death.</a:t>
            </a:r>
            <a:endParaRPr>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pic>
        <p:nvPicPr>
          <p:cNvPr id="357" name="Google Shape;357;p44"/>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358" name="Google Shape;358;p44"/>
          <p:cNvPicPr preferRelativeResize="0"/>
          <p:nvPr/>
        </p:nvPicPr>
        <p:blipFill rotWithShape="1">
          <a:blip r:embed="rId4">
            <a:alphaModFix/>
          </a:blip>
          <a:srcRect l="5954" t="42941" r="66555" b="41874"/>
          <a:stretch/>
        </p:blipFill>
        <p:spPr>
          <a:xfrm>
            <a:off x="4719525" y="-40825"/>
            <a:ext cx="4083577" cy="1742951"/>
          </a:xfrm>
          <a:prstGeom prst="rect">
            <a:avLst/>
          </a:prstGeom>
          <a:noFill/>
          <a:ln>
            <a:noFill/>
          </a:ln>
        </p:spPr>
      </p:pic>
      <p:sp>
        <p:nvSpPr>
          <p:cNvPr id="359" name="Google Shape;359;p44"/>
          <p:cNvSpPr txBox="1"/>
          <p:nvPr/>
        </p:nvSpPr>
        <p:spPr>
          <a:xfrm>
            <a:off x="144425" y="855400"/>
            <a:ext cx="4382400" cy="588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100"/>
              </a:spcAft>
              <a:buNone/>
            </a:pPr>
            <a:r>
              <a:rPr lang="en">
                <a:solidFill>
                  <a:schemeClr val="dk1"/>
                </a:solidFill>
                <a:latin typeface="Calibri"/>
                <a:ea typeface="Calibri"/>
                <a:cs typeface="Calibri"/>
                <a:sym typeface="Calibri"/>
              </a:rPr>
              <a:t>The following paintings of Gustave Courbet were all sold at auction. Match the sold price with the correct painting.</a:t>
            </a:r>
            <a:endParaRPr/>
          </a:p>
        </p:txBody>
      </p:sp>
      <p:pic>
        <p:nvPicPr>
          <p:cNvPr id="360" name="Google Shape;360;p44"/>
          <p:cNvPicPr preferRelativeResize="0"/>
          <p:nvPr/>
        </p:nvPicPr>
        <p:blipFill>
          <a:blip r:embed="rId5">
            <a:alphaModFix/>
          </a:blip>
          <a:stretch>
            <a:fillRect/>
          </a:stretch>
        </p:blipFill>
        <p:spPr>
          <a:xfrm>
            <a:off x="249775" y="3154122"/>
            <a:ext cx="2010600" cy="1628578"/>
          </a:xfrm>
          <a:prstGeom prst="rect">
            <a:avLst/>
          </a:prstGeom>
          <a:noFill/>
          <a:ln>
            <a:noFill/>
          </a:ln>
        </p:spPr>
      </p:pic>
      <p:sp>
        <p:nvSpPr>
          <p:cNvPr id="361" name="Google Shape;361;p44"/>
          <p:cNvSpPr txBox="1"/>
          <p:nvPr/>
        </p:nvSpPr>
        <p:spPr>
          <a:xfrm>
            <a:off x="173575" y="4706500"/>
            <a:ext cx="2236500" cy="52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800"/>
              </a:spcAft>
              <a:buNone/>
            </a:pPr>
            <a:r>
              <a:rPr lang="en" sz="900" i="1">
                <a:solidFill>
                  <a:srgbClr val="333333"/>
                </a:solidFill>
                <a:latin typeface="Calibri"/>
                <a:ea typeface="Calibri"/>
                <a:cs typeface="Calibri"/>
                <a:sym typeface="Calibri"/>
              </a:rPr>
              <a:t>Le Chasseur à l’affût</a:t>
            </a:r>
            <a:endParaRPr>
              <a:latin typeface="Calibri"/>
              <a:ea typeface="Calibri"/>
              <a:cs typeface="Calibri"/>
              <a:sym typeface="Calibri"/>
            </a:endParaRPr>
          </a:p>
        </p:txBody>
      </p:sp>
      <p:sp>
        <p:nvSpPr>
          <p:cNvPr id="362" name="Google Shape;362;p44"/>
          <p:cNvSpPr txBox="1"/>
          <p:nvPr/>
        </p:nvSpPr>
        <p:spPr>
          <a:xfrm>
            <a:off x="6757825" y="3927425"/>
            <a:ext cx="1972200" cy="396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800"/>
              </a:spcAft>
              <a:buNone/>
            </a:pPr>
            <a:r>
              <a:rPr lang="en" sz="900" i="1">
                <a:solidFill>
                  <a:srgbClr val="333333"/>
                </a:solidFill>
                <a:latin typeface="Calibri"/>
                <a:ea typeface="Calibri"/>
                <a:cs typeface="Calibri"/>
                <a:sym typeface="Calibri"/>
              </a:rPr>
              <a:t>Les Récits de la Grand-Mère Salvan (Les trois soeurs de Courbet)</a:t>
            </a:r>
            <a:endParaRPr>
              <a:latin typeface="Calibri"/>
              <a:ea typeface="Calibri"/>
              <a:cs typeface="Calibri"/>
              <a:sym typeface="Calibri"/>
            </a:endParaRPr>
          </a:p>
        </p:txBody>
      </p:sp>
      <p:pic>
        <p:nvPicPr>
          <p:cNvPr id="363" name="Google Shape;363;p44"/>
          <p:cNvPicPr preferRelativeResize="0"/>
          <p:nvPr/>
        </p:nvPicPr>
        <p:blipFill>
          <a:blip r:embed="rId6">
            <a:alphaModFix/>
          </a:blip>
          <a:stretch>
            <a:fillRect/>
          </a:stretch>
        </p:blipFill>
        <p:spPr>
          <a:xfrm>
            <a:off x="6791425" y="1593400"/>
            <a:ext cx="1905000" cy="2390775"/>
          </a:xfrm>
          <a:prstGeom prst="rect">
            <a:avLst/>
          </a:prstGeom>
          <a:noFill/>
          <a:ln>
            <a:noFill/>
          </a:ln>
        </p:spPr>
      </p:pic>
      <p:pic>
        <p:nvPicPr>
          <p:cNvPr id="364" name="Google Shape;364;p44"/>
          <p:cNvPicPr preferRelativeResize="0"/>
          <p:nvPr/>
        </p:nvPicPr>
        <p:blipFill>
          <a:blip r:embed="rId7">
            <a:alphaModFix/>
          </a:blip>
          <a:stretch>
            <a:fillRect/>
          </a:stretch>
        </p:blipFill>
        <p:spPr>
          <a:xfrm>
            <a:off x="249775" y="1593400"/>
            <a:ext cx="1905000" cy="1304925"/>
          </a:xfrm>
          <a:prstGeom prst="rect">
            <a:avLst/>
          </a:prstGeom>
          <a:noFill/>
          <a:ln>
            <a:noFill/>
          </a:ln>
        </p:spPr>
      </p:pic>
      <p:sp>
        <p:nvSpPr>
          <p:cNvPr id="365" name="Google Shape;365;p44"/>
          <p:cNvSpPr txBox="1"/>
          <p:nvPr/>
        </p:nvSpPr>
        <p:spPr>
          <a:xfrm>
            <a:off x="196975" y="2818825"/>
            <a:ext cx="2010600" cy="82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800"/>
              </a:spcAft>
              <a:buNone/>
            </a:pPr>
            <a:r>
              <a:rPr lang="en" sz="900" i="1">
                <a:solidFill>
                  <a:srgbClr val="333333"/>
                </a:solidFill>
                <a:latin typeface="Calibri"/>
                <a:ea typeface="Calibri"/>
                <a:cs typeface="Calibri"/>
                <a:sym typeface="Calibri"/>
              </a:rPr>
              <a:t>Pommes rouges</a:t>
            </a:r>
            <a:endParaRPr>
              <a:latin typeface="Calibri"/>
              <a:ea typeface="Calibri"/>
              <a:cs typeface="Calibri"/>
              <a:sym typeface="Calibri"/>
            </a:endParaRPr>
          </a:p>
        </p:txBody>
      </p:sp>
      <p:sp>
        <p:nvSpPr>
          <p:cNvPr id="366" name="Google Shape;366;p44"/>
          <p:cNvSpPr txBox="1"/>
          <p:nvPr/>
        </p:nvSpPr>
        <p:spPr>
          <a:xfrm>
            <a:off x="2325025" y="2818825"/>
            <a:ext cx="1523100" cy="670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800"/>
              </a:spcAft>
              <a:buNone/>
            </a:pPr>
            <a:r>
              <a:rPr lang="en" sz="900" i="1">
                <a:solidFill>
                  <a:srgbClr val="333333"/>
                </a:solidFill>
                <a:latin typeface="Calibri"/>
                <a:ea typeface="Calibri"/>
                <a:cs typeface="Calibri"/>
                <a:sym typeface="Calibri"/>
              </a:rPr>
              <a:t>Paysage près d'Ornans</a:t>
            </a:r>
            <a:endParaRPr>
              <a:latin typeface="Calibri"/>
              <a:ea typeface="Calibri"/>
              <a:cs typeface="Calibri"/>
              <a:sym typeface="Calibri"/>
            </a:endParaRPr>
          </a:p>
        </p:txBody>
      </p:sp>
      <p:pic>
        <p:nvPicPr>
          <p:cNvPr id="367" name="Google Shape;367;p44"/>
          <p:cNvPicPr preferRelativeResize="0"/>
          <p:nvPr/>
        </p:nvPicPr>
        <p:blipFill>
          <a:blip r:embed="rId8">
            <a:alphaModFix/>
          </a:blip>
          <a:stretch>
            <a:fillRect/>
          </a:stretch>
        </p:blipFill>
        <p:spPr>
          <a:xfrm>
            <a:off x="2401225" y="1593400"/>
            <a:ext cx="2156916" cy="1304925"/>
          </a:xfrm>
          <a:prstGeom prst="rect">
            <a:avLst/>
          </a:prstGeom>
          <a:noFill/>
          <a:ln>
            <a:noFill/>
          </a:ln>
        </p:spPr>
      </p:pic>
      <p:sp>
        <p:nvSpPr>
          <p:cNvPr id="368" name="Google Shape;368;p44"/>
          <p:cNvSpPr txBox="1"/>
          <p:nvPr/>
        </p:nvSpPr>
        <p:spPr>
          <a:xfrm>
            <a:off x="4643325" y="4782700"/>
            <a:ext cx="2236500" cy="52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800"/>
              </a:spcAft>
              <a:buNone/>
            </a:pPr>
            <a:r>
              <a:rPr lang="en" sz="900" i="1">
                <a:solidFill>
                  <a:srgbClr val="333333"/>
                </a:solidFill>
                <a:latin typeface="Calibri"/>
                <a:ea typeface="Calibri"/>
                <a:cs typeface="Calibri"/>
                <a:sym typeface="Calibri"/>
              </a:rPr>
              <a:t>Bords de la Mer, Palavas</a:t>
            </a:r>
            <a:endParaRPr>
              <a:latin typeface="Calibri"/>
              <a:ea typeface="Calibri"/>
              <a:cs typeface="Calibri"/>
              <a:sym typeface="Calibri"/>
            </a:endParaRPr>
          </a:p>
        </p:txBody>
      </p:sp>
      <p:pic>
        <p:nvPicPr>
          <p:cNvPr id="369" name="Google Shape;369;p44"/>
          <p:cNvPicPr preferRelativeResize="0"/>
          <p:nvPr/>
        </p:nvPicPr>
        <p:blipFill>
          <a:blip r:embed="rId9">
            <a:alphaModFix/>
          </a:blip>
          <a:stretch>
            <a:fillRect/>
          </a:stretch>
        </p:blipFill>
        <p:spPr>
          <a:xfrm>
            <a:off x="4714188" y="3420725"/>
            <a:ext cx="1905000" cy="1409700"/>
          </a:xfrm>
          <a:prstGeom prst="rect">
            <a:avLst/>
          </a:prstGeom>
          <a:noFill/>
          <a:ln>
            <a:noFill/>
          </a:ln>
        </p:spPr>
      </p:pic>
      <p:sp>
        <p:nvSpPr>
          <p:cNvPr id="370" name="Google Shape;370;p44"/>
          <p:cNvSpPr txBox="1"/>
          <p:nvPr/>
        </p:nvSpPr>
        <p:spPr>
          <a:xfrm>
            <a:off x="4643325" y="3091975"/>
            <a:ext cx="1621800" cy="822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800"/>
              </a:spcAft>
              <a:buNone/>
            </a:pPr>
            <a:r>
              <a:rPr lang="en" sz="900" i="1">
                <a:solidFill>
                  <a:srgbClr val="333333"/>
                </a:solidFill>
              </a:rPr>
              <a:t>Le Château de Chillon</a:t>
            </a:r>
            <a:endParaRPr/>
          </a:p>
        </p:txBody>
      </p:sp>
      <p:pic>
        <p:nvPicPr>
          <p:cNvPr id="371" name="Google Shape;371;p44"/>
          <p:cNvPicPr preferRelativeResize="0"/>
          <p:nvPr/>
        </p:nvPicPr>
        <p:blipFill>
          <a:blip r:embed="rId10">
            <a:alphaModFix/>
          </a:blip>
          <a:stretch>
            <a:fillRect/>
          </a:stretch>
        </p:blipFill>
        <p:spPr>
          <a:xfrm>
            <a:off x="4714200" y="1593388"/>
            <a:ext cx="1905000" cy="1552575"/>
          </a:xfrm>
          <a:prstGeom prst="rect">
            <a:avLst/>
          </a:prstGeom>
          <a:noFill/>
          <a:ln>
            <a:noFill/>
          </a:ln>
        </p:spPr>
      </p:pic>
      <p:sp>
        <p:nvSpPr>
          <p:cNvPr id="372" name="Google Shape;372;p44"/>
          <p:cNvSpPr txBox="1"/>
          <p:nvPr/>
        </p:nvSpPr>
        <p:spPr>
          <a:xfrm>
            <a:off x="2834925" y="3123800"/>
            <a:ext cx="1523100" cy="17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libri"/>
                <a:ea typeface="Calibri"/>
                <a:cs typeface="Calibri"/>
                <a:sym typeface="Calibri"/>
              </a:rPr>
              <a:t>$365,000 USD</a:t>
            </a:r>
            <a:endParaRPr sz="1800">
              <a:latin typeface="Calibri"/>
              <a:ea typeface="Calibri"/>
              <a:cs typeface="Calibri"/>
              <a:sym typeface="Calibri"/>
            </a:endParaRPr>
          </a:p>
          <a:p>
            <a:pPr marL="0" lvl="0" indent="0" algn="l" rtl="0">
              <a:spcBef>
                <a:spcPts val="0"/>
              </a:spcBef>
              <a:spcAft>
                <a:spcPts val="0"/>
              </a:spcAft>
              <a:buNone/>
            </a:pPr>
            <a:r>
              <a:rPr lang="en" sz="1800">
                <a:solidFill>
                  <a:srgbClr val="222222"/>
                </a:solidFill>
                <a:highlight>
                  <a:srgbClr val="FFFFFF"/>
                </a:highlight>
              </a:rPr>
              <a:t>£</a:t>
            </a:r>
            <a:r>
              <a:rPr lang="en" sz="1800">
                <a:solidFill>
                  <a:schemeClr val="dk1"/>
                </a:solidFill>
                <a:latin typeface="Calibri"/>
                <a:ea typeface="Calibri"/>
                <a:cs typeface="Calibri"/>
                <a:sym typeface="Calibri"/>
              </a:rPr>
              <a:t>368,750 GBP</a:t>
            </a:r>
            <a:endParaRPr sz="1800">
              <a:solidFill>
                <a:schemeClr val="dk1"/>
              </a:solidFill>
              <a:latin typeface="Calibri"/>
              <a:ea typeface="Calibri"/>
              <a:cs typeface="Calibri"/>
              <a:sym typeface="Calibri"/>
            </a:endParaRPr>
          </a:p>
          <a:p>
            <a:pPr marL="0" lvl="0" indent="0" algn="l" rtl="0">
              <a:spcBef>
                <a:spcPts val="0"/>
              </a:spcBef>
              <a:spcAft>
                <a:spcPts val="0"/>
              </a:spcAft>
              <a:buNone/>
            </a:pPr>
            <a:r>
              <a:rPr lang="en" sz="1800">
                <a:solidFill>
                  <a:srgbClr val="222222"/>
                </a:solidFill>
                <a:highlight>
                  <a:srgbClr val="FFFFFF"/>
                </a:highlight>
              </a:rPr>
              <a:t>£</a:t>
            </a:r>
            <a:r>
              <a:rPr lang="en" sz="1800">
                <a:solidFill>
                  <a:schemeClr val="dk1"/>
                </a:solidFill>
                <a:latin typeface="Calibri"/>
                <a:ea typeface="Calibri"/>
                <a:cs typeface="Calibri"/>
                <a:sym typeface="Calibri"/>
              </a:rPr>
              <a:t>409,250 GBP</a:t>
            </a:r>
            <a:endParaRPr sz="1800">
              <a:solidFill>
                <a:schemeClr val="dk1"/>
              </a:solidFill>
              <a:latin typeface="Calibri"/>
              <a:ea typeface="Calibri"/>
              <a:cs typeface="Calibri"/>
              <a:sym typeface="Calibri"/>
            </a:endParaRPr>
          </a:p>
          <a:p>
            <a:pPr marL="0" lvl="0" indent="0" algn="l" rtl="0">
              <a:spcBef>
                <a:spcPts val="0"/>
              </a:spcBef>
              <a:spcAft>
                <a:spcPts val="0"/>
              </a:spcAft>
              <a:buNone/>
            </a:pPr>
            <a:r>
              <a:rPr lang="en" sz="1800">
                <a:solidFill>
                  <a:schemeClr val="dk1"/>
                </a:solidFill>
                <a:latin typeface="Calibri"/>
                <a:ea typeface="Calibri"/>
                <a:cs typeface="Calibri"/>
                <a:sym typeface="Calibri"/>
              </a:rPr>
              <a:t>$545,000 USD</a:t>
            </a:r>
            <a:endParaRPr sz="1800">
              <a:latin typeface="Calibri"/>
              <a:ea typeface="Calibri"/>
              <a:cs typeface="Calibri"/>
              <a:sym typeface="Calibri"/>
            </a:endParaRPr>
          </a:p>
          <a:p>
            <a:pPr marL="0" lvl="0" indent="0" algn="l" rtl="0">
              <a:spcBef>
                <a:spcPts val="0"/>
              </a:spcBef>
              <a:spcAft>
                <a:spcPts val="0"/>
              </a:spcAft>
              <a:buNone/>
            </a:pPr>
            <a:r>
              <a:rPr lang="en" sz="1800">
                <a:solidFill>
                  <a:srgbClr val="222222"/>
                </a:solidFill>
                <a:highlight>
                  <a:srgbClr val="FFFFFF"/>
                </a:highlight>
              </a:rPr>
              <a:t>£</a:t>
            </a:r>
            <a:r>
              <a:rPr lang="en" sz="1800">
                <a:latin typeface="Calibri"/>
                <a:ea typeface="Calibri"/>
                <a:cs typeface="Calibri"/>
                <a:sym typeface="Calibri"/>
              </a:rPr>
              <a:t>578,500 GBP</a:t>
            </a:r>
            <a:endParaRPr sz="18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800">
                <a:solidFill>
                  <a:schemeClr val="dk1"/>
                </a:solidFill>
                <a:latin typeface="Calibri"/>
                <a:ea typeface="Calibri"/>
                <a:cs typeface="Calibri"/>
                <a:sym typeface="Calibri"/>
              </a:rPr>
              <a:t>$845,000 USD</a:t>
            </a:r>
            <a:endParaRPr/>
          </a:p>
        </p:txBody>
      </p:sp>
      <p:sp>
        <p:nvSpPr>
          <p:cNvPr id="373" name="Google Shape;373;p44"/>
          <p:cNvSpPr txBox="1"/>
          <p:nvPr/>
        </p:nvSpPr>
        <p:spPr>
          <a:xfrm rot="-5400000">
            <a:off x="1488475" y="3523350"/>
            <a:ext cx="2236500" cy="33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alibri"/>
                <a:ea typeface="Calibri"/>
                <a:cs typeface="Calibri"/>
                <a:sym typeface="Calibri"/>
              </a:rPr>
              <a:t>SOLD FOR:</a:t>
            </a:r>
            <a:endParaRPr sz="2400">
              <a:latin typeface="Calibri"/>
              <a:ea typeface="Calibri"/>
              <a:cs typeface="Calibri"/>
              <a:sym typeface="Calibri"/>
            </a:endParaRPr>
          </a:p>
        </p:txBody>
      </p:sp>
      <p:sp>
        <p:nvSpPr>
          <p:cNvPr id="374" name="Google Shape;374;p44"/>
          <p:cNvSpPr txBox="1"/>
          <p:nvPr/>
        </p:nvSpPr>
        <p:spPr>
          <a:xfrm>
            <a:off x="1777075" y="159340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1</a:t>
            </a:r>
            <a:endParaRPr sz="1800">
              <a:solidFill>
                <a:srgbClr val="FFFFFF"/>
              </a:solidFill>
              <a:latin typeface="Calibri"/>
              <a:ea typeface="Calibri"/>
              <a:cs typeface="Calibri"/>
              <a:sym typeface="Calibri"/>
            </a:endParaRPr>
          </a:p>
        </p:txBody>
      </p:sp>
      <p:sp>
        <p:nvSpPr>
          <p:cNvPr id="375" name="Google Shape;375;p44"/>
          <p:cNvSpPr txBox="1"/>
          <p:nvPr/>
        </p:nvSpPr>
        <p:spPr>
          <a:xfrm>
            <a:off x="4164275" y="159340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2</a:t>
            </a:r>
            <a:endParaRPr sz="1800">
              <a:solidFill>
                <a:srgbClr val="FFFFFF"/>
              </a:solidFill>
              <a:latin typeface="Calibri"/>
              <a:ea typeface="Calibri"/>
              <a:cs typeface="Calibri"/>
              <a:sym typeface="Calibri"/>
            </a:endParaRPr>
          </a:p>
        </p:txBody>
      </p:sp>
      <p:sp>
        <p:nvSpPr>
          <p:cNvPr id="376" name="Google Shape;376;p44"/>
          <p:cNvSpPr txBox="1"/>
          <p:nvPr/>
        </p:nvSpPr>
        <p:spPr>
          <a:xfrm>
            <a:off x="6241500" y="159340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3</a:t>
            </a:r>
            <a:endParaRPr sz="1800">
              <a:solidFill>
                <a:srgbClr val="FFFFFF"/>
              </a:solidFill>
              <a:latin typeface="Calibri"/>
              <a:ea typeface="Calibri"/>
              <a:cs typeface="Calibri"/>
              <a:sym typeface="Calibri"/>
            </a:endParaRPr>
          </a:p>
        </p:txBody>
      </p:sp>
      <p:sp>
        <p:nvSpPr>
          <p:cNvPr id="377" name="Google Shape;377;p44"/>
          <p:cNvSpPr txBox="1"/>
          <p:nvPr/>
        </p:nvSpPr>
        <p:spPr>
          <a:xfrm>
            <a:off x="8318725" y="159340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4</a:t>
            </a:r>
            <a:endParaRPr sz="1800">
              <a:solidFill>
                <a:srgbClr val="FFFFFF"/>
              </a:solidFill>
              <a:latin typeface="Calibri"/>
              <a:ea typeface="Calibri"/>
              <a:cs typeface="Calibri"/>
              <a:sym typeface="Calibri"/>
            </a:endParaRPr>
          </a:p>
        </p:txBody>
      </p:sp>
      <p:sp>
        <p:nvSpPr>
          <p:cNvPr id="378" name="Google Shape;378;p44"/>
          <p:cNvSpPr txBox="1"/>
          <p:nvPr/>
        </p:nvSpPr>
        <p:spPr>
          <a:xfrm>
            <a:off x="1882675" y="314995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5</a:t>
            </a:r>
            <a:endParaRPr sz="1800">
              <a:solidFill>
                <a:srgbClr val="FFFFFF"/>
              </a:solidFill>
              <a:latin typeface="Calibri"/>
              <a:ea typeface="Calibri"/>
              <a:cs typeface="Calibri"/>
              <a:sym typeface="Calibri"/>
            </a:endParaRPr>
          </a:p>
        </p:txBody>
      </p:sp>
      <p:sp>
        <p:nvSpPr>
          <p:cNvPr id="379" name="Google Shape;379;p44"/>
          <p:cNvSpPr txBox="1"/>
          <p:nvPr/>
        </p:nvSpPr>
        <p:spPr>
          <a:xfrm>
            <a:off x="6241500" y="342900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6</a:t>
            </a:r>
            <a:endParaRPr sz="1800">
              <a:solidFill>
                <a:srgbClr val="FFFFFF"/>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pic>
        <p:nvPicPr>
          <p:cNvPr id="384" name="Google Shape;384;p45"/>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385" name="Google Shape;385;p45"/>
          <p:cNvPicPr preferRelativeResize="0"/>
          <p:nvPr/>
        </p:nvPicPr>
        <p:blipFill rotWithShape="1">
          <a:blip r:embed="rId4">
            <a:alphaModFix/>
          </a:blip>
          <a:srcRect l="5954" t="42941" r="66555" b="41874"/>
          <a:stretch/>
        </p:blipFill>
        <p:spPr>
          <a:xfrm>
            <a:off x="4719525" y="-40825"/>
            <a:ext cx="4083577" cy="1742951"/>
          </a:xfrm>
          <a:prstGeom prst="rect">
            <a:avLst/>
          </a:prstGeom>
          <a:noFill/>
          <a:ln>
            <a:noFill/>
          </a:ln>
        </p:spPr>
      </p:pic>
      <p:sp>
        <p:nvSpPr>
          <p:cNvPr id="386" name="Google Shape;386;p45"/>
          <p:cNvSpPr txBox="1"/>
          <p:nvPr/>
        </p:nvSpPr>
        <p:spPr>
          <a:xfrm>
            <a:off x="144425" y="855400"/>
            <a:ext cx="4382400" cy="588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a:solidFill>
                  <a:schemeClr val="dk1"/>
                </a:solidFill>
                <a:latin typeface="Calibri"/>
                <a:ea typeface="Calibri"/>
                <a:cs typeface="Calibri"/>
                <a:sym typeface="Calibri"/>
              </a:rPr>
              <a:t>The following paintings of Gustave Courbet were all sold at auction. Match the sold price with the correct painting.</a:t>
            </a:r>
            <a:endParaRPr>
              <a:solidFill>
                <a:schemeClr val="dk1"/>
              </a:solidFill>
            </a:endParaRPr>
          </a:p>
          <a:p>
            <a:pPr marL="0" lvl="0" indent="0" algn="r" rtl="0">
              <a:spcBef>
                <a:spcPts val="100"/>
              </a:spcBef>
              <a:spcAft>
                <a:spcPts val="100"/>
              </a:spcAft>
              <a:buNone/>
            </a:pPr>
            <a:endParaRPr sz="1200">
              <a:solidFill>
                <a:schemeClr val="dk1"/>
              </a:solidFill>
              <a:latin typeface="Calibri"/>
              <a:ea typeface="Calibri"/>
              <a:cs typeface="Calibri"/>
              <a:sym typeface="Calibri"/>
            </a:endParaRPr>
          </a:p>
        </p:txBody>
      </p:sp>
      <p:pic>
        <p:nvPicPr>
          <p:cNvPr id="387" name="Google Shape;387;p45"/>
          <p:cNvPicPr preferRelativeResize="0"/>
          <p:nvPr/>
        </p:nvPicPr>
        <p:blipFill>
          <a:blip r:embed="rId5">
            <a:alphaModFix/>
          </a:blip>
          <a:stretch>
            <a:fillRect/>
          </a:stretch>
        </p:blipFill>
        <p:spPr>
          <a:xfrm>
            <a:off x="249775" y="3154122"/>
            <a:ext cx="2010600" cy="1628578"/>
          </a:xfrm>
          <a:prstGeom prst="rect">
            <a:avLst/>
          </a:prstGeom>
          <a:noFill/>
          <a:ln>
            <a:noFill/>
          </a:ln>
        </p:spPr>
      </p:pic>
      <p:sp>
        <p:nvSpPr>
          <p:cNvPr id="388" name="Google Shape;388;p45"/>
          <p:cNvSpPr txBox="1"/>
          <p:nvPr/>
        </p:nvSpPr>
        <p:spPr>
          <a:xfrm>
            <a:off x="173575" y="4706500"/>
            <a:ext cx="2236500" cy="52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800"/>
              </a:spcAft>
              <a:buNone/>
            </a:pPr>
            <a:r>
              <a:rPr lang="en" sz="900" i="1">
                <a:solidFill>
                  <a:srgbClr val="333333"/>
                </a:solidFill>
                <a:latin typeface="Calibri"/>
                <a:ea typeface="Calibri"/>
                <a:cs typeface="Calibri"/>
                <a:sym typeface="Calibri"/>
              </a:rPr>
              <a:t>Le Chasseur à l’affût</a:t>
            </a:r>
            <a:endParaRPr>
              <a:latin typeface="Calibri"/>
              <a:ea typeface="Calibri"/>
              <a:cs typeface="Calibri"/>
              <a:sym typeface="Calibri"/>
            </a:endParaRPr>
          </a:p>
        </p:txBody>
      </p:sp>
      <p:sp>
        <p:nvSpPr>
          <p:cNvPr id="389" name="Google Shape;389;p45"/>
          <p:cNvSpPr txBox="1"/>
          <p:nvPr/>
        </p:nvSpPr>
        <p:spPr>
          <a:xfrm>
            <a:off x="6757825" y="3927425"/>
            <a:ext cx="1972200" cy="396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800"/>
              </a:spcAft>
              <a:buNone/>
            </a:pPr>
            <a:r>
              <a:rPr lang="en" sz="900" i="1">
                <a:solidFill>
                  <a:srgbClr val="333333"/>
                </a:solidFill>
                <a:latin typeface="Calibri"/>
                <a:ea typeface="Calibri"/>
                <a:cs typeface="Calibri"/>
                <a:sym typeface="Calibri"/>
              </a:rPr>
              <a:t>Les Récits de la Grand-Mère Salvan (Les trois soeurs de Courbet)</a:t>
            </a:r>
            <a:endParaRPr>
              <a:latin typeface="Calibri"/>
              <a:ea typeface="Calibri"/>
              <a:cs typeface="Calibri"/>
              <a:sym typeface="Calibri"/>
            </a:endParaRPr>
          </a:p>
        </p:txBody>
      </p:sp>
      <p:pic>
        <p:nvPicPr>
          <p:cNvPr id="390" name="Google Shape;390;p45"/>
          <p:cNvPicPr preferRelativeResize="0"/>
          <p:nvPr/>
        </p:nvPicPr>
        <p:blipFill>
          <a:blip r:embed="rId6">
            <a:alphaModFix/>
          </a:blip>
          <a:stretch>
            <a:fillRect/>
          </a:stretch>
        </p:blipFill>
        <p:spPr>
          <a:xfrm>
            <a:off x="6791425" y="1593400"/>
            <a:ext cx="1905000" cy="2390775"/>
          </a:xfrm>
          <a:prstGeom prst="rect">
            <a:avLst/>
          </a:prstGeom>
          <a:noFill/>
          <a:ln>
            <a:noFill/>
          </a:ln>
        </p:spPr>
      </p:pic>
      <p:pic>
        <p:nvPicPr>
          <p:cNvPr id="391" name="Google Shape;391;p45"/>
          <p:cNvPicPr preferRelativeResize="0"/>
          <p:nvPr/>
        </p:nvPicPr>
        <p:blipFill>
          <a:blip r:embed="rId7">
            <a:alphaModFix/>
          </a:blip>
          <a:stretch>
            <a:fillRect/>
          </a:stretch>
        </p:blipFill>
        <p:spPr>
          <a:xfrm>
            <a:off x="249775" y="1593400"/>
            <a:ext cx="1905000" cy="1304925"/>
          </a:xfrm>
          <a:prstGeom prst="rect">
            <a:avLst/>
          </a:prstGeom>
          <a:noFill/>
          <a:ln>
            <a:noFill/>
          </a:ln>
        </p:spPr>
      </p:pic>
      <p:sp>
        <p:nvSpPr>
          <p:cNvPr id="392" name="Google Shape;392;p45"/>
          <p:cNvSpPr txBox="1"/>
          <p:nvPr/>
        </p:nvSpPr>
        <p:spPr>
          <a:xfrm>
            <a:off x="196975" y="2818825"/>
            <a:ext cx="2010600" cy="82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800"/>
              </a:spcAft>
              <a:buNone/>
            </a:pPr>
            <a:r>
              <a:rPr lang="en" sz="900" i="1">
                <a:solidFill>
                  <a:srgbClr val="333333"/>
                </a:solidFill>
                <a:latin typeface="Calibri"/>
                <a:ea typeface="Calibri"/>
                <a:cs typeface="Calibri"/>
                <a:sym typeface="Calibri"/>
              </a:rPr>
              <a:t>Pommes rouges</a:t>
            </a:r>
            <a:endParaRPr>
              <a:latin typeface="Calibri"/>
              <a:ea typeface="Calibri"/>
              <a:cs typeface="Calibri"/>
              <a:sym typeface="Calibri"/>
            </a:endParaRPr>
          </a:p>
        </p:txBody>
      </p:sp>
      <p:sp>
        <p:nvSpPr>
          <p:cNvPr id="393" name="Google Shape;393;p45"/>
          <p:cNvSpPr txBox="1"/>
          <p:nvPr/>
        </p:nvSpPr>
        <p:spPr>
          <a:xfrm>
            <a:off x="2325025" y="2818825"/>
            <a:ext cx="1523100" cy="670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800"/>
              </a:spcAft>
              <a:buNone/>
            </a:pPr>
            <a:r>
              <a:rPr lang="en" sz="900" i="1">
                <a:solidFill>
                  <a:srgbClr val="333333"/>
                </a:solidFill>
                <a:latin typeface="Calibri"/>
                <a:ea typeface="Calibri"/>
                <a:cs typeface="Calibri"/>
                <a:sym typeface="Calibri"/>
              </a:rPr>
              <a:t>Paysage près d'Ornans</a:t>
            </a:r>
            <a:endParaRPr>
              <a:latin typeface="Calibri"/>
              <a:ea typeface="Calibri"/>
              <a:cs typeface="Calibri"/>
              <a:sym typeface="Calibri"/>
            </a:endParaRPr>
          </a:p>
        </p:txBody>
      </p:sp>
      <p:pic>
        <p:nvPicPr>
          <p:cNvPr id="394" name="Google Shape;394;p45"/>
          <p:cNvPicPr preferRelativeResize="0"/>
          <p:nvPr/>
        </p:nvPicPr>
        <p:blipFill>
          <a:blip r:embed="rId8">
            <a:alphaModFix/>
          </a:blip>
          <a:stretch>
            <a:fillRect/>
          </a:stretch>
        </p:blipFill>
        <p:spPr>
          <a:xfrm>
            <a:off x="2401225" y="1593400"/>
            <a:ext cx="2156916" cy="1304925"/>
          </a:xfrm>
          <a:prstGeom prst="rect">
            <a:avLst/>
          </a:prstGeom>
          <a:noFill/>
          <a:ln>
            <a:noFill/>
          </a:ln>
        </p:spPr>
      </p:pic>
      <p:sp>
        <p:nvSpPr>
          <p:cNvPr id="395" name="Google Shape;395;p45"/>
          <p:cNvSpPr txBox="1"/>
          <p:nvPr/>
        </p:nvSpPr>
        <p:spPr>
          <a:xfrm>
            <a:off x="4643325" y="4782700"/>
            <a:ext cx="2236500" cy="52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800"/>
              </a:spcAft>
              <a:buNone/>
            </a:pPr>
            <a:r>
              <a:rPr lang="en" sz="900" i="1">
                <a:solidFill>
                  <a:srgbClr val="333333"/>
                </a:solidFill>
                <a:latin typeface="Calibri"/>
                <a:ea typeface="Calibri"/>
                <a:cs typeface="Calibri"/>
                <a:sym typeface="Calibri"/>
              </a:rPr>
              <a:t>Bords de la Mer, Palavas</a:t>
            </a:r>
            <a:endParaRPr>
              <a:latin typeface="Calibri"/>
              <a:ea typeface="Calibri"/>
              <a:cs typeface="Calibri"/>
              <a:sym typeface="Calibri"/>
            </a:endParaRPr>
          </a:p>
        </p:txBody>
      </p:sp>
      <p:pic>
        <p:nvPicPr>
          <p:cNvPr id="396" name="Google Shape;396;p45"/>
          <p:cNvPicPr preferRelativeResize="0"/>
          <p:nvPr/>
        </p:nvPicPr>
        <p:blipFill>
          <a:blip r:embed="rId9">
            <a:alphaModFix/>
          </a:blip>
          <a:stretch>
            <a:fillRect/>
          </a:stretch>
        </p:blipFill>
        <p:spPr>
          <a:xfrm>
            <a:off x="4714188" y="3420725"/>
            <a:ext cx="1905000" cy="1409700"/>
          </a:xfrm>
          <a:prstGeom prst="rect">
            <a:avLst/>
          </a:prstGeom>
          <a:noFill/>
          <a:ln>
            <a:noFill/>
          </a:ln>
        </p:spPr>
      </p:pic>
      <p:sp>
        <p:nvSpPr>
          <p:cNvPr id="397" name="Google Shape;397;p45"/>
          <p:cNvSpPr txBox="1"/>
          <p:nvPr/>
        </p:nvSpPr>
        <p:spPr>
          <a:xfrm>
            <a:off x="4643325" y="3091975"/>
            <a:ext cx="1621800" cy="822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800"/>
              </a:spcAft>
              <a:buNone/>
            </a:pPr>
            <a:r>
              <a:rPr lang="en" sz="900" i="1">
                <a:solidFill>
                  <a:srgbClr val="333333"/>
                </a:solidFill>
              </a:rPr>
              <a:t>Le Château de Chillon</a:t>
            </a:r>
            <a:endParaRPr/>
          </a:p>
        </p:txBody>
      </p:sp>
      <p:pic>
        <p:nvPicPr>
          <p:cNvPr id="398" name="Google Shape;398;p45"/>
          <p:cNvPicPr preferRelativeResize="0"/>
          <p:nvPr/>
        </p:nvPicPr>
        <p:blipFill>
          <a:blip r:embed="rId10">
            <a:alphaModFix/>
          </a:blip>
          <a:stretch>
            <a:fillRect/>
          </a:stretch>
        </p:blipFill>
        <p:spPr>
          <a:xfrm>
            <a:off x="4714200" y="1593388"/>
            <a:ext cx="1905000" cy="1552575"/>
          </a:xfrm>
          <a:prstGeom prst="rect">
            <a:avLst/>
          </a:prstGeom>
          <a:noFill/>
          <a:ln>
            <a:noFill/>
          </a:ln>
        </p:spPr>
      </p:pic>
      <p:sp>
        <p:nvSpPr>
          <p:cNvPr id="399" name="Google Shape;399;p45"/>
          <p:cNvSpPr txBox="1"/>
          <p:nvPr/>
        </p:nvSpPr>
        <p:spPr>
          <a:xfrm>
            <a:off x="2688950" y="3125525"/>
            <a:ext cx="1523100" cy="16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rPr>
              <a:t>£</a:t>
            </a:r>
            <a:r>
              <a:rPr lang="en" sz="1800">
                <a:solidFill>
                  <a:srgbClr val="FFFFFF"/>
                </a:solidFill>
                <a:latin typeface="Calibri"/>
                <a:ea typeface="Calibri"/>
                <a:cs typeface="Calibri"/>
                <a:sym typeface="Calibri"/>
              </a:rPr>
              <a:t>409,250 GBP</a:t>
            </a:r>
            <a:endParaRPr sz="1800">
              <a:solidFill>
                <a:srgbClr val="FFFFFF"/>
              </a:solidFill>
              <a:latin typeface="Calibri"/>
              <a:ea typeface="Calibri"/>
              <a:cs typeface="Calibri"/>
              <a:sym typeface="Calibri"/>
            </a:endParaRPr>
          </a:p>
          <a:p>
            <a:pPr marL="0" lvl="0" indent="0" algn="l" rtl="0">
              <a:spcBef>
                <a:spcPts val="0"/>
              </a:spcBef>
              <a:spcAft>
                <a:spcPts val="0"/>
              </a:spcAft>
              <a:buNone/>
            </a:pPr>
            <a:r>
              <a:rPr lang="en" sz="1800">
                <a:solidFill>
                  <a:srgbClr val="FFFFFF"/>
                </a:solidFill>
                <a:latin typeface="Calibri"/>
                <a:ea typeface="Calibri"/>
                <a:cs typeface="Calibri"/>
                <a:sym typeface="Calibri"/>
              </a:rPr>
              <a:t>$545,000 USD</a:t>
            </a:r>
            <a:endParaRPr sz="1800">
              <a:solidFill>
                <a:srgbClr val="FFFFFF"/>
              </a:solidFill>
              <a:latin typeface="Calibri"/>
              <a:ea typeface="Calibri"/>
              <a:cs typeface="Calibri"/>
              <a:sym typeface="Calibri"/>
            </a:endParaRPr>
          </a:p>
          <a:p>
            <a:pPr marL="0" lvl="0" indent="0" algn="l" rtl="0">
              <a:spcBef>
                <a:spcPts val="0"/>
              </a:spcBef>
              <a:spcAft>
                <a:spcPts val="0"/>
              </a:spcAft>
              <a:buNone/>
            </a:pPr>
            <a:r>
              <a:rPr lang="en" sz="1800">
                <a:solidFill>
                  <a:srgbClr val="FFFFFF"/>
                </a:solidFill>
                <a:latin typeface="Calibri"/>
                <a:ea typeface="Calibri"/>
                <a:cs typeface="Calibri"/>
                <a:sym typeface="Calibri"/>
              </a:rPr>
              <a:t>$365,000 USD</a:t>
            </a:r>
            <a:endParaRPr sz="1800">
              <a:solidFill>
                <a:srgbClr val="FFFFFF"/>
              </a:solidFill>
              <a:latin typeface="Calibri"/>
              <a:ea typeface="Calibri"/>
              <a:cs typeface="Calibri"/>
              <a:sym typeface="Calibri"/>
            </a:endParaRPr>
          </a:p>
          <a:p>
            <a:pPr marL="0" lvl="0" indent="0" algn="l" rtl="0">
              <a:spcBef>
                <a:spcPts val="0"/>
              </a:spcBef>
              <a:spcAft>
                <a:spcPts val="0"/>
              </a:spcAft>
              <a:buNone/>
            </a:pPr>
            <a:r>
              <a:rPr lang="en" sz="1800">
                <a:solidFill>
                  <a:srgbClr val="FFFFFF"/>
                </a:solidFill>
                <a:latin typeface="Calibri"/>
                <a:ea typeface="Calibri"/>
                <a:cs typeface="Calibri"/>
                <a:sym typeface="Calibri"/>
              </a:rPr>
              <a:t>$845,000 USD</a:t>
            </a:r>
            <a:endParaRPr sz="1800">
              <a:solidFill>
                <a:srgbClr val="FFFFFF"/>
              </a:solidFill>
              <a:latin typeface="Calibri"/>
              <a:ea typeface="Calibri"/>
              <a:cs typeface="Calibri"/>
              <a:sym typeface="Calibri"/>
            </a:endParaRPr>
          </a:p>
          <a:p>
            <a:pPr marL="0" lvl="0" indent="0" algn="l" rtl="0">
              <a:spcBef>
                <a:spcPts val="0"/>
              </a:spcBef>
              <a:spcAft>
                <a:spcPts val="0"/>
              </a:spcAft>
              <a:buNone/>
            </a:pPr>
            <a:r>
              <a:rPr lang="en" sz="1800">
                <a:solidFill>
                  <a:srgbClr val="FFFFFF"/>
                </a:solidFill>
              </a:rPr>
              <a:t>£</a:t>
            </a:r>
            <a:r>
              <a:rPr lang="en" sz="1800">
                <a:solidFill>
                  <a:srgbClr val="FFFFFF"/>
                </a:solidFill>
                <a:latin typeface="Calibri"/>
                <a:ea typeface="Calibri"/>
                <a:cs typeface="Calibri"/>
                <a:sym typeface="Calibri"/>
              </a:rPr>
              <a:t>578,500 GBP</a:t>
            </a:r>
            <a:endParaRPr sz="1800">
              <a:solidFill>
                <a:srgbClr val="FFFFFF"/>
              </a:solidFill>
              <a:latin typeface="Calibri"/>
              <a:ea typeface="Calibri"/>
              <a:cs typeface="Calibri"/>
              <a:sym typeface="Calibri"/>
            </a:endParaRPr>
          </a:p>
          <a:p>
            <a:pPr marL="0" lvl="0" indent="0" algn="l" rtl="0">
              <a:spcBef>
                <a:spcPts val="0"/>
              </a:spcBef>
              <a:spcAft>
                <a:spcPts val="0"/>
              </a:spcAft>
              <a:buNone/>
            </a:pPr>
            <a:r>
              <a:rPr lang="en" sz="1800">
                <a:solidFill>
                  <a:srgbClr val="FFFFFF"/>
                </a:solidFill>
              </a:rPr>
              <a:t>£</a:t>
            </a:r>
            <a:r>
              <a:rPr lang="en" sz="1800">
                <a:solidFill>
                  <a:srgbClr val="FFFFFF"/>
                </a:solidFill>
                <a:latin typeface="Calibri"/>
                <a:ea typeface="Calibri"/>
                <a:cs typeface="Calibri"/>
                <a:sym typeface="Calibri"/>
              </a:rPr>
              <a:t>368,750 GBP</a:t>
            </a:r>
            <a:endParaRPr>
              <a:solidFill>
                <a:srgbClr val="FFFFFF"/>
              </a:solidFill>
            </a:endParaRPr>
          </a:p>
        </p:txBody>
      </p:sp>
      <p:sp>
        <p:nvSpPr>
          <p:cNvPr id="400" name="Google Shape;400;p45"/>
          <p:cNvSpPr txBox="1"/>
          <p:nvPr/>
        </p:nvSpPr>
        <p:spPr>
          <a:xfrm>
            <a:off x="6753775" y="1549725"/>
            <a:ext cx="1523100" cy="50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$845,000 USD</a:t>
            </a:r>
            <a:endParaRPr>
              <a:solidFill>
                <a:srgbClr val="FFFFFF"/>
              </a:solidFill>
            </a:endParaRPr>
          </a:p>
        </p:txBody>
      </p:sp>
      <p:sp>
        <p:nvSpPr>
          <p:cNvPr id="401" name="Google Shape;401;p45"/>
          <p:cNvSpPr txBox="1"/>
          <p:nvPr/>
        </p:nvSpPr>
        <p:spPr>
          <a:xfrm>
            <a:off x="4684650" y="3376275"/>
            <a:ext cx="1523100" cy="43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t>£</a:t>
            </a:r>
            <a:r>
              <a:rPr lang="en" sz="1800">
                <a:latin typeface="Calibri"/>
                <a:ea typeface="Calibri"/>
                <a:cs typeface="Calibri"/>
                <a:sym typeface="Calibri"/>
              </a:rPr>
              <a:t>368,750 GBP</a:t>
            </a:r>
            <a:endParaRPr sz="1800">
              <a:latin typeface="Calibri"/>
              <a:ea typeface="Calibri"/>
              <a:cs typeface="Calibri"/>
              <a:sym typeface="Calibri"/>
            </a:endParaRPr>
          </a:p>
          <a:p>
            <a:pPr marL="0" lvl="0" indent="0" algn="l" rtl="0">
              <a:spcBef>
                <a:spcPts val="0"/>
              </a:spcBef>
              <a:spcAft>
                <a:spcPts val="0"/>
              </a:spcAft>
              <a:buNone/>
            </a:pPr>
            <a:endParaRPr>
              <a:solidFill>
                <a:srgbClr val="FFFFFF"/>
              </a:solidFill>
            </a:endParaRPr>
          </a:p>
        </p:txBody>
      </p:sp>
      <p:sp>
        <p:nvSpPr>
          <p:cNvPr id="402" name="Google Shape;402;p45"/>
          <p:cNvSpPr txBox="1"/>
          <p:nvPr/>
        </p:nvSpPr>
        <p:spPr>
          <a:xfrm>
            <a:off x="277375" y="3128113"/>
            <a:ext cx="1523100" cy="50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t>£</a:t>
            </a:r>
            <a:r>
              <a:rPr lang="en" sz="1800">
                <a:latin typeface="Calibri"/>
                <a:ea typeface="Calibri"/>
                <a:cs typeface="Calibri"/>
                <a:sym typeface="Calibri"/>
              </a:rPr>
              <a:t>578,500 GBP</a:t>
            </a:r>
            <a:endParaRPr/>
          </a:p>
        </p:txBody>
      </p:sp>
      <p:sp>
        <p:nvSpPr>
          <p:cNvPr id="403" name="Google Shape;403;p45"/>
          <p:cNvSpPr txBox="1"/>
          <p:nvPr/>
        </p:nvSpPr>
        <p:spPr>
          <a:xfrm>
            <a:off x="4684638" y="1527225"/>
            <a:ext cx="1523100" cy="39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$365,000 USD</a:t>
            </a:r>
            <a:endParaRPr>
              <a:solidFill>
                <a:srgbClr val="FFFFFF"/>
              </a:solidFill>
            </a:endParaRPr>
          </a:p>
        </p:txBody>
      </p:sp>
      <p:sp>
        <p:nvSpPr>
          <p:cNvPr id="404" name="Google Shape;404;p45"/>
          <p:cNvSpPr txBox="1"/>
          <p:nvPr/>
        </p:nvSpPr>
        <p:spPr>
          <a:xfrm>
            <a:off x="2370800" y="1517200"/>
            <a:ext cx="1523100" cy="39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$545,000 USD</a:t>
            </a:r>
            <a:endParaRPr>
              <a:solidFill>
                <a:srgbClr val="FFFFFF"/>
              </a:solidFill>
            </a:endParaRPr>
          </a:p>
        </p:txBody>
      </p:sp>
      <p:sp>
        <p:nvSpPr>
          <p:cNvPr id="405" name="Google Shape;405;p45"/>
          <p:cNvSpPr txBox="1"/>
          <p:nvPr/>
        </p:nvSpPr>
        <p:spPr>
          <a:xfrm>
            <a:off x="264925" y="1549725"/>
            <a:ext cx="1523100" cy="50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rPr>
              <a:t>£</a:t>
            </a:r>
            <a:r>
              <a:rPr lang="en" sz="1800">
                <a:solidFill>
                  <a:srgbClr val="FFFFFF"/>
                </a:solidFill>
                <a:latin typeface="Calibri"/>
                <a:ea typeface="Calibri"/>
                <a:cs typeface="Calibri"/>
                <a:sym typeface="Calibri"/>
              </a:rPr>
              <a:t>409,250 GBP</a:t>
            </a:r>
            <a:endParaRPr>
              <a:solidFill>
                <a:srgbClr val="FFFFFF"/>
              </a:solidFill>
            </a:endParaRPr>
          </a:p>
        </p:txBody>
      </p:sp>
      <p:sp>
        <p:nvSpPr>
          <p:cNvPr id="406" name="Google Shape;406;p45"/>
          <p:cNvSpPr txBox="1"/>
          <p:nvPr/>
        </p:nvSpPr>
        <p:spPr>
          <a:xfrm>
            <a:off x="2834925" y="3123800"/>
            <a:ext cx="1523100" cy="17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libri"/>
                <a:ea typeface="Calibri"/>
                <a:cs typeface="Calibri"/>
                <a:sym typeface="Calibri"/>
              </a:rPr>
              <a:t>$365,000 USD</a:t>
            </a:r>
            <a:endParaRPr sz="1800">
              <a:latin typeface="Calibri"/>
              <a:ea typeface="Calibri"/>
              <a:cs typeface="Calibri"/>
              <a:sym typeface="Calibri"/>
            </a:endParaRPr>
          </a:p>
          <a:p>
            <a:pPr marL="0" lvl="0" indent="0" algn="l" rtl="0">
              <a:spcBef>
                <a:spcPts val="0"/>
              </a:spcBef>
              <a:spcAft>
                <a:spcPts val="0"/>
              </a:spcAft>
              <a:buNone/>
            </a:pPr>
            <a:r>
              <a:rPr lang="en" sz="1800">
                <a:solidFill>
                  <a:srgbClr val="222222"/>
                </a:solidFill>
                <a:highlight>
                  <a:srgbClr val="FFFFFF"/>
                </a:highlight>
              </a:rPr>
              <a:t>£</a:t>
            </a:r>
            <a:r>
              <a:rPr lang="en" sz="1800">
                <a:solidFill>
                  <a:schemeClr val="dk1"/>
                </a:solidFill>
                <a:latin typeface="Calibri"/>
                <a:ea typeface="Calibri"/>
                <a:cs typeface="Calibri"/>
                <a:sym typeface="Calibri"/>
              </a:rPr>
              <a:t>368,750 GBP</a:t>
            </a:r>
            <a:endParaRPr sz="1800">
              <a:solidFill>
                <a:schemeClr val="dk1"/>
              </a:solidFill>
              <a:latin typeface="Calibri"/>
              <a:ea typeface="Calibri"/>
              <a:cs typeface="Calibri"/>
              <a:sym typeface="Calibri"/>
            </a:endParaRPr>
          </a:p>
          <a:p>
            <a:pPr marL="0" lvl="0" indent="0" algn="l" rtl="0">
              <a:spcBef>
                <a:spcPts val="0"/>
              </a:spcBef>
              <a:spcAft>
                <a:spcPts val="0"/>
              </a:spcAft>
              <a:buNone/>
            </a:pPr>
            <a:r>
              <a:rPr lang="en" sz="1800">
                <a:solidFill>
                  <a:srgbClr val="222222"/>
                </a:solidFill>
                <a:highlight>
                  <a:srgbClr val="FFFFFF"/>
                </a:highlight>
              </a:rPr>
              <a:t>£</a:t>
            </a:r>
            <a:r>
              <a:rPr lang="en" sz="1800">
                <a:solidFill>
                  <a:schemeClr val="dk1"/>
                </a:solidFill>
                <a:latin typeface="Calibri"/>
                <a:ea typeface="Calibri"/>
                <a:cs typeface="Calibri"/>
                <a:sym typeface="Calibri"/>
              </a:rPr>
              <a:t>409,250 GBP</a:t>
            </a:r>
            <a:endParaRPr sz="1800">
              <a:solidFill>
                <a:schemeClr val="dk1"/>
              </a:solidFill>
              <a:latin typeface="Calibri"/>
              <a:ea typeface="Calibri"/>
              <a:cs typeface="Calibri"/>
              <a:sym typeface="Calibri"/>
            </a:endParaRPr>
          </a:p>
          <a:p>
            <a:pPr marL="0" lvl="0" indent="0" algn="l" rtl="0">
              <a:spcBef>
                <a:spcPts val="0"/>
              </a:spcBef>
              <a:spcAft>
                <a:spcPts val="0"/>
              </a:spcAft>
              <a:buNone/>
            </a:pPr>
            <a:r>
              <a:rPr lang="en" sz="1800">
                <a:solidFill>
                  <a:schemeClr val="dk1"/>
                </a:solidFill>
                <a:latin typeface="Calibri"/>
                <a:ea typeface="Calibri"/>
                <a:cs typeface="Calibri"/>
                <a:sym typeface="Calibri"/>
              </a:rPr>
              <a:t>$545,000 USD</a:t>
            </a:r>
            <a:endParaRPr sz="1800">
              <a:latin typeface="Calibri"/>
              <a:ea typeface="Calibri"/>
              <a:cs typeface="Calibri"/>
              <a:sym typeface="Calibri"/>
            </a:endParaRPr>
          </a:p>
          <a:p>
            <a:pPr marL="0" lvl="0" indent="0" algn="l" rtl="0">
              <a:spcBef>
                <a:spcPts val="0"/>
              </a:spcBef>
              <a:spcAft>
                <a:spcPts val="0"/>
              </a:spcAft>
              <a:buNone/>
            </a:pPr>
            <a:r>
              <a:rPr lang="en" sz="1800">
                <a:solidFill>
                  <a:srgbClr val="222222"/>
                </a:solidFill>
                <a:highlight>
                  <a:srgbClr val="FFFFFF"/>
                </a:highlight>
              </a:rPr>
              <a:t>£</a:t>
            </a:r>
            <a:r>
              <a:rPr lang="en" sz="1800">
                <a:latin typeface="Calibri"/>
                <a:ea typeface="Calibri"/>
                <a:cs typeface="Calibri"/>
                <a:sym typeface="Calibri"/>
              </a:rPr>
              <a:t>578,500 GBP</a:t>
            </a:r>
            <a:endParaRPr sz="1800">
              <a:latin typeface="Calibri"/>
              <a:ea typeface="Calibri"/>
              <a:cs typeface="Calibri"/>
              <a:sym typeface="Calibri"/>
            </a:endParaRPr>
          </a:p>
          <a:p>
            <a:pPr marL="0" lvl="0" indent="0" algn="l" rtl="0">
              <a:spcBef>
                <a:spcPts val="0"/>
              </a:spcBef>
              <a:spcAft>
                <a:spcPts val="0"/>
              </a:spcAft>
              <a:buNone/>
            </a:pPr>
            <a:r>
              <a:rPr lang="en" sz="1800">
                <a:solidFill>
                  <a:schemeClr val="dk1"/>
                </a:solidFill>
                <a:latin typeface="Calibri"/>
                <a:ea typeface="Calibri"/>
                <a:cs typeface="Calibri"/>
                <a:sym typeface="Calibri"/>
              </a:rPr>
              <a:t>$845,000 USD</a:t>
            </a:r>
            <a:endParaRPr/>
          </a:p>
        </p:txBody>
      </p:sp>
      <p:sp>
        <p:nvSpPr>
          <p:cNvPr id="407" name="Google Shape;407;p45"/>
          <p:cNvSpPr txBox="1"/>
          <p:nvPr/>
        </p:nvSpPr>
        <p:spPr>
          <a:xfrm rot="-5400000">
            <a:off x="1488475" y="3523350"/>
            <a:ext cx="2236500" cy="33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alibri"/>
                <a:ea typeface="Calibri"/>
                <a:cs typeface="Calibri"/>
                <a:sym typeface="Calibri"/>
              </a:rPr>
              <a:t>SOLD FOR:</a:t>
            </a:r>
            <a:endParaRPr sz="2400">
              <a:latin typeface="Calibri"/>
              <a:ea typeface="Calibri"/>
              <a:cs typeface="Calibri"/>
              <a:sym typeface="Calibri"/>
            </a:endParaRPr>
          </a:p>
        </p:txBody>
      </p:sp>
      <p:sp>
        <p:nvSpPr>
          <p:cNvPr id="408" name="Google Shape;408;p45"/>
          <p:cNvSpPr txBox="1"/>
          <p:nvPr/>
        </p:nvSpPr>
        <p:spPr>
          <a:xfrm>
            <a:off x="1777075" y="159340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1</a:t>
            </a:r>
            <a:endParaRPr sz="1800">
              <a:solidFill>
                <a:srgbClr val="FFFFFF"/>
              </a:solidFill>
              <a:latin typeface="Calibri"/>
              <a:ea typeface="Calibri"/>
              <a:cs typeface="Calibri"/>
              <a:sym typeface="Calibri"/>
            </a:endParaRPr>
          </a:p>
        </p:txBody>
      </p:sp>
      <p:sp>
        <p:nvSpPr>
          <p:cNvPr id="409" name="Google Shape;409;p45"/>
          <p:cNvSpPr txBox="1"/>
          <p:nvPr/>
        </p:nvSpPr>
        <p:spPr>
          <a:xfrm>
            <a:off x="4164275" y="159340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2</a:t>
            </a:r>
            <a:endParaRPr sz="1800">
              <a:solidFill>
                <a:srgbClr val="FFFFFF"/>
              </a:solidFill>
              <a:latin typeface="Calibri"/>
              <a:ea typeface="Calibri"/>
              <a:cs typeface="Calibri"/>
              <a:sym typeface="Calibri"/>
            </a:endParaRPr>
          </a:p>
        </p:txBody>
      </p:sp>
      <p:sp>
        <p:nvSpPr>
          <p:cNvPr id="410" name="Google Shape;410;p45"/>
          <p:cNvSpPr txBox="1"/>
          <p:nvPr/>
        </p:nvSpPr>
        <p:spPr>
          <a:xfrm>
            <a:off x="6241500" y="159340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3</a:t>
            </a:r>
            <a:endParaRPr sz="1800">
              <a:solidFill>
                <a:srgbClr val="FFFFFF"/>
              </a:solidFill>
              <a:latin typeface="Calibri"/>
              <a:ea typeface="Calibri"/>
              <a:cs typeface="Calibri"/>
              <a:sym typeface="Calibri"/>
            </a:endParaRPr>
          </a:p>
        </p:txBody>
      </p:sp>
      <p:sp>
        <p:nvSpPr>
          <p:cNvPr id="411" name="Google Shape;411;p45"/>
          <p:cNvSpPr txBox="1"/>
          <p:nvPr/>
        </p:nvSpPr>
        <p:spPr>
          <a:xfrm>
            <a:off x="8318725" y="159340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4</a:t>
            </a:r>
            <a:endParaRPr sz="1800">
              <a:solidFill>
                <a:srgbClr val="FFFFFF"/>
              </a:solidFill>
              <a:latin typeface="Calibri"/>
              <a:ea typeface="Calibri"/>
              <a:cs typeface="Calibri"/>
              <a:sym typeface="Calibri"/>
            </a:endParaRPr>
          </a:p>
        </p:txBody>
      </p:sp>
      <p:sp>
        <p:nvSpPr>
          <p:cNvPr id="412" name="Google Shape;412;p45"/>
          <p:cNvSpPr txBox="1"/>
          <p:nvPr/>
        </p:nvSpPr>
        <p:spPr>
          <a:xfrm>
            <a:off x="1882675" y="314995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5</a:t>
            </a:r>
            <a:endParaRPr sz="1800">
              <a:solidFill>
                <a:srgbClr val="FFFFFF"/>
              </a:solidFill>
              <a:latin typeface="Calibri"/>
              <a:ea typeface="Calibri"/>
              <a:cs typeface="Calibri"/>
              <a:sym typeface="Calibri"/>
            </a:endParaRPr>
          </a:p>
        </p:txBody>
      </p:sp>
      <p:sp>
        <p:nvSpPr>
          <p:cNvPr id="413" name="Google Shape;413;p45"/>
          <p:cNvSpPr txBox="1"/>
          <p:nvPr/>
        </p:nvSpPr>
        <p:spPr>
          <a:xfrm>
            <a:off x="6241500" y="3429000"/>
            <a:ext cx="377700" cy="52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6</a:t>
            </a:r>
            <a:endParaRPr sz="1800">
              <a:solidFill>
                <a:srgbClr val="FFFFFF"/>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5"/>
                                        </p:tgtEl>
                                        <p:attrNameLst>
                                          <p:attrName>style.visibility</p:attrName>
                                        </p:attrNameLst>
                                      </p:cBhvr>
                                      <p:to>
                                        <p:strVal val="visible"/>
                                      </p:to>
                                    </p:set>
                                    <p:animEffect transition="in" filter="fade">
                                      <p:cBhvr>
                                        <p:cTn id="7" dur="1000"/>
                                        <p:tgtEl>
                                          <p:spTgt spid="40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4"/>
                                        </p:tgtEl>
                                        <p:attrNameLst>
                                          <p:attrName>style.visibility</p:attrName>
                                        </p:attrNameLst>
                                      </p:cBhvr>
                                      <p:to>
                                        <p:strVal val="visible"/>
                                      </p:to>
                                    </p:set>
                                    <p:animEffect transition="in" filter="fade">
                                      <p:cBhvr>
                                        <p:cTn id="12" dur="1000"/>
                                        <p:tgtEl>
                                          <p:spTgt spid="40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3"/>
                                        </p:tgtEl>
                                        <p:attrNameLst>
                                          <p:attrName>style.visibility</p:attrName>
                                        </p:attrNameLst>
                                      </p:cBhvr>
                                      <p:to>
                                        <p:strVal val="visible"/>
                                      </p:to>
                                    </p:set>
                                    <p:animEffect transition="in" filter="fade">
                                      <p:cBhvr>
                                        <p:cTn id="17" dur="1000"/>
                                        <p:tgtEl>
                                          <p:spTgt spid="40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0"/>
                                        </p:tgtEl>
                                        <p:attrNameLst>
                                          <p:attrName>style.visibility</p:attrName>
                                        </p:attrNameLst>
                                      </p:cBhvr>
                                      <p:to>
                                        <p:strVal val="visible"/>
                                      </p:to>
                                    </p:set>
                                    <p:animEffect transition="in" filter="fade">
                                      <p:cBhvr>
                                        <p:cTn id="22" dur="1000"/>
                                        <p:tgtEl>
                                          <p:spTgt spid="40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2"/>
                                        </p:tgtEl>
                                        <p:attrNameLst>
                                          <p:attrName>style.visibility</p:attrName>
                                        </p:attrNameLst>
                                      </p:cBhvr>
                                      <p:to>
                                        <p:strVal val="visible"/>
                                      </p:to>
                                    </p:set>
                                    <p:animEffect transition="in" filter="fade">
                                      <p:cBhvr>
                                        <p:cTn id="27" dur="1000"/>
                                        <p:tgtEl>
                                          <p:spTgt spid="40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1"/>
                                        </p:tgtEl>
                                        <p:attrNameLst>
                                          <p:attrName>style.visibility</p:attrName>
                                        </p:attrNameLst>
                                      </p:cBhvr>
                                      <p:to>
                                        <p:strVal val="visible"/>
                                      </p:to>
                                    </p:set>
                                    <p:animEffect transition="in" filter="fade">
                                      <p:cBhvr>
                                        <p:cTn id="32" dur="1000"/>
                                        <p:tgtEl>
                                          <p:spTgt spid="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pic>
        <p:nvPicPr>
          <p:cNvPr id="418" name="Google Shape;418;p46"/>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419" name="Google Shape;419;p4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420" name="Google Shape;420;p46"/>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3    •    W E E K  18</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61C4C41A-0579-F868-A1A3-3B2B38C3FE3C}"/>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pic>
        <p:nvPicPr>
          <p:cNvPr id="425" name="Google Shape;425;p47"/>
          <p:cNvPicPr preferRelativeResize="0"/>
          <p:nvPr/>
        </p:nvPicPr>
        <p:blipFill rotWithShape="1">
          <a:blip r:embed="rId3">
            <a:alphaModFix/>
          </a:blip>
          <a:srcRect l="49870" t="3246" r="16604" b="84823"/>
          <a:stretch/>
        </p:blipFill>
        <p:spPr>
          <a:xfrm>
            <a:off x="-100400" y="-13075"/>
            <a:ext cx="4787450" cy="1316549"/>
          </a:xfrm>
          <a:prstGeom prst="rect">
            <a:avLst/>
          </a:prstGeom>
          <a:noFill/>
          <a:ln>
            <a:noFill/>
          </a:ln>
        </p:spPr>
      </p:pic>
      <p:pic>
        <p:nvPicPr>
          <p:cNvPr id="426" name="Google Shape;426;p47"/>
          <p:cNvPicPr preferRelativeResize="0"/>
          <p:nvPr/>
        </p:nvPicPr>
        <p:blipFill rotWithShape="1">
          <a:blip r:embed="rId4">
            <a:alphaModFix/>
          </a:blip>
          <a:srcRect l="4510" t="6021" r="62322" b="87968"/>
          <a:stretch/>
        </p:blipFill>
        <p:spPr>
          <a:xfrm>
            <a:off x="4619100" y="189686"/>
            <a:ext cx="4382326" cy="613651"/>
          </a:xfrm>
          <a:prstGeom prst="rect">
            <a:avLst/>
          </a:prstGeom>
          <a:noFill/>
          <a:ln>
            <a:noFill/>
          </a:ln>
        </p:spPr>
      </p:pic>
      <p:sp>
        <p:nvSpPr>
          <p:cNvPr id="427" name="Google Shape;427;p47"/>
          <p:cNvSpPr txBox="1"/>
          <p:nvPr/>
        </p:nvSpPr>
        <p:spPr>
          <a:xfrm>
            <a:off x="0" y="1914625"/>
            <a:ext cx="3377100" cy="312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highlight>
                  <a:srgbClr val="FFFFFF"/>
                </a:highlight>
                <a:latin typeface="Calibri"/>
                <a:ea typeface="Calibri"/>
                <a:cs typeface="Calibri"/>
                <a:sym typeface="Calibri"/>
              </a:rPr>
              <a:t>    Childhood events:</a:t>
            </a:r>
            <a:endParaRPr sz="120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highlight>
                  <a:srgbClr val="FFFFFF"/>
                </a:highlight>
                <a:latin typeface="Calibri"/>
                <a:ea typeface="Calibri"/>
                <a:cs typeface="Calibri"/>
                <a:sym typeface="Calibri"/>
              </a:rPr>
              <a:t>Grandfather and father were frame dealers</a:t>
            </a:r>
            <a:endParaRPr sz="120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highlight>
                  <a:srgbClr val="FFFFFF"/>
                </a:highlight>
                <a:latin typeface="Calibri"/>
                <a:ea typeface="Calibri"/>
                <a:cs typeface="Calibri"/>
                <a:sym typeface="Calibri"/>
              </a:rPr>
              <a:t>Child of an artist not well known</a:t>
            </a:r>
            <a:endParaRPr sz="120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highlight>
                  <a:srgbClr val="FFFFFF"/>
                </a:highlight>
                <a:latin typeface="Calibri"/>
                <a:ea typeface="Calibri"/>
                <a:cs typeface="Calibri"/>
                <a:sym typeface="Calibri"/>
              </a:rPr>
              <a:t>When 7, his father quit and went to Paris, presented a poem to King LouisXVIII, was famous for a fortnight, and after years within its walls died in an asylum.</a:t>
            </a:r>
            <a:endParaRPr sz="120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highlight>
                  <a:srgbClr val="FFFFFF"/>
                </a:highlight>
                <a:latin typeface="Calibri"/>
                <a:ea typeface="Calibri"/>
                <a:cs typeface="Calibri"/>
                <a:sym typeface="Calibri"/>
              </a:rPr>
              <a:t>Middle-class education, but wanted to draw</a:t>
            </a:r>
            <a:endParaRPr sz="120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highlight>
                  <a:srgbClr val="FFFFFF"/>
                </a:highlight>
                <a:latin typeface="Calibri"/>
                <a:ea typeface="Calibri"/>
                <a:cs typeface="Calibri"/>
                <a:sym typeface="Calibri"/>
              </a:rPr>
              <a:t>After father’s death at age 13, forced to seek paying work as a messenger boy for the bailiff, then book-keeper in the center of Paris where he watched the upper class parade daily.</a:t>
            </a:r>
            <a:endParaRPr sz="120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highlight>
                  <a:srgbClr val="FFFFFF"/>
                </a:highlight>
                <a:latin typeface="Calibri"/>
                <a:ea typeface="Calibri"/>
                <a:cs typeface="Calibri"/>
                <a:sym typeface="Calibri"/>
              </a:rPr>
              <a:t>At the age of 18-20, he decided to pursue his art career. He’d learned to observe artwork masterpieces and social classes.</a:t>
            </a:r>
            <a:endParaRPr sz="1200">
              <a:latin typeface="Calibri"/>
              <a:ea typeface="Calibri"/>
              <a:cs typeface="Calibri"/>
              <a:sym typeface="Calibri"/>
            </a:endParaRPr>
          </a:p>
        </p:txBody>
      </p:sp>
      <p:pic>
        <p:nvPicPr>
          <p:cNvPr id="428" name="Google Shape;428;p47"/>
          <p:cNvPicPr preferRelativeResize="0"/>
          <p:nvPr/>
        </p:nvPicPr>
        <p:blipFill rotWithShape="1">
          <a:blip r:embed="rId5">
            <a:alphaModFix/>
          </a:blip>
          <a:srcRect l="9551" t="12891"/>
          <a:stretch/>
        </p:blipFill>
        <p:spPr>
          <a:xfrm>
            <a:off x="265225" y="681700"/>
            <a:ext cx="1167825" cy="1262700"/>
          </a:xfrm>
          <a:prstGeom prst="rect">
            <a:avLst/>
          </a:prstGeom>
          <a:noFill/>
          <a:ln>
            <a:noFill/>
          </a:ln>
        </p:spPr>
      </p:pic>
      <p:pic>
        <p:nvPicPr>
          <p:cNvPr id="429" name="Google Shape;429;p47"/>
          <p:cNvPicPr preferRelativeResize="0"/>
          <p:nvPr/>
        </p:nvPicPr>
        <p:blipFill>
          <a:blip r:embed="rId6">
            <a:alphaModFix/>
          </a:blip>
          <a:stretch>
            <a:fillRect/>
          </a:stretch>
        </p:blipFill>
        <p:spPr>
          <a:xfrm>
            <a:off x="6832875" y="1022625"/>
            <a:ext cx="2168550" cy="1311962"/>
          </a:xfrm>
          <a:prstGeom prst="rect">
            <a:avLst/>
          </a:prstGeom>
          <a:noFill/>
          <a:ln>
            <a:noFill/>
          </a:ln>
        </p:spPr>
      </p:pic>
      <p:pic>
        <p:nvPicPr>
          <p:cNvPr id="430" name="Google Shape;430;p47"/>
          <p:cNvPicPr preferRelativeResize="0"/>
          <p:nvPr/>
        </p:nvPicPr>
        <p:blipFill>
          <a:blip r:embed="rId7">
            <a:alphaModFix/>
          </a:blip>
          <a:stretch>
            <a:fillRect/>
          </a:stretch>
        </p:blipFill>
        <p:spPr>
          <a:xfrm>
            <a:off x="6832875" y="2920275"/>
            <a:ext cx="2168550" cy="1568907"/>
          </a:xfrm>
          <a:prstGeom prst="rect">
            <a:avLst/>
          </a:prstGeom>
          <a:noFill/>
          <a:ln>
            <a:noFill/>
          </a:ln>
        </p:spPr>
      </p:pic>
      <p:sp>
        <p:nvSpPr>
          <p:cNvPr id="431" name="Google Shape;431;p47"/>
          <p:cNvSpPr txBox="1"/>
          <p:nvPr/>
        </p:nvSpPr>
        <p:spPr>
          <a:xfrm>
            <a:off x="3468900" y="909925"/>
            <a:ext cx="3261600" cy="400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Physically he was ugly, at least according to the taste of his time. Heavyset, small but lively eyes and a large nose. He always kept a pipe in his mouth, in order to mask his Provençal accent and the frequent lisp of his native region.</a:t>
            </a:r>
            <a:endParaRPr sz="1100">
              <a:solidFill>
                <a:schemeClr val="dk1"/>
              </a:solidFill>
              <a:latin typeface="Calibri"/>
              <a:ea typeface="Calibri"/>
              <a:cs typeface="Calibri"/>
              <a:sym typeface="Calibri"/>
            </a:endParaRPr>
          </a:p>
          <a:p>
            <a:pPr marL="0" lvl="0" indent="0" algn="l" rtl="0">
              <a:spcBef>
                <a:spcPts val="0"/>
              </a:spcBef>
              <a:spcAft>
                <a:spcPts val="0"/>
              </a:spcAft>
              <a:buNone/>
            </a:pPr>
            <a:endParaRPr sz="1100">
              <a:solidFill>
                <a:schemeClr val="dk1"/>
              </a:solidFill>
              <a:latin typeface="Calibri"/>
              <a:ea typeface="Calibri"/>
              <a:cs typeface="Calibri"/>
              <a:sym typeface="Calibri"/>
            </a:endParaRPr>
          </a:p>
          <a:p>
            <a:pPr marL="0" lvl="0" indent="0" algn="l" rtl="0">
              <a:spcBef>
                <a:spcPts val="0"/>
              </a:spcBef>
              <a:spcAft>
                <a:spcPts val="0"/>
              </a:spcAft>
              <a:buNone/>
            </a:pPr>
            <a:r>
              <a:rPr lang="en" sz="1100">
                <a:solidFill>
                  <a:schemeClr val="dk1"/>
                </a:solidFill>
                <a:latin typeface="Calibri"/>
                <a:ea typeface="Calibri"/>
                <a:cs typeface="Calibri"/>
                <a:sym typeface="Calibri"/>
              </a:rPr>
              <a:t>He needed income to support his art career so he began making lithographs for commission. His first one done at age 15. Daumier had a way of presenting  the vast political situations in a satirical style. The “</a:t>
            </a:r>
            <a:r>
              <a:rPr lang="en" sz="1100">
                <a:solidFill>
                  <a:schemeClr val="dk1"/>
                </a:solidFill>
                <a:uFill>
                  <a:noFill/>
                </a:uFill>
                <a:latin typeface="Calibri"/>
                <a:ea typeface="Calibri"/>
                <a:cs typeface="Calibri"/>
                <a:sym typeface="Calibri"/>
                <a:hlinkClick r:id="rId8">
                  <a:extLst>
                    <a:ext uri="{A12FA001-AC4F-418D-AE19-62706E023703}">
                      <ahyp:hlinkClr xmlns:ahyp="http://schemas.microsoft.com/office/drawing/2018/hyperlinkcolor" val="tx"/>
                    </a:ext>
                  </a:extLst>
                </a:hlinkClick>
              </a:rPr>
              <a:t>Michelangelo</a:t>
            </a:r>
            <a:r>
              <a:rPr lang="en" sz="1100">
                <a:solidFill>
                  <a:schemeClr val="dk1"/>
                </a:solidFill>
                <a:latin typeface="Calibri"/>
                <a:ea typeface="Calibri"/>
                <a:cs typeface="Calibri"/>
                <a:sym typeface="Calibri"/>
              </a:rPr>
              <a:t> of caricature,” Honoré Daumier famously satirized France’s bourgeoisie and justice system, and masterfully exposed the misery of the masses through the emerging medium of lithography.</a:t>
            </a:r>
            <a:endParaRPr sz="11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100">
              <a:solidFill>
                <a:schemeClr val="dk1"/>
              </a:solidFill>
              <a:latin typeface="Calibri"/>
              <a:ea typeface="Calibri"/>
              <a:cs typeface="Calibri"/>
              <a:sym typeface="Calibri"/>
            </a:endParaRPr>
          </a:p>
          <a:p>
            <a:pPr marL="0" lvl="0" indent="0" algn="l" rtl="0">
              <a:spcBef>
                <a:spcPts val="0"/>
              </a:spcBef>
              <a:spcAft>
                <a:spcPts val="0"/>
              </a:spcAft>
              <a:buNone/>
            </a:pPr>
            <a:r>
              <a:rPr lang="en" sz="1100">
                <a:solidFill>
                  <a:schemeClr val="dk1"/>
                </a:solidFill>
                <a:latin typeface="Calibri"/>
                <a:ea typeface="Calibri"/>
                <a:cs typeface="Calibri"/>
                <a:sym typeface="Calibri"/>
              </a:rPr>
              <a:t>His life, devoted entirely to his work, was to be divided into two parts: from 1830 to 1847 he was a lithographer, cartoonist, and sculptor; and, beginning in 1848 and lasting until 1871, he was an Impressionist painter whose art was reflected in the lithographs he continued to produce. He made over 4000 lithographs, 1000 woodcuts, 1000 drawings, 100 sculptures &amp; 500 paintings.</a:t>
            </a:r>
            <a:endParaRPr sz="1100">
              <a:latin typeface="Calibri"/>
              <a:ea typeface="Calibri"/>
              <a:cs typeface="Calibri"/>
              <a:sym typeface="Calibri"/>
            </a:endParaRPr>
          </a:p>
        </p:txBody>
      </p:sp>
      <p:sp>
        <p:nvSpPr>
          <p:cNvPr id="432" name="Google Shape;432;p47"/>
          <p:cNvSpPr txBox="1"/>
          <p:nvPr/>
        </p:nvSpPr>
        <p:spPr>
          <a:xfrm>
            <a:off x="1433050" y="1184200"/>
            <a:ext cx="2244000" cy="836400"/>
          </a:xfrm>
          <a:prstGeom prst="rect">
            <a:avLst/>
          </a:prstGeom>
          <a:noFill/>
          <a:ln>
            <a:noFill/>
          </a:ln>
        </p:spPr>
        <p:txBody>
          <a:bodyPr spcFirstLastPara="1" wrap="square" lIns="91425" tIns="91425" rIns="91425" bIns="91425" anchor="t" anchorCtr="0">
            <a:noAutofit/>
          </a:bodyPr>
          <a:lstStyle/>
          <a:p>
            <a:pPr marL="0" marR="139700" lvl="0" indent="0" algn="l" rtl="0">
              <a:lnSpc>
                <a:spcPct val="100000"/>
              </a:lnSpc>
              <a:spcBef>
                <a:spcPts val="0"/>
              </a:spcBef>
              <a:spcAft>
                <a:spcPts val="0"/>
              </a:spcAft>
              <a:buClr>
                <a:schemeClr val="dk1"/>
              </a:buClr>
              <a:buSzPts val="1100"/>
              <a:buFont typeface="Arial"/>
              <a:buNone/>
            </a:pPr>
            <a:r>
              <a:rPr lang="en" sz="1350" b="1">
                <a:solidFill>
                  <a:schemeClr val="dk1"/>
                </a:solidFill>
                <a:latin typeface="Montserrat"/>
                <a:ea typeface="Montserrat"/>
                <a:cs typeface="Montserrat"/>
                <a:sym typeface="Montserrat"/>
              </a:rPr>
              <a:t>Honoré Daumier</a:t>
            </a:r>
            <a:endParaRPr sz="1350" b="1">
              <a:solidFill>
                <a:schemeClr val="dk1"/>
              </a:solidFill>
              <a:latin typeface="Montserrat"/>
              <a:ea typeface="Montserrat"/>
              <a:cs typeface="Montserrat"/>
              <a:sym typeface="Montserrat"/>
            </a:endParaRPr>
          </a:p>
          <a:p>
            <a:pPr marL="0" marR="139700" lvl="0" indent="0" algn="l" rtl="0">
              <a:lnSpc>
                <a:spcPct val="100000"/>
              </a:lnSpc>
              <a:spcBef>
                <a:spcPts val="0"/>
              </a:spcBef>
              <a:spcAft>
                <a:spcPts val="0"/>
              </a:spcAft>
              <a:buNone/>
            </a:pPr>
            <a:r>
              <a:rPr lang="en" sz="850">
                <a:solidFill>
                  <a:schemeClr val="dk1"/>
                </a:solidFill>
                <a:latin typeface="Montserrat"/>
                <a:ea typeface="Montserrat"/>
                <a:cs typeface="Montserrat"/>
                <a:sym typeface="Montserrat"/>
              </a:rPr>
              <a:t>REALISM, IMPRESSIONISM</a:t>
            </a:r>
            <a:endParaRPr sz="850">
              <a:solidFill>
                <a:schemeClr val="dk1"/>
              </a:solidFill>
              <a:latin typeface="Montserrat"/>
              <a:ea typeface="Montserrat"/>
              <a:cs typeface="Montserrat"/>
              <a:sym typeface="Montserrat"/>
            </a:endParaRPr>
          </a:p>
          <a:p>
            <a:pPr marL="0" lvl="0" indent="0" algn="l" rtl="0">
              <a:lnSpc>
                <a:spcPct val="100000"/>
              </a:lnSpc>
              <a:spcBef>
                <a:spcPts val="0"/>
              </a:spcBef>
              <a:spcAft>
                <a:spcPts val="0"/>
              </a:spcAft>
              <a:buNone/>
            </a:pPr>
            <a:r>
              <a:rPr lang="en" sz="900" b="1">
                <a:solidFill>
                  <a:schemeClr val="dk1"/>
                </a:solidFill>
                <a:latin typeface="Montserrat"/>
                <a:ea typeface="Montserrat"/>
                <a:cs typeface="Montserrat"/>
                <a:sym typeface="Montserrat"/>
              </a:rPr>
              <a:t>BORN </a:t>
            </a:r>
            <a:r>
              <a:rPr lang="en" sz="1050">
                <a:solidFill>
                  <a:schemeClr val="dk1"/>
                </a:solidFill>
                <a:latin typeface="Montserrat"/>
                <a:ea typeface="Montserrat"/>
                <a:cs typeface="Montserrat"/>
                <a:sym typeface="Montserrat"/>
              </a:rPr>
              <a:t>Feb 20/26, 1808, </a:t>
            </a:r>
            <a:r>
              <a:rPr lang="en" sz="900">
                <a:solidFill>
                  <a:schemeClr val="dk1"/>
                </a:solidFill>
                <a:latin typeface="Montserrat"/>
                <a:ea typeface="Montserrat"/>
                <a:cs typeface="Montserrat"/>
                <a:sym typeface="Montserrat"/>
              </a:rPr>
              <a:t>France</a:t>
            </a:r>
            <a:endParaRPr sz="900" u="sng">
              <a:solidFill>
                <a:srgbClr val="106596"/>
              </a:solidFill>
              <a:latin typeface="Montserrat"/>
              <a:ea typeface="Montserrat"/>
              <a:cs typeface="Montserrat"/>
              <a:sym typeface="Montserrat"/>
              <a:hlinkClick r:id="rId9">
                <a:extLst>
                  <a:ext uri="{A12FA001-AC4F-418D-AE19-62706E023703}">
                    <ahyp:hlinkClr xmlns:ahyp="http://schemas.microsoft.com/office/drawing/2018/hyperlinkcolor" val="tx"/>
                  </a:ext>
                </a:extLst>
              </a:hlinkClick>
            </a:endParaRPr>
          </a:p>
          <a:p>
            <a:pPr marL="0" lvl="0" indent="0" algn="l" rtl="0">
              <a:lnSpc>
                <a:spcPct val="100000"/>
              </a:lnSpc>
              <a:spcBef>
                <a:spcPts val="0"/>
              </a:spcBef>
              <a:spcAft>
                <a:spcPts val="0"/>
              </a:spcAft>
              <a:buNone/>
            </a:pPr>
            <a:r>
              <a:rPr lang="en" sz="900" b="1">
                <a:solidFill>
                  <a:schemeClr val="dk1"/>
                </a:solidFill>
                <a:highlight>
                  <a:srgbClr val="FFFFFF"/>
                </a:highlight>
                <a:latin typeface="Montserrat"/>
                <a:ea typeface="Montserrat"/>
                <a:cs typeface="Montserrat"/>
                <a:sym typeface="Montserrat"/>
              </a:rPr>
              <a:t>DIED </a:t>
            </a:r>
            <a:r>
              <a:rPr lang="en" sz="1050">
                <a:solidFill>
                  <a:schemeClr val="dk1"/>
                </a:solidFill>
                <a:highlight>
                  <a:srgbClr val="FFFFFF"/>
                </a:highlight>
                <a:latin typeface="Montserrat"/>
                <a:ea typeface="Montserrat"/>
                <a:cs typeface="Montserrat"/>
                <a:sym typeface="Montserrat"/>
              </a:rPr>
              <a:t>Feb 11, 1879, France</a:t>
            </a:r>
            <a:endParaRPr sz="850">
              <a:solidFill>
                <a:schemeClr val="dk1"/>
              </a:solidFill>
              <a:latin typeface="Montserrat"/>
              <a:ea typeface="Montserrat"/>
              <a:cs typeface="Montserrat"/>
              <a:sym typeface="Montserrat"/>
            </a:endParaRPr>
          </a:p>
        </p:txBody>
      </p:sp>
      <p:sp>
        <p:nvSpPr>
          <p:cNvPr id="433" name="Google Shape;433;p47"/>
          <p:cNvSpPr txBox="1"/>
          <p:nvPr/>
        </p:nvSpPr>
        <p:spPr>
          <a:xfrm>
            <a:off x="6843200" y="2334475"/>
            <a:ext cx="2158200" cy="42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i="1">
                <a:solidFill>
                  <a:srgbClr val="757575"/>
                </a:solidFill>
                <a:highlight>
                  <a:srgbClr val="FFFFFF"/>
                </a:highlight>
              </a:rPr>
              <a:t>Les Tritons de la Seine,1864, Honoré Daumier, lithograph, The Tritons of the Seine</a:t>
            </a:r>
            <a:endParaRPr/>
          </a:p>
        </p:txBody>
      </p:sp>
      <p:sp>
        <p:nvSpPr>
          <p:cNvPr id="434" name="Google Shape;434;p47"/>
          <p:cNvSpPr txBox="1"/>
          <p:nvPr/>
        </p:nvSpPr>
        <p:spPr>
          <a:xfrm>
            <a:off x="6843200" y="4576925"/>
            <a:ext cx="2168400" cy="41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i="1">
                <a:solidFill>
                  <a:srgbClr val="757575"/>
                </a:solidFill>
                <a:highlight>
                  <a:srgbClr val="FFFFFF"/>
                </a:highlight>
              </a:rPr>
              <a:t>Third Class Carriage,1864, Honoré Daumier</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pic>
        <p:nvPicPr>
          <p:cNvPr id="439" name="Google Shape;439;p48"/>
          <p:cNvPicPr preferRelativeResize="0"/>
          <p:nvPr/>
        </p:nvPicPr>
        <p:blipFill rotWithShape="1">
          <a:blip r:embed="rId3">
            <a:alphaModFix/>
          </a:blip>
          <a:srcRect l="4510" t="16822" r="62322" b="77167"/>
          <a:stretch/>
        </p:blipFill>
        <p:spPr>
          <a:xfrm>
            <a:off x="4470275" y="278905"/>
            <a:ext cx="4382326" cy="613651"/>
          </a:xfrm>
          <a:prstGeom prst="rect">
            <a:avLst/>
          </a:prstGeom>
          <a:noFill/>
          <a:ln>
            <a:noFill/>
          </a:ln>
        </p:spPr>
      </p:pic>
      <p:pic>
        <p:nvPicPr>
          <p:cNvPr id="440" name="Google Shape;440;p48"/>
          <p:cNvPicPr preferRelativeResize="0"/>
          <p:nvPr/>
        </p:nvPicPr>
        <p:blipFill rotWithShape="1">
          <a:blip r:embed="rId4">
            <a:alphaModFix/>
          </a:blip>
          <a:srcRect l="49869" t="14741" r="24819" b="77667"/>
          <a:stretch/>
        </p:blipFill>
        <p:spPr>
          <a:xfrm>
            <a:off x="63752" y="145050"/>
            <a:ext cx="4332224" cy="1004149"/>
          </a:xfrm>
          <a:prstGeom prst="rect">
            <a:avLst/>
          </a:prstGeom>
          <a:noFill/>
          <a:ln>
            <a:noFill/>
          </a:ln>
        </p:spPr>
      </p:pic>
      <p:pic>
        <p:nvPicPr>
          <p:cNvPr id="441" name="Google Shape;441;p48"/>
          <p:cNvPicPr preferRelativeResize="0"/>
          <p:nvPr/>
        </p:nvPicPr>
        <p:blipFill>
          <a:blip r:embed="rId5">
            <a:alphaModFix/>
          </a:blip>
          <a:stretch>
            <a:fillRect/>
          </a:stretch>
        </p:blipFill>
        <p:spPr>
          <a:xfrm>
            <a:off x="4520375" y="988727"/>
            <a:ext cx="4332226" cy="3549993"/>
          </a:xfrm>
          <a:prstGeom prst="rect">
            <a:avLst/>
          </a:prstGeom>
          <a:noFill/>
          <a:ln>
            <a:noFill/>
          </a:ln>
        </p:spPr>
      </p:pic>
      <p:sp>
        <p:nvSpPr>
          <p:cNvPr id="442" name="Google Shape;442;p48"/>
          <p:cNvSpPr txBox="1"/>
          <p:nvPr/>
        </p:nvSpPr>
        <p:spPr>
          <a:xfrm>
            <a:off x="4520338" y="4538725"/>
            <a:ext cx="4332300" cy="35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highlight>
                  <a:srgbClr val="FFFFFF"/>
                </a:highlight>
                <a:latin typeface="Calibri"/>
                <a:ea typeface="Calibri"/>
                <a:cs typeface="Calibri"/>
                <a:sym typeface="Calibri"/>
              </a:rPr>
              <a:t>Marie Bashkirtseff, “In the Studio,” 1881. Oil on canvas</a:t>
            </a:r>
            <a:endParaRPr sz="1200">
              <a:latin typeface="Calibri"/>
              <a:ea typeface="Calibri"/>
              <a:cs typeface="Calibri"/>
              <a:sym typeface="Calibri"/>
            </a:endParaRPr>
          </a:p>
        </p:txBody>
      </p:sp>
      <p:pic>
        <p:nvPicPr>
          <p:cNvPr id="443" name="Google Shape;443;p48"/>
          <p:cNvPicPr preferRelativeResize="0"/>
          <p:nvPr/>
        </p:nvPicPr>
        <p:blipFill>
          <a:blip r:embed="rId6">
            <a:alphaModFix/>
          </a:blip>
          <a:stretch>
            <a:fillRect/>
          </a:stretch>
        </p:blipFill>
        <p:spPr>
          <a:xfrm>
            <a:off x="180400" y="2308549"/>
            <a:ext cx="4215575" cy="2669864"/>
          </a:xfrm>
          <a:prstGeom prst="rect">
            <a:avLst/>
          </a:prstGeom>
          <a:noFill/>
          <a:ln>
            <a:noFill/>
          </a:ln>
        </p:spPr>
      </p:pic>
      <p:sp>
        <p:nvSpPr>
          <p:cNvPr id="444" name="Google Shape;444;p48"/>
          <p:cNvSpPr txBox="1"/>
          <p:nvPr/>
        </p:nvSpPr>
        <p:spPr>
          <a:xfrm>
            <a:off x="104175" y="1977425"/>
            <a:ext cx="4215600" cy="27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999999"/>
                </a:solidFill>
                <a:highlight>
                  <a:srgbClr val="FFFFFF"/>
                </a:highlight>
                <a:latin typeface="Calibri"/>
                <a:ea typeface="Calibri"/>
                <a:cs typeface="Calibri"/>
                <a:sym typeface="Calibri"/>
              </a:rPr>
              <a:t>Berthe Morisot, “The Sisters,” 1869. Oil on canvas</a:t>
            </a:r>
            <a:endParaRPr sz="1200">
              <a:latin typeface="Calibri"/>
              <a:ea typeface="Calibri"/>
              <a:cs typeface="Calibri"/>
              <a:sym typeface="Calibri"/>
            </a:endParaRPr>
          </a:p>
        </p:txBody>
      </p:sp>
      <p:sp>
        <p:nvSpPr>
          <p:cNvPr id="445" name="Google Shape;445;p48"/>
          <p:cNvSpPr txBox="1"/>
          <p:nvPr/>
        </p:nvSpPr>
        <p:spPr>
          <a:xfrm>
            <a:off x="177750" y="1055350"/>
            <a:ext cx="4142100" cy="922200"/>
          </a:xfrm>
          <a:prstGeom prst="rect">
            <a:avLst/>
          </a:prstGeom>
          <a:noFill/>
          <a:ln>
            <a:noFill/>
          </a:ln>
        </p:spPr>
        <p:txBody>
          <a:bodyPr spcFirstLastPara="1" wrap="square" lIns="91425" tIns="91425" rIns="91425" bIns="91425" anchor="t" anchorCtr="0">
            <a:noAutofit/>
          </a:bodyPr>
          <a:lstStyle/>
          <a:p>
            <a:pPr marL="0" lvl="0" indent="0" algn="ctr" rtl="0">
              <a:lnSpc>
                <a:spcPct val="110000"/>
              </a:lnSpc>
              <a:spcBef>
                <a:spcPts val="0"/>
              </a:spcBef>
              <a:spcAft>
                <a:spcPts val="0"/>
              </a:spcAft>
              <a:buClr>
                <a:schemeClr val="dk1"/>
              </a:buClr>
              <a:buSzPts val="1100"/>
              <a:buFont typeface="Arial"/>
              <a:buNone/>
            </a:pPr>
            <a:r>
              <a:rPr lang="en" sz="2300" b="1">
                <a:solidFill>
                  <a:schemeClr val="dk1"/>
                </a:solidFill>
                <a:latin typeface="Cambria"/>
                <a:ea typeface="Cambria"/>
                <a:cs typeface="Cambria"/>
                <a:sym typeface="Cambria"/>
              </a:rPr>
              <a:t>Art’s Gender Divide in 19th-Century Paris</a:t>
            </a:r>
            <a:endParaRPr sz="2300" b="1">
              <a:solidFill>
                <a:schemeClr val="dk1"/>
              </a:solidFill>
              <a:latin typeface="Cambria"/>
              <a:ea typeface="Cambria"/>
              <a:cs typeface="Cambria"/>
              <a:sym typeface="Cambria"/>
            </a:endParaRPr>
          </a:p>
          <a:p>
            <a:pPr marL="0" lvl="0" indent="0" algn="ctr" rtl="0">
              <a:spcBef>
                <a:spcPts val="0"/>
              </a:spcBef>
              <a:spcAft>
                <a:spcPts val="0"/>
              </a:spcAft>
              <a:buNone/>
            </a:pPr>
            <a:endParaRPr>
              <a:latin typeface="Cambria"/>
              <a:ea typeface="Cambria"/>
              <a:cs typeface="Cambria"/>
              <a:sym typeface="Cambri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49"/>
          <p:cNvSpPr txBox="1"/>
          <p:nvPr/>
        </p:nvSpPr>
        <p:spPr>
          <a:xfrm>
            <a:off x="177750" y="155525"/>
            <a:ext cx="2666100" cy="225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2100" b="1">
                <a:latin typeface="Times New Roman"/>
                <a:ea typeface="Times New Roman"/>
                <a:cs typeface="Times New Roman"/>
                <a:sym typeface="Times New Roman"/>
              </a:rPr>
              <a:t>Art’s Gender Divide </a:t>
            </a:r>
            <a:r>
              <a:rPr lang="en" sz="2000" b="1">
                <a:latin typeface="Times New Roman"/>
                <a:ea typeface="Times New Roman"/>
                <a:cs typeface="Times New Roman"/>
                <a:sym typeface="Times New Roman"/>
              </a:rPr>
              <a:t>in 19th-Century Paris</a:t>
            </a:r>
            <a:endParaRPr sz="2000" b="1">
              <a:latin typeface="Times New Roman"/>
              <a:ea typeface="Times New Roman"/>
              <a:cs typeface="Times New Roman"/>
              <a:sym typeface="Times New Roman"/>
            </a:endParaRPr>
          </a:p>
          <a:p>
            <a:pPr marL="0" lvl="0" indent="0" algn="ctr" rtl="0">
              <a:lnSpc>
                <a:spcPct val="100000"/>
              </a:lnSpc>
              <a:spcBef>
                <a:spcPts val="0"/>
              </a:spcBef>
              <a:spcAft>
                <a:spcPts val="0"/>
              </a:spcAft>
              <a:buClr>
                <a:schemeClr val="dk1"/>
              </a:buClr>
              <a:buSzPts val="1100"/>
              <a:buFont typeface="Arial"/>
              <a:buNone/>
            </a:pPr>
            <a:endParaRPr sz="800" b="1">
              <a:latin typeface="Times New Roman"/>
              <a:ea typeface="Times New Roman"/>
              <a:cs typeface="Times New Roman"/>
              <a:sym typeface="Times New Roman"/>
            </a:endParaRPr>
          </a:p>
          <a:p>
            <a:pPr marL="0" lvl="0" indent="0" algn="l" rtl="0">
              <a:lnSpc>
                <a:spcPct val="100000"/>
              </a:lnSpc>
              <a:spcBef>
                <a:spcPts val="0"/>
              </a:spcBef>
              <a:spcAft>
                <a:spcPts val="0"/>
              </a:spcAft>
              <a:buNone/>
            </a:pPr>
            <a:r>
              <a:rPr lang="en" sz="1650">
                <a:latin typeface="Times New Roman"/>
                <a:ea typeface="Times New Roman"/>
                <a:cs typeface="Times New Roman"/>
                <a:sym typeface="Times New Roman"/>
              </a:rPr>
              <a:t>Does siphoning 19th-century women artists into their own book and exhibition really do them justice?</a:t>
            </a:r>
            <a:endParaRPr sz="165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100"/>
              <a:buFont typeface="Arial"/>
              <a:buNone/>
            </a:pPr>
            <a:endParaRPr sz="600">
              <a:latin typeface="Times New Roman"/>
              <a:ea typeface="Times New Roman"/>
              <a:cs typeface="Times New Roman"/>
              <a:sym typeface="Times New Roman"/>
            </a:endParaRPr>
          </a:p>
          <a:p>
            <a:pPr marL="0" lvl="0" indent="0" algn="l" rtl="0">
              <a:lnSpc>
                <a:spcPct val="100000"/>
              </a:lnSpc>
              <a:spcBef>
                <a:spcPts val="0"/>
              </a:spcBef>
              <a:spcAft>
                <a:spcPts val="0"/>
              </a:spcAft>
              <a:buNone/>
            </a:pPr>
            <a:r>
              <a:rPr lang="en" sz="1000">
                <a:highlight>
                  <a:srgbClr val="FFFFFF"/>
                </a:highlight>
                <a:uFill>
                  <a:noFill/>
                </a:uFill>
                <a:latin typeface="Roboto"/>
                <a:ea typeface="Roboto"/>
                <a:cs typeface="Roboto"/>
                <a:sym typeface="Roboto"/>
                <a:hlinkClick r:id="rId3"/>
              </a:rPr>
              <a:t>Elena Goukassian</a:t>
            </a:r>
            <a:r>
              <a:rPr lang="en"/>
              <a:t> </a:t>
            </a:r>
            <a:r>
              <a:rPr lang="en" sz="1000">
                <a:highlight>
                  <a:srgbClr val="FFFFFF"/>
                </a:highlight>
                <a:uFill>
                  <a:noFill/>
                </a:uFill>
                <a:latin typeface="Roboto"/>
                <a:ea typeface="Roboto"/>
                <a:cs typeface="Roboto"/>
                <a:sym typeface="Roboto"/>
                <a:hlinkClick r:id="rId4"/>
              </a:rPr>
              <a:t>February 22, 2018</a:t>
            </a:r>
            <a:endParaRPr/>
          </a:p>
        </p:txBody>
      </p:sp>
      <p:sp>
        <p:nvSpPr>
          <p:cNvPr id="451" name="Google Shape;451;p49"/>
          <p:cNvSpPr txBox="1"/>
          <p:nvPr/>
        </p:nvSpPr>
        <p:spPr>
          <a:xfrm>
            <a:off x="2897900" y="205500"/>
            <a:ext cx="3247800" cy="4732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highlight>
                  <a:srgbClr val="FFFFFF"/>
                </a:highlight>
                <a:latin typeface="Calibri"/>
                <a:ea typeface="Calibri"/>
                <a:cs typeface="Calibri"/>
                <a:sym typeface="Calibri"/>
              </a:rPr>
              <a:t>When most people think of artists in Paris in the late 19th-century, what immediately comes to mind are the Salons, the cafes, and the fraught relationship many had with the École des Beaux-Arts. As with most nostalgia-inducing tales, we tend to forget everyone who was missing from the picture. In this case, the women.</a:t>
            </a:r>
            <a:endParaRPr sz="1200" b="1">
              <a:solidFill>
                <a:schemeClr val="dk1"/>
              </a:solidFill>
              <a:highlight>
                <a:srgbClr val="FFFFFF"/>
              </a:highlight>
              <a:latin typeface="Calibri"/>
              <a:ea typeface="Calibri"/>
              <a:cs typeface="Calibri"/>
              <a:sym typeface="Calibri"/>
            </a:endParaRPr>
          </a:p>
          <a:p>
            <a:pPr marL="0" lvl="0" indent="0" algn="l" rtl="0">
              <a:lnSpc>
                <a:spcPct val="100000"/>
              </a:lnSpc>
              <a:spcBef>
                <a:spcPts val="1100"/>
              </a:spcBef>
              <a:spcAft>
                <a:spcPts val="0"/>
              </a:spcAft>
              <a:buNone/>
            </a:pPr>
            <a:r>
              <a:rPr lang="en" sz="1200" b="1">
                <a:solidFill>
                  <a:schemeClr val="dk1"/>
                </a:solidFill>
                <a:latin typeface="Calibri"/>
                <a:ea typeface="Calibri"/>
                <a:cs typeface="Calibri"/>
                <a:sym typeface="Calibri"/>
              </a:rPr>
              <a:t>As </a:t>
            </a:r>
            <a:r>
              <a:rPr lang="en" sz="1200" b="1" i="1" u="sng">
                <a:solidFill>
                  <a:srgbClr val="333333"/>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Women Artists in Paris, 1850–1900</a:t>
            </a:r>
            <a:r>
              <a:rPr lang="en" sz="1200" b="1" i="1">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continually points out, women were habitually excluded from these artistic organizations and gatherings. The Salon exhibitions, although technically open to female artists, were often sexist in their selection, so much so that a new separate salon specifically for women was formed in 1881. The École des Beaux-Arts didn’t begin accepting women until 1897, and, as Richard Kendall points out, women were often banned from life drawing classes in general.</a:t>
            </a:r>
            <a:endParaRPr sz="1200" b="1">
              <a:solidFill>
                <a:schemeClr val="dk1"/>
              </a:solidFill>
              <a:latin typeface="Calibri"/>
              <a:ea typeface="Calibri"/>
              <a:cs typeface="Calibri"/>
              <a:sym typeface="Calibri"/>
            </a:endParaRPr>
          </a:p>
          <a:p>
            <a:pPr marL="0" lvl="0" indent="0" algn="l" rtl="0">
              <a:spcBef>
                <a:spcPts val="1200"/>
              </a:spcBef>
              <a:spcAft>
                <a:spcPts val="1200"/>
              </a:spcAft>
              <a:buClr>
                <a:schemeClr val="dk1"/>
              </a:buClr>
              <a:buSzPts val="1100"/>
              <a:buFont typeface="Arial"/>
              <a:buNone/>
            </a:pPr>
            <a:r>
              <a:rPr lang="en" sz="1200" b="1" i="1">
                <a:solidFill>
                  <a:schemeClr val="dk1"/>
                </a:solidFill>
                <a:latin typeface="Calibri"/>
                <a:ea typeface="Calibri"/>
                <a:cs typeface="Calibri"/>
                <a:sym typeface="Calibri"/>
              </a:rPr>
              <a:t>Her Paris: Women Artists in the Age of Impressionism</a:t>
            </a:r>
            <a:r>
              <a:rPr lang="en" sz="1200" b="1">
                <a:solidFill>
                  <a:schemeClr val="dk1"/>
                </a:solidFill>
                <a:latin typeface="Calibri"/>
                <a:ea typeface="Calibri"/>
                <a:cs typeface="Calibri"/>
                <a:sym typeface="Calibri"/>
              </a:rPr>
              <a:t> compiles almost 90 paintings by 37 artists from 11 different countries, all of whom converged in Paris in the late 19th century. </a:t>
            </a:r>
            <a:endParaRPr sz="1200" b="1">
              <a:solidFill>
                <a:schemeClr val="dk1"/>
              </a:solidFill>
              <a:latin typeface="Calibri"/>
              <a:ea typeface="Calibri"/>
              <a:cs typeface="Calibri"/>
              <a:sym typeface="Calibri"/>
            </a:endParaRPr>
          </a:p>
        </p:txBody>
      </p:sp>
      <p:sp>
        <p:nvSpPr>
          <p:cNvPr id="452" name="Google Shape;452;p49"/>
          <p:cNvSpPr txBox="1"/>
          <p:nvPr/>
        </p:nvSpPr>
        <p:spPr>
          <a:xfrm>
            <a:off x="6206850" y="205500"/>
            <a:ext cx="2799600" cy="473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50" b="1">
                <a:solidFill>
                  <a:schemeClr val="dk1"/>
                </a:solidFill>
                <a:latin typeface="Calibri"/>
                <a:ea typeface="Calibri"/>
                <a:cs typeface="Calibri"/>
                <a:sym typeface="Calibri"/>
              </a:rPr>
              <a:t>Vibeke Waalann Hansen explains in her essay, “Female Artists in the Nordic Countries: Training and Professionalism,” many female Scandinavian artists, encouraged by women’s emancipation efforts in their home countries at the time, traveled to Paris for the same reason the men did, to forge successful careers. (Finland was the first European country to grant women’s suffrage in 1906; by contrast, French women weren’t allowed to vote until 1945.)</a:t>
            </a:r>
            <a:endParaRPr sz="1150" b="1">
              <a:solidFill>
                <a:schemeClr val="dk1"/>
              </a:solidFill>
              <a:latin typeface="Calibri"/>
              <a:ea typeface="Calibri"/>
              <a:cs typeface="Calibri"/>
              <a:sym typeface="Calibri"/>
            </a:endParaRPr>
          </a:p>
          <a:p>
            <a:pPr marL="0" lvl="0" indent="0" algn="l" rtl="0">
              <a:spcBef>
                <a:spcPts val="1200"/>
              </a:spcBef>
              <a:spcAft>
                <a:spcPts val="0"/>
              </a:spcAft>
              <a:buNone/>
            </a:pPr>
            <a:r>
              <a:rPr lang="en" sz="1150" b="1">
                <a:solidFill>
                  <a:schemeClr val="dk1"/>
                </a:solidFill>
                <a:latin typeface="Calibri"/>
                <a:ea typeface="Calibri"/>
                <a:cs typeface="Calibri"/>
                <a:sym typeface="Calibri"/>
              </a:rPr>
              <a:t>While Paris in the late 19th century has some of the most well-known and revived painters and artworks (granted, mostly by male artists), the </a:t>
            </a:r>
            <a:r>
              <a:rPr lang="en" sz="1150" b="1" i="1">
                <a:solidFill>
                  <a:schemeClr val="dk1"/>
                </a:solidFill>
                <a:latin typeface="Calibri"/>
                <a:ea typeface="Calibri"/>
                <a:cs typeface="Calibri"/>
                <a:sym typeface="Calibri"/>
              </a:rPr>
              <a:t>Her Paris</a:t>
            </a:r>
            <a:r>
              <a:rPr lang="en" sz="1150" b="1">
                <a:solidFill>
                  <a:schemeClr val="dk1"/>
                </a:solidFill>
                <a:latin typeface="Calibri"/>
                <a:ea typeface="Calibri"/>
                <a:cs typeface="Calibri"/>
                <a:sym typeface="Calibri"/>
              </a:rPr>
              <a:t> show has been flying quietly under the radar.</a:t>
            </a:r>
            <a:endParaRPr sz="1150" b="1">
              <a:solidFill>
                <a:schemeClr val="dk1"/>
              </a:solidFill>
              <a:latin typeface="Calibri"/>
              <a:ea typeface="Calibri"/>
              <a:cs typeface="Calibri"/>
              <a:sym typeface="Calibri"/>
            </a:endParaRPr>
          </a:p>
          <a:p>
            <a:pPr marL="0" lvl="0" indent="0" algn="l" rtl="0">
              <a:spcBef>
                <a:spcPts val="1200"/>
              </a:spcBef>
              <a:spcAft>
                <a:spcPts val="0"/>
              </a:spcAft>
              <a:buClr>
                <a:schemeClr val="dk1"/>
              </a:buClr>
              <a:buSzPts val="1100"/>
              <a:buFont typeface="Arial"/>
              <a:buNone/>
            </a:pPr>
            <a:r>
              <a:rPr lang="en" sz="1150" b="1">
                <a:solidFill>
                  <a:schemeClr val="dk1"/>
                </a:solidFill>
                <a:latin typeface="Calibri"/>
                <a:ea typeface="Calibri"/>
                <a:cs typeface="Calibri"/>
                <a:sym typeface="Calibri"/>
              </a:rPr>
              <a:t>While curators continue to strive for inclusivity in their historical exhibitions, I only hope that next time there’s a show specifically devoted to female artists, they’ll at least be separated into more meaningful groupings than just gender, time, and location.</a:t>
            </a:r>
            <a:endParaRPr sz="1150" b="1">
              <a:solidFill>
                <a:schemeClr val="dk1"/>
              </a:solidFill>
              <a:latin typeface="Calibri"/>
              <a:ea typeface="Calibri"/>
              <a:cs typeface="Calibri"/>
              <a:sym typeface="Calibri"/>
            </a:endParaRPr>
          </a:p>
          <a:p>
            <a:pPr marL="0" lvl="0" indent="0" algn="l" rtl="0">
              <a:lnSpc>
                <a:spcPct val="100000"/>
              </a:lnSpc>
              <a:spcBef>
                <a:spcPts val="1200"/>
              </a:spcBef>
              <a:spcAft>
                <a:spcPts val="1200"/>
              </a:spcAft>
              <a:buNone/>
            </a:pPr>
            <a:endParaRPr sz="1150" b="1">
              <a:solidFill>
                <a:schemeClr val="dk1"/>
              </a:solidFill>
              <a:latin typeface="Calibri"/>
              <a:ea typeface="Calibri"/>
              <a:cs typeface="Calibri"/>
              <a:sym typeface="Calibri"/>
            </a:endParaRPr>
          </a:p>
        </p:txBody>
      </p:sp>
      <p:pic>
        <p:nvPicPr>
          <p:cNvPr id="453" name="Google Shape;453;p49"/>
          <p:cNvPicPr preferRelativeResize="0"/>
          <p:nvPr/>
        </p:nvPicPr>
        <p:blipFill>
          <a:blip r:embed="rId6">
            <a:alphaModFix/>
          </a:blip>
          <a:stretch>
            <a:fillRect/>
          </a:stretch>
        </p:blipFill>
        <p:spPr>
          <a:xfrm>
            <a:off x="270088" y="2609088"/>
            <a:ext cx="2494674" cy="1905654"/>
          </a:xfrm>
          <a:prstGeom prst="rect">
            <a:avLst/>
          </a:prstGeom>
          <a:noFill/>
          <a:ln>
            <a:noFill/>
          </a:ln>
        </p:spPr>
      </p:pic>
      <p:sp>
        <p:nvSpPr>
          <p:cNvPr id="454" name="Google Shape;454;p49"/>
          <p:cNvSpPr txBox="1"/>
          <p:nvPr/>
        </p:nvSpPr>
        <p:spPr>
          <a:xfrm>
            <a:off x="177750" y="4514750"/>
            <a:ext cx="2494800" cy="24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a:highlight>
                  <a:srgbClr val="FFFFFF"/>
                </a:highlight>
                <a:latin typeface="Calibri"/>
                <a:ea typeface="Calibri"/>
                <a:cs typeface="Calibri"/>
                <a:sym typeface="Calibri"/>
              </a:rPr>
              <a:t>Anna Ancher, “The Harvesters,” 1905</a:t>
            </a:r>
            <a:endParaRPr>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pic>
        <p:nvPicPr>
          <p:cNvPr id="459" name="Google Shape;459;p50"/>
          <p:cNvPicPr preferRelativeResize="0"/>
          <p:nvPr/>
        </p:nvPicPr>
        <p:blipFill>
          <a:blip r:embed="rId3">
            <a:alphaModFix/>
          </a:blip>
          <a:stretch>
            <a:fillRect/>
          </a:stretch>
        </p:blipFill>
        <p:spPr>
          <a:xfrm rot="10800000">
            <a:off x="2416275" y="1988600"/>
            <a:ext cx="2099625" cy="2099625"/>
          </a:xfrm>
          <a:prstGeom prst="rect">
            <a:avLst/>
          </a:prstGeom>
          <a:noFill/>
          <a:ln>
            <a:noFill/>
          </a:ln>
        </p:spPr>
      </p:pic>
      <p:pic>
        <p:nvPicPr>
          <p:cNvPr id="460" name="Google Shape;460;p50"/>
          <p:cNvPicPr preferRelativeResize="0"/>
          <p:nvPr/>
        </p:nvPicPr>
        <p:blipFill rotWithShape="1">
          <a:blip r:embed="rId4">
            <a:alphaModFix/>
          </a:blip>
          <a:srcRect l="4510" t="27568" r="62322" b="66421"/>
          <a:stretch/>
        </p:blipFill>
        <p:spPr>
          <a:xfrm>
            <a:off x="4572000" y="252813"/>
            <a:ext cx="4382326" cy="613651"/>
          </a:xfrm>
          <a:prstGeom prst="rect">
            <a:avLst/>
          </a:prstGeom>
          <a:noFill/>
          <a:ln>
            <a:noFill/>
          </a:ln>
        </p:spPr>
      </p:pic>
      <p:pic>
        <p:nvPicPr>
          <p:cNvPr id="461" name="Google Shape;461;p50"/>
          <p:cNvPicPr preferRelativeResize="0"/>
          <p:nvPr/>
        </p:nvPicPr>
        <p:blipFill rotWithShape="1">
          <a:blip r:embed="rId5">
            <a:alphaModFix/>
          </a:blip>
          <a:srcRect l="49870" t="21901" r="21633" b="67253"/>
          <a:stretch/>
        </p:blipFill>
        <p:spPr>
          <a:xfrm>
            <a:off x="412825" y="13288"/>
            <a:ext cx="3715350" cy="1092726"/>
          </a:xfrm>
          <a:prstGeom prst="rect">
            <a:avLst/>
          </a:prstGeom>
          <a:noFill/>
          <a:ln>
            <a:noFill/>
          </a:ln>
        </p:spPr>
      </p:pic>
      <p:sp>
        <p:nvSpPr>
          <p:cNvPr id="462" name="Google Shape;462;p50"/>
          <p:cNvSpPr txBox="1"/>
          <p:nvPr/>
        </p:nvSpPr>
        <p:spPr>
          <a:xfrm>
            <a:off x="355500" y="1022050"/>
            <a:ext cx="3632700" cy="1033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b="1">
                <a:solidFill>
                  <a:schemeClr val="dk1"/>
                </a:solidFill>
                <a:latin typeface="Calibri"/>
                <a:ea typeface="Calibri"/>
                <a:cs typeface="Calibri"/>
                <a:sym typeface="Calibri"/>
              </a:rPr>
              <a:t>Observe</a:t>
            </a:r>
            <a:endParaRPr sz="18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800">
                <a:solidFill>
                  <a:schemeClr val="dk1"/>
                </a:solidFill>
                <a:latin typeface="Calibri"/>
                <a:ea typeface="Calibri"/>
                <a:cs typeface="Calibri"/>
                <a:sym typeface="Calibri"/>
              </a:rPr>
              <a:t>Learning to attend to visual contexts more closely than ordinary “looking” requires, one to see</a:t>
            </a:r>
            <a:endParaRPr sz="18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800">
                <a:solidFill>
                  <a:schemeClr val="dk1"/>
                </a:solidFill>
                <a:latin typeface="Calibri"/>
                <a:ea typeface="Calibri"/>
                <a:cs typeface="Calibri"/>
                <a:sym typeface="Calibri"/>
              </a:rPr>
              <a:t>things that otherwise </a:t>
            </a:r>
            <a:endParaRPr sz="18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800">
                <a:solidFill>
                  <a:schemeClr val="dk1"/>
                </a:solidFill>
                <a:latin typeface="Calibri"/>
                <a:ea typeface="Calibri"/>
                <a:cs typeface="Calibri"/>
                <a:sym typeface="Calibri"/>
              </a:rPr>
              <a:t>might not be seen.</a:t>
            </a:r>
            <a:endParaRPr sz="1800">
              <a:latin typeface="Calibri"/>
              <a:ea typeface="Calibri"/>
              <a:cs typeface="Calibri"/>
              <a:sym typeface="Calibri"/>
            </a:endParaRPr>
          </a:p>
        </p:txBody>
      </p:sp>
      <p:sp>
        <p:nvSpPr>
          <p:cNvPr id="463" name="Google Shape;463;p50"/>
          <p:cNvSpPr txBox="1"/>
          <p:nvPr/>
        </p:nvSpPr>
        <p:spPr>
          <a:xfrm>
            <a:off x="4571963" y="1106025"/>
            <a:ext cx="4382400" cy="3677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300" b="1">
                <a:solidFill>
                  <a:schemeClr val="dk1"/>
                </a:solidFill>
                <a:latin typeface="Calibri"/>
                <a:ea typeface="Calibri"/>
                <a:cs typeface="Calibri"/>
                <a:sym typeface="Calibri"/>
              </a:rPr>
              <a:t>Skill </a:t>
            </a:r>
            <a:r>
              <a:rPr lang="en" sz="1300">
                <a:solidFill>
                  <a:schemeClr val="dk1"/>
                </a:solidFill>
                <a:latin typeface="Calibri"/>
                <a:ea typeface="Calibri"/>
                <a:cs typeface="Calibri"/>
                <a:sym typeface="Calibri"/>
              </a:rPr>
              <a:t>- Possible through really looking. When artists look carefully they can override the schemas that lead people to draw hands too small, eyes too high, far away objects too large. </a:t>
            </a:r>
            <a:endParaRPr sz="13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3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300" b="1">
                <a:solidFill>
                  <a:schemeClr val="dk1"/>
                </a:solidFill>
                <a:latin typeface="Calibri"/>
                <a:ea typeface="Calibri"/>
                <a:cs typeface="Calibri"/>
                <a:sym typeface="Calibri"/>
              </a:rPr>
              <a:t>Alertness</a:t>
            </a:r>
            <a:r>
              <a:rPr lang="en" sz="1300">
                <a:solidFill>
                  <a:schemeClr val="dk1"/>
                </a:solidFill>
                <a:latin typeface="Calibri"/>
                <a:ea typeface="Calibri"/>
                <a:cs typeface="Calibri"/>
                <a:sym typeface="Calibri"/>
              </a:rPr>
              <a:t> - There is a  need for careful observation during the artistic process. (opportunities arrive often - brainstorming, something “bugging you” or not right, not working, or feeling stuck.) Even when it’s ‘finished’ the artist can feel something is incomplete or there might be a little more work to be done.</a:t>
            </a:r>
            <a:endParaRPr sz="13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3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300" b="1">
                <a:solidFill>
                  <a:schemeClr val="dk1"/>
                </a:solidFill>
                <a:latin typeface="Calibri"/>
                <a:ea typeface="Calibri"/>
                <a:cs typeface="Calibri"/>
                <a:sym typeface="Calibri"/>
              </a:rPr>
              <a:t>Inclination</a:t>
            </a:r>
            <a:r>
              <a:rPr lang="en" sz="1300">
                <a:solidFill>
                  <a:schemeClr val="dk1"/>
                </a:solidFill>
                <a:latin typeface="Calibri"/>
                <a:ea typeface="Calibri"/>
                <a:cs typeface="Calibri"/>
                <a:sym typeface="Calibri"/>
              </a:rPr>
              <a:t> - Artists look more at the model from which they are drawing than their own drawings. The artist does something to see more and better, and that informs the process of making. (Looking at other artists’ work on the web, in the library, galleries, museums or their own portfolio.)</a:t>
            </a:r>
            <a:endParaRPr sz="1300">
              <a:latin typeface="Calibri"/>
              <a:ea typeface="Calibri"/>
              <a:cs typeface="Calibri"/>
              <a:sym typeface="Calibri"/>
            </a:endParaRPr>
          </a:p>
        </p:txBody>
      </p:sp>
      <p:pic>
        <p:nvPicPr>
          <p:cNvPr id="464" name="Google Shape;464;p50"/>
          <p:cNvPicPr preferRelativeResize="0"/>
          <p:nvPr/>
        </p:nvPicPr>
        <p:blipFill>
          <a:blip r:embed="rId6">
            <a:alphaModFix/>
          </a:blip>
          <a:stretch>
            <a:fillRect/>
          </a:stretch>
        </p:blipFill>
        <p:spPr>
          <a:xfrm>
            <a:off x="466574" y="3062625"/>
            <a:ext cx="2049675" cy="17205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pic>
        <p:nvPicPr>
          <p:cNvPr id="469" name="Google Shape;469;p51"/>
          <p:cNvPicPr preferRelativeResize="0"/>
          <p:nvPr/>
        </p:nvPicPr>
        <p:blipFill rotWithShape="1">
          <a:blip r:embed="rId3">
            <a:alphaModFix/>
          </a:blip>
          <a:srcRect l="52050" t="32747" r="19454" b="57057"/>
          <a:stretch/>
        </p:blipFill>
        <p:spPr>
          <a:xfrm>
            <a:off x="325825" y="1900"/>
            <a:ext cx="4070125" cy="1125299"/>
          </a:xfrm>
          <a:prstGeom prst="rect">
            <a:avLst/>
          </a:prstGeom>
          <a:noFill/>
          <a:ln>
            <a:noFill/>
          </a:ln>
        </p:spPr>
      </p:pic>
      <p:pic>
        <p:nvPicPr>
          <p:cNvPr id="470" name="Google Shape;470;p51"/>
          <p:cNvPicPr preferRelativeResize="0"/>
          <p:nvPr/>
        </p:nvPicPr>
        <p:blipFill rotWithShape="1">
          <a:blip r:embed="rId4">
            <a:alphaModFix/>
          </a:blip>
          <a:srcRect l="4510" t="37657" r="62322" b="56332"/>
          <a:stretch/>
        </p:blipFill>
        <p:spPr>
          <a:xfrm>
            <a:off x="4572000" y="234302"/>
            <a:ext cx="4382326" cy="613651"/>
          </a:xfrm>
          <a:prstGeom prst="rect">
            <a:avLst/>
          </a:prstGeom>
          <a:noFill/>
          <a:ln>
            <a:noFill/>
          </a:ln>
        </p:spPr>
      </p:pic>
      <p:sp>
        <p:nvSpPr>
          <p:cNvPr id="471" name="Google Shape;471;p51"/>
          <p:cNvSpPr txBox="1"/>
          <p:nvPr/>
        </p:nvSpPr>
        <p:spPr>
          <a:xfrm>
            <a:off x="241200" y="2726050"/>
            <a:ext cx="2643900" cy="555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i="1">
                <a:latin typeface="Calibri"/>
                <a:ea typeface="Calibri"/>
                <a:cs typeface="Calibri"/>
                <a:sym typeface="Calibri"/>
              </a:rPr>
              <a:t>The Salon</a:t>
            </a:r>
            <a:r>
              <a:rPr lang="en" sz="2400">
                <a:latin typeface="Calibri"/>
                <a:ea typeface="Calibri"/>
                <a:cs typeface="Calibri"/>
                <a:sym typeface="Calibri"/>
              </a:rPr>
              <a:t>?</a:t>
            </a:r>
            <a:endParaRPr sz="2400">
              <a:latin typeface="Calibri"/>
              <a:ea typeface="Calibri"/>
              <a:cs typeface="Calibri"/>
              <a:sym typeface="Calibri"/>
            </a:endParaRPr>
          </a:p>
        </p:txBody>
      </p:sp>
      <p:sp>
        <p:nvSpPr>
          <p:cNvPr id="472" name="Google Shape;472;p51"/>
          <p:cNvSpPr txBox="1"/>
          <p:nvPr/>
        </p:nvSpPr>
        <p:spPr>
          <a:xfrm>
            <a:off x="2935913" y="1005850"/>
            <a:ext cx="3020100" cy="399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     The </a:t>
            </a:r>
            <a:r>
              <a:rPr lang="en" sz="1200" i="1">
                <a:latin typeface="Calibri"/>
                <a:ea typeface="Calibri"/>
                <a:cs typeface="Calibri"/>
                <a:sym typeface="Calibri"/>
              </a:rPr>
              <a:t>Salon</a:t>
            </a:r>
            <a:r>
              <a:rPr lang="en" sz="1200">
                <a:latin typeface="Calibri"/>
                <a:ea typeface="Calibri"/>
                <a:cs typeface="Calibri"/>
                <a:sym typeface="Calibri"/>
              </a:rPr>
              <a:t> was the official art exhibition of the </a:t>
            </a:r>
            <a:r>
              <a:rPr lang="en" sz="1200">
                <a:uFill>
                  <a:noFill/>
                </a:uFill>
                <a:latin typeface="Calibri"/>
                <a:ea typeface="Calibri"/>
                <a:cs typeface="Calibri"/>
                <a:sym typeface="Calibri"/>
                <a:hlinkClick r:id="rId5"/>
              </a:rPr>
              <a:t>French Academy of Fine Arts</a:t>
            </a:r>
            <a:r>
              <a:rPr lang="en" sz="1200">
                <a:latin typeface="Calibri"/>
                <a:ea typeface="Calibri"/>
                <a:cs typeface="Calibri"/>
                <a:sym typeface="Calibri"/>
              </a:rPr>
              <a:t> (</a:t>
            </a:r>
            <a:r>
              <a:rPr lang="en" sz="1200" i="1">
                <a:latin typeface="Calibri"/>
                <a:ea typeface="Calibri"/>
                <a:cs typeface="Calibri"/>
                <a:sym typeface="Calibri"/>
              </a:rPr>
              <a:t>Academie des Beaux-Arts</a:t>
            </a:r>
            <a:r>
              <a:rPr lang="en" sz="1200">
                <a:latin typeface="Calibri"/>
                <a:ea typeface="Calibri"/>
                <a:cs typeface="Calibri"/>
                <a:sym typeface="Calibri"/>
              </a:rPr>
              <a:t>) in Paris. First held in 1667, its name stems from its location at the </a:t>
            </a:r>
            <a:r>
              <a:rPr lang="en" sz="1200" i="1">
                <a:latin typeface="Calibri"/>
                <a:ea typeface="Calibri"/>
                <a:cs typeface="Calibri"/>
                <a:sym typeface="Calibri"/>
              </a:rPr>
              <a:t>Salon Carre</a:t>
            </a:r>
            <a:r>
              <a:rPr lang="en" sz="1200">
                <a:latin typeface="Calibri"/>
                <a:ea typeface="Calibri"/>
                <a:cs typeface="Calibri"/>
                <a:sym typeface="Calibri"/>
              </a:rPr>
              <a:t> in the </a:t>
            </a:r>
            <a:r>
              <a:rPr lang="en" sz="1200">
                <a:uFill>
                  <a:noFill/>
                </a:uFill>
                <a:latin typeface="Calibri"/>
                <a:ea typeface="Calibri"/>
                <a:cs typeface="Calibri"/>
                <a:sym typeface="Calibri"/>
                <a:hlinkClick r:id="rId6"/>
              </a:rPr>
              <a:t>Louvre</a:t>
            </a:r>
            <a:r>
              <a:rPr lang="en" sz="1200">
                <a:latin typeface="Calibri"/>
                <a:ea typeface="Calibri"/>
                <a:cs typeface="Calibri"/>
                <a:sym typeface="Calibri"/>
              </a:rPr>
              <a:t>.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     For almost 150 years (c.1740-1890), the </a:t>
            </a:r>
            <a:r>
              <a:rPr lang="en" sz="1200" i="1">
                <a:latin typeface="Calibri"/>
                <a:ea typeface="Calibri"/>
                <a:cs typeface="Calibri"/>
                <a:sym typeface="Calibri"/>
              </a:rPr>
              <a:t>Salon</a:t>
            </a:r>
            <a:r>
              <a:rPr lang="en" sz="1200">
                <a:latin typeface="Calibri"/>
                <a:ea typeface="Calibri"/>
                <a:cs typeface="Calibri"/>
                <a:sym typeface="Calibri"/>
              </a:rPr>
              <a:t> was the most prestigious annual or biannual art event in the world. As a result, its influence on </a:t>
            </a:r>
            <a:r>
              <a:rPr lang="en" sz="1200">
                <a:uFill>
                  <a:noFill/>
                </a:uFill>
                <a:latin typeface="Calibri"/>
                <a:ea typeface="Calibri"/>
                <a:cs typeface="Calibri"/>
                <a:sym typeface="Calibri"/>
                <a:hlinkClick r:id="rId7"/>
              </a:rPr>
              <a:t>French painting</a:t>
            </a:r>
            <a:r>
              <a:rPr lang="en" sz="1200">
                <a:latin typeface="Calibri"/>
                <a:ea typeface="Calibri"/>
                <a:cs typeface="Calibri"/>
                <a:sym typeface="Calibri"/>
              </a:rPr>
              <a:t> - in particular artistic style, painterly conventions and the reputation of artists was enormous. </a:t>
            </a:r>
            <a:r>
              <a:rPr lang="en" sz="1200">
                <a:solidFill>
                  <a:schemeClr val="dk1"/>
                </a:solidFill>
                <a:highlight>
                  <a:srgbClr val="FFFFFF"/>
                </a:highlight>
                <a:latin typeface="Calibri"/>
                <a:ea typeface="Calibri"/>
                <a:cs typeface="Calibri"/>
                <a:sym typeface="Calibri"/>
              </a:rPr>
              <a:t>Because the Salon was the only major art show in France, and as such it exerted a massive - arguably disproportionate - influence on the career prospects of artists. For instance, artists who did not conform to the artistic conventions and expectations of the French Academy, were rarely if ever approved by the jury, and as a result found it almost impossible to make a successful career. Later, this would lead to several breakaway 'Salons.' </a:t>
            </a:r>
            <a:endParaRPr sz="1200">
              <a:latin typeface="Calibri"/>
              <a:ea typeface="Calibri"/>
              <a:cs typeface="Calibri"/>
              <a:sym typeface="Calibri"/>
            </a:endParaRPr>
          </a:p>
        </p:txBody>
      </p:sp>
      <p:pic>
        <p:nvPicPr>
          <p:cNvPr id="473" name="Google Shape;473;p51"/>
          <p:cNvPicPr preferRelativeResize="0"/>
          <p:nvPr/>
        </p:nvPicPr>
        <p:blipFill>
          <a:blip r:embed="rId8">
            <a:alphaModFix/>
          </a:blip>
          <a:stretch>
            <a:fillRect/>
          </a:stretch>
        </p:blipFill>
        <p:spPr>
          <a:xfrm>
            <a:off x="241225" y="1069938"/>
            <a:ext cx="2643857" cy="1759367"/>
          </a:xfrm>
          <a:prstGeom prst="rect">
            <a:avLst/>
          </a:prstGeom>
          <a:noFill/>
          <a:ln>
            <a:noFill/>
          </a:ln>
        </p:spPr>
      </p:pic>
      <p:pic>
        <p:nvPicPr>
          <p:cNvPr id="474" name="Google Shape;474;p51"/>
          <p:cNvPicPr preferRelativeResize="0"/>
          <p:nvPr/>
        </p:nvPicPr>
        <p:blipFill>
          <a:blip r:embed="rId9">
            <a:alphaModFix/>
          </a:blip>
          <a:stretch>
            <a:fillRect/>
          </a:stretch>
        </p:blipFill>
        <p:spPr>
          <a:xfrm>
            <a:off x="204444" y="3196075"/>
            <a:ext cx="2717418" cy="1751924"/>
          </a:xfrm>
          <a:prstGeom prst="rect">
            <a:avLst/>
          </a:prstGeom>
          <a:noFill/>
          <a:ln>
            <a:noFill/>
          </a:ln>
        </p:spPr>
      </p:pic>
      <p:sp>
        <p:nvSpPr>
          <p:cNvPr id="475" name="Google Shape;475;p51"/>
          <p:cNvSpPr txBox="1"/>
          <p:nvPr/>
        </p:nvSpPr>
        <p:spPr>
          <a:xfrm>
            <a:off x="5956025" y="880750"/>
            <a:ext cx="3086700" cy="399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An uproar occurred in 1863, following the rejection by the Salon Jury of an unusually high number (3,000) of submitted paintings including Manet, Whistler, Cezanne, and Pissarro. To pacify the critics and "to let the public judge the legitimacy of these complaints", French Emperor Napoleon III announced that painters whose works had been rejected by the Salon Jury could exhibit their works in a venue next to the </a:t>
            </a:r>
            <a:r>
              <a:rPr lang="en" sz="1200" i="1">
                <a:solidFill>
                  <a:schemeClr val="dk1"/>
                </a:solidFill>
                <a:highlight>
                  <a:srgbClr val="FFFFFF"/>
                </a:highlight>
                <a:latin typeface="Calibri"/>
                <a:ea typeface="Calibri"/>
                <a:cs typeface="Calibri"/>
                <a:sym typeface="Calibri"/>
              </a:rPr>
              <a:t>Salon</a:t>
            </a:r>
            <a:r>
              <a:rPr lang="en" sz="1200">
                <a:solidFill>
                  <a:schemeClr val="dk1"/>
                </a:solidFill>
                <a:highlight>
                  <a:srgbClr val="FFFFFF"/>
                </a:highlight>
                <a:latin typeface="Calibri"/>
                <a:ea typeface="Calibri"/>
                <a:cs typeface="Calibri"/>
                <a:sym typeface="Calibri"/>
              </a:rPr>
              <a:t>. The show famously became known as the </a:t>
            </a:r>
            <a:r>
              <a:rPr lang="en" sz="1200" i="1">
                <a:solidFill>
                  <a:schemeClr val="dk1"/>
                </a:solidFill>
                <a:highlight>
                  <a:srgbClr val="FFFFFF"/>
                </a:highlight>
                <a:uFill>
                  <a:noFill/>
                </a:uFill>
                <a:latin typeface="Calibri"/>
                <a:ea typeface="Calibri"/>
                <a:cs typeface="Calibri"/>
                <a:sym typeface="Calibri"/>
                <a:hlinkClick r:id="rId10">
                  <a:extLst>
                    <a:ext uri="{A12FA001-AC4F-418D-AE19-62706E023703}">
                      <ahyp:hlinkClr xmlns:ahyp="http://schemas.microsoft.com/office/drawing/2018/hyperlinkcolor" val="tx"/>
                    </a:ext>
                  </a:extLst>
                </a:hlinkClick>
              </a:rPr>
              <a:t>Salon des Refuses</a:t>
            </a:r>
            <a:r>
              <a:rPr lang="en" sz="1200">
                <a:solidFill>
                  <a:schemeClr val="dk1"/>
                </a:solidFill>
                <a:highlight>
                  <a:srgbClr val="FFFFFF"/>
                </a:highlight>
                <a:latin typeface="Calibri"/>
                <a:ea typeface="Calibri"/>
                <a:cs typeface="Calibri"/>
                <a:sym typeface="Calibri"/>
              </a:rPr>
              <a:t> (exhibition of rejects), a name subsequently applied to any exhibition of artworks rejected by the jury of the official Paris Salon, notably shows in in 1874, 1875, and 1886.</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In 1881, the French Academy relinquished control of the Salon, in favour of the Society of French Artists (</a:t>
            </a:r>
            <a:r>
              <a:rPr lang="en" sz="1200" i="1">
                <a:solidFill>
                  <a:schemeClr val="dk1"/>
                </a:solidFill>
                <a:latin typeface="Calibri"/>
                <a:ea typeface="Calibri"/>
                <a:cs typeface="Calibri"/>
                <a:sym typeface="Calibri"/>
              </a:rPr>
              <a:t>Societe des Artistes Francais</a:t>
            </a:r>
            <a:r>
              <a:rPr lang="en" sz="1200">
                <a:solidFill>
                  <a:schemeClr val="dk1"/>
                </a:solidFill>
                <a:latin typeface="Calibri"/>
                <a:ea typeface="Calibri"/>
                <a:cs typeface="Calibri"/>
                <a:sym typeface="Calibri"/>
              </a:rPr>
              <a:t>), although the Salon remained hostile to the avant-garde. Today, the yearly Salon is merely one of several other </a:t>
            </a:r>
            <a:r>
              <a:rPr lang="en" sz="1200">
                <a:solidFill>
                  <a:schemeClr val="dk1"/>
                </a:solidFill>
                <a:uFill>
                  <a:noFill/>
                </a:uFill>
                <a:latin typeface="Calibri"/>
                <a:ea typeface="Calibri"/>
                <a:cs typeface="Calibri"/>
                <a:sym typeface="Calibri"/>
                <a:hlinkClick r:id="rId11">
                  <a:extLst>
                    <a:ext uri="{A12FA001-AC4F-418D-AE19-62706E023703}">
                      <ahyp:hlinkClr xmlns:ahyp="http://schemas.microsoft.com/office/drawing/2018/hyperlinkcolor" val="tx"/>
                    </a:ext>
                  </a:extLst>
                </a:hlinkClick>
              </a:rPr>
              <a:t>fine art</a:t>
            </a:r>
            <a:r>
              <a:rPr lang="en" sz="1200">
                <a:solidFill>
                  <a:schemeClr val="dk1"/>
                </a:solidFill>
                <a:latin typeface="Calibri"/>
                <a:ea typeface="Calibri"/>
                <a:cs typeface="Calibri"/>
                <a:sym typeface="Calibri"/>
              </a:rPr>
              <a:t> 'Salons'.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pic>
        <p:nvPicPr>
          <p:cNvPr id="80" name="Google Shape;80;p16"/>
          <p:cNvPicPr preferRelativeResize="0"/>
          <p:nvPr/>
        </p:nvPicPr>
        <p:blipFill rotWithShape="1">
          <a:blip r:embed="rId3">
            <a:alphaModFix/>
          </a:blip>
          <a:srcRect l="2768" t="16704" r="76782" b="71365"/>
          <a:stretch/>
        </p:blipFill>
        <p:spPr>
          <a:xfrm>
            <a:off x="4159175" y="0"/>
            <a:ext cx="3761773" cy="1695900"/>
          </a:xfrm>
          <a:prstGeom prst="rect">
            <a:avLst/>
          </a:prstGeom>
          <a:noFill/>
          <a:ln>
            <a:noFill/>
          </a:ln>
        </p:spPr>
      </p:pic>
      <p:pic>
        <p:nvPicPr>
          <p:cNvPr id="81" name="Google Shape;81;p16"/>
          <p:cNvPicPr preferRelativeResize="0"/>
          <p:nvPr/>
        </p:nvPicPr>
        <p:blipFill rotWithShape="1">
          <a:blip r:embed="rId4">
            <a:alphaModFix/>
          </a:blip>
          <a:srcRect l="4510" t="16822" r="62322" b="77167"/>
          <a:stretch/>
        </p:blipFill>
        <p:spPr>
          <a:xfrm>
            <a:off x="275125" y="256605"/>
            <a:ext cx="4382326" cy="613651"/>
          </a:xfrm>
          <a:prstGeom prst="rect">
            <a:avLst/>
          </a:prstGeom>
          <a:noFill/>
          <a:ln>
            <a:noFill/>
          </a:ln>
        </p:spPr>
      </p:pic>
      <p:sp>
        <p:nvSpPr>
          <p:cNvPr id="82" name="Google Shape;82;p16"/>
          <p:cNvSpPr txBox="1"/>
          <p:nvPr/>
        </p:nvSpPr>
        <p:spPr>
          <a:xfrm>
            <a:off x="234850" y="1034700"/>
            <a:ext cx="3943800" cy="368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alibri"/>
                <a:ea typeface="Calibri"/>
                <a:cs typeface="Calibri"/>
                <a:sym typeface="Calibri"/>
              </a:rPr>
              <a:t>Romanticism</a:t>
            </a:r>
            <a:r>
              <a:rPr lang="en">
                <a:latin typeface="Calibri"/>
                <a:ea typeface="Calibri"/>
                <a:cs typeface="Calibri"/>
                <a:sym typeface="Calibri"/>
              </a:rPr>
              <a:t> - 19th Century Art</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1780 - 1830 </a:t>
            </a:r>
            <a:r>
              <a:rPr lang="en" i="1">
                <a:latin typeface="Calibri"/>
                <a:ea typeface="Calibri"/>
                <a:cs typeface="Calibri"/>
                <a:sym typeface="Calibri"/>
              </a:rPr>
              <a:t>(continued to influence)</a:t>
            </a:r>
            <a:endParaRPr i="1">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The classical past was put on the shelf during the Romanticism movement. These artists valued human emotions, feeling over logic. It is artwork that portrays a state of mind expressing moods, feelings, and intuitions. Subjects consisted of experiences of individuals. Art was more than just useful to others, it had emotion and spirit behind it. Landscapes, Biblical, and the Nature of Man both mortal and spiritual were captured by artists of the time. Horror depicted as a domino of the Napoleonic Wars, fantasy, and myths.</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solidFill>
                  <a:schemeClr val="dk1"/>
                </a:solidFill>
                <a:latin typeface="Calibri"/>
                <a:ea typeface="Calibri"/>
                <a:cs typeface="Calibri"/>
                <a:sym typeface="Calibri"/>
              </a:rPr>
              <a:t>Artists: William Blake, Eugene Delacroix, Casper David Friedrich, Theodore Gericault, Mallord William Turner</a:t>
            </a:r>
            <a:endParaRPr>
              <a:latin typeface="Calibri"/>
              <a:ea typeface="Calibri"/>
              <a:cs typeface="Calibri"/>
              <a:sym typeface="Calibri"/>
            </a:endParaRPr>
          </a:p>
        </p:txBody>
      </p:sp>
      <p:sp>
        <p:nvSpPr>
          <p:cNvPr id="83" name="Google Shape;83;p16"/>
          <p:cNvSpPr txBox="1"/>
          <p:nvPr/>
        </p:nvSpPr>
        <p:spPr>
          <a:xfrm>
            <a:off x="4572000" y="1281500"/>
            <a:ext cx="1330500" cy="21513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b="1">
                <a:latin typeface="Calibri"/>
                <a:ea typeface="Calibri"/>
                <a:cs typeface="Calibri"/>
                <a:sym typeface="Calibri"/>
              </a:rPr>
              <a:t>MOVEMENT DESCRIPTION</a:t>
            </a:r>
            <a:endParaRPr b="1">
              <a:latin typeface="Calibri"/>
              <a:ea typeface="Calibri"/>
              <a:cs typeface="Calibri"/>
              <a:sym typeface="Calibri"/>
            </a:endParaRPr>
          </a:p>
          <a:p>
            <a:pPr marL="0" lvl="0" indent="0" algn="r" rtl="0">
              <a:spcBef>
                <a:spcPts val="0"/>
              </a:spcBef>
              <a:spcAft>
                <a:spcPts val="0"/>
              </a:spcAft>
              <a:buNone/>
            </a:pPr>
            <a:r>
              <a:rPr lang="en">
                <a:latin typeface="Calibri"/>
                <a:ea typeface="Calibri"/>
                <a:cs typeface="Calibri"/>
                <a:sym typeface="Calibri"/>
              </a:rPr>
              <a:t>rebellion freedom symbol intuition emotion </a:t>
            </a:r>
            <a:endParaRPr>
              <a:latin typeface="Calibri"/>
              <a:ea typeface="Calibri"/>
              <a:cs typeface="Calibri"/>
              <a:sym typeface="Calibri"/>
            </a:endParaRPr>
          </a:p>
          <a:p>
            <a:pPr marL="0" lvl="0" indent="0" algn="r" rtl="0">
              <a:spcBef>
                <a:spcPts val="0"/>
              </a:spcBef>
              <a:spcAft>
                <a:spcPts val="0"/>
              </a:spcAft>
              <a:buNone/>
            </a:pPr>
            <a:r>
              <a:rPr lang="en">
                <a:latin typeface="Calibri"/>
                <a:ea typeface="Calibri"/>
                <a:cs typeface="Calibri"/>
                <a:sym typeface="Calibri"/>
              </a:rPr>
              <a:t>the individual truth</a:t>
            </a:r>
            <a:endParaRPr>
              <a:latin typeface="Calibri"/>
              <a:ea typeface="Calibri"/>
              <a:cs typeface="Calibri"/>
              <a:sym typeface="Calibri"/>
            </a:endParaRPr>
          </a:p>
        </p:txBody>
      </p:sp>
      <p:pic>
        <p:nvPicPr>
          <p:cNvPr id="84" name="Google Shape;84;p16"/>
          <p:cNvPicPr preferRelativeResize="0"/>
          <p:nvPr/>
        </p:nvPicPr>
        <p:blipFill>
          <a:blip r:embed="rId5">
            <a:alphaModFix/>
          </a:blip>
          <a:stretch>
            <a:fillRect/>
          </a:stretch>
        </p:blipFill>
        <p:spPr>
          <a:xfrm>
            <a:off x="6010775" y="1357700"/>
            <a:ext cx="2677275" cy="3540600"/>
          </a:xfrm>
          <a:prstGeom prst="rect">
            <a:avLst/>
          </a:prstGeom>
          <a:noFill/>
          <a:ln>
            <a:noFill/>
          </a:ln>
        </p:spPr>
      </p:pic>
      <p:sp>
        <p:nvSpPr>
          <p:cNvPr id="85" name="Google Shape;85;p16"/>
          <p:cNvSpPr txBox="1"/>
          <p:nvPr/>
        </p:nvSpPr>
        <p:spPr>
          <a:xfrm>
            <a:off x="4572000" y="4262750"/>
            <a:ext cx="1330500" cy="7221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050" i="1">
                <a:solidFill>
                  <a:srgbClr val="232526"/>
                </a:solidFill>
                <a:highlight>
                  <a:srgbClr val="F8F7F5"/>
                </a:highlight>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The Ghost of a Flea</a:t>
            </a:r>
            <a:r>
              <a:rPr lang="en" sz="1050">
                <a:solidFill>
                  <a:srgbClr val="313131"/>
                </a:solidFill>
                <a:highlight>
                  <a:srgbClr val="F8F7F5"/>
                </a:highlight>
                <a:latin typeface="Calibri"/>
                <a:ea typeface="Calibri"/>
                <a:cs typeface="Calibri"/>
                <a:sym typeface="Calibri"/>
              </a:rPr>
              <a:t>, William Blake, c.1819–20 </a:t>
            </a:r>
            <a:endParaRPr>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pic>
        <p:nvPicPr>
          <p:cNvPr id="480" name="Google Shape;480;p52"/>
          <p:cNvPicPr preferRelativeResize="0"/>
          <p:nvPr/>
        </p:nvPicPr>
        <p:blipFill>
          <a:blip r:embed="rId3">
            <a:alphaModFix/>
          </a:blip>
          <a:stretch>
            <a:fillRect/>
          </a:stretch>
        </p:blipFill>
        <p:spPr>
          <a:xfrm>
            <a:off x="504775" y="325323"/>
            <a:ext cx="3308125" cy="4178650"/>
          </a:xfrm>
          <a:prstGeom prst="rect">
            <a:avLst/>
          </a:prstGeom>
          <a:noFill/>
          <a:ln>
            <a:noFill/>
          </a:ln>
        </p:spPr>
      </p:pic>
      <p:sp>
        <p:nvSpPr>
          <p:cNvPr id="481" name="Google Shape;481;p52"/>
          <p:cNvSpPr txBox="1"/>
          <p:nvPr/>
        </p:nvSpPr>
        <p:spPr>
          <a:xfrm>
            <a:off x="504775" y="4586050"/>
            <a:ext cx="4277100" cy="469800"/>
          </a:xfrm>
          <a:prstGeom prst="rect">
            <a:avLst/>
          </a:prstGeom>
          <a:noFill/>
          <a:ln>
            <a:noFill/>
          </a:ln>
        </p:spPr>
        <p:txBody>
          <a:bodyPr spcFirstLastPara="1" wrap="square" lIns="91425" tIns="91425" rIns="91425" bIns="91425" anchor="t" anchorCtr="0">
            <a:noAutofit/>
          </a:bodyPr>
          <a:lstStyle/>
          <a:p>
            <a:pPr marL="0" lvl="0" indent="0" algn="l" rtl="0">
              <a:lnSpc>
                <a:spcPct val="140000"/>
              </a:lnSpc>
              <a:spcBef>
                <a:spcPts val="0"/>
              </a:spcBef>
              <a:spcAft>
                <a:spcPts val="0"/>
              </a:spcAft>
              <a:buClr>
                <a:schemeClr val="dk1"/>
              </a:buClr>
              <a:buSzPts val="1100"/>
              <a:buFont typeface="Arial"/>
              <a:buNone/>
            </a:pPr>
            <a:r>
              <a:rPr lang="en" sz="1200" i="1">
                <a:solidFill>
                  <a:srgbClr val="222222"/>
                </a:solidFill>
                <a:latin typeface="Georgia"/>
                <a:ea typeface="Georgia"/>
                <a:cs typeface="Georgia"/>
                <a:sym typeface="Georgia"/>
              </a:rPr>
              <a:t>REFUSED BY THE SALON, </a:t>
            </a:r>
            <a:r>
              <a:rPr lang="en" sz="1200">
                <a:solidFill>
                  <a:srgbClr val="222222"/>
                </a:solidFill>
                <a:latin typeface="Georgia"/>
                <a:ea typeface="Georgia"/>
                <a:cs typeface="Georgia"/>
                <a:sym typeface="Georgia"/>
              </a:rPr>
              <a:t>Honoré Daumier</a:t>
            </a:r>
            <a:endParaRPr sz="1200" i="1">
              <a:solidFill>
                <a:srgbClr val="222222"/>
              </a:solidFill>
              <a:latin typeface="Georgia"/>
              <a:ea typeface="Georgia"/>
              <a:cs typeface="Georgia"/>
              <a:sym typeface="Georgia"/>
            </a:endParaRPr>
          </a:p>
          <a:p>
            <a:pPr marL="0" lvl="0" indent="0" algn="l" rtl="0">
              <a:spcBef>
                <a:spcPts val="1100"/>
              </a:spcBef>
              <a:spcAft>
                <a:spcPts val="0"/>
              </a:spcAft>
              <a:buNone/>
            </a:pPr>
            <a:endParaRPr sz="1200"/>
          </a:p>
        </p:txBody>
      </p:sp>
      <p:pic>
        <p:nvPicPr>
          <p:cNvPr id="482" name="Google Shape;482;p52"/>
          <p:cNvPicPr preferRelativeResize="0"/>
          <p:nvPr/>
        </p:nvPicPr>
        <p:blipFill>
          <a:blip r:embed="rId4">
            <a:alphaModFix/>
          </a:blip>
          <a:stretch>
            <a:fillRect/>
          </a:stretch>
        </p:blipFill>
        <p:spPr>
          <a:xfrm>
            <a:off x="6172200" y="174750"/>
            <a:ext cx="2609450" cy="2335450"/>
          </a:xfrm>
          <a:prstGeom prst="rect">
            <a:avLst/>
          </a:prstGeom>
          <a:noFill/>
          <a:ln>
            <a:noFill/>
          </a:ln>
        </p:spPr>
      </p:pic>
      <p:pic>
        <p:nvPicPr>
          <p:cNvPr id="483" name="Google Shape;483;p52"/>
          <p:cNvPicPr preferRelativeResize="0"/>
          <p:nvPr/>
        </p:nvPicPr>
        <p:blipFill>
          <a:blip r:embed="rId5">
            <a:alphaModFix/>
          </a:blip>
          <a:stretch>
            <a:fillRect/>
          </a:stretch>
        </p:blipFill>
        <p:spPr>
          <a:xfrm>
            <a:off x="3915200" y="2333747"/>
            <a:ext cx="2872000" cy="2620700"/>
          </a:xfrm>
          <a:prstGeom prst="rect">
            <a:avLst/>
          </a:prstGeom>
          <a:noFill/>
          <a:ln>
            <a:noFill/>
          </a:ln>
        </p:spPr>
      </p:pic>
      <p:pic>
        <p:nvPicPr>
          <p:cNvPr id="484" name="Google Shape;484;p52"/>
          <p:cNvPicPr preferRelativeResize="0"/>
          <p:nvPr/>
        </p:nvPicPr>
        <p:blipFill>
          <a:blip r:embed="rId6">
            <a:alphaModFix/>
          </a:blip>
          <a:stretch>
            <a:fillRect/>
          </a:stretch>
        </p:blipFill>
        <p:spPr>
          <a:xfrm>
            <a:off x="6939600" y="2662600"/>
            <a:ext cx="1823992" cy="2328500"/>
          </a:xfrm>
          <a:prstGeom prst="rect">
            <a:avLst/>
          </a:prstGeom>
          <a:noFill/>
          <a:ln>
            <a:noFill/>
          </a:ln>
        </p:spPr>
      </p:pic>
      <p:pic>
        <p:nvPicPr>
          <p:cNvPr id="485" name="Google Shape;485;p52"/>
          <p:cNvPicPr preferRelativeResize="0"/>
          <p:nvPr/>
        </p:nvPicPr>
        <p:blipFill>
          <a:blip r:embed="rId7">
            <a:alphaModFix/>
          </a:blip>
          <a:stretch>
            <a:fillRect/>
          </a:stretch>
        </p:blipFill>
        <p:spPr>
          <a:xfrm>
            <a:off x="3965300" y="325325"/>
            <a:ext cx="2054500" cy="172578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pic>
        <p:nvPicPr>
          <p:cNvPr id="490" name="Google Shape;490;p53"/>
          <p:cNvPicPr preferRelativeResize="0"/>
          <p:nvPr/>
        </p:nvPicPr>
        <p:blipFill rotWithShape="1">
          <a:blip r:embed="rId3">
            <a:alphaModFix/>
          </a:blip>
          <a:srcRect l="49870" t="42850" r="27667" b="48255"/>
          <a:stretch/>
        </p:blipFill>
        <p:spPr>
          <a:xfrm>
            <a:off x="1704575" y="112337"/>
            <a:ext cx="2990076" cy="914899"/>
          </a:xfrm>
          <a:prstGeom prst="rect">
            <a:avLst/>
          </a:prstGeom>
          <a:noFill/>
          <a:ln>
            <a:noFill/>
          </a:ln>
        </p:spPr>
      </p:pic>
      <p:pic>
        <p:nvPicPr>
          <p:cNvPr id="491" name="Google Shape;491;p53"/>
          <p:cNvPicPr preferRelativeResize="0"/>
          <p:nvPr/>
        </p:nvPicPr>
        <p:blipFill rotWithShape="1">
          <a:blip r:embed="rId4">
            <a:alphaModFix/>
          </a:blip>
          <a:srcRect l="4510" t="47313" r="62322" b="46115"/>
          <a:stretch/>
        </p:blipFill>
        <p:spPr>
          <a:xfrm>
            <a:off x="4572000" y="189677"/>
            <a:ext cx="4382326" cy="670924"/>
          </a:xfrm>
          <a:prstGeom prst="rect">
            <a:avLst/>
          </a:prstGeom>
          <a:noFill/>
          <a:ln>
            <a:noFill/>
          </a:ln>
        </p:spPr>
      </p:pic>
      <p:sp>
        <p:nvSpPr>
          <p:cNvPr id="492" name="Google Shape;492;p53"/>
          <p:cNvSpPr txBox="1"/>
          <p:nvPr/>
        </p:nvSpPr>
        <p:spPr>
          <a:xfrm>
            <a:off x="260125" y="265875"/>
            <a:ext cx="2228400" cy="128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Look at the list of </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Inventions during the</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19th Century. Doodle the </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ones that are your favorite.</a:t>
            </a:r>
            <a:endParaRPr>
              <a:latin typeface="Calibri"/>
              <a:ea typeface="Calibri"/>
              <a:cs typeface="Calibri"/>
              <a:sym typeface="Calibri"/>
            </a:endParaRPr>
          </a:p>
        </p:txBody>
      </p:sp>
      <p:sp>
        <p:nvSpPr>
          <p:cNvPr id="493" name="Google Shape;493;p53"/>
          <p:cNvSpPr txBox="1"/>
          <p:nvPr/>
        </p:nvSpPr>
        <p:spPr>
          <a:xfrm>
            <a:off x="260125" y="1377525"/>
            <a:ext cx="2006100" cy="348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1800	Battery</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1804	Gas Light</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1809	Arc Lamp</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1810	Tin Can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1814	Steam Locomotive</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Photography</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1815	Miners Lamp</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1819	Soda Fountain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Stethoscope</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1823	Raincoat</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1824	Toy Balloon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Cement</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1825	Electromagnet</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1827	Matches</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Microphone</a:t>
            </a:r>
            <a:endParaRPr>
              <a:latin typeface="Calibri"/>
              <a:ea typeface="Calibri"/>
              <a:cs typeface="Calibri"/>
              <a:sym typeface="Calibri"/>
            </a:endParaRPr>
          </a:p>
        </p:txBody>
      </p:sp>
      <p:sp>
        <p:nvSpPr>
          <p:cNvPr id="494" name="Google Shape;494;p53"/>
          <p:cNvSpPr txBox="1"/>
          <p:nvPr/>
        </p:nvSpPr>
        <p:spPr>
          <a:xfrm>
            <a:off x="2241325" y="1377525"/>
            <a:ext cx="2697900" cy="348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1829	Typewriter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Braille Printing</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1830	Sewing Machine</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1831	Reaper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1832	Stereoscope</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1834	Corn Planter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Refrigerator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1835	Wrench</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Propeller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a:t>
            </a:r>
            <a:r>
              <a:rPr lang="en" sz="1300">
                <a:latin typeface="Calibri"/>
                <a:ea typeface="Calibri"/>
                <a:cs typeface="Calibri"/>
                <a:sym typeface="Calibri"/>
              </a:rPr>
              <a:t>Mechanical Calculator</a:t>
            </a:r>
            <a:endParaRPr sz="1300">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1836	Revolver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1837	Telegraph</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Postage Stamp</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1839	Bicycle</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1840	Blueprint</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1841	Stapler</a:t>
            </a:r>
            <a:endParaRPr>
              <a:latin typeface="Calibri"/>
              <a:ea typeface="Calibri"/>
              <a:cs typeface="Calibri"/>
              <a:sym typeface="Calibri"/>
            </a:endParaRPr>
          </a:p>
        </p:txBody>
      </p:sp>
      <p:sp>
        <p:nvSpPr>
          <p:cNvPr id="495" name="Google Shape;495;p53"/>
          <p:cNvSpPr txBox="1"/>
          <p:nvPr/>
        </p:nvSpPr>
        <p:spPr>
          <a:xfrm>
            <a:off x="4374925" y="1377525"/>
            <a:ext cx="2697900" cy="348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1846	Anesthesia</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1847	Antiseptics</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1848	Dental Chair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1849	Safety Pin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1850	Dishwasher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1852	Gyroscope</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Airship</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1853	Glider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1854	Fiber Optics</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1855	Rayon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1856	Pasteurisation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1857	Pullman Sleeping Car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1858	Washing Machine</a:t>
            </a:r>
            <a:endParaRPr>
              <a:latin typeface="Calibri"/>
              <a:ea typeface="Calibri"/>
              <a:cs typeface="Calibri"/>
              <a:sym typeface="Calibri"/>
            </a:endParaRPr>
          </a:p>
          <a:p>
            <a:pPr marL="0" lvl="0" indent="0" algn="l" rtl="0">
              <a:spcBef>
                <a:spcPts val="0"/>
              </a:spcBef>
              <a:spcAft>
                <a:spcPts val="0"/>
              </a:spcAft>
              <a:buNone/>
            </a:pPr>
            <a:r>
              <a:rPr lang="en" sz="1300">
                <a:latin typeface="Calibri"/>
                <a:ea typeface="Calibri"/>
                <a:cs typeface="Calibri"/>
                <a:sym typeface="Calibri"/>
              </a:rPr>
              <a:t>	Internal Combustion Engine</a:t>
            </a:r>
            <a:endParaRPr sz="1300">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1861	Elevator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Lock / Cylinder Lock</a:t>
            </a:r>
            <a:endParaRPr>
              <a:latin typeface="Calibri"/>
              <a:ea typeface="Calibri"/>
              <a:cs typeface="Calibri"/>
              <a:sym typeface="Calibri"/>
            </a:endParaRPr>
          </a:p>
        </p:txBody>
      </p:sp>
      <p:sp>
        <p:nvSpPr>
          <p:cNvPr id="496" name="Google Shape;496;p53"/>
          <p:cNvSpPr txBox="1"/>
          <p:nvPr/>
        </p:nvSpPr>
        <p:spPr>
          <a:xfrm>
            <a:off x="6889525" y="1377525"/>
            <a:ext cx="2697900" cy="348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1862	Machine Gun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Plastic</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1866	Dynamite</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Torpedo</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1868	Steel</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Traffic Lights</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1872	Windmill </a:t>
            </a:r>
            <a:r>
              <a:rPr lang="en" i="1">
                <a:latin typeface="Calibri"/>
                <a:ea typeface="Calibri"/>
                <a:cs typeface="Calibri"/>
                <a:sym typeface="Calibri"/>
              </a:rPr>
              <a:t>(metal)</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1873	Barbed Wire</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1874	Shoe Stitcher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1876	Telephone</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Carpet Sweeper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1877	Moving Pictures</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1878	Lightbulb</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1880	Toilet Paper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	Seismograph</a:t>
            </a:r>
            <a:endParaRPr>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90" name="Google Shape;90;p17"/>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91" name="Google Shape;91;p17"/>
          <p:cNvPicPr preferRelativeResize="0"/>
          <p:nvPr/>
        </p:nvPicPr>
        <p:blipFill rotWithShape="1">
          <a:blip r:embed="rId4">
            <a:alphaModFix/>
          </a:blip>
          <a:srcRect l="3775" t="34707" r="72757" b="55096"/>
          <a:stretch/>
        </p:blipFill>
        <p:spPr>
          <a:xfrm>
            <a:off x="4647875" y="46788"/>
            <a:ext cx="2789300" cy="936424"/>
          </a:xfrm>
          <a:prstGeom prst="rect">
            <a:avLst/>
          </a:prstGeom>
          <a:noFill/>
          <a:ln>
            <a:noFill/>
          </a:ln>
        </p:spPr>
      </p:pic>
      <p:sp>
        <p:nvSpPr>
          <p:cNvPr id="92" name="Google Shape;92;p17"/>
          <p:cNvSpPr txBox="1"/>
          <p:nvPr/>
        </p:nvSpPr>
        <p:spPr>
          <a:xfrm>
            <a:off x="4970450" y="983200"/>
            <a:ext cx="4027800" cy="127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German Romanticist, Casper David Friedrich is best known for his landscapes. He painted The Tree of Crows in 1822.</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What mood is expressed? Observe the details and layout. What could The Tree of Crows represent? Sketch this painting in your book.</a:t>
            </a:r>
            <a:endParaRPr sz="1200">
              <a:latin typeface="Calibri"/>
              <a:ea typeface="Calibri"/>
              <a:cs typeface="Calibri"/>
              <a:sym typeface="Calibri"/>
            </a:endParaRPr>
          </a:p>
        </p:txBody>
      </p:sp>
      <p:pic>
        <p:nvPicPr>
          <p:cNvPr id="93" name="Google Shape;93;p17"/>
          <p:cNvPicPr preferRelativeResize="0"/>
          <p:nvPr/>
        </p:nvPicPr>
        <p:blipFill>
          <a:blip r:embed="rId5">
            <a:alphaModFix/>
          </a:blip>
          <a:stretch>
            <a:fillRect/>
          </a:stretch>
        </p:blipFill>
        <p:spPr>
          <a:xfrm>
            <a:off x="265550" y="1070436"/>
            <a:ext cx="4627627" cy="3671251"/>
          </a:xfrm>
          <a:prstGeom prst="rect">
            <a:avLst/>
          </a:prstGeom>
          <a:noFill/>
          <a:ln>
            <a:noFill/>
          </a:ln>
        </p:spPr>
      </p:pic>
      <p:sp>
        <p:nvSpPr>
          <p:cNvPr id="94" name="Google Shape;94;p17"/>
          <p:cNvSpPr txBox="1"/>
          <p:nvPr/>
        </p:nvSpPr>
        <p:spPr>
          <a:xfrm>
            <a:off x="4970450" y="2469500"/>
            <a:ext cx="3875400" cy="262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“The Tree of Crows is pessimistic in mood, it is a painting founded upon strong color contrasts. The hillock in the centre of the composition probably represents one of the dolmens on Rügen; the island's bluffs and long, narrow reef running far out into the sea are visible in the left-hand background. The bare oak tree with its bizarrely twisted branches goes back to studies made considerably earlier in Friedrich's career. In contrast to the ravaged trees around it, it obstinately stands up to every storm. A striking note within the painting is sounded by the red of the stumps and tree debris, which together with the crows or ravens announce disaster and death.”</a:t>
            </a:r>
            <a:endParaRPr sz="1200">
              <a:latin typeface="Calibri"/>
              <a:ea typeface="Calibri"/>
              <a:cs typeface="Calibri"/>
              <a:sym typeface="Calibri"/>
            </a:endParaRPr>
          </a:p>
        </p:txBody>
      </p:sp>
      <p:cxnSp>
        <p:nvCxnSpPr>
          <p:cNvPr id="95" name="Google Shape;95;p17"/>
          <p:cNvCxnSpPr/>
          <p:nvPr/>
        </p:nvCxnSpPr>
        <p:spPr>
          <a:xfrm>
            <a:off x="5068100" y="2355125"/>
            <a:ext cx="3832500" cy="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p18"/>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101" name="Google Shape;101;p18"/>
          <p:cNvPicPr preferRelativeResize="0"/>
          <p:nvPr/>
        </p:nvPicPr>
        <p:blipFill rotWithShape="1">
          <a:blip r:embed="rId4">
            <a:alphaModFix/>
          </a:blip>
          <a:srcRect l="4110" t="49240" r="68902" b="39697"/>
          <a:stretch/>
        </p:blipFill>
        <p:spPr>
          <a:xfrm>
            <a:off x="4571675" y="0"/>
            <a:ext cx="3874501" cy="1227274"/>
          </a:xfrm>
          <a:prstGeom prst="rect">
            <a:avLst/>
          </a:prstGeom>
          <a:noFill/>
          <a:ln>
            <a:noFill/>
          </a:ln>
        </p:spPr>
      </p:pic>
      <p:pic>
        <p:nvPicPr>
          <p:cNvPr id="102" name="Google Shape;102;p18"/>
          <p:cNvPicPr preferRelativeResize="0"/>
          <p:nvPr/>
        </p:nvPicPr>
        <p:blipFill rotWithShape="1">
          <a:blip r:embed="rId5">
            <a:alphaModFix/>
          </a:blip>
          <a:srcRect t="22869"/>
          <a:stretch/>
        </p:blipFill>
        <p:spPr>
          <a:xfrm>
            <a:off x="186913" y="790325"/>
            <a:ext cx="4234800" cy="4352577"/>
          </a:xfrm>
          <a:prstGeom prst="rect">
            <a:avLst/>
          </a:prstGeom>
          <a:noFill/>
          <a:ln>
            <a:noFill/>
          </a:ln>
        </p:spPr>
      </p:pic>
      <p:sp>
        <p:nvSpPr>
          <p:cNvPr id="103" name="Google Shape;103;p18"/>
          <p:cNvSpPr/>
          <p:nvPr/>
        </p:nvSpPr>
        <p:spPr>
          <a:xfrm>
            <a:off x="4800275" y="1147225"/>
            <a:ext cx="2091000" cy="663600"/>
          </a:xfrm>
          <a:prstGeom prst="rect">
            <a:avLst/>
          </a:prstGeom>
          <a:solidFill>
            <a:srgbClr val="2FB4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8"/>
          <p:cNvSpPr/>
          <p:nvPr/>
        </p:nvSpPr>
        <p:spPr>
          <a:xfrm>
            <a:off x="4800275" y="1810825"/>
            <a:ext cx="2091000" cy="3126000"/>
          </a:xfrm>
          <a:prstGeom prst="rect">
            <a:avLst/>
          </a:prstGeom>
          <a:solidFill>
            <a:srgbClr val="CEE9F3"/>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8"/>
          <p:cNvSpPr txBox="1"/>
          <p:nvPr/>
        </p:nvSpPr>
        <p:spPr>
          <a:xfrm>
            <a:off x="4945625" y="1138125"/>
            <a:ext cx="1811400" cy="422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alibri"/>
                <a:ea typeface="Calibri"/>
                <a:cs typeface="Calibri"/>
                <a:sym typeface="Calibri"/>
              </a:rPr>
              <a:t>19th Century Art</a:t>
            </a:r>
            <a:br>
              <a:rPr lang="en">
                <a:latin typeface="Calibri"/>
                <a:ea typeface="Calibri"/>
                <a:cs typeface="Calibri"/>
                <a:sym typeface="Calibri"/>
              </a:rPr>
            </a:br>
            <a:r>
              <a:rPr lang="en">
                <a:latin typeface="Calibri"/>
                <a:ea typeface="Calibri"/>
                <a:cs typeface="Calibri"/>
                <a:sym typeface="Calibri"/>
              </a:rPr>
              <a:t>1800-1900</a:t>
            </a:r>
            <a:br>
              <a:rPr lang="en">
                <a:latin typeface="Calibri"/>
                <a:ea typeface="Calibri"/>
                <a:cs typeface="Calibri"/>
                <a:sym typeface="Calibri"/>
              </a:rPr>
            </a:br>
            <a:br>
              <a:rPr lang="en">
                <a:latin typeface="Calibri"/>
                <a:ea typeface="Calibri"/>
                <a:cs typeface="Calibri"/>
                <a:sym typeface="Calibri"/>
              </a:rPr>
            </a:br>
            <a:r>
              <a:rPr lang="en">
                <a:latin typeface="Calibri"/>
                <a:ea typeface="Calibri"/>
                <a:cs typeface="Calibri"/>
                <a:sym typeface="Calibri"/>
              </a:rPr>
              <a:t>Romanticism</a:t>
            </a:r>
            <a:br>
              <a:rPr lang="en">
                <a:latin typeface="Calibri"/>
                <a:ea typeface="Calibri"/>
                <a:cs typeface="Calibri"/>
                <a:sym typeface="Calibri"/>
              </a:rPr>
            </a:br>
            <a:r>
              <a:rPr lang="en">
                <a:latin typeface="Calibri"/>
                <a:ea typeface="Calibri"/>
                <a:cs typeface="Calibri"/>
                <a:sym typeface="Calibri"/>
              </a:rPr>
              <a:t>Orientalism</a:t>
            </a:r>
            <a:br>
              <a:rPr lang="en">
                <a:latin typeface="Calibri"/>
                <a:ea typeface="Calibri"/>
                <a:cs typeface="Calibri"/>
                <a:sym typeface="Calibri"/>
              </a:rPr>
            </a:br>
            <a:r>
              <a:rPr lang="en">
                <a:latin typeface="Calibri"/>
                <a:ea typeface="Calibri"/>
                <a:cs typeface="Calibri"/>
                <a:sym typeface="Calibri"/>
              </a:rPr>
              <a:t>Medivalism</a:t>
            </a:r>
            <a:br>
              <a:rPr lang="en">
                <a:latin typeface="Calibri"/>
                <a:ea typeface="Calibri"/>
                <a:cs typeface="Calibri"/>
                <a:sym typeface="Calibri"/>
              </a:rPr>
            </a:br>
            <a:r>
              <a:rPr lang="en">
                <a:latin typeface="Calibri"/>
                <a:ea typeface="Calibri"/>
                <a:cs typeface="Calibri"/>
                <a:sym typeface="Calibri"/>
              </a:rPr>
              <a:t>Pre-Raphaelitism</a:t>
            </a:r>
            <a:br>
              <a:rPr lang="en">
                <a:latin typeface="Calibri"/>
                <a:ea typeface="Calibri"/>
                <a:cs typeface="Calibri"/>
                <a:sym typeface="Calibri"/>
              </a:rPr>
            </a:br>
            <a:r>
              <a:rPr lang="en">
                <a:latin typeface="Calibri"/>
                <a:ea typeface="Calibri"/>
                <a:cs typeface="Calibri"/>
                <a:sym typeface="Calibri"/>
              </a:rPr>
              <a:t>Realism</a:t>
            </a:r>
            <a:br>
              <a:rPr lang="en">
                <a:latin typeface="Calibri"/>
                <a:ea typeface="Calibri"/>
                <a:cs typeface="Calibri"/>
                <a:sym typeface="Calibri"/>
              </a:rPr>
            </a:br>
            <a:r>
              <a:rPr lang="en">
                <a:latin typeface="Calibri"/>
                <a:ea typeface="Calibri"/>
                <a:cs typeface="Calibri"/>
                <a:sym typeface="Calibri"/>
              </a:rPr>
              <a:t>Materialism</a:t>
            </a:r>
            <a:br>
              <a:rPr lang="en">
                <a:latin typeface="Calibri"/>
                <a:ea typeface="Calibri"/>
                <a:cs typeface="Calibri"/>
                <a:sym typeface="Calibri"/>
              </a:rPr>
            </a:br>
            <a:r>
              <a:rPr lang="en">
                <a:latin typeface="Calibri"/>
                <a:ea typeface="Calibri"/>
                <a:cs typeface="Calibri"/>
                <a:sym typeface="Calibri"/>
              </a:rPr>
              <a:t>Impressionism</a:t>
            </a:r>
            <a:br>
              <a:rPr lang="en">
                <a:latin typeface="Calibri"/>
                <a:ea typeface="Calibri"/>
                <a:cs typeface="Calibri"/>
                <a:sym typeface="Calibri"/>
              </a:rPr>
            </a:br>
            <a:r>
              <a:rPr lang="en">
                <a:latin typeface="Calibri"/>
                <a:ea typeface="Calibri"/>
                <a:cs typeface="Calibri"/>
                <a:sym typeface="Calibri"/>
              </a:rPr>
              <a:t>Secessionism</a:t>
            </a:r>
            <a:br>
              <a:rPr lang="en">
                <a:latin typeface="Calibri"/>
                <a:ea typeface="Calibri"/>
                <a:cs typeface="Calibri"/>
                <a:sym typeface="Calibri"/>
              </a:rPr>
            </a:br>
            <a:r>
              <a:rPr lang="en">
                <a:latin typeface="Calibri"/>
                <a:ea typeface="Calibri"/>
                <a:cs typeface="Calibri"/>
                <a:sym typeface="Calibri"/>
              </a:rPr>
              <a:t>Aestheticism</a:t>
            </a:r>
            <a:br>
              <a:rPr lang="en">
                <a:latin typeface="Calibri"/>
                <a:ea typeface="Calibri"/>
                <a:cs typeface="Calibri"/>
                <a:sym typeface="Calibri"/>
              </a:rPr>
            </a:br>
            <a:r>
              <a:rPr lang="en">
                <a:latin typeface="Calibri"/>
                <a:ea typeface="Calibri"/>
                <a:cs typeface="Calibri"/>
                <a:sym typeface="Calibri"/>
              </a:rPr>
              <a:t>Symbolism</a:t>
            </a:r>
            <a:endParaRPr>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r>
              <a:rPr lang="en" sz="1300" i="1">
                <a:latin typeface="Calibri"/>
                <a:ea typeface="Calibri"/>
                <a:cs typeface="Calibri"/>
                <a:sym typeface="Calibri"/>
              </a:rPr>
              <a:t>(not included in puzzle)</a:t>
            </a:r>
            <a:endParaRPr sz="1300" i="1">
              <a:latin typeface="Calibri"/>
              <a:ea typeface="Calibri"/>
              <a:cs typeface="Calibri"/>
              <a:sym typeface="Calibri"/>
            </a:endParaRPr>
          </a:p>
          <a:p>
            <a:pPr marL="0" lvl="0" indent="0" algn="ctr" rtl="0">
              <a:spcBef>
                <a:spcPts val="0"/>
              </a:spcBef>
              <a:spcAft>
                <a:spcPts val="0"/>
              </a:spcAft>
              <a:buNone/>
            </a:pPr>
            <a:r>
              <a:rPr lang="en" sz="1300" i="1">
                <a:latin typeface="Calibri"/>
                <a:ea typeface="Calibri"/>
                <a:cs typeface="Calibri"/>
                <a:sym typeface="Calibri"/>
              </a:rPr>
              <a:t>Neo-Impressionism</a:t>
            </a:r>
            <a:br>
              <a:rPr lang="en" sz="1300" i="1">
                <a:latin typeface="Calibri"/>
                <a:ea typeface="Calibri"/>
                <a:cs typeface="Calibri"/>
                <a:sym typeface="Calibri"/>
              </a:rPr>
            </a:br>
            <a:r>
              <a:rPr lang="en" sz="1300" i="1">
                <a:latin typeface="Calibri"/>
                <a:ea typeface="Calibri"/>
                <a:cs typeface="Calibri"/>
                <a:sym typeface="Calibri"/>
              </a:rPr>
              <a:t>Post-Impressionism</a:t>
            </a:r>
            <a:endParaRPr sz="1300" i="1">
              <a:latin typeface="Calibri"/>
              <a:ea typeface="Calibri"/>
              <a:cs typeface="Calibri"/>
              <a:sym typeface="Calibri"/>
            </a:endParaRPr>
          </a:p>
        </p:txBody>
      </p:sp>
      <p:sp>
        <p:nvSpPr>
          <p:cNvPr id="106" name="Google Shape;106;p18"/>
          <p:cNvSpPr txBox="1"/>
          <p:nvPr/>
        </p:nvSpPr>
        <p:spPr>
          <a:xfrm>
            <a:off x="7065375" y="1033150"/>
            <a:ext cx="1866300" cy="201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alibri"/>
                <a:ea typeface="Calibri"/>
                <a:cs typeface="Calibri"/>
                <a:sym typeface="Calibri"/>
              </a:rPr>
              <a:t>Can you find all the 19th Century art periods hidden in this word search? </a:t>
            </a:r>
            <a:endParaRPr sz="1600">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i="1">
                <a:latin typeface="Calibri"/>
                <a:ea typeface="Calibri"/>
                <a:cs typeface="Calibri"/>
                <a:sym typeface="Calibri"/>
              </a:rPr>
              <a:t>HINT: Words can go up, down, left, or right.</a:t>
            </a:r>
            <a:endParaRPr i="1">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LEVEL: Difficult</a:t>
            </a:r>
            <a:endParaRPr>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Google Shape;111;p19"/>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112" name="Google Shape;112;p19"/>
          <p:cNvPicPr preferRelativeResize="0"/>
          <p:nvPr/>
        </p:nvPicPr>
        <p:blipFill rotWithShape="1">
          <a:blip r:embed="rId4">
            <a:alphaModFix/>
          </a:blip>
          <a:srcRect l="4110" t="49240" r="68902" b="39697"/>
          <a:stretch/>
        </p:blipFill>
        <p:spPr>
          <a:xfrm>
            <a:off x="4571675" y="0"/>
            <a:ext cx="3874501" cy="1227274"/>
          </a:xfrm>
          <a:prstGeom prst="rect">
            <a:avLst/>
          </a:prstGeom>
          <a:noFill/>
          <a:ln>
            <a:noFill/>
          </a:ln>
        </p:spPr>
      </p:pic>
      <p:pic>
        <p:nvPicPr>
          <p:cNvPr id="113" name="Google Shape;113;p19"/>
          <p:cNvPicPr preferRelativeResize="0"/>
          <p:nvPr/>
        </p:nvPicPr>
        <p:blipFill>
          <a:blip r:embed="rId5">
            <a:alphaModFix/>
          </a:blip>
          <a:stretch>
            <a:fillRect/>
          </a:stretch>
        </p:blipFill>
        <p:spPr>
          <a:xfrm>
            <a:off x="273488" y="911078"/>
            <a:ext cx="4061646" cy="4080024"/>
          </a:xfrm>
          <a:prstGeom prst="rect">
            <a:avLst/>
          </a:prstGeom>
          <a:noFill/>
          <a:ln>
            <a:noFill/>
          </a:ln>
        </p:spPr>
      </p:pic>
      <p:pic>
        <p:nvPicPr>
          <p:cNvPr id="114" name="Google Shape;114;p19"/>
          <p:cNvPicPr preferRelativeResize="0"/>
          <p:nvPr/>
        </p:nvPicPr>
        <p:blipFill>
          <a:blip r:embed="rId6">
            <a:alphaModFix/>
          </a:blip>
          <a:stretch>
            <a:fillRect/>
          </a:stretch>
        </p:blipFill>
        <p:spPr>
          <a:xfrm>
            <a:off x="5146508" y="1303474"/>
            <a:ext cx="2880332" cy="3611426"/>
          </a:xfrm>
          <a:prstGeom prst="rect">
            <a:avLst/>
          </a:prstGeom>
          <a:noFill/>
          <a:ln>
            <a:noFill/>
          </a:ln>
        </p:spPr>
      </p:pic>
      <p:sp>
        <p:nvSpPr>
          <p:cNvPr id="115" name="Google Shape;115;p19"/>
          <p:cNvSpPr txBox="1"/>
          <p:nvPr/>
        </p:nvSpPr>
        <p:spPr>
          <a:xfrm>
            <a:off x="5133950" y="958500"/>
            <a:ext cx="2988300" cy="300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S O L U T I O N S</a:t>
            </a:r>
            <a:endParaRPr sz="2400">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20"/>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121" name="Google Shape;121;p20"/>
          <p:cNvPicPr preferRelativeResize="0"/>
          <p:nvPr/>
        </p:nvPicPr>
        <p:blipFill rotWithShape="1">
          <a:blip r:embed="rId4">
            <a:alphaModFix/>
          </a:blip>
          <a:srcRect l="4445" t="62037" r="71920" b="23646"/>
          <a:stretch/>
        </p:blipFill>
        <p:spPr>
          <a:xfrm>
            <a:off x="4786475" y="35375"/>
            <a:ext cx="3905026" cy="1827875"/>
          </a:xfrm>
          <a:prstGeom prst="rect">
            <a:avLst/>
          </a:prstGeom>
          <a:noFill/>
          <a:ln>
            <a:noFill/>
          </a:ln>
        </p:spPr>
      </p:pic>
      <p:pic>
        <p:nvPicPr>
          <p:cNvPr id="122" name="Google Shape;122;p20"/>
          <p:cNvPicPr preferRelativeResize="0"/>
          <p:nvPr/>
        </p:nvPicPr>
        <p:blipFill>
          <a:blip r:embed="rId5">
            <a:alphaModFix/>
          </a:blip>
          <a:stretch>
            <a:fillRect/>
          </a:stretch>
        </p:blipFill>
        <p:spPr>
          <a:xfrm>
            <a:off x="163525" y="890476"/>
            <a:ext cx="3167373" cy="4056197"/>
          </a:xfrm>
          <a:prstGeom prst="rect">
            <a:avLst/>
          </a:prstGeom>
          <a:noFill/>
          <a:ln>
            <a:noFill/>
          </a:ln>
        </p:spPr>
      </p:pic>
      <p:pic>
        <p:nvPicPr>
          <p:cNvPr id="123" name="Google Shape;123;p20"/>
          <p:cNvPicPr preferRelativeResize="0"/>
          <p:nvPr/>
        </p:nvPicPr>
        <p:blipFill>
          <a:blip r:embed="rId6">
            <a:alphaModFix/>
          </a:blip>
          <a:stretch>
            <a:fillRect/>
          </a:stretch>
        </p:blipFill>
        <p:spPr>
          <a:xfrm>
            <a:off x="3483298" y="2608575"/>
            <a:ext cx="5508303" cy="2338106"/>
          </a:xfrm>
          <a:prstGeom prst="rect">
            <a:avLst/>
          </a:prstGeom>
          <a:noFill/>
          <a:ln>
            <a:noFill/>
          </a:ln>
        </p:spPr>
      </p:pic>
      <p:sp>
        <p:nvSpPr>
          <p:cNvPr id="124" name="Google Shape;124;p20"/>
          <p:cNvSpPr txBox="1"/>
          <p:nvPr/>
        </p:nvSpPr>
        <p:spPr>
          <a:xfrm>
            <a:off x="3434275" y="2134500"/>
            <a:ext cx="5481000" cy="31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Wanderer above the Sea of Fog by Caspar David Friedrich, 1818</a:t>
            </a:r>
            <a:endParaRPr>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29" name="Google Shape;129;p21"/>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130" name="Google Shape;130;p2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131" name="Google Shape;131;p21"/>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3    •    W E E K  14</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CA1E55EE-AEA2-8605-345D-B4D5A67C2AD7}"/>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5608</Words>
  <Application>Microsoft Macintosh PowerPoint</Application>
  <PresentationFormat>On-screen Show (16:9)</PresentationFormat>
  <Paragraphs>413</Paragraphs>
  <Slides>41</Slides>
  <Notes>41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41</vt:i4>
      </vt:variant>
    </vt:vector>
  </HeadingPairs>
  <TitlesOfParts>
    <vt:vector size="52" baseType="lpstr">
      <vt:lpstr>Times New Roman</vt:lpstr>
      <vt:lpstr>Comfortaa</vt:lpstr>
      <vt:lpstr>Calibri</vt:lpstr>
      <vt:lpstr>Georgia</vt:lpstr>
      <vt:lpstr>Roboto</vt:lpstr>
      <vt:lpstr>Montserrat</vt:lpstr>
      <vt:lpstr>Oswald</vt:lpstr>
      <vt:lpstr>Economica</vt:lpstr>
      <vt:lpstr>Arial</vt:lpstr>
      <vt:lpstr>Cambria</vt:lpstr>
      <vt:lpstr>Simple Light</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1</cp:revision>
  <dcterms:modified xsi:type="dcterms:W3CDTF">2024-06-27T19:22:42Z</dcterms:modified>
</cp:coreProperties>
</file>