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Lst>
  <p:sldSz cx="9144000" cy="5143500" type="screen16x9"/>
  <p:notesSz cx="6858000" cy="9144000"/>
  <p:embeddedFontLst>
    <p:embeddedFont>
      <p:font typeface="Calibri" panose="020F0502020204030204" pitchFamily="34" charset="0"/>
      <p:regular r:id="rId47"/>
      <p:bold r:id="rId48"/>
      <p:italic r:id="rId49"/>
      <p:boldItalic r:id="rId50"/>
    </p:embeddedFont>
    <p:embeddedFont>
      <p:font typeface="Comfortaa" pitchFamily="2" charset="0"/>
      <p:regular r:id="rId51"/>
      <p:bold r:id="rId52"/>
    </p:embeddedFont>
    <p:embeddedFont>
      <p:font typeface="Economica" panose="02000506040000020004" pitchFamily="2" charset="77"/>
      <p:regular r:id="rId53"/>
      <p:bold r:id="rId54"/>
      <p:italic r:id="rId55"/>
      <p:boldItalic r:id="rId56"/>
    </p:embeddedFont>
    <p:embeddedFont>
      <p:font typeface="Georgia" panose="02040502050405020303" pitchFamily="18"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font" Target="fonts/font9.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7.fntdata"/><Relationship Id="rId58" Type="http://schemas.openxmlformats.org/officeDocument/2006/relationships/font" Target="fonts/font12.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56" Type="http://schemas.openxmlformats.org/officeDocument/2006/relationships/font" Target="fonts/font10.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59"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8.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57" Type="http://schemas.openxmlformats.org/officeDocument/2006/relationships/font" Target="fonts/font1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6.fntdata"/><Relationship Id="rId60"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smithsonianmag.com/arts-culture/when-the-olympics-gave-out-medals-for-art-6878965/"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mentalfloss.com/article/31338/11-notable-medalists-olympic-art-competitions" TargetMode="External"/><Relationship Id="rId4" Type="http://schemas.openxmlformats.org/officeDocument/2006/relationships/hyperlink" Target="http://mentalfloss.com/article/31269/1912-1948-art-competitions-were-part-olympics"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mentalfloss.com/article/64727/15-things-you-should-know-about-klimts-kiss"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gustav-klimt.com/The-Kiss.jsp"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metmuseum.org/art/collection/search/438817"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www.visual-arts-cork.com/paintings-analysis/ballet-class-degas.htm"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finearttips.com/2015/06/the-amazing-history-of-plein-air-painting/"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news.artnet.com/exhibitions/stolen-degas-paris-washington-1232198"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www.dw.com/en/stolen-degas-painting-found-on-bus-outside-paris/a-42717832"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vam.ac.uk/articles/william-morris-and-historical-design"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en.wikipedia.org/wiki/Sunflowers_(Van_Gogh_series)"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coloringhome.com/coloring-page/1867141"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www.visual-arts-cork.com/history-of-art/post-impressionism-germany.ht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musee-orsay.fr/en/home.html"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justfunfacts.com/interesting-facts-about-the-musee-dorsay/"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3d518eff9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3d518eff9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3d1ea30e73_0_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3d1ea30e73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https://www.smithsonianmag.com/arts-culture/when-the-olympics-gave-out-medals-for-art-6878965/</a:t>
            </a:r>
            <a:endParaRPr/>
          </a:p>
          <a:p>
            <a:pPr marL="0" lvl="0" indent="0" algn="l" rtl="0">
              <a:spcBef>
                <a:spcPts val="0"/>
              </a:spcBef>
              <a:spcAft>
                <a:spcPts val="0"/>
              </a:spcAft>
              <a:buNone/>
            </a:pPr>
            <a:r>
              <a:rPr lang="en" u="sng">
                <a:solidFill>
                  <a:schemeClr val="hlink"/>
                </a:solidFill>
                <a:hlinkClick r:id="rId4"/>
              </a:rPr>
              <a:t>http://mentalfloss.com/article/31269/1912-1948-art-competitions-were-part-olympics</a:t>
            </a:r>
            <a:endParaRPr/>
          </a:p>
          <a:p>
            <a:pPr marL="0" lvl="0" indent="0" algn="l" rtl="0">
              <a:spcBef>
                <a:spcPts val="0"/>
              </a:spcBef>
              <a:spcAft>
                <a:spcPts val="0"/>
              </a:spcAft>
              <a:buNone/>
            </a:pPr>
            <a:r>
              <a:rPr lang="en" u="sng">
                <a:solidFill>
                  <a:schemeClr val="hlink"/>
                </a:solidFill>
                <a:hlinkClick r:id="rId5"/>
              </a:rPr>
              <a:t>http://mentalfloss.com/article/31338/11-notable-medalists-olympic-art-competitions</a:t>
            </a:r>
            <a:endParaRPr/>
          </a:p>
          <a:p>
            <a:pPr marL="0" lvl="0" indent="0" algn="l" rtl="0">
              <a:spcBef>
                <a:spcPts val="0"/>
              </a:spcBef>
              <a:spcAft>
                <a:spcPts val="0"/>
              </a:spcAft>
              <a:buNone/>
            </a:pPr>
            <a:r>
              <a:rPr lang="en"/>
              <a:t>https://artclasscurator.com/olympic-art-competitions/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d1ea30e73_0_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3d1ea30e73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d1ea30e73_0_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3d1ea30e73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http://mentalfloss.com/article/64727/15-things-you-should-know-about-klimts-kiss</a:t>
            </a:r>
            <a:endParaRPr/>
          </a:p>
          <a:p>
            <a:pPr marL="0" lvl="0" indent="0" algn="l" rtl="0">
              <a:spcBef>
                <a:spcPts val="0"/>
              </a:spcBef>
              <a:spcAft>
                <a:spcPts val="0"/>
              </a:spcAft>
              <a:buNone/>
            </a:pPr>
            <a:r>
              <a:rPr lang="en" u="sng">
                <a:solidFill>
                  <a:schemeClr val="hlink"/>
                </a:solidFill>
                <a:hlinkClick r:id="rId4"/>
              </a:rPr>
              <a:t>https://www.gustav-klimt.com/The-Kiss.jsp</a:t>
            </a:r>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d1ea30e73_0_9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d1ea30e73_0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2120b22841b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2120b22841b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d1ea30e73_0_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d1ea30e73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https://www.metmuseum.org/art/collection/search/438817</a:t>
            </a:r>
            <a:endParaRPr/>
          </a:p>
          <a:p>
            <a:pPr marL="0" lvl="0" indent="0" algn="l" rtl="0">
              <a:spcBef>
                <a:spcPts val="0"/>
              </a:spcBef>
              <a:spcAft>
                <a:spcPts val="0"/>
              </a:spcAft>
              <a:buNone/>
            </a:pPr>
            <a:r>
              <a:rPr lang="en" u="sng">
                <a:solidFill>
                  <a:schemeClr val="hlink"/>
                </a:solidFill>
                <a:hlinkClick r:id="rId4"/>
              </a:rPr>
              <a:t>http://www.visual-arts-cork.com/paintings-analysis/ballet-class-degas.htm</a:t>
            </a:r>
            <a:endParaRPr/>
          </a:p>
          <a:p>
            <a:pPr marL="0" lvl="0" indent="0" algn="l" rtl="0">
              <a:spcBef>
                <a:spcPts val="0"/>
              </a:spcBef>
              <a:spcAft>
                <a:spcPts val="0"/>
              </a:spcAft>
              <a:buNone/>
            </a:pPr>
            <a:r>
              <a:rPr lang="en"/>
              <a:t>https://www.artistsnetwork.com/art-history/7-things-you-didnt-know-about-edgar-degas/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d1ea30e73_0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d1ea30e73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d1ea30e73_0_1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d1ea30e73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https://www.finearttips.com/2015/06/the-amazing-history-of-plein-air-painting/</a:t>
            </a:r>
            <a:endParaRPr/>
          </a:p>
          <a:p>
            <a:pPr marL="0" lvl="0" indent="0" algn="l" rtl="0">
              <a:spcBef>
                <a:spcPts val="0"/>
              </a:spcBef>
              <a:spcAft>
                <a:spcPts val="0"/>
              </a:spcAft>
              <a:buNone/>
            </a:pPr>
            <a:r>
              <a:rPr lang="en"/>
              <a:t>https://www.tate.org.uk/art/art-terms/p/plein-air</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d1ea30e73_0_10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3d1ea30e73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https://news.artnet.com/exhibitions/stolen-degas-paris-washington-1232198</a:t>
            </a:r>
            <a:endParaRPr/>
          </a:p>
          <a:p>
            <a:pPr marL="0" lvl="0" indent="0" algn="l" rtl="0">
              <a:spcBef>
                <a:spcPts val="0"/>
              </a:spcBef>
              <a:spcAft>
                <a:spcPts val="0"/>
              </a:spcAft>
              <a:buNone/>
            </a:pPr>
            <a:r>
              <a:rPr lang="en" u="sng">
                <a:solidFill>
                  <a:schemeClr val="hlink"/>
                </a:solidFill>
                <a:hlinkClick r:id="rId4"/>
              </a:rPr>
              <a:t>https://www.dw.com/en/stolen-degas-painting-found-on-bus-outside-paris/a-42717832</a:t>
            </a:r>
            <a:endParaRPr/>
          </a:p>
          <a:p>
            <a:pPr marL="0" lvl="0" indent="0" algn="l" rtl="0">
              <a:spcBef>
                <a:spcPts val="0"/>
              </a:spcBef>
              <a:spcAft>
                <a:spcPts val="0"/>
              </a:spcAft>
              <a:buNone/>
            </a:pPr>
            <a:r>
              <a:rPr lang="en"/>
              <a:t>https://www.telegraph.co.uk/news/2018/02/23/stolen-degas-painting-found-bus-near-paris/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d1ea30e73_0_1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d1ea30e73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https://izquotes.com/quote/162798</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120b22841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120b22841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2120b22841b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2120b22841b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d1ea30e73_0_1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d1ea30e73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d1ea30e73_0_1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3d1ea30e73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https://www.vam.ac.uk/articles/william-morris-and-historical-design</a:t>
            </a:r>
            <a:endParaRPr/>
          </a:p>
          <a:p>
            <a:pPr marL="0" lvl="0" indent="0" algn="l" rtl="0">
              <a:spcBef>
                <a:spcPts val="0"/>
              </a:spcBef>
              <a:spcAft>
                <a:spcPts val="0"/>
              </a:spcAft>
              <a:buNone/>
            </a:pPr>
            <a:r>
              <a:rPr lang="en"/>
              <a:t>https://fi.wikipedia.org/wiki/Tiedosto:William_Morris_King_Arthur_and_Sir_Lancelot.png</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d1ea30e73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3d1ea30e73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https://www.tate.org.uk/art/artworks/martineau-the-last-day-in-the-old-home-n01500</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d1ea30e73_0_1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3d1ea30e73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d1ea30e73_0_1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3d1ea30e73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https://en.wikipedia.org/wiki/Sunflowers_(Van_Gogh_series)</a:t>
            </a:r>
            <a:endParaRPr/>
          </a:p>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2120b22841b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2120b22841b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d1ea30e73_0_1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d1ea30e73_0_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http://www.artic.edu/blog/2015/05/22/fun-facts-paris-street-rainy-day</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3d1ea30e73_0_1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3d1ea30e73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3d1ea30e73_0_1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3d1ea30e73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http://coloringhome.com/coloring-page/1867141</a:t>
            </a:r>
            <a:endParaRPr/>
          </a:p>
          <a:p>
            <a:pPr marL="0" lvl="0" indent="0" algn="l" rtl="0">
              <a:spcBef>
                <a:spcPts val="0"/>
              </a:spcBef>
              <a:spcAft>
                <a:spcPts val="0"/>
              </a:spcAft>
              <a:buNone/>
            </a:pPr>
            <a:r>
              <a:rPr lang="en" u="sng">
                <a:solidFill>
                  <a:schemeClr val="hlink"/>
                </a:solidFill>
                <a:hlinkClick r:id="rId4"/>
              </a:rPr>
              <a:t>http://www.visual-arts-cork.com/history-of-art/post-impressionism-germany.htm</a:t>
            </a:r>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http://www.artnet.com/artists/auguste-rodin/</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3d1ea30e73_0_1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 name="Google Shape;349;g3d1ea30e73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https://hungarytoday.hu/shocking-message-found-csontvarys-painting-20422/</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3d562bf867_1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 name="Google Shape;360;g3d562bf867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https://hungarytoday.hu/shocking-message-found-csontvarys-painting-20422/</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3d1ea30e73_0_1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3d1ea30e73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https://theculturetrip.com/europe/articles/the-10-most-wanted-missing-paintings-in-the-world/</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2120b22841b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2120b22841b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3d1ea30e73_0_1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3d1ea30e73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https://www.tate.org.uk/whats-on/tate-modern/exhibition/henri-rousseau-jungles-paris/henri-rousseau-jungles-paris-room-2</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3d1ea30e73_0_1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3d1ea30e73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https://www.theartnewspaper.com/news/guggenheim-says-yes-to-the-dress-with-manet-painting-restoration-reveal</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3d5bdebf37_0_5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3d5bdebf37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https://www.theartnewspaper.com/news/guggenheim-says-yes-to-the-dress-with-manet-painting-restoration-reveal</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3d1ea30e73_0_1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3d1ea30e73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3d1ea30e73_0_1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3d1ea30e73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https://gallerease.com/en/magazine/articles/the-difference-between-art-nouveau-art-deco__6ae04a6d3cbf</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g3d5bdebf37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9" name="Google Shape;439;g3d5bdebf37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3d1ea30e73_0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3d1ea30e73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g3d562bf867_1_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6" name="Google Shape;446;g3d562bf867_1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https://gallerease.com/en/magazine/articles/the-difference-between-art-nouveau-art-deco__6ae04a6d3cbf</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3d562bf867_1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3d562bf867_1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3d562bf867_1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 name="Google Shape;468;g3d562bf867_1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g3d562bf867_1_7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4" name="Google Shape;484;g3d562bf867_1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3d1ea30e73_0_1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4" name="Google Shape;494;g3d1ea30e73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3d1ea30e73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3d1ea30e7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3d1ea30e73_0_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3d1ea30e73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https://www.khanacademy.org/humanities/becoming-modern/victorian-art-architecture/pre-raphaelites/a/hunt-claudio-and-isabella</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3d1ea30e73_0_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3d1ea30e73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https://www.tate.org.uk/art/artists/william-morris-388</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2120b22841b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2120b22841b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d1ea30e73_0_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3d1ea30e73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http://www.musee-orsay.fr/en/home.html</a:t>
            </a:r>
            <a:endParaRPr/>
          </a:p>
          <a:p>
            <a:pPr marL="0" lvl="0" indent="0" algn="l" rtl="0">
              <a:spcBef>
                <a:spcPts val="0"/>
              </a:spcBef>
              <a:spcAft>
                <a:spcPts val="0"/>
              </a:spcAft>
              <a:buNone/>
            </a:pPr>
            <a:r>
              <a:rPr lang="en" u="sng">
                <a:solidFill>
                  <a:schemeClr val="hlink"/>
                </a:solidFill>
                <a:hlinkClick r:id="rId4"/>
              </a:rPr>
              <a:t>http://justfunfacts.com/interesting-facts-about-the-musee-dorsay/</a:t>
            </a:r>
            <a:endParaRPr/>
          </a:p>
          <a:p>
            <a:pPr marL="0" lvl="0" indent="0" algn="l" rtl="0">
              <a:spcBef>
                <a:spcPts val="0"/>
              </a:spcBef>
              <a:spcAft>
                <a:spcPts val="0"/>
              </a:spcAft>
              <a:buNone/>
            </a:pPr>
            <a:r>
              <a:rPr lang="en"/>
              <a:t>https://sightseekersdelight.com/orsay-museum-3-fun-things-to-know-before-going/</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hyperlink" Target="http://mentalfloss.com/article/31269/1912-1948-art-competitions-were-part-olympics" TargetMode="External"/><Relationship Id="rId5" Type="http://schemas.openxmlformats.org/officeDocument/2006/relationships/image" Target="../media/image23.png"/><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9.jpg"/></Relationships>
</file>

<file path=ppt/slides/_rels/slide17.xml.rels><?xml version="1.0" encoding="UTF-8" standalone="yes"?>
<Relationships xmlns="http://schemas.openxmlformats.org/package/2006/relationships"><Relationship Id="rId8" Type="http://schemas.openxmlformats.org/officeDocument/2006/relationships/hyperlink" Target="https://www.tate.org.uk/learn/online-resources/glossary/n/naturalism" TargetMode="External"/><Relationship Id="rId3" Type="http://schemas.openxmlformats.org/officeDocument/2006/relationships/image" Target="../media/image4.jpg"/><Relationship Id="rId7" Type="http://schemas.openxmlformats.org/officeDocument/2006/relationships/hyperlink" Target="https://www.finearttips.com/2014/08/on-the-go-with-strada-easel/"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hyperlink" Target="https://www.tate.org.uk/learn/online-resources/glossary/i/impressionism" TargetMode="External"/><Relationship Id="rId5" Type="http://schemas.openxmlformats.org/officeDocument/2006/relationships/hyperlink" Target="https://www.tate.org.uk/artists/john-constable" TargetMode="External"/><Relationship Id="rId4" Type="http://schemas.openxmlformats.org/officeDocument/2006/relationships/image" Target="../media/image29.jpg"/><Relationship Id="rId9"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29.jp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29.jp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9.jpg"/></Relationships>
</file>

<file path=ppt/slides/_rels/slide23.xml.rels><?xml version="1.0" encoding="UTF-8" standalone="yes"?>
<Relationships xmlns="http://schemas.openxmlformats.org/package/2006/relationships"><Relationship Id="rId8" Type="http://schemas.openxmlformats.org/officeDocument/2006/relationships/hyperlink" Target="http://www.tate.org.uk/learn/online-resources/glossary/m/miniature" TargetMode="External"/><Relationship Id="rId3" Type="http://schemas.openxmlformats.org/officeDocument/2006/relationships/image" Target="../media/image4.jpg"/><Relationship Id="rId7" Type="http://schemas.openxmlformats.org/officeDocument/2006/relationships/hyperlink" Target="http://www.tate.org.uk/learn/online-resources/glossary/p/portrait"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hyperlink" Target="http://www.tate.org.uk/learn/online-resources/glossary/n/narrative" TargetMode="External"/><Relationship Id="rId5" Type="http://schemas.openxmlformats.org/officeDocument/2006/relationships/hyperlink" Target="http://www.tate.org.uk/learn/online-resources/glossary/v/victorian" TargetMode="External"/><Relationship Id="rId10"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hyperlink" Target="http://www.tate.org.uk/learn/online-resources/glossary/p/print"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4.jpg"/></Relationships>
</file>

<file path=ppt/slides/_rels/slide2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jpg"/><Relationship Id="rId7" Type="http://schemas.openxmlformats.org/officeDocument/2006/relationships/hyperlink" Target="https://en.wikipedia.org/wiki/Arles"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5.png"/><Relationship Id="rId11" Type="http://schemas.openxmlformats.org/officeDocument/2006/relationships/image" Target="../media/image49.png"/><Relationship Id="rId5" Type="http://schemas.openxmlformats.org/officeDocument/2006/relationships/image" Target="../media/image44.png"/><Relationship Id="rId10" Type="http://schemas.openxmlformats.org/officeDocument/2006/relationships/image" Target="../media/image48.png"/><Relationship Id="rId4" Type="http://schemas.openxmlformats.org/officeDocument/2006/relationships/image" Target="../media/image29.jpg"/><Relationship Id="rId9" Type="http://schemas.openxmlformats.org/officeDocument/2006/relationships/image" Target="../media/image47.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jpg"/><Relationship Id="rId7" Type="http://schemas.openxmlformats.org/officeDocument/2006/relationships/hyperlink" Target="https://www.wikiart.org/en/gabriele-munter/jawlensky-and-werefkin-1908"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jpg"/><Relationship Id="rId9"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hyperlink" Target="https://www.google.com/maps/@48.88046,2.324906,3a,75y,4.48h,87.61t/data=!3m4!1e1!3m2!1su_JBSSw24tw9A9-c1YmE8g!2e0" TargetMode="External"/><Relationship Id="rId5" Type="http://schemas.openxmlformats.org/officeDocument/2006/relationships/image" Target="../media/image55.png"/><Relationship Id="rId4" Type="http://schemas.openxmlformats.org/officeDocument/2006/relationships/image" Target="../media/image50.jpg"/></Relationships>
</file>

<file path=ppt/slides/_rels/slide29.xml.rels><?xml version="1.0" encoding="UTF-8" standalone="yes"?>
<Relationships xmlns="http://schemas.openxmlformats.org/package/2006/relationships"><Relationship Id="rId8" Type="http://schemas.openxmlformats.org/officeDocument/2006/relationships/hyperlink" Target="http://www.visual-arts-cork.com/history-of-art/munich-secession.htm" TargetMode="External"/><Relationship Id="rId3" Type="http://schemas.openxmlformats.org/officeDocument/2006/relationships/image" Target="../media/image56.png"/><Relationship Id="rId7" Type="http://schemas.openxmlformats.org/officeDocument/2006/relationships/hyperlink" Target="http://www.visual-arts-cork.com/history-of-art/vienna-secession.htm"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0.jpg"/><Relationship Id="rId4" Type="http://schemas.openxmlformats.org/officeDocument/2006/relationships/image" Target="../media/image4.jpg"/><Relationship Id="rId9" Type="http://schemas.openxmlformats.org/officeDocument/2006/relationships/hyperlink" Target="http://www.visual-arts-cork.com/history-of-art/berlin-secession.htm"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s://www.google.com/search?safe=strict&amp;q=auguste+rodin+periods&amp;stick=H4sIAAAAAAAAAOPgE2LXz9U3KE_P1dLPTrbSL8ssLk3MiU8sKkFiZhaXWBWkFmXmp8QnVYIEyvOLsosBQXdeZjwAAAA&amp;sa=X&amp;ved=0ahUKEwj91-K-tYbcAhWPSsAKHYMdC0cQ6BMI0gIoADAl" TargetMode="External"/><Relationship Id="rId13" Type="http://schemas.openxmlformats.org/officeDocument/2006/relationships/image" Target="../media/image8.png"/><Relationship Id="rId3" Type="http://schemas.openxmlformats.org/officeDocument/2006/relationships/image" Target="../media/image4.jpg"/><Relationship Id="rId7" Type="http://schemas.openxmlformats.org/officeDocument/2006/relationships/hyperlink" Target="https://www.google.com/search?safe=strict&amp;q=auguste+rodin+died&amp;stick=H4sIAAAAAAAAAOPgE2LXz9U3KE_P1ZLPTrbSL0jNL8hJ1U9JTU5NLE5NiS9ILSrOz7NKyUxNAQAZY4YpLAAAAA&amp;sa=X&amp;ved=0ahUKEwj91-K-tYbcAhWPSsAKHYMdC0cQ6BMIyAIoADAj" TargetMode="External"/><Relationship Id="rId12"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google.com/search?safe=strict&amp;q=Paris&amp;stick=H4sIAAAAAAAAAOPgE2LXz9U3KE_PVeIAMUwLS7K0xLKTrfQLUvMLclKBVFFxfp5VUn5RHgBkg1WwLQAAAA&amp;sa=X&amp;ved=0ahUKEwj91-K-tYbcAhWPSsAKHYMdC0cQmxMIxQIoATAi" TargetMode="External"/><Relationship Id="rId11" Type="http://schemas.openxmlformats.org/officeDocument/2006/relationships/image" Target="../media/image6.png"/><Relationship Id="rId5" Type="http://schemas.openxmlformats.org/officeDocument/2006/relationships/hyperlink" Target="https://www.google.com/search?safe=strict&amp;q=auguste+rodin+born&amp;stick=H4sIAAAAAAAAAOPgE2LXz9U3KE_P1RLLTrbSL0jNL8hJBVJFxfl5Vkn5RXkAbVknvyMAAAA&amp;sa=X&amp;ved=0ahUKEwj91-K-tYbcAhWPSsAKHYMdC0cQ6BMIxAIoADAi" TargetMode="External"/><Relationship Id="rId10" Type="http://schemas.openxmlformats.org/officeDocument/2006/relationships/hyperlink" Target="http://www.artnet.com/artists/camille-claudel/" TargetMode="External"/><Relationship Id="rId4" Type="http://schemas.openxmlformats.org/officeDocument/2006/relationships/image" Target="../media/image5.jpg"/><Relationship Id="rId9" Type="http://schemas.openxmlformats.org/officeDocument/2006/relationships/hyperlink" Target="https://www.google.com/search?safe=strict&amp;q=Impressionism&amp;stick=H4sIAAAAAAAAAOPgE2LXz9U3KE_PVeIAMYwrsgy19LOTrfTLMotLE3PiE4tKkJiZxSVWBalFmfkp8UmVIIHy_KLsYgA8N-2TRgAAAA&amp;sa=X&amp;ved=0ahUKEwj91-K-tYbcAhWPSsAKHYMdC0cQmxMI0wIoATAl"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58.png"/><Relationship Id="rId4" Type="http://schemas.openxmlformats.org/officeDocument/2006/relationships/image" Target="../media/image4.jpg"/></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4.jp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50.jpg"/><Relationship Id="rId5" Type="http://schemas.openxmlformats.org/officeDocument/2006/relationships/image" Target="../media/image58.png"/><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8" Type="http://schemas.openxmlformats.org/officeDocument/2006/relationships/hyperlink" Target="http://theculturetrip.com/europe/italy/" TargetMode="External"/><Relationship Id="rId3" Type="http://schemas.openxmlformats.org/officeDocument/2006/relationships/image" Target="../media/image4.jpg"/><Relationship Id="rId7" Type="http://schemas.openxmlformats.org/officeDocument/2006/relationships/hyperlink" Target="http://theculturetrip.com/africa/egypt/" TargetMode="External"/><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hyperlink" Target="http://www.sis.gov.eg/En/Templates/Articles/tmpArticles.aspx?ArtID=1269" TargetMode="External"/><Relationship Id="rId5" Type="http://schemas.openxmlformats.org/officeDocument/2006/relationships/hyperlink" Target="http://www.vangoghmuseum.nl/en" TargetMode="External"/><Relationship Id="rId4" Type="http://schemas.openxmlformats.org/officeDocument/2006/relationships/image" Target="../media/image50.jpg"/><Relationship Id="rId9"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0.jpg"/><Relationship Id="rId7" Type="http://schemas.openxmlformats.org/officeDocument/2006/relationships/hyperlink" Target="https://www.tate.org.uk/art/artists/pablo-picasso-1767" TargetMode="External"/><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hyperlink" Target="https://www.tate.org.uk/art/artists/robert-delaunay-992" TargetMode="External"/><Relationship Id="rId11" Type="http://schemas.openxmlformats.org/officeDocument/2006/relationships/image" Target="../media/image65.png"/><Relationship Id="rId5" Type="http://schemas.openxmlformats.org/officeDocument/2006/relationships/hyperlink" Target="https://www.tate.org.uk/art/artists/henri-rousseau-le-douanier-1877" TargetMode="External"/><Relationship Id="rId10" Type="http://schemas.openxmlformats.org/officeDocument/2006/relationships/image" Target="../media/image64.png"/><Relationship Id="rId4" Type="http://schemas.openxmlformats.org/officeDocument/2006/relationships/image" Target="../media/image4.jpg"/><Relationship Id="rId9" Type="http://schemas.openxmlformats.org/officeDocument/2006/relationships/image" Target="../media/image63.png"/></Relationships>
</file>

<file path=ppt/slides/_rels/slide3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66.png"/><Relationship Id="rId4" Type="http://schemas.openxmlformats.org/officeDocument/2006/relationships/image" Target="../media/image50.jpg"/></Relationships>
</file>

<file path=ppt/slides/_rels/slide3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4.jpg"/><Relationship Id="rId4" Type="http://schemas.openxmlformats.org/officeDocument/2006/relationships/image" Target="../media/image67.png"/></Relationships>
</file>

<file path=ppt/slides/_rels/slide3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50.jpg"/></Relationships>
</file>

<file path=ppt/slides/_rels/slide3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hyperlink" Target="https://gallerease.com/en/artists/pablo-picasso__247a03402bdf" TargetMode="External"/><Relationship Id="rId4" Type="http://schemas.openxmlformats.org/officeDocument/2006/relationships/image" Target="../media/image4.jpg"/></Relationships>
</file>

<file path=ppt/slides/_rels/slide39.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8" Type="http://schemas.openxmlformats.org/officeDocument/2006/relationships/hyperlink" Target="http://bit.ly/2vLfxvH" TargetMode="External"/><Relationship Id="rId3" Type="http://schemas.openxmlformats.org/officeDocument/2006/relationships/image" Target="../media/image69.png"/><Relationship Id="rId7" Type="http://schemas.openxmlformats.org/officeDocument/2006/relationships/hyperlink" Target="http://bit.ly/2wAhmJw"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hyperlink" Target="http://bit.ly/2fwlk1H" TargetMode="External"/><Relationship Id="rId5" Type="http://schemas.openxmlformats.org/officeDocument/2006/relationships/hyperlink" Target="http://bit.ly/2uuEQSA" TargetMode="External"/><Relationship Id="rId4" Type="http://schemas.openxmlformats.org/officeDocument/2006/relationships/image" Target="../media/image70.png"/></Relationships>
</file>

<file path=ppt/slides/_rels/slide4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72.png"/></Relationships>
</file>

<file path=ppt/slides/_rels/slide4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4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78.png"/></Relationships>
</file>

<file path=ppt/slides/_rels/slide4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hyperlink" Target="https://gallerease.com/en/artists/pablo-picasso__247a03402bdf" TargetMode="Externa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8" Type="http://schemas.openxmlformats.org/officeDocument/2006/relationships/hyperlink" Target="https://www.google.com/search?safe=strict&amp;sa=X&amp;biw=1430&amp;bih=688&amp;q=Arts+and+Crafts+movement&amp;stick=H4sIAAAAAAAAAOPgE-LQz9U3sDA2MFECs1KMLIq19LOTrfTLMotLE3PiE4tKkJiZxSVWBalFmfkp8UmVIIHy_KLsYgArN1zHRwAAAA&amp;ved=0ahUKEwi96Mm18YjcAhXSTMAKHTsABPsQmxMI7QIoAjAb" TargetMode="External"/><Relationship Id="rId3" Type="http://schemas.openxmlformats.org/officeDocument/2006/relationships/image" Target="../media/image4.jpg"/><Relationship Id="rId7" Type="http://schemas.openxmlformats.org/officeDocument/2006/relationships/hyperlink" Target="https://www.google.com/search?safe=strict&amp;sa=X&amp;biw=1430&amp;bih=688&amp;q=Romanticism&amp;stick=H4sIAAAAAAAAAOPgE-LQz9U3sDA2MFECs8wyirO19LOTrfTLMotLE3PiE4tKkJiZxSVWBalFmfkp8UmVIIHy_KLsYgCJf6KfRwAAAA&amp;ved=0ahUKEwi96Mm18YjcAhXSTMAKHTsABPsQmxMI7AIoATAb"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s://www.google.com/search?safe=strict&amp;sa=X&amp;biw=1430&amp;bih=688&amp;q=william+morris+periods&amp;stick=H4sIAAAAAAAAAOPgE-LQz9U3sDA2MNHSz0620i_LLC5NzIlPLCpBYmYWl1gVpBZl5qfEJ1WCBMrzi7KLAVJBu4c9AAAA&amp;ved=0ahUKEwi96Mm18YjcAhXSTMAKHTsABPsQ6BMI6wIoADAb" TargetMode="External"/><Relationship Id="rId11" Type="http://schemas.openxmlformats.org/officeDocument/2006/relationships/hyperlink" Target="https://www.google.com/search?safe=strict&amp;sa=X&amp;biw=1430&amp;bih=688&amp;q=Pre-Raphaelite+Brotherhood&amp;stick=H4sIAAAAAAAAAOPgE-LQz9U3sDA2MFECswqNTEy19LOTrfTLMotLE3PiE4tKkJiZxSVWBalFmfkp8UmVIIHy_KLsYgD4jXV2RwAAAA&amp;ved=0ahUKEwi96Mm18YjcAhXSTMAKHTsABPsQmxMI8AIoBTAb" TargetMode="External"/><Relationship Id="rId5" Type="http://schemas.openxmlformats.org/officeDocument/2006/relationships/image" Target="../media/image17.png"/><Relationship Id="rId10" Type="http://schemas.openxmlformats.org/officeDocument/2006/relationships/hyperlink" Target="https://www.google.com/search?safe=strict&amp;sa=X&amp;biw=1430&amp;bih=688&amp;q=Aestheticism&amp;stick=H4sIAAAAAAAAAOPgE-LQz9U3sDA2MFHiBLEMLYzSLbT0s5Ot9Msyi0sTc-ITi0qQmJnFJVYFqUWZ-SnxSZUggfL8ouxiALDjQzhIAAAA&amp;ved=0ahUKEwi96Mm18YjcAhXSTMAKHTsABPsQmxMI7wIoBDAb" TargetMode="External"/><Relationship Id="rId4" Type="http://schemas.openxmlformats.org/officeDocument/2006/relationships/image" Target="../media/image5.jpg"/><Relationship Id="rId9" Type="http://schemas.openxmlformats.org/officeDocument/2006/relationships/hyperlink" Target="https://www.google.com/search?safe=strict&amp;sa=X&amp;biw=1430&amp;bih=688&amp;q=Symbolism&amp;stick=H4sIAAAAAAAAAOPgE-LQz9U3sDA2MFHiBrEMDZPKKy1LtPSzk630yzKLSxNz4hOLSpCYmcUlVgWpRZn5KfFJlSCB8vyi7GIAkGD1vUoAAAA&amp;ved=0ahUKEwi96Mm18YjcAhXSTMAKHTsABPsQmxMI7gIoAzAb"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5.jpg"/><Relationship Id="rId4" Type="http://schemas.openxmlformats.org/officeDocument/2006/relationships/image" Target="../media/image4.jpg"/><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820650" y="1476624"/>
            <a:ext cx="1497875" cy="2584850"/>
          </a:xfrm>
          <a:prstGeom prst="rect">
            <a:avLst/>
          </a:prstGeom>
          <a:noFill/>
          <a:ln>
            <a:noFill/>
          </a:ln>
        </p:spPr>
      </p:pic>
      <p:sp>
        <p:nvSpPr>
          <p:cNvPr id="55" name="Google Shape;55;p13"/>
          <p:cNvSpPr txBox="1"/>
          <p:nvPr/>
        </p:nvSpPr>
        <p:spPr>
          <a:xfrm>
            <a:off x="311708" y="744575"/>
            <a:ext cx="8520600" cy="20526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5200">
                <a:solidFill>
                  <a:srgbClr val="000000"/>
                </a:solidFill>
                <a:latin typeface="Comfortaa"/>
                <a:ea typeface="Comfortaa"/>
                <a:cs typeface="Comfortaa"/>
                <a:sym typeface="Comfortaa"/>
              </a:rPr>
              <a:t>MODERN ART</a:t>
            </a:r>
            <a:endParaRPr sz="5200">
              <a:solidFill>
                <a:srgbClr val="000000"/>
              </a:solidFill>
              <a:latin typeface="Comfortaa"/>
              <a:ea typeface="Comfortaa"/>
              <a:cs typeface="Comfortaa"/>
              <a:sym typeface="Comfortaa"/>
            </a:endParaRPr>
          </a:p>
        </p:txBody>
      </p:sp>
      <p:sp>
        <p:nvSpPr>
          <p:cNvPr id="56" name="Google Shape;56;p13"/>
          <p:cNvSpPr txBo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800">
                <a:solidFill>
                  <a:srgbClr val="595959"/>
                </a:solidFill>
                <a:latin typeface="Economica"/>
                <a:ea typeface="Economica"/>
                <a:cs typeface="Economica"/>
                <a:sym typeface="Economica"/>
              </a:rPr>
              <a:t>T E R M   4</a:t>
            </a:r>
            <a:endParaRPr sz="2800">
              <a:solidFill>
                <a:srgbClr val="595959"/>
              </a:solidFill>
              <a:latin typeface="Economica"/>
              <a:ea typeface="Economica"/>
              <a:cs typeface="Economica"/>
              <a:sym typeface="Economica"/>
            </a:endParaRPr>
          </a:p>
        </p:txBody>
      </p:sp>
      <p:pic>
        <p:nvPicPr>
          <p:cNvPr id="2" name="Picture 1">
            <a:extLst>
              <a:ext uri="{FF2B5EF4-FFF2-40B4-BE49-F238E27FC236}">
                <a16:creationId xmlns:a16="http://schemas.microsoft.com/office/drawing/2014/main" id="{43938A0C-BAC4-19C7-00B6-C57594FB7A07}"/>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144" name="Google Shape;144;p22"/>
          <p:cNvPicPr preferRelativeResize="0"/>
          <p:nvPr/>
        </p:nvPicPr>
        <p:blipFill rotWithShape="1">
          <a:blip r:embed="rId3">
            <a:alphaModFix/>
          </a:blip>
          <a:srcRect l="43667" t="21474" r="38229" b="68112"/>
          <a:stretch/>
        </p:blipFill>
        <p:spPr>
          <a:xfrm>
            <a:off x="1905026" y="1"/>
            <a:ext cx="2937227" cy="1305425"/>
          </a:xfrm>
          <a:prstGeom prst="rect">
            <a:avLst/>
          </a:prstGeom>
          <a:noFill/>
          <a:ln>
            <a:noFill/>
          </a:ln>
        </p:spPr>
      </p:pic>
      <p:pic>
        <p:nvPicPr>
          <p:cNvPr id="145" name="Google Shape;145;p22"/>
          <p:cNvPicPr preferRelativeResize="0"/>
          <p:nvPr/>
        </p:nvPicPr>
        <p:blipFill rotWithShape="1">
          <a:blip r:embed="rId4">
            <a:alphaModFix/>
          </a:blip>
          <a:srcRect l="4510" t="16822" r="62322" b="77167"/>
          <a:stretch/>
        </p:blipFill>
        <p:spPr>
          <a:xfrm>
            <a:off x="4572000" y="267755"/>
            <a:ext cx="4382326" cy="613651"/>
          </a:xfrm>
          <a:prstGeom prst="rect">
            <a:avLst/>
          </a:prstGeom>
          <a:noFill/>
          <a:ln>
            <a:noFill/>
          </a:ln>
        </p:spPr>
      </p:pic>
      <p:pic>
        <p:nvPicPr>
          <p:cNvPr id="146" name="Google Shape;146;p22"/>
          <p:cNvPicPr preferRelativeResize="0"/>
          <p:nvPr/>
        </p:nvPicPr>
        <p:blipFill>
          <a:blip r:embed="rId5">
            <a:alphaModFix/>
          </a:blip>
          <a:stretch>
            <a:fillRect/>
          </a:stretch>
        </p:blipFill>
        <p:spPr>
          <a:xfrm>
            <a:off x="4572000" y="1057900"/>
            <a:ext cx="4382325" cy="2083527"/>
          </a:xfrm>
          <a:prstGeom prst="rect">
            <a:avLst/>
          </a:prstGeom>
          <a:noFill/>
          <a:ln>
            <a:noFill/>
          </a:ln>
        </p:spPr>
      </p:pic>
      <p:sp>
        <p:nvSpPr>
          <p:cNvPr id="147" name="Google Shape;147;p22"/>
          <p:cNvSpPr txBox="1"/>
          <p:nvPr/>
        </p:nvSpPr>
        <p:spPr>
          <a:xfrm>
            <a:off x="166600" y="191550"/>
            <a:ext cx="4223400" cy="174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i="1">
                <a:solidFill>
                  <a:srgbClr val="26323E"/>
                </a:solidFill>
                <a:latin typeface="Times New Roman"/>
                <a:ea typeface="Times New Roman"/>
                <a:cs typeface="Times New Roman"/>
                <a:sym typeface="Times New Roman"/>
              </a:rPr>
              <a:t>Between 1912 and 1948, </a:t>
            </a:r>
            <a:endParaRPr sz="1600" i="1">
              <a:solidFill>
                <a:srgbClr val="26323E"/>
              </a:solidFill>
              <a:latin typeface="Times New Roman"/>
              <a:ea typeface="Times New Roman"/>
              <a:cs typeface="Times New Roman"/>
              <a:sym typeface="Times New Roman"/>
            </a:endParaRPr>
          </a:p>
          <a:p>
            <a:pPr marL="0" lvl="0" indent="0" algn="l" rtl="0">
              <a:spcBef>
                <a:spcPts val="0"/>
              </a:spcBef>
              <a:spcAft>
                <a:spcPts val="0"/>
              </a:spcAft>
              <a:buNone/>
            </a:pPr>
            <a:r>
              <a:rPr lang="en" sz="1600" i="1">
                <a:solidFill>
                  <a:srgbClr val="26323E"/>
                </a:solidFill>
                <a:uFill>
                  <a:noFill/>
                </a:uFill>
                <a:latin typeface="Times New Roman"/>
                <a:ea typeface="Times New Roman"/>
                <a:cs typeface="Times New Roman"/>
                <a:sym typeface="Times New Roman"/>
                <a:hlinkClick r:id="rId6">
                  <a:extLst>
                    <a:ext uri="{A12FA001-AC4F-418D-AE19-62706E023703}">
                      <ahyp:hlinkClr xmlns:ahyp="http://schemas.microsoft.com/office/drawing/2018/hyperlinkcolor" val="tx"/>
                    </a:ext>
                  </a:extLst>
                </a:hlinkClick>
              </a:rPr>
              <a:t>a</a:t>
            </a:r>
            <a:r>
              <a:rPr lang="en" sz="1600" i="1">
                <a:latin typeface="Times New Roman"/>
                <a:ea typeface="Times New Roman"/>
                <a:cs typeface="Times New Roman"/>
                <a:sym typeface="Times New Roman"/>
              </a:rPr>
              <a:t>rt competitions were </a:t>
            </a:r>
            <a:endParaRPr/>
          </a:p>
          <a:p>
            <a:pPr marL="0" lvl="0" indent="0" algn="l" rtl="0">
              <a:spcBef>
                <a:spcPts val="0"/>
              </a:spcBef>
              <a:spcAft>
                <a:spcPts val="0"/>
              </a:spcAft>
              <a:buNone/>
            </a:pPr>
            <a:r>
              <a:rPr lang="en" sz="1600" i="1">
                <a:latin typeface="Times New Roman"/>
                <a:ea typeface="Times New Roman"/>
                <a:cs typeface="Times New Roman"/>
                <a:sym typeface="Times New Roman"/>
              </a:rPr>
              <a:t>a part of the Olympics. </a:t>
            </a:r>
            <a:endParaRPr sz="1600" i="1">
              <a:latin typeface="Times New Roman"/>
              <a:ea typeface="Times New Roman"/>
              <a:cs typeface="Times New Roman"/>
              <a:sym typeface="Times New Roman"/>
            </a:endParaRPr>
          </a:p>
          <a:p>
            <a:pPr marL="0" lvl="0" indent="0" algn="l" rtl="0">
              <a:spcBef>
                <a:spcPts val="0"/>
              </a:spcBef>
              <a:spcAft>
                <a:spcPts val="0"/>
              </a:spcAft>
              <a:buNone/>
            </a:pPr>
            <a:r>
              <a:rPr lang="en" sz="1600" i="1">
                <a:latin typeface="Times New Roman"/>
                <a:ea typeface="Times New Roman"/>
                <a:cs typeface="Times New Roman"/>
                <a:sym typeface="Times New Roman"/>
              </a:rPr>
              <a:t>Medals were award</a:t>
            </a:r>
            <a:r>
              <a:rPr lang="en" sz="1600" i="1">
                <a:solidFill>
                  <a:srgbClr val="26323E"/>
                </a:solidFill>
                <a:latin typeface="Times New Roman"/>
                <a:ea typeface="Times New Roman"/>
                <a:cs typeface="Times New Roman"/>
                <a:sym typeface="Times New Roman"/>
              </a:rPr>
              <a:t>ed</a:t>
            </a:r>
            <a:endParaRPr sz="1600" i="1">
              <a:solidFill>
                <a:srgbClr val="26323E"/>
              </a:solidFill>
              <a:latin typeface="Times New Roman"/>
              <a:ea typeface="Times New Roman"/>
              <a:cs typeface="Times New Roman"/>
              <a:sym typeface="Times New Roman"/>
            </a:endParaRPr>
          </a:p>
          <a:p>
            <a:pPr marL="0" lvl="0" indent="0" algn="l" rtl="0">
              <a:spcBef>
                <a:spcPts val="0"/>
              </a:spcBef>
              <a:spcAft>
                <a:spcPts val="0"/>
              </a:spcAft>
              <a:buNone/>
            </a:pPr>
            <a:r>
              <a:rPr lang="en" sz="1600" i="1">
                <a:solidFill>
                  <a:srgbClr val="26323E"/>
                </a:solidFill>
                <a:latin typeface="Times New Roman"/>
                <a:ea typeface="Times New Roman"/>
                <a:cs typeface="Times New Roman"/>
                <a:sym typeface="Times New Roman"/>
              </a:rPr>
              <a:t>for architecture, music, painting and sculpture. </a:t>
            </a:r>
            <a:endParaRPr/>
          </a:p>
        </p:txBody>
      </p:sp>
      <p:sp>
        <p:nvSpPr>
          <p:cNvPr id="148" name="Google Shape;148;p22"/>
          <p:cNvSpPr txBox="1"/>
          <p:nvPr/>
        </p:nvSpPr>
        <p:spPr>
          <a:xfrm>
            <a:off x="233300" y="1666350"/>
            <a:ext cx="4054800" cy="3255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rgbClr val="4D4E4C"/>
                </a:solidFill>
                <a:highlight>
                  <a:srgbClr val="FFFFFF"/>
                </a:highlight>
                <a:latin typeface="Calibri"/>
                <a:ea typeface="Calibri"/>
                <a:cs typeface="Calibri"/>
                <a:sym typeface="Calibri"/>
              </a:rPr>
              <a:t>     The art couldn’t just be any work of art. According to the official rules, the art had to be related in some way to athletics and Olympic ideals. Not many people have heard of the Olympic medalists in art because professionals were not allowed to participate in any Olympic event at the time (which is no longer the case).</a:t>
            </a:r>
            <a:endParaRPr sz="1200">
              <a:solidFill>
                <a:srgbClr val="4D4E4C"/>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 sz="1200">
                <a:solidFill>
                  <a:srgbClr val="4D4E4C"/>
                </a:solidFill>
                <a:highlight>
                  <a:srgbClr val="FFFFFF"/>
                </a:highlight>
                <a:latin typeface="Calibri"/>
                <a:ea typeface="Calibri"/>
                <a:cs typeface="Calibri"/>
                <a:sym typeface="Calibri"/>
              </a:rPr>
              <a:t>    Corrupt judging, constantly changing rules, low participation, and more caused these competitions to not last long in history. There were even some cases where no medals were awarded or they awarded a silver and bronze but no gold!</a:t>
            </a:r>
            <a:endParaRPr sz="1200">
              <a:solidFill>
                <a:srgbClr val="4D4E4C"/>
              </a:solidFill>
              <a:highlight>
                <a:srgbClr val="FFFFFF"/>
              </a:highlight>
              <a:latin typeface="Calibri"/>
              <a:ea typeface="Calibri"/>
              <a:cs typeface="Calibri"/>
              <a:sym typeface="Calibri"/>
            </a:endParaRPr>
          </a:p>
          <a:p>
            <a:pPr marL="0" lvl="0" indent="0" algn="l" rtl="0">
              <a:lnSpc>
                <a:spcPct val="100000"/>
              </a:lnSpc>
              <a:spcBef>
                <a:spcPts val="400"/>
              </a:spcBef>
              <a:spcAft>
                <a:spcPts val="0"/>
              </a:spcAft>
              <a:buClr>
                <a:schemeClr val="dk1"/>
              </a:buClr>
              <a:buSzPts val="1100"/>
              <a:buFont typeface="Arial"/>
              <a:buNone/>
            </a:pPr>
            <a:r>
              <a:rPr lang="en" sz="1200">
                <a:solidFill>
                  <a:srgbClr val="4D4E4C"/>
                </a:solidFill>
                <a:latin typeface="Calibri"/>
                <a:ea typeface="Calibri"/>
                <a:cs typeface="Calibri"/>
                <a:sym typeface="Calibri"/>
              </a:rPr>
              <a:t>     Pierre de Coubertin was the founder of the International Olympic Committee and considered the father of the modern Olympics. He said that the art competitions were supposed to help “reunite in the bonds of legitimate wedlock a long-divorced couple — Muscle and Mind.”</a:t>
            </a:r>
            <a:endParaRPr sz="1200">
              <a:solidFill>
                <a:srgbClr val="4D4E4C"/>
              </a:solidFill>
              <a:highlight>
                <a:srgbClr val="FFFFFF"/>
              </a:highlight>
              <a:latin typeface="Calibri"/>
              <a:ea typeface="Calibri"/>
              <a:cs typeface="Calibri"/>
              <a:sym typeface="Calibri"/>
            </a:endParaRPr>
          </a:p>
          <a:p>
            <a:pPr marL="0" lvl="0" indent="0" algn="l" rtl="0">
              <a:lnSpc>
                <a:spcPct val="100000"/>
              </a:lnSpc>
              <a:spcBef>
                <a:spcPts val="2300"/>
              </a:spcBef>
              <a:spcAft>
                <a:spcPts val="0"/>
              </a:spcAft>
              <a:buNone/>
            </a:pPr>
            <a:endParaRPr sz="1200">
              <a:solidFill>
                <a:srgbClr val="4D4E4C"/>
              </a:solidFill>
              <a:highlight>
                <a:srgbClr val="FFFFFF"/>
              </a:highlight>
              <a:latin typeface="Calibri"/>
              <a:ea typeface="Calibri"/>
              <a:cs typeface="Calibri"/>
              <a:sym typeface="Calibri"/>
            </a:endParaRPr>
          </a:p>
        </p:txBody>
      </p:sp>
      <p:sp>
        <p:nvSpPr>
          <p:cNvPr id="149" name="Google Shape;149;p22"/>
          <p:cNvSpPr txBox="1"/>
          <p:nvPr/>
        </p:nvSpPr>
        <p:spPr>
          <a:xfrm>
            <a:off x="4440500" y="3189875"/>
            <a:ext cx="4671300" cy="1655100"/>
          </a:xfrm>
          <a:prstGeom prst="rect">
            <a:avLst/>
          </a:prstGeom>
          <a:noFill/>
          <a:ln>
            <a:noFill/>
          </a:ln>
        </p:spPr>
        <p:txBody>
          <a:bodyPr spcFirstLastPara="1" wrap="square" lIns="91425" tIns="91425" rIns="91425" bIns="91425" anchor="t" anchorCtr="0">
            <a:noAutofit/>
          </a:bodyPr>
          <a:lstStyle/>
          <a:p>
            <a:pPr marL="457200" lvl="0" indent="-304800" algn="l" rtl="0">
              <a:lnSpc>
                <a:spcPct val="100000"/>
              </a:lnSpc>
              <a:spcBef>
                <a:spcPts val="0"/>
              </a:spcBef>
              <a:spcAft>
                <a:spcPts val="0"/>
              </a:spcAft>
              <a:buClr>
                <a:srgbClr val="4D4E4C"/>
              </a:buClr>
              <a:buSzPts val="1200"/>
              <a:buFont typeface="Calibri"/>
              <a:buChar char="●"/>
            </a:pPr>
            <a:r>
              <a:rPr lang="en" sz="1200">
                <a:solidFill>
                  <a:srgbClr val="4D4E4C"/>
                </a:solidFill>
                <a:latin typeface="Calibri"/>
                <a:ea typeface="Calibri"/>
                <a:cs typeface="Calibri"/>
                <a:sym typeface="Calibri"/>
              </a:rPr>
              <a:t>Why do you think the Olympic art competitions were started?</a:t>
            </a:r>
            <a:endParaRPr sz="1200">
              <a:solidFill>
                <a:srgbClr val="4D4E4C"/>
              </a:solidFill>
              <a:latin typeface="Calibri"/>
              <a:ea typeface="Calibri"/>
              <a:cs typeface="Calibri"/>
              <a:sym typeface="Calibri"/>
            </a:endParaRPr>
          </a:p>
          <a:p>
            <a:pPr marL="457200" lvl="0" indent="-304800" algn="l" rtl="0">
              <a:lnSpc>
                <a:spcPct val="100000"/>
              </a:lnSpc>
              <a:spcBef>
                <a:spcPts val="0"/>
              </a:spcBef>
              <a:spcAft>
                <a:spcPts val="0"/>
              </a:spcAft>
              <a:buClr>
                <a:srgbClr val="4D4E4C"/>
              </a:buClr>
              <a:buSzPts val="1200"/>
              <a:buFont typeface="Calibri"/>
              <a:buChar char="●"/>
            </a:pPr>
            <a:r>
              <a:rPr lang="en" sz="1200">
                <a:solidFill>
                  <a:srgbClr val="4D4E4C"/>
                </a:solidFill>
                <a:latin typeface="Calibri"/>
                <a:ea typeface="Calibri"/>
                <a:cs typeface="Calibri"/>
                <a:sym typeface="Calibri"/>
              </a:rPr>
              <a:t>What is the difference between a professional artist and an amateur? Can we make that distinction so easily?</a:t>
            </a:r>
            <a:endParaRPr sz="1200">
              <a:solidFill>
                <a:srgbClr val="4D4E4C"/>
              </a:solidFill>
              <a:latin typeface="Calibri"/>
              <a:ea typeface="Calibri"/>
              <a:cs typeface="Calibri"/>
              <a:sym typeface="Calibri"/>
            </a:endParaRPr>
          </a:p>
          <a:p>
            <a:pPr marL="457200" lvl="0" indent="-304800" algn="l" rtl="0">
              <a:lnSpc>
                <a:spcPct val="100000"/>
              </a:lnSpc>
              <a:spcBef>
                <a:spcPts val="0"/>
              </a:spcBef>
              <a:spcAft>
                <a:spcPts val="0"/>
              </a:spcAft>
              <a:buClr>
                <a:srgbClr val="4D4E4C"/>
              </a:buClr>
              <a:buSzPts val="1200"/>
              <a:buFont typeface="Calibri"/>
              <a:buChar char="●"/>
            </a:pPr>
            <a:r>
              <a:rPr lang="en" sz="1200">
                <a:solidFill>
                  <a:srgbClr val="4D4E4C"/>
                </a:solidFill>
                <a:latin typeface="Calibri"/>
                <a:ea typeface="Calibri"/>
                <a:cs typeface="Calibri"/>
                <a:sym typeface="Calibri"/>
              </a:rPr>
              <a:t>Why would it be important to unite muscle and mind?</a:t>
            </a:r>
            <a:endParaRPr sz="1200">
              <a:solidFill>
                <a:srgbClr val="4D4E4C"/>
              </a:solidFill>
              <a:latin typeface="Calibri"/>
              <a:ea typeface="Calibri"/>
              <a:cs typeface="Calibri"/>
              <a:sym typeface="Calibri"/>
            </a:endParaRPr>
          </a:p>
          <a:p>
            <a:pPr marL="457200" lvl="0" indent="-304800" algn="l" rtl="0">
              <a:lnSpc>
                <a:spcPct val="100000"/>
              </a:lnSpc>
              <a:spcBef>
                <a:spcPts val="0"/>
              </a:spcBef>
              <a:spcAft>
                <a:spcPts val="0"/>
              </a:spcAft>
              <a:buClr>
                <a:srgbClr val="4D4E4C"/>
              </a:buClr>
              <a:buSzPts val="1200"/>
              <a:buFont typeface="Calibri"/>
              <a:buChar char="●"/>
            </a:pPr>
            <a:r>
              <a:rPr lang="en" sz="1200">
                <a:solidFill>
                  <a:srgbClr val="4D4E4C"/>
                </a:solidFill>
                <a:latin typeface="Calibri"/>
                <a:ea typeface="Calibri"/>
                <a:cs typeface="Calibri"/>
                <a:sym typeface="Calibri"/>
              </a:rPr>
              <a:t>If professionals would have been allowed to compete, do you think they would have?</a:t>
            </a:r>
            <a:endParaRPr sz="1200">
              <a:solidFill>
                <a:srgbClr val="4D4E4C"/>
              </a:solidFill>
              <a:latin typeface="Calibri"/>
              <a:ea typeface="Calibri"/>
              <a:cs typeface="Calibri"/>
              <a:sym typeface="Calibri"/>
            </a:endParaRPr>
          </a:p>
          <a:p>
            <a:pPr marL="457200" lvl="0" indent="-304800" algn="l" rtl="0">
              <a:lnSpc>
                <a:spcPct val="100000"/>
              </a:lnSpc>
              <a:spcBef>
                <a:spcPts val="0"/>
              </a:spcBef>
              <a:spcAft>
                <a:spcPts val="0"/>
              </a:spcAft>
              <a:buClr>
                <a:srgbClr val="4D4E4C"/>
              </a:buClr>
              <a:buSzPts val="1200"/>
              <a:buFont typeface="Calibri"/>
              <a:buChar char="●"/>
            </a:pPr>
            <a:r>
              <a:rPr lang="en" sz="1200">
                <a:solidFill>
                  <a:srgbClr val="4D4E4C"/>
                </a:solidFill>
                <a:latin typeface="Calibri"/>
                <a:ea typeface="Calibri"/>
                <a:cs typeface="Calibri"/>
                <a:sym typeface="Calibri"/>
              </a:rPr>
              <a:t>How do you think an Olympic art competition would go over today?</a:t>
            </a:r>
            <a:endParaRPr sz="1200">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pic>
        <p:nvPicPr>
          <p:cNvPr id="154" name="Google Shape;154;p23"/>
          <p:cNvPicPr preferRelativeResize="0"/>
          <p:nvPr/>
        </p:nvPicPr>
        <p:blipFill rotWithShape="1">
          <a:blip r:embed="rId3">
            <a:alphaModFix/>
          </a:blip>
          <a:srcRect l="43669" t="36442" r="29176" b="51627"/>
          <a:stretch/>
        </p:blipFill>
        <p:spPr>
          <a:xfrm>
            <a:off x="1329050" y="-24225"/>
            <a:ext cx="3319148" cy="1126874"/>
          </a:xfrm>
          <a:prstGeom prst="rect">
            <a:avLst/>
          </a:prstGeom>
          <a:noFill/>
          <a:ln>
            <a:noFill/>
          </a:ln>
        </p:spPr>
      </p:pic>
      <p:pic>
        <p:nvPicPr>
          <p:cNvPr id="155" name="Google Shape;155;p23"/>
          <p:cNvPicPr preferRelativeResize="0"/>
          <p:nvPr/>
        </p:nvPicPr>
        <p:blipFill rotWithShape="1">
          <a:blip r:embed="rId4">
            <a:alphaModFix/>
          </a:blip>
          <a:srcRect l="4510" t="27568" r="62322" b="66421"/>
          <a:stretch/>
        </p:blipFill>
        <p:spPr>
          <a:xfrm>
            <a:off x="4572000" y="208163"/>
            <a:ext cx="4382326" cy="613651"/>
          </a:xfrm>
          <a:prstGeom prst="rect">
            <a:avLst/>
          </a:prstGeom>
          <a:noFill/>
          <a:ln>
            <a:noFill/>
          </a:ln>
        </p:spPr>
      </p:pic>
      <p:sp>
        <p:nvSpPr>
          <p:cNvPr id="156" name="Google Shape;156;p23"/>
          <p:cNvSpPr txBox="1"/>
          <p:nvPr/>
        </p:nvSpPr>
        <p:spPr>
          <a:xfrm>
            <a:off x="1583700" y="1182250"/>
            <a:ext cx="6170400" cy="221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libri"/>
                <a:ea typeface="Calibri"/>
                <a:cs typeface="Calibri"/>
                <a:sym typeface="Calibri"/>
              </a:rPr>
              <a:t>Read the prompt and draw a scene from the description.</a:t>
            </a:r>
            <a:endParaRPr sz="1800">
              <a:latin typeface="Calibri"/>
              <a:ea typeface="Calibri"/>
              <a:cs typeface="Calibri"/>
              <a:sym typeface="Calibri"/>
            </a:endParaRPr>
          </a:p>
          <a:p>
            <a:pPr marL="0" lvl="0" indent="0" algn="l" rtl="0">
              <a:spcBef>
                <a:spcPts val="0"/>
              </a:spcBef>
              <a:spcAft>
                <a:spcPts val="0"/>
              </a:spcAft>
              <a:buNone/>
            </a:pPr>
            <a:endParaRPr sz="1800">
              <a:latin typeface="Calibri"/>
              <a:ea typeface="Calibri"/>
              <a:cs typeface="Calibri"/>
              <a:sym typeface="Calibri"/>
            </a:endParaRPr>
          </a:p>
          <a:p>
            <a:pPr marL="0" lvl="0" indent="0" algn="l" rtl="0">
              <a:spcBef>
                <a:spcPts val="0"/>
              </a:spcBef>
              <a:spcAft>
                <a:spcPts val="0"/>
              </a:spcAft>
              <a:buNone/>
            </a:pPr>
            <a:r>
              <a:rPr lang="en" sz="1800">
                <a:latin typeface="Calibri"/>
                <a:ea typeface="Calibri"/>
                <a:cs typeface="Calibri"/>
                <a:sym typeface="Calibri"/>
              </a:rPr>
              <a:t>The only place he could find peace was in his sleep; in his mind. He would hum a special tune until he drifted off to help transport himself to his “special place”. Everybody thought he was crazy to not want to live in the real word, but again, nobody could get inside his head except himself. I’d heard rumors that his “special place” was some sort of garden with a maze; his internal demons haunting every wrong turn with a punishment for choosing the wrong way. Apparently at the center of the maze was a reward, a trophy of some sort or maybe freedom from his own thoughts...</a:t>
            </a:r>
            <a:endParaRPr sz="18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Google Shape;161;p24"/>
          <p:cNvPicPr preferRelativeResize="0"/>
          <p:nvPr/>
        </p:nvPicPr>
        <p:blipFill rotWithShape="1">
          <a:blip r:embed="rId3">
            <a:alphaModFix/>
          </a:blip>
          <a:srcRect l="43667" t="51627" r="17613" b="35357"/>
          <a:stretch/>
        </p:blipFill>
        <p:spPr>
          <a:xfrm>
            <a:off x="986675" y="-50807"/>
            <a:ext cx="4128226" cy="1072275"/>
          </a:xfrm>
          <a:prstGeom prst="rect">
            <a:avLst/>
          </a:prstGeom>
          <a:noFill/>
          <a:ln>
            <a:noFill/>
          </a:ln>
        </p:spPr>
      </p:pic>
      <p:pic>
        <p:nvPicPr>
          <p:cNvPr id="162" name="Google Shape;162;p24"/>
          <p:cNvPicPr preferRelativeResize="0"/>
          <p:nvPr/>
        </p:nvPicPr>
        <p:blipFill rotWithShape="1">
          <a:blip r:embed="rId4">
            <a:alphaModFix/>
          </a:blip>
          <a:srcRect l="4510" t="37657" r="62322" b="56332"/>
          <a:stretch/>
        </p:blipFill>
        <p:spPr>
          <a:xfrm>
            <a:off x="4572000" y="178502"/>
            <a:ext cx="4382326" cy="613651"/>
          </a:xfrm>
          <a:prstGeom prst="rect">
            <a:avLst/>
          </a:prstGeom>
          <a:noFill/>
          <a:ln>
            <a:noFill/>
          </a:ln>
        </p:spPr>
      </p:pic>
      <p:pic>
        <p:nvPicPr>
          <p:cNvPr id="163" name="Google Shape;163;p24"/>
          <p:cNvPicPr preferRelativeResize="0"/>
          <p:nvPr/>
        </p:nvPicPr>
        <p:blipFill>
          <a:blip r:embed="rId5">
            <a:alphaModFix/>
          </a:blip>
          <a:stretch>
            <a:fillRect/>
          </a:stretch>
        </p:blipFill>
        <p:spPr>
          <a:xfrm>
            <a:off x="4967403" y="1667725"/>
            <a:ext cx="3404573" cy="2349150"/>
          </a:xfrm>
          <a:prstGeom prst="rect">
            <a:avLst/>
          </a:prstGeom>
          <a:noFill/>
          <a:ln>
            <a:noFill/>
          </a:ln>
        </p:spPr>
      </p:pic>
      <p:sp>
        <p:nvSpPr>
          <p:cNvPr id="164" name="Google Shape;164;p24"/>
          <p:cNvSpPr txBox="1"/>
          <p:nvPr/>
        </p:nvSpPr>
        <p:spPr>
          <a:xfrm>
            <a:off x="4868800" y="4016875"/>
            <a:ext cx="38172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alibri"/>
                <a:ea typeface="Calibri"/>
                <a:cs typeface="Calibri"/>
                <a:sym typeface="Calibri"/>
              </a:rPr>
              <a:t>Members of the Vienna Successionism, 1892-1913</a:t>
            </a:r>
            <a:endParaRPr sz="1100">
              <a:latin typeface="Calibri"/>
              <a:ea typeface="Calibri"/>
              <a:cs typeface="Calibri"/>
              <a:sym typeface="Calibri"/>
            </a:endParaRPr>
          </a:p>
          <a:p>
            <a:pPr marL="0" lvl="0" indent="0" algn="l" rtl="0">
              <a:spcBef>
                <a:spcPts val="0"/>
              </a:spcBef>
              <a:spcAft>
                <a:spcPts val="0"/>
              </a:spcAft>
              <a:buNone/>
            </a:pPr>
            <a:r>
              <a:rPr lang="en" sz="1100">
                <a:latin typeface="Calibri"/>
                <a:ea typeface="Calibri"/>
                <a:cs typeface="Calibri"/>
                <a:sym typeface="Calibri"/>
              </a:rPr>
              <a:t>German and Austrian artists who broke from the art Academies’ tradition with their art at separate exhibitions.</a:t>
            </a:r>
            <a:endParaRPr sz="1100">
              <a:latin typeface="Calibri"/>
              <a:ea typeface="Calibri"/>
              <a:cs typeface="Calibri"/>
              <a:sym typeface="Calibri"/>
            </a:endParaRPr>
          </a:p>
          <a:p>
            <a:pPr marL="0" lvl="0" indent="0" algn="l" rtl="0">
              <a:spcBef>
                <a:spcPts val="0"/>
              </a:spcBef>
              <a:spcAft>
                <a:spcPts val="0"/>
              </a:spcAft>
              <a:buNone/>
            </a:pPr>
            <a:r>
              <a:rPr lang="en" sz="1100">
                <a:latin typeface="Calibri"/>
                <a:ea typeface="Calibri"/>
                <a:cs typeface="Calibri"/>
                <a:sym typeface="Calibri"/>
              </a:rPr>
              <a:t>[Style was: decorative style, flatness, ritual sophistication]</a:t>
            </a:r>
            <a:endParaRPr sz="1100">
              <a:latin typeface="Calibri"/>
              <a:ea typeface="Calibri"/>
              <a:cs typeface="Calibri"/>
              <a:sym typeface="Calibri"/>
            </a:endParaRPr>
          </a:p>
        </p:txBody>
      </p:sp>
      <p:pic>
        <p:nvPicPr>
          <p:cNvPr id="165" name="Google Shape;165;p24"/>
          <p:cNvPicPr preferRelativeResize="0"/>
          <p:nvPr/>
        </p:nvPicPr>
        <p:blipFill>
          <a:blip r:embed="rId6">
            <a:alphaModFix/>
          </a:blip>
          <a:stretch>
            <a:fillRect/>
          </a:stretch>
        </p:blipFill>
        <p:spPr>
          <a:xfrm>
            <a:off x="647625" y="1021468"/>
            <a:ext cx="3817232" cy="3817232"/>
          </a:xfrm>
          <a:prstGeom prst="rect">
            <a:avLst/>
          </a:prstGeom>
          <a:noFill/>
          <a:ln>
            <a:noFill/>
          </a:ln>
        </p:spPr>
      </p:pic>
      <p:sp>
        <p:nvSpPr>
          <p:cNvPr id="166" name="Google Shape;166;p24"/>
          <p:cNvSpPr txBox="1"/>
          <p:nvPr/>
        </p:nvSpPr>
        <p:spPr>
          <a:xfrm>
            <a:off x="4868800" y="980725"/>
            <a:ext cx="4202700" cy="47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The Kiss, Gustav Klimt, Successionism</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Vienna Secession founded by Klimt in 1897 </a:t>
            </a:r>
            <a:endParaRPr>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1" name="Google Shape;171;p25"/>
          <p:cNvPicPr preferRelativeResize="0"/>
          <p:nvPr/>
        </p:nvPicPr>
        <p:blipFill rotWithShape="1">
          <a:blip r:embed="rId3">
            <a:alphaModFix/>
          </a:blip>
          <a:srcRect l="4510" t="47313" r="62322" b="46115"/>
          <a:stretch/>
        </p:blipFill>
        <p:spPr>
          <a:xfrm>
            <a:off x="4619125" y="167352"/>
            <a:ext cx="4382326" cy="670924"/>
          </a:xfrm>
          <a:prstGeom prst="rect">
            <a:avLst/>
          </a:prstGeom>
          <a:noFill/>
          <a:ln>
            <a:noFill/>
          </a:ln>
        </p:spPr>
      </p:pic>
      <p:pic>
        <p:nvPicPr>
          <p:cNvPr id="172" name="Google Shape;172;p25"/>
          <p:cNvPicPr preferRelativeResize="0"/>
          <p:nvPr/>
        </p:nvPicPr>
        <p:blipFill rotWithShape="1">
          <a:blip r:embed="rId4">
            <a:alphaModFix/>
          </a:blip>
          <a:srcRect l="43667" t="68112" r="17613" b="21691"/>
          <a:stretch/>
        </p:blipFill>
        <p:spPr>
          <a:xfrm>
            <a:off x="-45750" y="91150"/>
            <a:ext cx="4551352" cy="926048"/>
          </a:xfrm>
          <a:prstGeom prst="rect">
            <a:avLst/>
          </a:prstGeom>
          <a:noFill/>
          <a:ln>
            <a:noFill/>
          </a:ln>
        </p:spPr>
      </p:pic>
      <p:sp>
        <p:nvSpPr>
          <p:cNvPr id="173" name="Google Shape;173;p25"/>
          <p:cNvSpPr txBox="1"/>
          <p:nvPr/>
        </p:nvSpPr>
        <p:spPr>
          <a:xfrm>
            <a:off x="955400" y="1198988"/>
            <a:ext cx="7365300" cy="139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libri"/>
                <a:ea typeface="Calibri"/>
                <a:cs typeface="Calibri"/>
                <a:sym typeface="Calibri"/>
              </a:rPr>
              <a:t>Picture a still life bowl of fruit. What does the bowl look like? Which fruit are inside the bowl? Is there fruit outside the dish? What is the dish sitting on?</a:t>
            </a:r>
            <a:endParaRPr sz="1800">
              <a:latin typeface="Calibri"/>
              <a:ea typeface="Calibri"/>
              <a:cs typeface="Calibri"/>
              <a:sym typeface="Calibri"/>
            </a:endParaRPr>
          </a:p>
          <a:p>
            <a:pPr marL="0" lvl="0" indent="0" algn="l" rtl="0">
              <a:spcBef>
                <a:spcPts val="0"/>
              </a:spcBef>
              <a:spcAft>
                <a:spcPts val="0"/>
              </a:spcAft>
              <a:buNone/>
            </a:pPr>
            <a:endParaRPr sz="1800">
              <a:latin typeface="Calibri"/>
              <a:ea typeface="Calibri"/>
              <a:cs typeface="Calibri"/>
              <a:sym typeface="Calibri"/>
            </a:endParaRPr>
          </a:p>
          <a:p>
            <a:pPr marL="0" lvl="0" indent="0" algn="l" rtl="0">
              <a:spcBef>
                <a:spcPts val="0"/>
              </a:spcBef>
              <a:spcAft>
                <a:spcPts val="0"/>
              </a:spcAft>
              <a:buNone/>
            </a:pPr>
            <a:r>
              <a:rPr lang="en" sz="1800">
                <a:latin typeface="Calibri"/>
                <a:ea typeface="Calibri"/>
                <a:cs typeface="Calibri"/>
                <a:sym typeface="Calibri"/>
              </a:rPr>
              <a:t>Pick up the pencil in your non-dominant hand and sketch the bowl of fruit.</a:t>
            </a:r>
            <a:endParaRPr sz="1800">
              <a:latin typeface="Calibri"/>
              <a:ea typeface="Calibri"/>
              <a:cs typeface="Calibri"/>
              <a:sym typeface="Calibri"/>
            </a:endParaRPr>
          </a:p>
        </p:txBody>
      </p:sp>
      <p:pic>
        <p:nvPicPr>
          <p:cNvPr id="174" name="Google Shape;174;p25"/>
          <p:cNvPicPr preferRelativeResize="0"/>
          <p:nvPr/>
        </p:nvPicPr>
        <p:blipFill>
          <a:blip r:embed="rId5">
            <a:alphaModFix/>
          </a:blip>
          <a:stretch>
            <a:fillRect/>
          </a:stretch>
        </p:blipFill>
        <p:spPr>
          <a:xfrm>
            <a:off x="998425" y="2799300"/>
            <a:ext cx="1923875" cy="1617050"/>
          </a:xfrm>
          <a:prstGeom prst="rect">
            <a:avLst/>
          </a:prstGeom>
          <a:noFill/>
          <a:ln>
            <a:noFill/>
          </a:ln>
        </p:spPr>
      </p:pic>
      <p:sp>
        <p:nvSpPr>
          <p:cNvPr id="175" name="Google Shape;175;p25"/>
          <p:cNvSpPr txBox="1"/>
          <p:nvPr/>
        </p:nvSpPr>
        <p:spPr>
          <a:xfrm>
            <a:off x="925350" y="4416550"/>
            <a:ext cx="2077500" cy="32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James Peale (1749-1831). c 1824 Still Life with Chinese Export Basket. </a:t>
            </a:r>
            <a:endParaRPr>
              <a:latin typeface="Calibri"/>
              <a:ea typeface="Calibri"/>
              <a:cs typeface="Calibri"/>
              <a:sym typeface="Calibri"/>
            </a:endParaRPr>
          </a:p>
        </p:txBody>
      </p:sp>
      <p:pic>
        <p:nvPicPr>
          <p:cNvPr id="176" name="Google Shape;176;p25"/>
          <p:cNvPicPr preferRelativeResize="0"/>
          <p:nvPr/>
        </p:nvPicPr>
        <p:blipFill>
          <a:blip r:embed="rId6">
            <a:alphaModFix/>
          </a:blip>
          <a:stretch>
            <a:fillRect/>
          </a:stretch>
        </p:blipFill>
        <p:spPr>
          <a:xfrm>
            <a:off x="3444075" y="2799300"/>
            <a:ext cx="1957299" cy="1617050"/>
          </a:xfrm>
          <a:prstGeom prst="rect">
            <a:avLst/>
          </a:prstGeom>
          <a:noFill/>
          <a:ln>
            <a:noFill/>
          </a:ln>
        </p:spPr>
      </p:pic>
      <p:sp>
        <p:nvSpPr>
          <p:cNvPr id="177" name="Google Shape;177;p25"/>
          <p:cNvSpPr txBox="1"/>
          <p:nvPr/>
        </p:nvSpPr>
        <p:spPr>
          <a:xfrm>
            <a:off x="3358225" y="4415000"/>
            <a:ext cx="2155800" cy="32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Still Life with Fruit Pitcher and Fruit Vase: 1892-94, Paul Cezanne</a:t>
            </a:r>
            <a:endParaRPr>
              <a:latin typeface="Calibri"/>
              <a:ea typeface="Calibri"/>
              <a:cs typeface="Calibri"/>
              <a:sym typeface="Calibri"/>
            </a:endParaRPr>
          </a:p>
        </p:txBody>
      </p:sp>
      <p:pic>
        <p:nvPicPr>
          <p:cNvPr id="178" name="Google Shape;178;p25"/>
          <p:cNvPicPr preferRelativeResize="0"/>
          <p:nvPr/>
        </p:nvPicPr>
        <p:blipFill>
          <a:blip r:embed="rId7">
            <a:alphaModFix/>
          </a:blip>
          <a:stretch>
            <a:fillRect/>
          </a:stretch>
        </p:blipFill>
        <p:spPr>
          <a:xfrm>
            <a:off x="5884266" y="2799500"/>
            <a:ext cx="2563161" cy="1617050"/>
          </a:xfrm>
          <a:prstGeom prst="rect">
            <a:avLst/>
          </a:prstGeom>
          <a:noFill/>
          <a:ln>
            <a:noFill/>
          </a:ln>
        </p:spPr>
      </p:pic>
      <p:sp>
        <p:nvSpPr>
          <p:cNvPr id="179" name="Google Shape;179;p25"/>
          <p:cNvSpPr txBox="1"/>
          <p:nvPr/>
        </p:nvSpPr>
        <p:spPr>
          <a:xfrm>
            <a:off x="5898925" y="4434075"/>
            <a:ext cx="2563200" cy="32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Still Life With Apples Still Life With Apples Pierre Auguste Renoir </a:t>
            </a:r>
            <a:endParaRPr>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pic>
        <p:nvPicPr>
          <p:cNvPr id="184" name="Google Shape;184;p26"/>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185" name="Google Shape;185;p2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186" name="Google Shape;186;p26"/>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4    •    W E E K  21</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2C628EEE-2620-8653-7C8D-785E30F8B502}"/>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p27"/>
          <p:cNvPicPr preferRelativeResize="0"/>
          <p:nvPr/>
        </p:nvPicPr>
        <p:blipFill rotWithShape="1">
          <a:blip r:embed="rId3">
            <a:alphaModFix/>
          </a:blip>
          <a:srcRect l="4510" t="6021" r="62322" b="87968"/>
          <a:stretch/>
        </p:blipFill>
        <p:spPr>
          <a:xfrm>
            <a:off x="189675" y="145061"/>
            <a:ext cx="4382326" cy="613651"/>
          </a:xfrm>
          <a:prstGeom prst="rect">
            <a:avLst/>
          </a:prstGeom>
          <a:noFill/>
          <a:ln>
            <a:noFill/>
          </a:ln>
        </p:spPr>
      </p:pic>
      <p:pic>
        <p:nvPicPr>
          <p:cNvPr id="192" name="Google Shape;192;p27"/>
          <p:cNvPicPr preferRelativeResize="0"/>
          <p:nvPr/>
        </p:nvPicPr>
        <p:blipFill rotWithShape="1">
          <a:blip r:embed="rId4">
            <a:alphaModFix/>
          </a:blip>
          <a:srcRect l="4442" t="4769" r="66895" b="83299"/>
          <a:stretch/>
        </p:blipFill>
        <p:spPr>
          <a:xfrm>
            <a:off x="4724400" y="9275"/>
            <a:ext cx="4093275" cy="1316549"/>
          </a:xfrm>
          <a:prstGeom prst="rect">
            <a:avLst/>
          </a:prstGeom>
          <a:noFill/>
          <a:ln>
            <a:noFill/>
          </a:ln>
        </p:spPr>
      </p:pic>
      <p:pic>
        <p:nvPicPr>
          <p:cNvPr id="193" name="Google Shape;193;p27"/>
          <p:cNvPicPr preferRelativeResize="0"/>
          <p:nvPr/>
        </p:nvPicPr>
        <p:blipFill>
          <a:blip r:embed="rId5">
            <a:alphaModFix/>
          </a:blip>
          <a:stretch>
            <a:fillRect/>
          </a:stretch>
        </p:blipFill>
        <p:spPr>
          <a:xfrm>
            <a:off x="3172350" y="1755225"/>
            <a:ext cx="2963034" cy="3202549"/>
          </a:xfrm>
          <a:prstGeom prst="rect">
            <a:avLst/>
          </a:prstGeom>
          <a:noFill/>
          <a:ln>
            <a:noFill/>
          </a:ln>
        </p:spPr>
      </p:pic>
      <p:pic>
        <p:nvPicPr>
          <p:cNvPr id="194" name="Google Shape;194;p27"/>
          <p:cNvPicPr preferRelativeResize="0"/>
          <p:nvPr/>
        </p:nvPicPr>
        <p:blipFill>
          <a:blip r:embed="rId6">
            <a:alphaModFix/>
          </a:blip>
          <a:stretch>
            <a:fillRect/>
          </a:stretch>
        </p:blipFill>
        <p:spPr>
          <a:xfrm>
            <a:off x="6178891" y="1755225"/>
            <a:ext cx="2791959" cy="3202551"/>
          </a:xfrm>
          <a:prstGeom prst="rect">
            <a:avLst/>
          </a:prstGeom>
          <a:noFill/>
          <a:ln>
            <a:noFill/>
          </a:ln>
        </p:spPr>
      </p:pic>
      <p:sp>
        <p:nvSpPr>
          <p:cNvPr id="195" name="Google Shape;195;p27"/>
          <p:cNvSpPr txBox="1"/>
          <p:nvPr/>
        </p:nvSpPr>
        <p:spPr>
          <a:xfrm>
            <a:off x="3089875" y="1385500"/>
            <a:ext cx="2963100" cy="43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Edgar Degas, The Dance Class, 1874, The Met NYC, NY</a:t>
            </a:r>
            <a:endParaRPr sz="1000">
              <a:latin typeface="Calibri"/>
              <a:ea typeface="Calibri"/>
              <a:cs typeface="Calibri"/>
              <a:sym typeface="Calibri"/>
            </a:endParaRPr>
          </a:p>
        </p:txBody>
      </p:sp>
      <p:sp>
        <p:nvSpPr>
          <p:cNvPr id="196" name="Google Shape;196;p27"/>
          <p:cNvSpPr txBox="1"/>
          <p:nvPr/>
        </p:nvSpPr>
        <p:spPr>
          <a:xfrm>
            <a:off x="6198850" y="1210900"/>
            <a:ext cx="2791800" cy="45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Edgar Degas, “La classe de danse," begun 1873, completed 1875–76, Musée d’Orsay, Paris</a:t>
            </a:r>
            <a:endParaRPr sz="1000">
              <a:latin typeface="Calibri"/>
              <a:ea typeface="Calibri"/>
              <a:cs typeface="Calibri"/>
              <a:sym typeface="Calibri"/>
            </a:endParaRPr>
          </a:p>
        </p:txBody>
      </p:sp>
      <p:sp>
        <p:nvSpPr>
          <p:cNvPr id="197" name="Google Shape;197;p27"/>
          <p:cNvSpPr txBox="1"/>
          <p:nvPr/>
        </p:nvSpPr>
        <p:spPr>
          <a:xfrm>
            <a:off x="185425" y="922050"/>
            <a:ext cx="2791800" cy="403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This pair of Degas’ Dance Classes are housed on two different continents. As Edgar Degas, aged, his eyesight began to fail him. He found it harder to paint en plein air (outside) and moved indoors. He regularly visited the Paris Opera house. This began his dancing series. The light was easier on his eyes on the stage. He studied their form, movement, and preferred to paint in the practice studio over the stage. Though critics thought his subject was unimportant, he captured an art that hadn’t before been put on canvas. It was the first time someone had captured the lower class in movement and costume. In 1855, </a:t>
            </a:r>
            <a:r>
              <a:rPr lang="en" sz="1200">
                <a:solidFill>
                  <a:srgbClr val="212529"/>
                </a:solidFill>
                <a:highlight>
                  <a:srgbClr val="FFFFFF"/>
                </a:highlight>
                <a:latin typeface="Calibri"/>
                <a:ea typeface="Calibri"/>
                <a:cs typeface="Calibri"/>
                <a:sym typeface="Calibri"/>
              </a:rPr>
              <a:t>Degas met one of his artistic idols, Jean-Auguste-Dominique Ingres. Ingres told him: “Draw lines, young man, and still more lines, both from life and from memory, and you will become a good artist.”</a:t>
            </a:r>
            <a:endParaRPr sz="1200">
              <a:latin typeface="Calibri"/>
              <a:ea typeface="Calibri"/>
              <a:cs typeface="Calibri"/>
              <a:sym typeface="Calibri"/>
            </a:endParaRPr>
          </a:p>
        </p:txBody>
      </p:sp>
      <p:sp>
        <p:nvSpPr>
          <p:cNvPr id="198" name="Google Shape;198;p27"/>
          <p:cNvSpPr txBox="1"/>
          <p:nvPr/>
        </p:nvSpPr>
        <p:spPr>
          <a:xfrm>
            <a:off x="3108475" y="851875"/>
            <a:ext cx="2791800" cy="47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i="1">
                <a:solidFill>
                  <a:srgbClr val="545454"/>
                </a:solidFill>
                <a:highlight>
                  <a:srgbClr val="FFFFFF"/>
                </a:highlight>
                <a:latin typeface="Calibri"/>
                <a:ea typeface="Calibri"/>
                <a:cs typeface="Calibri"/>
                <a:sym typeface="Calibri"/>
              </a:rPr>
              <a:t>“Art is not what you see, </a:t>
            </a:r>
            <a:endParaRPr sz="1100" i="1">
              <a:solidFill>
                <a:srgbClr val="545454"/>
              </a:solidFill>
              <a:highlight>
                <a:srgbClr val="FFFFFF"/>
              </a:highlight>
              <a:latin typeface="Calibri"/>
              <a:ea typeface="Calibri"/>
              <a:cs typeface="Calibri"/>
              <a:sym typeface="Calibri"/>
            </a:endParaRPr>
          </a:p>
          <a:p>
            <a:pPr marL="0" lvl="0" indent="0" algn="l" rtl="0">
              <a:spcBef>
                <a:spcPts val="0"/>
              </a:spcBef>
              <a:spcAft>
                <a:spcPts val="0"/>
              </a:spcAft>
              <a:buNone/>
            </a:pPr>
            <a:r>
              <a:rPr lang="en" sz="1100" i="1">
                <a:solidFill>
                  <a:srgbClr val="545454"/>
                </a:solidFill>
                <a:highlight>
                  <a:srgbClr val="FFFFFF"/>
                </a:highlight>
                <a:latin typeface="Calibri"/>
                <a:ea typeface="Calibri"/>
                <a:cs typeface="Calibri"/>
                <a:sym typeface="Calibri"/>
              </a:rPr>
              <a:t>but what you make others see.” - Degas</a:t>
            </a:r>
            <a:endParaRPr>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p28"/>
          <p:cNvPicPr preferRelativeResize="0"/>
          <p:nvPr/>
        </p:nvPicPr>
        <p:blipFill rotWithShape="1">
          <a:blip r:embed="rId3">
            <a:alphaModFix/>
          </a:blip>
          <a:srcRect l="4510" t="16822" r="62322" b="77167"/>
          <a:stretch/>
        </p:blipFill>
        <p:spPr>
          <a:xfrm>
            <a:off x="275125" y="256605"/>
            <a:ext cx="4382326" cy="613651"/>
          </a:xfrm>
          <a:prstGeom prst="rect">
            <a:avLst/>
          </a:prstGeom>
          <a:noFill/>
          <a:ln>
            <a:noFill/>
          </a:ln>
        </p:spPr>
      </p:pic>
      <p:pic>
        <p:nvPicPr>
          <p:cNvPr id="204" name="Google Shape;204;p28"/>
          <p:cNvPicPr preferRelativeResize="0"/>
          <p:nvPr/>
        </p:nvPicPr>
        <p:blipFill rotWithShape="1">
          <a:blip r:embed="rId4">
            <a:alphaModFix/>
          </a:blip>
          <a:srcRect l="4442" t="16266" r="75525" b="71803"/>
          <a:stretch/>
        </p:blipFill>
        <p:spPr>
          <a:xfrm>
            <a:off x="4775300" y="-114387"/>
            <a:ext cx="2945526" cy="1355625"/>
          </a:xfrm>
          <a:prstGeom prst="rect">
            <a:avLst/>
          </a:prstGeom>
          <a:noFill/>
          <a:ln>
            <a:noFill/>
          </a:ln>
        </p:spPr>
      </p:pic>
      <p:pic>
        <p:nvPicPr>
          <p:cNvPr id="205" name="Google Shape;205;p28"/>
          <p:cNvPicPr preferRelativeResize="0"/>
          <p:nvPr/>
        </p:nvPicPr>
        <p:blipFill>
          <a:blip r:embed="rId5">
            <a:alphaModFix/>
          </a:blip>
          <a:stretch>
            <a:fillRect/>
          </a:stretch>
        </p:blipFill>
        <p:spPr>
          <a:xfrm>
            <a:off x="275125" y="1241237"/>
            <a:ext cx="5574581" cy="3597463"/>
          </a:xfrm>
          <a:prstGeom prst="rect">
            <a:avLst/>
          </a:prstGeom>
          <a:noFill/>
          <a:ln>
            <a:noFill/>
          </a:ln>
        </p:spPr>
      </p:pic>
      <p:sp>
        <p:nvSpPr>
          <p:cNvPr id="206" name="Google Shape;206;p28"/>
          <p:cNvSpPr txBox="1"/>
          <p:nvPr/>
        </p:nvSpPr>
        <p:spPr>
          <a:xfrm>
            <a:off x="6032225" y="1166450"/>
            <a:ext cx="2743800" cy="354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Summer of 1889. You’ve been in Paris now for four days. Yesterday you purchased a postcard to let your family know you arrived safely. [Note the Eiffel Tower was completed 31 March 1889.]</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Describe the most impressionable thing you’ve seen and experienced yet. How many senses can you used in your description? Is there a smell in the air from the boulangerie </a:t>
            </a:r>
            <a:r>
              <a:rPr lang="en">
                <a:solidFill>
                  <a:schemeClr val="dk1"/>
                </a:solidFill>
                <a:latin typeface="Calibri"/>
                <a:ea typeface="Calibri"/>
                <a:cs typeface="Calibri"/>
                <a:sym typeface="Calibri"/>
              </a:rPr>
              <a:t>(bakery shop) </a:t>
            </a:r>
            <a:r>
              <a:rPr lang="en">
                <a:latin typeface="Calibri"/>
                <a:ea typeface="Calibri"/>
                <a:cs typeface="Calibri"/>
                <a:sym typeface="Calibri"/>
              </a:rPr>
              <a:t>located on the opposite corner of your flat? What do you plan to see or look forward to seeing during your stay?</a:t>
            </a:r>
            <a:endParaRPr>
              <a:latin typeface="Calibri"/>
              <a:ea typeface="Calibri"/>
              <a:cs typeface="Calibri"/>
              <a:sym typeface="Calibri"/>
            </a:endParaRPr>
          </a:p>
        </p:txBody>
      </p:sp>
      <p:pic>
        <p:nvPicPr>
          <p:cNvPr id="207" name="Google Shape;207;p28"/>
          <p:cNvPicPr preferRelativeResize="0"/>
          <p:nvPr/>
        </p:nvPicPr>
        <p:blipFill rotWithShape="1">
          <a:blip r:embed="rId6">
            <a:alphaModFix/>
          </a:blip>
          <a:srcRect b="5553"/>
          <a:stretch/>
        </p:blipFill>
        <p:spPr>
          <a:xfrm rot="-831904">
            <a:off x="2273748" y="2600126"/>
            <a:ext cx="3528857" cy="234549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pic>
        <p:nvPicPr>
          <p:cNvPr id="212" name="Google Shape;212;p29"/>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213" name="Google Shape;213;p29"/>
          <p:cNvPicPr preferRelativeResize="0"/>
          <p:nvPr/>
        </p:nvPicPr>
        <p:blipFill rotWithShape="1">
          <a:blip r:embed="rId4">
            <a:alphaModFix/>
          </a:blip>
          <a:srcRect l="4444" t="28414" r="79967" b="62909"/>
          <a:stretch/>
        </p:blipFill>
        <p:spPr>
          <a:xfrm>
            <a:off x="4697200" y="-26137"/>
            <a:ext cx="2516225" cy="1082274"/>
          </a:xfrm>
          <a:prstGeom prst="rect">
            <a:avLst/>
          </a:prstGeom>
          <a:noFill/>
          <a:ln>
            <a:noFill/>
          </a:ln>
        </p:spPr>
      </p:pic>
      <p:sp>
        <p:nvSpPr>
          <p:cNvPr id="214" name="Google Shape;214;p29"/>
          <p:cNvSpPr txBox="1"/>
          <p:nvPr/>
        </p:nvSpPr>
        <p:spPr>
          <a:xfrm>
            <a:off x="234913" y="834725"/>
            <a:ext cx="4443600" cy="402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Calibri"/>
                <a:ea typeface="Calibri"/>
                <a:cs typeface="Calibri"/>
                <a:sym typeface="Calibri"/>
              </a:rPr>
              <a:t>En plein air</a:t>
            </a:r>
            <a:r>
              <a:rPr lang="en" sz="1800" b="1">
                <a:latin typeface="Calibri"/>
                <a:ea typeface="Calibri"/>
                <a:cs typeface="Calibri"/>
                <a:sym typeface="Calibri"/>
              </a:rPr>
              <a:t> </a:t>
            </a:r>
            <a:r>
              <a:rPr lang="en" sz="1200">
                <a:latin typeface="Calibri"/>
                <a:ea typeface="Calibri"/>
                <a:cs typeface="Calibri"/>
                <a:sym typeface="Calibri"/>
              </a:rPr>
              <a:t>- </a:t>
            </a:r>
            <a:r>
              <a:rPr lang="en" sz="1200">
                <a:solidFill>
                  <a:schemeClr val="dk1"/>
                </a:solidFill>
                <a:latin typeface="Calibri"/>
                <a:ea typeface="Calibri"/>
                <a:cs typeface="Calibri"/>
                <a:sym typeface="Calibri"/>
              </a:rPr>
              <a:t>French expression meaning “in the open air,” and refers to the act of painting the </a:t>
            </a:r>
            <a:r>
              <a:rPr lang="en" sz="1200">
                <a:solidFill>
                  <a:srgbClr val="313131"/>
                </a:solidFill>
                <a:highlight>
                  <a:srgbClr val="FFFFFF"/>
                </a:highlight>
                <a:latin typeface="Calibri"/>
                <a:ea typeface="Calibri"/>
                <a:cs typeface="Calibri"/>
                <a:sym typeface="Calibri"/>
              </a:rPr>
              <a:t>entire finished pictures out of doors. </a:t>
            </a:r>
            <a:r>
              <a:rPr lang="en" sz="1200">
                <a:solidFill>
                  <a:srgbClr val="313131"/>
                </a:solidFill>
                <a:latin typeface="Calibri"/>
                <a:ea typeface="Calibri"/>
                <a:cs typeface="Calibri"/>
                <a:sym typeface="Calibri"/>
              </a:rPr>
              <a:t>Although artists have long painted out of doors to create preparatory landscape sketches or studies, before the nineteenth century finished pictures would not have been made in this way.</a:t>
            </a:r>
            <a:endParaRPr sz="1200">
              <a:solidFill>
                <a:srgbClr val="31313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rgbClr val="31313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rgbClr val="313131"/>
                </a:solidFill>
                <a:latin typeface="Calibri"/>
                <a:ea typeface="Calibri"/>
                <a:cs typeface="Calibri"/>
                <a:sym typeface="Calibri"/>
              </a:rPr>
              <a:t>The plein air approach was pioneered by </a:t>
            </a:r>
            <a:r>
              <a:rPr lang="en" sz="1200">
                <a:solidFill>
                  <a:srgbClr val="232526"/>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John Constable</a:t>
            </a:r>
            <a:r>
              <a:rPr lang="en" sz="1200">
                <a:solidFill>
                  <a:srgbClr val="313131"/>
                </a:solidFill>
                <a:latin typeface="Calibri"/>
                <a:ea typeface="Calibri"/>
                <a:cs typeface="Calibri"/>
                <a:sym typeface="Calibri"/>
              </a:rPr>
              <a:t> in Britain c.1813–1, but from about 1860 it became fundamental to </a:t>
            </a:r>
            <a:r>
              <a:rPr lang="en" sz="1200">
                <a:solidFill>
                  <a:srgbClr val="232526"/>
                </a:solidFill>
                <a:uFill>
                  <a:noFill/>
                </a:uFill>
                <a:latin typeface="Calibri"/>
                <a:ea typeface="Calibri"/>
                <a:cs typeface="Calibri"/>
                <a:sym typeface="Calibri"/>
                <a:hlinkClick r:id="rId6">
                  <a:extLst>
                    <a:ext uri="{A12FA001-AC4F-418D-AE19-62706E023703}">
                      <ahyp:hlinkClr xmlns:ahyp="http://schemas.microsoft.com/office/drawing/2018/hyperlinkcolor" val="tx"/>
                    </a:ext>
                  </a:extLst>
                </a:hlinkClick>
              </a:rPr>
              <a:t>impressionism</a:t>
            </a:r>
            <a:r>
              <a:rPr lang="en" sz="1200">
                <a:solidFill>
                  <a:srgbClr val="313131"/>
                </a:solidFill>
                <a:latin typeface="Calibri"/>
                <a:ea typeface="Calibri"/>
                <a:cs typeface="Calibri"/>
                <a:sym typeface="Calibri"/>
              </a:rPr>
              <a:t>. The popularity of painting en plein air increased in the 1870s with the introduction of paints in tubes (resembling modern toothpaste tubes). Previously, painters made their own paints by grinding and mixing dry pigment powders with linseed oil, a much more laborious and messy process.</a:t>
            </a:r>
            <a:endParaRPr sz="1200">
              <a:solidFill>
                <a:srgbClr val="313131"/>
              </a:solidFill>
              <a:latin typeface="Calibri"/>
              <a:ea typeface="Calibri"/>
              <a:cs typeface="Calibri"/>
              <a:sym typeface="Calibri"/>
            </a:endParaRPr>
          </a:p>
          <a:p>
            <a:pPr marL="0" lvl="0" indent="0" algn="l" rtl="0">
              <a:spcBef>
                <a:spcPts val="0"/>
              </a:spcBef>
              <a:spcAft>
                <a:spcPts val="0"/>
              </a:spcAft>
              <a:buNone/>
            </a:pPr>
            <a:endParaRPr sz="1200">
              <a:solidFill>
                <a:srgbClr val="31313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This term was used to describe Claude Monet and the Impressionists in France. Since then, the term </a:t>
            </a:r>
            <a:r>
              <a:rPr lang="en" sz="1200" i="1">
                <a:solidFill>
                  <a:schemeClr val="dk1"/>
                </a:solidFill>
                <a:latin typeface="Calibri"/>
                <a:ea typeface="Calibri"/>
                <a:cs typeface="Calibri"/>
                <a:sym typeface="Calibri"/>
              </a:rPr>
              <a:t>plein air</a:t>
            </a:r>
            <a:r>
              <a:rPr lang="en" sz="1200">
                <a:solidFill>
                  <a:schemeClr val="dk1"/>
                </a:solidFill>
                <a:latin typeface="Calibri"/>
                <a:ea typeface="Calibri"/>
                <a:cs typeface="Calibri"/>
                <a:sym typeface="Calibri"/>
              </a:rPr>
              <a:t> has been used to describe people who paint outside. Using a </a:t>
            </a:r>
            <a:r>
              <a:rPr lang="en" sz="1200">
                <a:solidFill>
                  <a:schemeClr val="dk1"/>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pochode box</a:t>
            </a:r>
            <a:r>
              <a:rPr lang="en" sz="1200">
                <a:solidFill>
                  <a:schemeClr val="dk1"/>
                </a:solidFill>
                <a:latin typeface="Calibri"/>
                <a:ea typeface="Calibri"/>
                <a:cs typeface="Calibri"/>
                <a:sym typeface="Calibri"/>
              </a:rPr>
              <a:t>, or outdoor easel, paints and brushes, plein air artists strive to capture the spirit and essence of a landscape or subject before them.</a:t>
            </a:r>
            <a:r>
              <a:rPr lang="en" sz="1200">
                <a:solidFill>
                  <a:srgbClr val="313131"/>
                </a:solidFill>
                <a:latin typeface="Calibri"/>
                <a:ea typeface="Calibri"/>
                <a:cs typeface="Calibri"/>
                <a:sym typeface="Calibri"/>
              </a:rPr>
              <a:t>En plein air painting was an important technical approach in the development of </a:t>
            </a:r>
            <a:r>
              <a:rPr lang="en" sz="1200">
                <a:solidFill>
                  <a:srgbClr val="232526"/>
                </a:solidFill>
                <a:uFill>
                  <a:noFill/>
                </a:uFill>
                <a:latin typeface="Calibri"/>
                <a:ea typeface="Calibri"/>
                <a:cs typeface="Calibri"/>
                <a:sym typeface="Calibri"/>
                <a:hlinkClick r:id="rId8">
                  <a:extLst>
                    <a:ext uri="{A12FA001-AC4F-418D-AE19-62706E023703}">
                      <ahyp:hlinkClr xmlns:ahyp="http://schemas.microsoft.com/office/drawing/2018/hyperlinkcolor" val="tx"/>
                    </a:ext>
                  </a:extLst>
                </a:hlinkClick>
              </a:rPr>
              <a:t>naturalism</a:t>
            </a:r>
            <a:r>
              <a:rPr lang="en" sz="1200">
                <a:solidFill>
                  <a:srgbClr val="313131"/>
                </a:solidFill>
                <a:latin typeface="Calibri"/>
                <a:ea typeface="Calibri"/>
                <a:cs typeface="Calibri"/>
                <a:sym typeface="Calibri"/>
              </a:rPr>
              <a:t>.</a:t>
            </a:r>
            <a:endParaRPr sz="1200">
              <a:latin typeface="Calibri"/>
              <a:ea typeface="Calibri"/>
              <a:cs typeface="Calibri"/>
              <a:sym typeface="Calibri"/>
            </a:endParaRPr>
          </a:p>
        </p:txBody>
      </p:sp>
      <p:sp>
        <p:nvSpPr>
          <p:cNvPr id="215" name="Google Shape;215;p29"/>
          <p:cNvSpPr txBox="1"/>
          <p:nvPr/>
        </p:nvSpPr>
        <p:spPr>
          <a:xfrm>
            <a:off x="4710275" y="3530225"/>
            <a:ext cx="4205100" cy="137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i="1">
                <a:solidFill>
                  <a:schemeClr val="dk1"/>
                </a:solidFill>
                <a:latin typeface="Calibri"/>
                <a:ea typeface="Calibri"/>
                <a:cs typeface="Calibri"/>
                <a:sym typeface="Calibri"/>
              </a:rPr>
              <a:t>Plein Air painting is for people who love to be outdoors in nature, people who love to paint landscapes (as well as other outdoor subjects like buildings, cities, old barns, farm equipment, statues, flowers, gardens and people). Painting outdoors offers artists the pleasure of being in nature, the ability to “stop and smell the roses” because of the need to concentrate on a single scene until the painting is completed.</a:t>
            </a:r>
            <a:endParaRPr sz="1100">
              <a:solidFill>
                <a:schemeClr val="dk1"/>
              </a:solidFill>
              <a:latin typeface="Calibri"/>
              <a:ea typeface="Calibri"/>
              <a:cs typeface="Calibri"/>
              <a:sym typeface="Calibri"/>
            </a:endParaRPr>
          </a:p>
          <a:p>
            <a:pPr marL="0" lvl="0" indent="0" algn="l" rtl="0">
              <a:spcBef>
                <a:spcPts val="0"/>
              </a:spcBef>
              <a:spcAft>
                <a:spcPts val="0"/>
              </a:spcAft>
              <a:buNone/>
            </a:pPr>
            <a:endParaRPr sz="1100">
              <a:latin typeface="Calibri"/>
              <a:ea typeface="Calibri"/>
              <a:cs typeface="Calibri"/>
              <a:sym typeface="Calibri"/>
            </a:endParaRPr>
          </a:p>
        </p:txBody>
      </p:sp>
      <p:pic>
        <p:nvPicPr>
          <p:cNvPr id="216" name="Google Shape;216;p29"/>
          <p:cNvPicPr preferRelativeResize="0"/>
          <p:nvPr/>
        </p:nvPicPr>
        <p:blipFill>
          <a:blip r:embed="rId9">
            <a:alphaModFix/>
          </a:blip>
          <a:stretch>
            <a:fillRect/>
          </a:stretch>
        </p:blipFill>
        <p:spPr>
          <a:xfrm>
            <a:off x="4786425" y="979937"/>
            <a:ext cx="4128975" cy="2474082"/>
          </a:xfrm>
          <a:prstGeom prst="rect">
            <a:avLst/>
          </a:prstGeom>
          <a:noFill/>
          <a:ln>
            <a:noFill/>
          </a:ln>
        </p:spPr>
      </p:pic>
      <p:sp>
        <p:nvSpPr>
          <p:cNvPr id="217" name="Google Shape;217;p29"/>
          <p:cNvSpPr txBox="1"/>
          <p:nvPr/>
        </p:nvSpPr>
        <p:spPr>
          <a:xfrm>
            <a:off x="-1499725" y="999825"/>
            <a:ext cx="1288500" cy="286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Would you prefer painting en plein air or in a studio? Why?</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p30"/>
          <p:cNvPicPr preferRelativeResize="0"/>
          <p:nvPr/>
        </p:nvPicPr>
        <p:blipFill rotWithShape="1">
          <a:blip r:embed="rId3">
            <a:alphaModFix/>
          </a:blip>
          <a:srcRect l="4510" t="37657" r="62322" b="56332"/>
          <a:stretch/>
        </p:blipFill>
        <p:spPr>
          <a:xfrm>
            <a:off x="113150" y="145027"/>
            <a:ext cx="4382326" cy="613651"/>
          </a:xfrm>
          <a:prstGeom prst="rect">
            <a:avLst/>
          </a:prstGeom>
          <a:noFill/>
          <a:ln>
            <a:noFill/>
          </a:ln>
        </p:spPr>
      </p:pic>
      <p:pic>
        <p:nvPicPr>
          <p:cNvPr id="223" name="Google Shape;223;p30"/>
          <p:cNvPicPr preferRelativeResize="0"/>
          <p:nvPr/>
        </p:nvPicPr>
        <p:blipFill rotWithShape="1">
          <a:blip r:embed="rId4">
            <a:alphaModFix/>
          </a:blip>
          <a:srcRect l="4444" t="37522" r="79967" b="51848"/>
          <a:stretch/>
        </p:blipFill>
        <p:spPr>
          <a:xfrm>
            <a:off x="4554075" y="-1"/>
            <a:ext cx="2265850" cy="1193824"/>
          </a:xfrm>
          <a:prstGeom prst="rect">
            <a:avLst/>
          </a:prstGeom>
          <a:noFill/>
          <a:ln>
            <a:noFill/>
          </a:ln>
        </p:spPr>
      </p:pic>
      <p:pic>
        <p:nvPicPr>
          <p:cNvPr id="224" name="Google Shape;224;p30"/>
          <p:cNvPicPr preferRelativeResize="0"/>
          <p:nvPr/>
        </p:nvPicPr>
        <p:blipFill>
          <a:blip r:embed="rId5">
            <a:alphaModFix/>
          </a:blip>
          <a:stretch>
            <a:fillRect/>
          </a:stretch>
        </p:blipFill>
        <p:spPr>
          <a:xfrm>
            <a:off x="6417244" y="425400"/>
            <a:ext cx="2371280" cy="1966175"/>
          </a:xfrm>
          <a:prstGeom prst="rect">
            <a:avLst/>
          </a:prstGeom>
          <a:noFill/>
          <a:ln>
            <a:noFill/>
          </a:ln>
        </p:spPr>
      </p:pic>
      <p:sp>
        <p:nvSpPr>
          <p:cNvPr id="225" name="Google Shape;225;p30"/>
          <p:cNvSpPr txBox="1"/>
          <p:nvPr/>
        </p:nvSpPr>
        <p:spPr>
          <a:xfrm>
            <a:off x="201525" y="2244025"/>
            <a:ext cx="3075300" cy="2721600"/>
          </a:xfrm>
          <a:prstGeom prst="rect">
            <a:avLst/>
          </a:prstGeom>
          <a:noFill/>
          <a:ln>
            <a:noFill/>
          </a:ln>
        </p:spPr>
        <p:txBody>
          <a:bodyPr spcFirstLastPara="1" wrap="square" lIns="91425" tIns="91425" rIns="91425" bIns="91425" anchor="t" anchorCtr="0">
            <a:noAutofit/>
          </a:bodyPr>
          <a:lstStyle/>
          <a:p>
            <a:pPr marL="0" marR="381000" lvl="0" indent="0" algn="l" rtl="0">
              <a:lnSpc>
                <a:spcPct val="100000"/>
              </a:lnSpc>
              <a:spcBef>
                <a:spcPts val="0"/>
              </a:spcBef>
              <a:spcAft>
                <a:spcPts val="0"/>
              </a:spcAft>
              <a:buClr>
                <a:schemeClr val="dk1"/>
              </a:buClr>
              <a:buSzPts val="1100"/>
              <a:buFont typeface="Arial"/>
              <a:buNone/>
            </a:pPr>
            <a:r>
              <a:rPr lang="en" sz="1100" b="1">
                <a:solidFill>
                  <a:schemeClr val="dk1"/>
                </a:solidFill>
                <a:latin typeface="Calibri"/>
                <a:ea typeface="Calibri"/>
                <a:cs typeface="Calibri"/>
                <a:sym typeface="Calibri"/>
              </a:rPr>
              <a:t>     France's Culture Ministry announced on Friday that it had recovered a painting by the impressionist master Edgar Degas that was stolen more than eight years ago.</a:t>
            </a:r>
            <a:endParaRPr sz="1100" b="1">
              <a:solidFill>
                <a:schemeClr val="dk1"/>
              </a:solidFill>
              <a:latin typeface="Calibri"/>
              <a:ea typeface="Calibri"/>
              <a:cs typeface="Calibri"/>
              <a:sym typeface="Calibri"/>
            </a:endParaRPr>
          </a:p>
          <a:p>
            <a:pPr marL="0" marR="381000" lvl="0" indent="0" algn="l" rtl="0">
              <a:lnSpc>
                <a:spcPct val="100000"/>
              </a:lnSpc>
              <a:spcBef>
                <a:spcPts val="0"/>
              </a:spcBef>
              <a:spcAft>
                <a:spcPts val="0"/>
              </a:spcAft>
              <a:buClr>
                <a:schemeClr val="dk1"/>
              </a:buClr>
              <a:buSzPts val="1100"/>
              <a:buFont typeface="Arial"/>
              <a:buNone/>
            </a:pPr>
            <a:r>
              <a:rPr lang="en" sz="1100" b="1">
                <a:solidFill>
                  <a:schemeClr val="dk1"/>
                </a:solidFill>
                <a:latin typeface="Calibri"/>
                <a:ea typeface="Calibri"/>
                <a:cs typeface="Calibri"/>
                <a:sym typeface="Calibri"/>
              </a:rPr>
              <a:t>     "Les Choristes," or "The Chorus Singers" was discovered inside a piece of luggage on a coach bus during a security check on February 16. The ministry said that no one on board the bus in Marne-la-Vallee, outside Paris, claimed to own the suitcase.</a:t>
            </a:r>
            <a:endParaRPr sz="1100" b="1">
              <a:solidFill>
                <a:schemeClr val="dk1"/>
              </a:solidFill>
              <a:latin typeface="Calibri"/>
              <a:ea typeface="Calibri"/>
              <a:cs typeface="Calibri"/>
              <a:sym typeface="Calibri"/>
            </a:endParaRPr>
          </a:p>
          <a:p>
            <a:pPr marL="0" marR="381000" lvl="0" indent="0" algn="l" rtl="0">
              <a:lnSpc>
                <a:spcPct val="100000"/>
              </a:lnSpc>
              <a:spcBef>
                <a:spcPts val="0"/>
              </a:spcBef>
              <a:spcAft>
                <a:spcPts val="0"/>
              </a:spcAft>
              <a:buNone/>
            </a:pPr>
            <a:r>
              <a:rPr lang="en" sz="1100" b="1">
                <a:solidFill>
                  <a:schemeClr val="dk1"/>
                </a:solidFill>
                <a:latin typeface="Calibri"/>
                <a:ea typeface="Calibri"/>
                <a:cs typeface="Calibri"/>
                <a:sym typeface="Calibri"/>
              </a:rPr>
              <a:t>     The 1877 painting depicts a line of men singing in the Mozart's opera "Don Giovanni," based on the legend of Don Juan.</a:t>
            </a:r>
            <a:endParaRPr sz="1100" b="1">
              <a:solidFill>
                <a:schemeClr val="dk1"/>
              </a:solidFill>
              <a:latin typeface="Calibri"/>
              <a:ea typeface="Calibri"/>
              <a:cs typeface="Calibri"/>
              <a:sym typeface="Calibri"/>
            </a:endParaRPr>
          </a:p>
          <a:p>
            <a:pPr marL="0" marR="381000" lvl="0" indent="0" algn="l" rtl="0">
              <a:lnSpc>
                <a:spcPct val="100000"/>
              </a:lnSpc>
              <a:spcBef>
                <a:spcPts val="0"/>
              </a:spcBef>
              <a:spcAft>
                <a:spcPts val="0"/>
              </a:spcAft>
              <a:buNone/>
            </a:pPr>
            <a:endParaRPr sz="1100" b="1">
              <a:solidFill>
                <a:schemeClr val="dk1"/>
              </a:solidFill>
              <a:latin typeface="Calibri"/>
              <a:ea typeface="Calibri"/>
              <a:cs typeface="Calibri"/>
              <a:sym typeface="Calibri"/>
            </a:endParaRPr>
          </a:p>
        </p:txBody>
      </p:sp>
      <p:sp>
        <p:nvSpPr>
          <p:cNvPr id="226" name="Google Shape;226;p30"/>
          <p:cNvSpPr txBox="1"/>
          <p:nvPr/>
        </p:nvSpPr>
        <p:spPr>
          <a:xfrm>
            <a:off x="180850" y="1715775"/>
            <a:ext cx="5145000" cy="31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a:solidFill>
                  <a:schemeClr val="dk1"/>
                </a:solidFill>
                <a:highlight>
                  <a:srgbClr val="FFFFFF"/>
                </a:highlight>
                <a:latin typeface="Georgia"/>
                <a:ea typeface="Georgia"/>
                <a:cs typeface="Georgia"/>
                <a:sym typeface="Georgia"/>
              </a:rPr>
              <a:t>Degas' 1877 work "Les Choristes" had been missing for nearly a decade. It was stolen while on loan from the Musee d'Orsay.</a:t>
            </a:r>
            <a:endParaRPr/>
          </a:p>
        </p:txBody>
      </p:sp>
      <p:sp>
        <p:nvSpPr>
          <p:cNvPr id="227" name="Google Shape;227;p30"/>
          <p:cNvSpPr txBox="1"/>
          <p:nvPr/>
        </p:nvSpPr>
        <p:spPr>
          <a:xfrm>
            <a:off x="180850" y="818125"/>
            <a:ext cx="4618500" cy="838200"/>
          </a:xfrm>
          <a:prstGeom prst="rect">
            <a:avLst/>
          </a:prstGeom>
          <a:noFill/>
          <a:ln>
            <a:noFill/>
          </a:ln>
        </p:spPr>
        <p:txBody>
          <a:bodyPr spcFirstLastPara="1" wrap="square" lIns="91425" tIns="91425" rIns="91425" bIns="91425" anchor="t" anchorCtr="0">
            <a:noAutofit/>
          </a:bodyPr>
          <a:lstStyle/>
          <a:p>
            <a:pPr marL="0" marR="190500" lvl="0" indent="0" algn="l" rtl="0">
              <a:lnSpc>
                <a:spcPct val="100000"/>
              </a:lnSpc>
              <a:spcBef>
                <a:spcPts val="0"/>
              </a:spcBef>
              <a:spcAft>
                <a:spcPts val="0"/>
              </a:spcAft>
              <a:buNone/>
            </a:pPr>
            <a:r>
              <a:rPr lang="en" sz="2650">
                <a:solidFill>
                  <a:srgbClr val="3E3E3E"/>
                </a:solidFill>
                <a:latin typeface="Georgia"/>
                <a:ea typeface="Georgia"/>
                <a:cs typeface="Georgia"/>
                <a:sym typeface="Georgia"/>
              </a:rPr>
              <a:t>$1M Stolen Degas painting found on bus outside Paris</a:t>
            </a:r>
            <a:endParaRPr/>
          </a:p>
        </p:txBody>
      </p:sp>
      <p:sp>
        <p:nvSpPr>
          <p:cNvPr id="228" name="Google Shape;228;p30"/>
          <p:cNvSpPr txBox="1"/>
          <p:nvPr/>
        </p:nvSpPr>
        <p:spPr>
          <a:xfrm>
            <a:off x="2883525" y="2234475"/>
            <a:ext cx="3542100" cy="2721600"/>
          </a:xfrm>
          <a:prstGeom prst="rect">
            <a:avLst/>
          </a:prstGeom>
          <a:noFill/>
          <a:ln>
            <a:noFill/>
          </a:ln>
        </p:spPr>
        <p:txBody>
          <a:bodyPr spcFirstLastPara="1" wrap="square" lIns="91425" tIns="91425" rIns="91425" bIns="91425" anchor="t" anchorCtr="0">
            <a:noAutofit/>
          </a:bodyPr>
          <a:lstStyle/>
          <a:p>
            <a:pPr marL="0" marR="381000" lvl="0" indent="0" algn="l" rtl="0">
              <a:spcBef>
                <a:spcPts val="0"/>
              </a:spcBef>
              <a:spcAft>
                <a:spcPts val="0"/>
              </a:spcAft>
              <a:buClr>
                <a:schemeClr val="dk1"/>
              </a:buClr>
              <a:buSzPts val="1100"/>
              <a:buFont typeface="Arial"/>
              <a:buNone/>
            </a:pPr>
            <a:r>
              <a:rPr lang="en" sz="1100" b="1">
                <a:solidFill>
                  <a:schemeClr val="dk1"/>
                </a:solidFill>
                <a:latin typeface="Calibri"/>
                <a:ea typeface="Calibri"/>
                <a:cs typeface="Calibri"/>
                <a:sym typeface="Calibri"/>
              </a:rPr>
              <a:t>     Degas' piece disappeared in Marseille in 2009, where it was on loan from Paris' Musee D'Orsay. They believe it was an inside job or that a museum visitor had </a:t>
            </a:r>
            <a:r>
              <a:rPr lang="en" sz="1100" b="1">
                <a:solidFill>
                  <a:schemeClr val="dk1"/>
                </a:solidFill>
                <a:highlight>
                  <a:srgbClr val="FFFFFF"/>
                </a:highlight>
                <a:latin typeface="Calibri"/>
                <a:ea typeface="Calibri"/>
                <a:cs typeface="Calibri"/>
                <a:sym typeface="Calibri"/>
              </a:rPr>
              <a:t>had hidden and waited till the venue was shut before unscrewing the work from the wall and escaping.</a:t>
            </a:r>
            <a:endParaRPr sz="1100" b="1">
              <a:solidFill>
                <a:schemeClr val="dk1"/>
              </a:solidFill>
              <a:latin typeface="Calibri"/>
              <a:ea typeface="Calibri"/>
              <a:cs typeface="Calibri"/>
              <a:sym typeface="Calibri"/>
            </a:endParaRPr>
          </a:p>
          <a:p>
            <a:pPr marL="0" marR="381000" lvl="0" indent="0" algn="l" rtl="0">
              <a:spcBef>
                <a:spcPts val="0"/>
              </a:spcBef>
              <a:spcAft>
                <a:spcPts val="0"/>
              </a:spcAft>
              <a:buClr>
                <a:schemeClr val="dk1"/>
              </a:buClr>
              <a:buSzPts val="1100"/>
              <a:buFont typeface="Arial"/>
              <a:buNone/>
            </a:pPr>
            <a:r>
              <a:rPr lang="en" sz="1100" b="1">
                <a:solidFill>
                  <a:schemeClr val="dk1"/>
                </a:solidFill>
                <a:latin typeface="Calibri"/>
                <a:ea typeface="Calibri"/>
                <a:cs typeface="Calibri"/>
                <a:sym typeface="Calibri"/>
              </a:rPr>
              <a:t>     Culture Minister Francoise Nyssen hailed the return of the work, "whose disappearance represented a heavy loss for the French impressionist heritage."</a:t>
            </a:r>
            <a:endParaRPr sz="1100" b="1">
              <a:solidFill>
                <a:schemeClr val="dk1"/>
              </a:solidFill>
              <a:latin typeface="Calibri"/>
              <a:ea typeface="Calibri"/>
              <a:cs typeface="Calibri"/>
              <a:sym typeface="Calibri"/>
            </a:endParaRPr>
          </a:p>
          <a:p>
            <a:pPr marL="0" marR="381000" lvl="0" indent="0" algn="l" rtl="0">
              <a:spcBef>
                <a:spcPts val="0"/>
              </a:spcBef>
              <a:spcAft>
                <a:spcPts val="0"/>
              </a:spcAft>
              <a:buNone/>
            </a:pPr>
            <a:r>
              <a:rPr lang="en" sz="1100" b="1">
                <a:solidFill>
                  <a:schemeClr val="dk1"/>
                </a:solidFill>
                <a:latin typeface="Calibri"/>
                <a:ea typeface="Calibri"/>
                <a:cs typeface="Calibri"/>
                <a:sym typeface="Calibri"/>
              </a:rPr>
              <a:t>     Although considered one of the founders of the impressionist movement, Degas himself disliked the term, and thought himself a "realist." He is particularly well known for his </a:t>
            </a:r>
            <a:endParaRPr sz="1100" b="1">
              <a:solidFill>
                <a:schemeClr val="dk1"/>
              </a:solidFill>
            </a:endParaRPr>
          </a:p>
        </p:txBody>
      </p:sp>
      <p:sp>
        <p:nvSpPr>
          <p:cNvPr id="229" name="Google Shape;229;p30"/>
          <p:cNvSpPr txBox="1"/>
          <p:nvPr/>
        </p:nvSpPr>
        <p:spPr>
          <a:xfrm>
            <a:off x="4495476" y="913188"/>
            <a:ext cx="1507500" cy="83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alibri"/>
                <a:ea typeface="Calibri"/>
                <a:cs typeface="Calibri"/>
                <a:sym typeface="Calibri"/>
              </a:rPr>
              <a:t>Missing: 2009</a:t>
            </a:r>
            <a:endParaRPr sz="1100">
              <a:latin typeface="Calibri"/>
              <a:ea typeface="Calibri"/>
              <a:cs typeface="Calibri"/>
              <a:sym typeface="Calibri"/>
            </a:endParaRPr>
          </a:p>
          <a:p>
            <a:pPr marL="0" lvl="0" indent="0" algn="l" rtl="0">
              <a:spcBef>
                <a:spcPts val="0"/>
              </a:spcBef>
              <a:spcAft>
                <a:spcPts val="0"/>
              </a:spcAft>
              <a:buNone/>
            </a:pPr>
            <a:r>
              <a:rPr lang="en" sz="1100">
                <a:latin typeface="Calibri"/>
                <a:ea typeface="Calibri"/>
                <a:cs typeface="Calibri"/>
                <a:sym typeface="Calibri"/>
              </a:rPr>
              <a:t>Found: 02.23.2018</a:t>
            </a:r>
            <a:endParaRPr sz="1100">
              <a:latin typeface="Calibri"/>
              <a:ea typeface="Calibri"/>
              <a:cs typeface="Calibri"/>
              <a:sym typeface="Calibri"/>
            </a:endParaRPr>
          </a:p>
        </p:txBody>
      </p:sp>
      <p:pic>
        <p:nvPicPr>
          <p:cNvPr id="230" name="Google Shape;230;p30"/>
          <p:cNvPicPr preferRelativeResize="0"/>
          <p:nvPr/>
        </p:nvPicPr>
        <p:blipFill>
          <a:blip r:embed="rId6">
            <a:alphaModFix/>
          </a:blip>
          <a:stretch>
            <a:fillRect/>
          </a:stretch>
        </p:blipFill>
        <p:spPr>
          <a:xfrm>
            <a:off x="6417250" y="2494815"/>
            <a:ext cx="2371275" cy="1334685"/>
          </a:xfrm>
          <a:prstGeom prst="rect">
            <a:avLst/>
          </a:prstGeom>
          <a:noFill/>
          <a:ln>
            <a:noFill/>
          </a:ln>
        </p:spPr>
      </p:pic>
      <p:sp>
        <p:nvSpPr>
          <p:cNvPr id="231" name="Google Shape;231;p30"/>
          <p:cNvSpPr txBox="1"/>
          <p:nvPr/>
        </p:nvSpPr>
        <p:spPr>
          <a:xfrm>
            <a:off x="6163975" y="3934175"/>
            <a:ext cx="3199500" cy="888600"/>
          </a:xfrm>
          <a:prstGeom prst="rect">
            <a:avLst/>
          </a:prstGeom>
          <a:noFill/>
          <a:ln>
            <a:noFill/>
          </a:ln>
        </p:spPr>
        <p:txBody>
          <a:bodyPr spcFirstLastPara="1" wrap="square" lIns="91425" tIns="91425" rIns="91425" bIns="91425" anchor="t" anchorCtr="0">
            <a:noAutofit/>
          </a:bodyPr>
          <a:lstStyle/>
          <a:p>
            <a:pPr marL="0" marR="381000" lvl="0" indent="0" algn="l" rtl="0">
              <a:spcBef>
                <a:spcPts val="0"/>
              </a:spcBef>
              <a:spcAft>
                <a:spcPts val="0"/>
              </a:spcAft>
              <a:buClr>
                <a:schemeClr val="dk1"/>
              </a:buClr>
              <a:buSzPts val="1100"/>
              <a:buFont typeface="Arial"/>
              <a:buNone/>
            </a:pPr>
            <a:r>
              <a:rPr lang="en" sz="1100">
                <a:solidFill>
                  <a:srgbClr val="3E3E3E"/>
                </a:solidFill>
                <a:latin typeface="Calibri"/>
                <a:ea typeface="Calibri"/>
                <a:cs typeface="Calibri"/>
                <a:sym typeface="Calibri"/>
              </a:rPr>
              <a:t>Depictions of movement, especially dancers. He died in 1917, leaving behind a robust body of work that comprised not only painting, but also sculpture, prints and drawings.</a:t>
            </a:r>
            <a:endParaRPr sz="1100">
              <a:solidFill>
                <a:srgbClr val="3E3E3E"/>
              </a:solidFill>
              <a:latin typeface="Calibri"/>
              <a:ea typeface="Calibri"/>
              <a:cs typeface="Calibri"/>
              <a:sym typeface="Calibri"/>
            </a:endParaRPr>
          </a:p>
          <a:p>
            <a:pPr marL="0" marR="381000" lvl="0" indent="0" algn="l" rtl="0">
              <a:spcBef>
                <a:spcPts val="0"/>
              </a:spcBef>
              <a:spcAft>
                <a:spcPts val="0"/>
              </a:spcAft>
              <a:buClr>
                <a:schemeClr val="dk1"/>
              </a:buClr>
              <a:buSzPts val="1100"/>
              <a:buFont typeface="Arial"/>
              <a:buNone/>
            </a:pPr>
            <a:endParaRPr sz="1100">
              <a:solidFill>
                <a:srgbClr val="3E3E3E"/>
              </a:solidFill>
              <a:latin typeface="Calibri"/>
              <a:ea typeface="Calibri"/>
              <a:cs typeface="Calibri"/>
              <a:sym typeface="Calibri"/>
            </a:endParaRPr>
          </a:p>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6" name="Google Shape;236;p31"/>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237" name="Google Shape;237;p31"/>
          <p:cNvPicPr preferRelativeResize="0"/>
          <p:nvPr/>
        </p:nvPicPr>
        <p:blipFill rotWithShape="1">
          <a:blip r:embed="rId4">
            <a:alphaModFix/>
          </a:blip>
          <a:srcRect l="4443" t="47718" r="58680" b="41217"/>
          <a:stretch/>
        </p:blipFill>
        <p:spPr>
          <a:xfrm>
            <a:off x="4672400" y="111576"/>
            <a:ext cx="4030249" cy="934326"/>
          </a:xfrm>
          <a:prstGeom prst="rect">
            <a:avLst/>
          </a:prstGeom>
          <a:noFill/>
          <a:ln>
            <a:noFill/>
          </a:ln>
        </p:spPr>
      </p:pic>
      <p:pic>
        <p:nvPicPr>
          <p:cNvPr id="238" name="Google Shape;238;p31"/>
          <p:cNvPicPr preferRelativeResize="0"/>
          <p:nvPr/>
        </p:nvPicPr>
        <p:blipFill>
          <a:blip r:embed="rId5">
            <a:alphaModFix/>
          </a:blip>
          <a:stretch>
            <a:fillRect/>
          </a:stretch>
        </p:blipFill>
        <p:spPr>
          <a:xfrm>
            <a:off x="541200" y="1101448"/>
            <a:ext cx="7745364" cy="364487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Google Shape;61;p14"/>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62" name="Google Shape;62;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63" name="Google Shape;63;p14"/>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4    •    W E E K  19</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B3D8B442-AD17-3A60-4BF4-DECF87E28542}"/>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3" name="Google Shape;243;p32"/>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244" name="Google Shape;244;p3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245" name="Google Shape;245;p32"/>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4    •    W E E K  22</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4D1FD652-0CB7-EC49-1782-E371DF346C13}"/>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50" name="Google Shape;250;p33"/>
          <p:cNvPicPr preferRelativeResize="0"/>
          <p:nvPr/>
        </p:nvPicPr>
        <p:blipFill rotWithShape="1">
          <a:blip r:embed="rId3">
            <a:alphaModFix/>
          </a:blip>
          <a:srcRect l="4510" t="6021" r="62322" b="87968"/>
          <a:stretch/>
        </p:blipFill>
        <p:spPr>
          <a:xfrm>
            <a:off x="4572000" y="156211"/>
            <a:ext cx="4382326" cy="613651"/>
          </a:xfrm>
          <a:prstGeom prst="rect">
            <a:avLst/>
          </a:prstGeom>
          <a:noFill/>
          <a:ln>
            <a:noFill/>
          </a:ln>
        </p:spPr>
      </p:pic>
      <p:pic>
        <p:nvPicPr>
          <p:cNvPr id="251" name="Google Shape;251;p33"/>
          <p:cNvPicPr preferRelativeResize="0"/>
          <p:nvPr/>
        </p:nvPicPr>
        <p:blipFill rotWithShape="1">
          <a:blip r:embed="rId4">
            <a:alphaModFix/>
          </a:blip>
          <a:srcRect l="42832" t="4338" r="25786" b="85900"/>
          <a:stretch/>
        </p:blipFill>
        <p:spPr>
          <a:xfrm>
            <a:off x="413075" y="80000"/>
            <a:ext cx="3806274" cy="914899"/>
          </a:xfrm>
          <a:prstGeom prst="rect">
            <a:avLst/>
          </a:prstGeom>
          <a:noFill/>
          <a:ln>
            <a:noFill/>
          </a:ln>
        </p:spPr>
      </p:pic>
      <p:pic>
        <p:nvPicPr>
          <p:cNvPr id="252" name="Google Shape;252;p33"/>
          <p:cNvPicPr preferRelativeResize="0"/>
          <p:nvPr/>
        </p:nvPicPr>
        <p:blipFill>
          <a:blip r:embed="rId5">
            <a:alphaModFix/>
          </a:blip>
          <a:stretch>
            <a:fillRect/>
          </a:stretch>
        </p:blipFill>
        <p:spPr>
          <a:xfrm>
            <a:off x="2449375" y="922050"/>
            <a:ext cx="3616375" cy="4077000"/>
          </a:xfrm>
          <a:prstGeom prst="rect">
            <a:avLst/>
          </a:prstGeom>
          <a:noFill/>
          <a:ln>
            <a:noFill/>
          </a:ln>
        </p:spPr>
      </p:pic>
      <p:sp>
        <p:nvSpPr>
          <p:cNvPr id="253" name="Google Shape;253;p33"/>
          <p:cNvSpPr txBox="1"/>
          <p:nvPr/>
        </p:nvSpPr>
        <p:spPr>
          <a:xfrm>
            <a:off x="353925" y="845850"/>
            <a:ext cx="2095500" cy="4077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In 1884, John Singer Sargent moved to England and spent summer seasons in an artist’s colony in Broadway, Worcestershire. It was here that </a:t>
            </a:r>
            <a:r>
              <a:rPr lang="en" sz="1200" i="1">
                <a:solidFill>
                  <a:schemeClr val="dk1"/>
                </a:solidFill>
                <a:latin typeface="Calibri"/>
                <a:ea typeface="Calibri"/>
                <a:cs typeface="Calibri"/>
                <a:sym typeface="Calibri"/>
              </a:rPr>
              <a:t>Carnation, Lily, Lily, Rose</a:t>
            </a:r>
            <a:r>
              <a:rPr lang="en" sz="1200">
                <a:solidFill>
                  <a:schemeClr val="dk1"/>
                </a:solidFill>
                <a:latin typeface="Calibri"/>
                <a:ea typeface="Calibri"/>
                <a:cs typeface="Calibri"/>
                <a:sym typeface="Calibri"/>
              </a:rPr>
              <a:t> was completed.</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Carnation, Lily, Lily, Rose</a:t>
            </a:r>
            <a:r>
              <a:rPr lang="en" sz="1200">
                <a:solidFill>
                  <a:schemeClr val="dk1"/>
                </a:solidFill>
                <a:latin typeface="Calibri"/>
                <a:ea typeface="Calibri"/>
                <a:cs typeface="Calibri"/>
                <a:sym typeface="Calibri"/>
              </a:rPr>
              <a:t> was painted entirely out of doors at this magical twilight time of day and it’s wonderfully complicated. It’s a kind of Garden of Eden, an invented garden dense with flowers and foliage. It combines the </a:t>
            </a:r>
            <a:r>
              <a:rPr lang="en" sz="1200" i="1">
                <a:solidFill>
                  <a:schemeClr val="dk1"/>
                </a:solidFill>
                <a:latin typeface="Calibri"/>
                <a:ea typeface="Calibri"/>
                <a:cs typeface="Calibri"/>
                <a:sym typeface="Calibri"/>
              </a:rPr>
              <a:t>en plein air</a:t>
            </a:r>
            <a:r>
              <a:rPr lang="en" sz="1200">
                <a:solidFill>
                  <a:schemeClr val="dk1"/>
                </a:solidFill>
                <a:latin typeface="Calibri"/>
                <a:ea typeface="Calibri"/>
                <a:cs typeface="Calibri"/>
                <a:sym typeface="Calibri"/>
              </a:rPr>
              <a:t> technique with pre-Raphaelite and Aesthetic impulses. With the two little girls lighting the lanterns, it’s an image of childhood innocence.”</a:t>
            </a:r>
            <a:endParaRPr sz="1200">
              <a:latin typeface="Calibri"/>
              <a:ea typeface="Calibri"/>
              <a:cs typeface="Calibri"/>
              <a:sym typeface="Calibri"/>
            </a:endParaRPr>
          </a:p>
        </p:txBody>
      </p:sp>
      <p:sp>
        <p:nvSpPr>
          <p:cNvPr id="254" name="Google Shape;254;p33"/>
          <p:cNvSpPr txBox="1"/>
          <p:nvPr/>
        </p:nvSpPr>
        <p:spPr>
          <a:xfrm>
            <a:off x="6209625" y="845850"/>
            <a:ext cx="2744700" cy="4077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i="1">
                <a:solidFill>
                  <a:schemeClr val="dk1"/>
                </a:solidFill>
                <a:latin typeface="Calibri"/>
                <a:ea typeface="Calibri"/>
                <a:cs typeface="Calibri"/>
                <a:sym typeface="Calibri"/>
              </a:rPr>
              <a:t>Carnation, Lily, Lily, Rose</a:t>
            </a:r>
            <a:r>
              <a:rPr lang="en" sz="1200">
                <a:solidFill>
                  <a:schemeClr val="dk1"/>
                </a:solidFill>
                <a:latin typeface="Calibri"/>
                <a:ea typeface="Calibri"/>
                <a:cs typeface="Calibri"/>
                <a:sym typeface="Calibri"/>
              </a:rPr>
              <a:t> was first exhibited in the Royal Academy’s Summer Exhibition of 1887, to a fiercely divided critical reception. A review of the exhibition in The Art Journal notes that “Mr. Sargent is certainly the most discussed artist of the year… as artists almost come to blows over this picture.” The Pall Mall Gazette (a paper widely read by the middle classes) featured </a:t>
            </a:r>
            <a:r>
              <a:rPr lang="en" sz="1200" i="1">
                <a:solidFill>
                  <a:schemeClr val="dk1"/>
                </a:solidFill>
                <a:latin typeface="Calibri"/>
                <a:ea typeface="Calibri"/>
                <a:cs typeface="Calibri"/>
                <a:sym typeface="Calibri"/>
              </a:rPr>
              <a:t>Carnation, Lily, Lily, Rose</a:t>
            </a:r>
            <a:r>
              <a:rPr lang="en" sz="1200">
                <a:solidFill>
                  <a:schemeClr val="dk1"/>
                </a:solidFill>
                <a:latin typeface="Calibri"/>
                <a:ea typeface="Calibri"/>
                <a:cs typeface="Calibri"/>
                <a:sym typeface="Calibri"/>
              </a:rPr>
              <a:t> in the category “Pictures You Would Least Like to Live With”, as voted by the readers. However, in a write-up of the show in the Magazine of Art, the painting was praised as an “extremely original and daring essay in decoration.” Sargent was once again on everybody’s lips and his reputation restored. The masterpieces is housed at the Tate Britain, where it is now one of the gallery’s most loved paintings.</a:t>
            </a:r>
            <a:endParaRPr sz="1200">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pic>
        <p:nvPicPr>
          <p:cNvPr id="259" name="Google Shape;259;p34"/>
          <p:cNvPicPr preferRelativeResize="0"/>
          <p:nvPr/>
        </p:nvPicPr>
        <p:blipFill rotWithShape="1">
          <a:blip r:embed="rId3">
            <a:alphaModFix/>
          </a:blip>
          <a:srcRect l="4510" t="16822" r="62322" b="77167"/>
          <a:stretch/>
        </p:blipFill>
        <p:spPr>
          <a:xfrm>
            <a:off x="4572000" y="234280"/>
            <a:ext cx="4382326" cy="613651"/>
          </a:xfrm>
          <a:prstGeom prst="rect">
            <a:avLst/>
          </a:prstGeom>
          <a:noFill/>
          <a:ln>
            <a:noFill/>
          </a:ln>
        </p:spPr>
      </p:pic>
      <p:pic>
        <p:nvPicPr>
          <p:cNvPr id="260" name="Google Shape;260;p34"/>
          <p:cNvPicPr preferRelativeResize="0"/>
          <p:nvPr/>
        </p:nvPicPr>
        <p:blipFill rotWithShape="1">
          <a:blip r:embed="rId4">
            <a:alphaModFix/>
          </a:blip>
          <a:srcRect l="42831" t="14099" r="38860" b="75271"/>
          <a:stretch/>
        </p:blipFill>
        <p:spPr>
          <a:xfrm>
            <a:off x="2159600" y="-24"/>
            <a:ext cx="2412399" cy="1082249"/>
          </a:xfrm>
          <a:prstGeom prst="rect">
            <a:avLst/>
          </a:prstGeom>
          <a:noFill/>
          <a:ln>
            <a:noFill/>
          </a:ln>
        </p:spPr>
      </p:pic>
      <p:sp>
        <p:nvSpPr>
          <p:cNvPr id="261" name="Google Shape;261;p34"/>
          <p:cNvSpPr txBox="1"/>
          <p:nvPr/>
        </p:nvSpPr>
        <p:spPr>
          <a:xfrm>
            <a:off x="4164350" y="1818075"/>
            <a:ext cx="4693500" cy="296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1D1E20"/>
                </a:solidFill>
                <a:highlight>
                  <a:srgbClr val="FFFFFF"/>
                </a:highlight>
                <a:latin typeface="Calibri"/>
                <a:ea typeface="Calibri"/>
                <a:cs typeface="Calibri"/>
                <a:sym typeface="Calibri"/>
              </a:rPr>
              <a:t>    Appalled by what he saw as the crude ugliness of contemporary machine-age goods, William Morris looked backwards into history for alternatives. He focused on producing what he saw as more 'honest' work, often making objects that relied on the revival of craft-based styles and techniques from the past.</a:t>
            </a:r>
            <a:endParaRPr sz="1200">
              <a:solidFill>
                <a:srgbClr val="1D1E20"/>
              </a:solidFill>
              <a:highlight>
                <a:srgbClr val="FFFFFF"/>
              </a:highlight>
              <a:latin typeface="Calibri"/>
              <a:ea typeface="Calibri"/>
              <a:cs typeface="Calibri"/>
              <a:sym typeface="Calibri"/>
            </a:endParaRPr>
          </a:p>
          <a:p>
            <a:pPr marL="0" lvl="0" indent="0" algn="l" rtl="0">
              <a:spcBef>
                <a:spcPts val="0"/>
              </a:spcBef>
              <a:spcAft>
                <a:spcPts val="0"/>
              </a:spcAft>
              <a:buNone/>
            </a:pPr>
            <a:r>
              <a:rPr lang="en" sz="1200">
                <a:solidFill>
                  <a:srgbClr val="1D1E20"/>
                </a:solidFill>
                <a:highlight>
                  <a:srgbClr val="FFFFFF"/>
                </a:highlight>
                <a:latin typeface="Calibri"/>
                <a:ea typeface="Calibri"/>
                <a:cs typeface="Calibri"/>
                <a:sym typeface="Calibri"/>
              </a:rPr>
              <a:t>    Some of the first commissions won by Morris, Marshall, Faulkner &amp; Co., were for church clients, and the firm went on to create interiors schemes – including stained-glass windows – for a number of Britain's new ecclesiastical buildings. The popularity of this work led the firm to produce a repertoire of glass adapted for the domestic sphere. These stained-glass designs demonstrate Morris and his collaborators' romantic enthusiasm for the past, and their particular interest in the narrative themes and style of medieval stained glass. Although their designs were reserved only for the richest clients, the influence of these pieces was significant, making Morris's firm instrumental in the reintroduction of stained glass into domestic design.</a:t>
            </a:r>
            <a:endParaRPr sz="1200">
              <a:solidFill>
                <a:srgbClr val="1D1E20"/>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a:solidFill>
                <a:srgbClr val="1D1E20"/>
              </a:solidFill>
              <a:highlight>
                <a:srgbClr val="FFFFFF"/>
              </a:highlight>
              <a:latin typeface="Calibri"/>
              <a:ea typeface="Calibri"/>
              <a:cs typeface="Calibri"/>
              <a:sym typeface="Calibri"/>
            </a:endParaRPr>
          </a:p>
        </p:txBody>
      </p:sp>
      <p:pic>
        <p:nvPicPr>
          <p:cNvPr id="262" name="Google Shape;262;p34"/>
          <p:cNvPicPr preferRelativeResize="0"/>
          <p:nvPr/>
        </p:nvPicPr>
        <p:blipFill>
          <a:blip r:embed="rId5">
            <a:alphaModFix/>
          </a:blip>
          <a:stretch>
            <a:fillRect/>
          </a:stretch>
        </p:blipFill>
        <p:spPr>
          <a:xfrm>
            <a:off x="331800" y="199375"/>
            <a:ext cx="1573850" cy="1573850"/>
          </a:xfrm>
          <a:prstGeom prst="rect">
            <a:avLst/>
          </a:prstGeom>
          <a:noFill/>
          <a:ln>
            <a:noFill/>
          </a:ln>
        </p:spPr>
      </p:pic>
      <p:sp>
        <p:nvSpPr>
          <p:cNvPr id="263" name="Google Shape;263;p34"/>
          <p:cNvSpPr txBox="1"/>
          <p:nvPr/>
        </p:nvSpPr>
        <p:spPr>
          <a:xfrm>
            <a:off x="2021600" y="970150"/>
            <a:ext cx="2266500" cy="74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libri"/>
                <a:ea typeface="Calibri"/>
                <a:cs typeface="Calibri"/>
                <a:sym typeface="Calibri"/>
              </a:rPr>
              <a:t>Design your own stained glass window.</a:t>
            </a:r>
            <a:endParaRPr sz="1800">
              <a:latin typeface="Calibri"/>
              <a:ea typeface="Calibri"/>
              <a:cs typeface="Calibri"/>
              <a:sym typeface="Calibri"/>
            </a:endParaRPr>
          </a:p>
        </p:txBody>
      </p:sp>
      <p:sp>
        <p:nvSpPr>
          <p:cNvPr id="264" name="Google Shape;264;p34"/>
          <p:cNvSpPr txBox="1"/>
          <p:nvPr/>
        </p:nvSpPr>
        <p:spPr>
          <a:xfrm>
            <a:off x="4571963" y="1021585"/>
            <a:ext cx="4382400" cy="79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50" i="1">
                <a:solidFill>
                  <a:srgbClr val="1D1E20"/>
                </a:solidFill>
                <a:highlight>
                  <a:srgbClr val="FFFFFF"/>
                </a:highlight>
                <a:latin typeface="Calibri"/>
                <a:ea typeface="Calibri"/>
                <a:cs typeface="Calibri"/>
                <a:sym typeface="Calibri"/>
              </a:rPr>
              <a:t>“Apart from the desire to produce beautiful things, the leading passion of my life has been and is hatred of modern civilisation.”   - William Morris, Morris &amp; Co.</a:t>
            </a:r>
            <a:endParaRPr>
              <a:latin typeface="Calibri"/>
              <a:ea typeface="Calibri"/>
              <a:cs typeface="Calibri"/>
              <a:sym typeface="Calibri"/>
            </a:endParaRPr>
          </a:p>
        </p:txBody>
      </p:sp>
      <p:pic>
        <p:nvPicPr>
          <p:cNvPr id="265" name="Google Shape;265;p34"/>
          <p:cNvPicPr preferRelativeResize="0"/>
          <p:nvPr/>
        </p:nvPicPr>
        <p:blipFill>
          <a:blip r:embed="rId6">
            <a:alphaModFix/>
          </a:blip>
          <a:stretch>
            <a:fillRect/>
          </a:stretch>
        </p:blipFill>
        <p:spPr>
          <a:xfrm>
            <a:off x="1044250" y="1943150"/>
            <a:ext cx="2871050" cy="2852675"/>
          </a:xfrm>
          <a:prstGeom prst="rect">
            <a:avLst/>
          </a:prstGeom>
          <a:noFill/>
          <a:ln>
            <a:noFill/>
          </a:ln>
        </p:spPr>
      </p:pic>
      <p:sp>
        <p:nvSpPr>
          <p:cNvPr id="266" name="Google Shape;266;p34"/>
          <p:cNvSpPr txBox="1"/>
          <p:nvPr/>
        </p:nvSpPr>
        <p:spPr>
          <a:xfrm>
            <a:off x="1798100" y="1674800"/>
            <a:ext cx="2266500" cy="20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i="1">
                <a:solidFill>
                  <a:srgbClr val="222222"/>
                </a:solidFill>
                <a:highlight>
                  <a:srgbClr val="F8F9FA"/>
                </a:highlight>
              </a:rPr>
              <a:t>King Arthur and Sir Lancelot</a:t>
            </a:r>
            <a:r>
              <a:rPr lang="en" sz="1000">
                <a:solidFill>
                  <a:srgbClr val="222222"/>
                </a:solidFill>
                <a:highlight>
                  <a:srgbClr val="F8F9FA"/>
                </a:highlight>
              </a:rPr>
              <a:t>, 1862</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35"/>
          <p:cNvPicPr preferRelativeResize="0"/>
          <p:nvPr/>
        </p:nvPicPr>
        <p:blipFill rotWithShape="1">
          <a:blip r:embed="rId3">
            <a:alphaModFix/>
          </a:blip>
          <a:srcRect l="4510" t="27568" r="62322" b="66421"/>
          <a:stretch/>
        </p:blipFill>
        <p:spPr>
          <a:xfrm>
            <a:off x="4482975" y="230488"/>
            <a:ext cx="4382326" cy="613651"/>
          </a:xfrm>
          <a:prstGeom prst="rect">
            <a:avLst/>
          </a:prstGeom>
          <a:noFill/>
          <a:ln>
            <a:noFill/>
          </a:ln>
        </p:spPr>
      </p:pic>
      <p:pic>
        <p:nvPicPr>
          <p:cNvPr id="272" name="Google Shape;272;p35"/>
          <p:cNvPicPr preferRelativeResize="0"/>
          <p:nvPr/>
        </p:nvPicPr>
        <p:blipFill>
          <a:blip r:embed="rId4">
            <a:alphaModFix/>
          </a:blip>
          <a:stretch>
            <a:fillRect/>
          </a:stretch>
        </p:blipFill>
        <p:spPr>
          <a:xfrm>
            <a:off x="3771903" y="1124925"/>
            <a:ext cx="5093395" cy="3710601"/>
          </a:xfrm>
          <a:prstGeom prst="rect">
            <a:avLst/>
          </a:prstGeom>
          <a:noFill/>
          <a:ln>
            <a:noFill/>
          </a:ln>
        </p:spPr>
      </p:pic>
      <p:sp>
        <p:nvSpPr>
          <p:cNvPr id="273" name="Google Shape;273;p35"/>
          <p:cNvSpPr txBox="1"/>
          <p:nvPr/>
        </p:nvSpPr>
        <p:spPr>
          <a:xfrm>
            <a:off x="190400" y="4435700"/>
            <a:ext cx="3451800" cy="47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Robert Braithwaite Martineau, 'The Last Day in the Old Home' 1862, Pre-Raphael style, Tate</a:t>
            </a:r>
            <a:endParaRPr>
              <a:latin typeface="Calibri"/>
              <a:ea typeface="Calibri"/>
              <a:cs typeface="Calibri"/>
              <a:sym typeface="Calibri"/>
            </a:endParaRPr>
          </a:p>
        </p:txBody>
      </p:sp>
      <p:sp>
        <p:nvSpPr>
          <p:cNvPr id="274" name="Google Shape;274;p35"/>
          <p:cNvSpPr txBox="1"/>
          <p:nvPr/>
        </p:nvSpPr>
        <p:spPr>
          <a:xfrm>
            <a:off x="190400" y="1115400"/>
            <a:ext cx="3596100" cy="305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highlight>
                  <a:srgbClr val="FFFFFF"/>
                </a:highlight>
                <a:latin typeface="Calibri"/>
                <a:ea typeface="Calibri"/>
                <a:cs typeface="Calibri"/>
                <a:sym typeface="Calibri"/>
              </a:rPr>
              <a:t>   </a:t>
            </a:r>
            <a:r>
              <a:rPr lang="en" sz="1000" b="1">
                <a:solidFill>
                  <a:schemeClr val="dk1"/>
                </a:solidFill>
                <a:highlight>
                  <a:srgbClr val="FFFFFF"/>
                </a:highlight>
                <a:latin typeface="Calibri"/>
                <a:ea typeface="Calibri"/>
                <a:cs typeface="Calibri"/>
                <a:sym typeface="Calibri"/>
              </a:rPr>
              <a:t>  This work is typical of the social moralist pictures that were popular in </a:t>
            </a:r>
            <a:r>
              <a:rPr lang="en" sz="1000" b="1">
                <a:solidFill>
                  <a:schemeClr val="dk1"/>
                </a:solidFill>
                <a:highlight>
                  <a:srgbClr val="FFFFFF"/>
                </a:highlight>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Victorian</a:t>
            </a:r>
            <a:r>
              <a:rPr lang="en" sz="1000" b="1">
                <a:solidFill>
                  <a:schemeClr val="dk1"/>
                </a:solidFill>
                <a:highlight>
                  <a:srgbClr val="FFFFFF"/>
                </a:highlight>
                <a:latin typeface="Calibri"/>
                <a:ea typeface="Calibri"/>
                <a:cs typeface="Calibri"/>
                <a:sym typeface="Calibri"/>
              </a:rPr>
              <a:t> art. The Pulleyne family has been forced to sell the ancestral home, Hardham Court, and its contents, thanks to the irresponsible behaviour of a feckless spendthrift.</a:t>
            </a:r>
            <a:endParaRPr sz="1000" b="1">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r>
              <a:rPr lang="en" sz="1000" b="1">
                <a:solidFill>
                  <a:schemeClr val="dk1"/>
                </a:solidFill>
                <a:highlight>
                  <a:srgbClr val="FFFFFF"/>
                </a:highlight>
                <a:latin typeface="Calibri"/>
                <a:ea typeface="Calibri"/>
                <a:cs typeface="Calibri"/>
                <a:sym typeface="Calibri"/>
              </a:rPr>
              <a:t>     The picture contains a number of visual clues, which, when taken together, form an elaborate </a:t>
            </a:r>
            <a:r>
              <a:rPr lang="en" sz="1000" b="1">
                <a:solidFill>
                  <a:schemeClr val="dk1"/>
                </a:solidFill>
                <a:highlight>
                  <a:srgbClr val="FFFFFF"/>
                </a:highlight>
                <a:uFill>
                  <a:noFill/>
                </a:uFill>
                <a:latin typeface="Calibri"/>
                <a:ea typeface="Calibri"/>
                <a:cs typeface="Calibri"/>
                <a:sym typeface="Calibri"/>
                <a:hlinkClick r:id="rId6">
                  <a:extLst>
                    <a:ext uri="{A12FA001-AC4F-418D-AE19-62706E023703}">
                      <ahyp:hlinkClr xmlns:ahyp="http://schemas.microsoft.com/office/drawing/2018/hyperlinkcolor" val="tx"/>
                    </a:ext>
                  </a:extLst>
                </a:hlinkClick>
              </a:rPr>
              <a:t>narrative</a:t>
            </a:r>
            <a:r>
              <a:rPr lang="en" sz="1000" b="1">
                <a:solidFill>
                  <a:schemeClr val="dk1"/>
                </a:solidFill>
                <a:highlight>
                  <a:srgbClr val="FFFFFF"/>
                </a:highlight>
                <a:latin typeface="Calibri"/>
                <a:ea typeface="Calibri"/>
                <a:cs typeface="Calibri"/>
                <a:sym typeface="Calibri"/>
              </a:rPr>
              <a:t>. Family </a:t>
            </a:r>
            <a:r>
              <a:rPr lang="en" sz="1000" b="1">
                <a:solidFill>
                  <a:schemeClr val="dk1"/>
                </a:solidFill>
                <a:highlight>
                  <a:srgbClr val="FFFFFF"/>
                </a:highlight>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portraits</a:t>
            </a:r>
            <a:r>
              <a:rPr lang="en" sz="1000" b="1">
                <a:solidFill>
                  <a:schemeClr val="dk1"/>
                </a:solidFill>
                <a:highlight>
                  <a:srgbClr val="FFFFFF"/>
                </a:highlight>
                <a:latin typeface="Calibri"/>
                <a:ea typeface="Calibri"/>
                <a:cs typeface="Calibri"/>
                <a:sym typeface="Calibri"/>
              </a:rPr>
              <a:t> and items of furniture bearing the initials of previous Pulleynes indicate that the family has a long pedigree. The </a:t>
            </a:r>
            <a:r>
              <a:rPr lang="en" sz="1000" b="1">
                <a:solidFill>
                  <a:schemeClr val="dk1"/>
                </a:solidFill>
                <a:highlight>
                  <a:srgbClr val="FFFFFF"/>
                </a:highlight>
                <a:uFill>
                  <a:noFill/>
                </a:uFill>
                <a:latin typeface="Calibri"/>
                <a:ea typeface="Calibri"/>
                <a:cs typeface="Calibri"/>
                <a:sym typeface="Calibri"/>
                <a:hlinkClick r:id="rId8">
                  <a:extLst>
                    <a:ext uri="{A12FA001-AC4F-418D-AE19-62706E023703}">
                      <ahyp:hlinkClr xmlns:ahyp="http://schemas.microsoft.com/office/drawing/2018/hyperlinkcolor" val="tx"/>
                    </a:ext>
                  </a:extLst>
                </a:hlinkClick>
              </a:rPr>
              <a:t>miniature</a:t>
            </a:r>
            <a:r>
              <a:rPr lang="en" sz="1000" b="1">
                <a:solidFill>
                  <a:schemeClr val="dk1"/>
                </a:solidFill>
                <a:highlight>
                  <a:srgbClr val="FFFFFF"/>
                </a:highlight>
                <a:latin typeface="Calibri"/>
                <a:ea typeface="Calibri"/>
                <a:cs typeface="Calibri"/>
                <a:sym typeface="Calibri"/>
              </a:rPr>
              <a:t> case in the father's hand and the sporting </a:t>
            </a:r>
            <a:r>
              <a:rPr lang="en" sz="1000" b="1">
                <a:solidFill>
                  <a:schemeClr val="dk1"/>
                </a:solidFill>
                <a:highlight>
                  <a:srgbClr val="FFFFFF"/>
                </a:highlight>
                <a:uFill>
                  <a:noFill/>
                </a:uFill>
                <a:latin typeface="Calibri"/>
                <a:ea typeface="Calibri"/>
                <a:cs typeface="Calibri"/>
                <a:sym typeface="Calibri"/>
                <a:hlinkClick r:id="rId9">
                  <a:extLst>
                    <a:ext uri="{A12FA001-AC4F-418D-AE19-62706E023703}">
                      <ahyp:hlinkClr xmlns:ahyp="http://schemas.microsoft.com/office/drawing/2018/hyperlinkcolor" val="tx"/>
                    </a:ext>
                  </a:extLst>
                </a:hlinkClick>
              </a:rPr>
              <a:t>print</a:t>
            </a:r>
            <a:r>
              <a:rPr lang="en" sz="1000" b="1">
                <a:solidFill>
                  <a:schemeClr val="dk1"/>
                </a:solidFill>
                <a:highlight>
                  <a:srgbClr val="FFFFFF"/>
                </a:highlight>
                <a:latin typeface="Calibri"/>
                <a:ea typeface="Calibri"/>
                <a:cs typeface="Calibri"/>
                <a:sym typeface="Calibri"/>
              </a:rPr>
              <a:t> in the left foreground tell us that he has gambled his inherited fortune away on the horses. Lot numbers have been attached to various items of furniture and works of art, and, together with the Christie's catalogue on the floor, reveal that the family's possessions are soon to be sold. In the background, a man is already gathering the objects that will be sent for auction. To the left of the picture, an old woman (probably the grandmother) is giving a five-pound note to the butler, who is clutching the keys to the house. A newspaper protrudes from the blotter beside her, the word 'Apartments' clearly visible. The moral is clear: gambling only leads to debt, and the accumulated wealth of centuries can be lost in one generation.</a:t>
            </a:r>
            <a:endParaRPr sz="1000" b="1">
              <a:solidFill>
                <a:schemeClr val="dk1"/>
              </a:solidFill>
              <a:highlight>
                <a:srgbClr val="FFFFFF"/>
              </a:highlight>
              <a:latin typeface="Calibri"/>
              <a:ea typeface="Calibri"/>
              <a:cs typeface="Calibri"/>
              <a:sym typeface="Calibri"/>
            </a:endParaRPr>
          </a:p>
        </p:txBody>
      </p:sp>
      <p:pic>
        <p:nvPicPr>
          <p:cNvPr id="275" name="Google Shape;275;p35"/>
          <p:cNvPicPr preferRelativeResize="0"/>
          <p:nvPr/>
        </p:nvPicPr>
        <p:blipFill>
          <a:blip r:embed="rId10">
            <a:alphaModFix/>
          </a:blip>
          <a:stretch>
            <a:fillRect/>
          </a:stretch>
        </p:blipFill>
        <p:spPr>
          <a:xfrm>
            <a:off x="1407967" y="230500"/>
            <a:ext cx="2929734" cy="8524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36"/>
          <p:cNvPicPr preferRelativeResize="0"/>
          <p:nvPr/>
        </p:nvPicPr>
        <p:blipFill rotWithShape="1">
          <a:blip r:embed="rId3">
            <a:alphaModFix/>
          </a:blip>
          <a:srcRect l="42832" t="34706" r="37183" b="55532"/>
          <a:stretch/>
        </p:blipFill>
        <p:spPr>
          <a:xfrm>
            <a:off x="1131750" y="66949"/>
            <a:ext cx="3251601" cy="1227299"/>
          </a:xfrm>
          <a:prstGeom prst="rect">
            <a:avLst/>
          </a:prstGeom>
          <a:noFill/>
          <a:ln>
            <a:noFill/>
          </a:ln>
        </p:spPr>
      </p:pic>
      <p:pic>
        <p:nvPicPr>
          <p:cNvPr id="281" name="Google Shape;281;p36"/>
          <p:cNvPicPr preferRelativeResize="0"/>
          <p:nvPr/>
        </p:nvPicPr>
        <p:blipFill rotWithShape="1">
          <a:blip r:embed="rId4">
            <a:alphaModFix/>
          </a:blip>
          <a:srcRect l="4510" t="37657" r="62322" b="56332"/>
          <a:stretch/>
        </p:blipFill>
        <p:spPr>
          <a:xfrm>
            <a:off x="4520275" y="223127"/>
            <a:ext cx="4382326" cy="613651"/>
          </a:xfrm>
          <a:prstGeom prst="rect">
            <a:avLst/>
          </a:prstGeom>
          <a:noFill/>
          <a:ln>
            <a:noFill/>
          </a:ln>
        </p:spPr>
      </p:pic>
      <p:pic>
        <p:nvPicPr>
          <p:cNvPr id="282" name="Google Shape;282;p36"/>
          <p:cNvPicPr preferRelativeResize="0"/>
          <p:nvPr/>
        </p:nvPicPr>
        <p:blipFill>
          <a:blip r:embed="rId5">
            <a:alphaModFix/>
          </a:blip>
          <a:stretch>
            <a:fillRect/>
          </a:stretch>
        </p:blipFill>
        <p:spPr>
          <a:xfrm>
            <a:off x="4733826" y="924103"/>
            <a:ext cx="3955233" cy="4001922"/>
          </a:xfrm>
          <a:prstGeom prst="rect">
            <a:avLst/>
          </a:prstGeom>
          <a:noFill/>
          <a:ln>
            <a:noFill/>
          </a:ln>
        </p:spPr>
      </p:pic>
      <p:sp>
        <p:nvSpPr>
          <p:cNvPr id="283" name="Google Shape;283;p36"/>
          <p:cNvSpPr txBox="1"/>
          <p:nvPr/>
        </p:nvSpPr>
        <p:spPr>
          <a:xfrm>
            <a:off x="255500" y="1310875"/>
            <a:ext cx="4127700" cy="156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84" name="Google Shape;284;p36"/>
          <p:cNvPicPr preferRelativeResize="0"/>
          <p:nvPr/>
        </p:nvPicPr>
        <p:blipFill rotWithShape="1">
          <a:blip r:embed="rId5">
            <a:alphaModFix/>
          </a:blip>
          <a:srcRect l="49475" t="20890" r="25807" b="54403"/>
          <a:stretch/>
        </p:blipFill>
        <p:spPr>
          <a:xfrm>
            <a:off x="2761931" y="3004149"/>
            <a:ext cx="1900295" cy="1921875"/>
          </a:xfrm>
          <a:prstGeom prst="rect">
            <a:avLst/>
          </a:prstGeom>
          <a:noFill/>
          <a:ln>
            <a:noFill/>
          </a:ln>
        </p:spPr>
      </p:pic>
      <p:pic>
        <p:nvPicPr>
          <p:cNvPr id="285" name="Google Shape;285;p36"/>
          <p:cNvPicPr preferRelativeResize="0"/>
          <p:nvPr/>
        </p:nvPicPr>
        <p:blipFill rotWithShape="1">
          <a:blip r:embed="rId5">
            <a:alphaModFix/>
          </a:blip>
          <a:srcRect l="46750" t="70734" r="22669" b="4560"/>
          <a:stretch/>
        </p:blipFill>
        <p:spPr>
          <a:xfrm>
            <a:off x="301426" y="3004150"/>
            <a:ext cx="2351120" cy="1921875"/>
          </a:xfrm>
          <a:prstGeom prst="rect">
            <a:avLst/>
          </a:prstGeom>
          <a:noFill/>
          <a:ln>
            <a:noFill/>
          </a:ln>
        </p:spPr>
      </p:pic>
      <p:sp>
        <p:nvSpPr>
          <p:cNvPr id="286" name="Google Shape;286;p36"/>
          <p:cNvSpPr txBox="1"/>
          <p:nvPr/>
        </p:nvSpPr>
        <p:spPr>
          <a:xfrm>
            <a:off x="392575" y="1144038"/>
            <a:ext cx="4127700" cy="142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Calibri"/>
                <a:ea typeface="Calibri"/>
                <a:cs typeface="Calibri"/>
                <a:sym typeface="Calibri"/>
              </a:rPr>
              <a:t>Gustav Klimt used shapes to portray an image. The bricks on the house, the circles for the flowers, long rectangle strokes for the house. These combined shapes create pattern and shadow the impressionist style. Draw a picture of your house using multiple small shapes to make patterns. How many shapes can you use?</a:t>
            </a:r>
            <a:endParaRPr sz="1500">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pic>
        <p:nvPicPr>
          <p:cNvPr id="291" name="Google Shape;291;p37"/>
          <p:cNvPicPr preferRelativeResize="0"/>
          <p:nvPr/>
        </p:nvPicPr>
        <p:blipFill rotWithShape="1">
          <a:blip r:embed="rId3">
            <a:alphaModFix/>
          </a:blip>
          <a:srcRect l="4510" t="47313" r="62322" b="46115"/>
          <a:stretch/>
        </p:blipFill>
        <p:spPr>
          <a:xfrm>
            <a:off x="4496375" y="281877"/>
            <a:ext cx="4382326" cy="670924"/>
          </a:xfrm>
          <a:prstGeom prst="rect">
            <a:avLst/>
          </a:prstGeom>
          <a:noFill/>
          <a:ln>
            <a:noFill/>
          </a:ln>
        </p:spPr>
      </p:pic>
      <p:pic>
        <p:nvPicPr>
          <p:cNvPr id="292" name="Google Shape;292;p37"/>
          <p:cNvPicPr preferRelativeResize="0"/>
          <p:nvPr/>
        </p:nvPicPr>
        <p:blipFill rotWithShape="1">
          <a:blip r:embed="rId4">
            <a:alphaModFix/>
          </a:blip>
          <a:srcRect l="42832" t="43601" r="18951" b="45551"/>
          <a:stretch/>
        </p:blipFill>
        <p:spPr>
          <a:xfrm>
            <a:off x="363800" y="205674"/>
            <a:ext cx="3917525" cy="859124"/>
          </a:xfrm>
          <a:prstGeom prst="rect">
            <a:avLst/>
          </a:prstGeom>
          <a:noFill/>
          <a:ln>
            <a:noFill/>
          </a:ln>
        </p:spPr>
      </p:pic>
      <p:pic>
        <p:nvPicPr>
          <p:cNvPr id="293" name="Google Shape;293;p37"/>
          <p:cNvPicPr preferRelativeResize="0"/>
          <p:nvPr/>
        </p:nvPicPr>
        <p:blipFill>
          <a:blip r:embed="rId5">
            <a:alphaModFix/>
          </a:blip>
          <a:stretch>
            <a:fillRect/>
          </a:stretch>
        </p:blipFill>
        <p:spPr>
          <a:xfrm>
            <a:off x="5652913" y="952788"/>
            <a:ext cx="1465395" cy="2052375"/>
          </a:xfrm>
          <a:prstGeom prst="rect">
            <a:avLst/>
          </a:prstGeom>
          <a:noFill/>
          <a:ln>
            <a:noFill/>
          </a:ln>
        </p:spPr>
      </p:pic>
      <p:sp>
        <p:nvSpPr>
          <p:cNvPr id="294" name="Google Shape;294;p37"/>
          <p:cNvSpPr txBox="1"/>
          <p:nvPr/>
        </p:nvSpPr>
        <p:spPr>
          <a:xfrm>
            <a:off x="5542161" y="2943675"/>
            <a:ext cx="3343800" cy="319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a:solidFill>
                  <a:schemeClr val="dk1"/>
                </a:solidFill>
                <a:latin typeface="Calibri"/>
                <a:ea typeface="Calibri"/>
                <a:cs typeface="Calibri"/>
                <a:sym typeface="Calibri"/>
              </a:rPr>
              <a:t>Sunflowers, Series 2, Van Gogh, Arles, 1888</a:t>
            </a:r>
            <a:endParaRPr sz="1100">
              <a:solidFill>
                <a:schemeClr val="dk1"/>
              </a:solidFill>
              <a:latin typeface="Calibri"/>
              <a:ea typeface="Calibri"/>
              <a:cs typeface="Calibri"/>
              <a:sym typeface="Calibri"/>
            </a:endParaRPr>
          </a:p>
          <a:p>
            <a:pPr marL="0" lvl="0" indent="0" algn="ctr" rtl="0">
              <a:spcBef>
                <a:spcPts val="0"/>
              </a:spcBef>
              <a:spcAft>
                <a:spcPts val="0"/>
              </a:spcAft>
              <a:buNone/>
            </a:pPr>
            <a:endParaRPr sz="1100">
              <a:latin typeface="Calibri"/>
              <a:ea typeface="Calibri"/>
              <a:cs typeface="Calibri"/>
              <a:sym typeface="Calibri"/>
            </a:endParaRPr>
          </a:p>
        </p:txBody>
      </p:sp>
      <p:sp>
        <p:nvSpPr>
          <p:cNvPr id="295" name="Google Shape;295;p37"/>
          <p:cNvSpPr txBox="1"/>
          <p:nvPr/>
        </p:nvSpPr>
        <p:spPr>
          <a:xfrm>
            <a:off x="806675" y="4575325"/>
            <a:ext cx="4005600" cy="266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a:solidFill>
                  <a:schemeClr val="dk1"/>
                </a:solidFill>
                <a:latin typeface="Calibri"/>
                <a:ea typeface="Calibri"/>
                <a:cs typeface="Calibri"/>
                <a:sym typeface="Calibri"/>
              </a:rPr>
              <a:t>Sunflowers Series 1, Van Gogh, Paris, 1887</a:t>
            </a:r>
            <a:endParaRPr sz="1100">
              <a:latin typeface="Calibri"/>
              <a:ea typeface="Calibri"/>
              <a:cs typeface="Calibri"/>
              <a:sym typeface="Calibri"/>
            </a:endParaRPr>
          </a:p>
        </p:txBody>
      </p:sp>
      <p:pic>
        <p:nvPicPr>
          <p:cNvPr id="296" name="Google Shape;296;p37"/>
          <p:cNvPicPr preferRelativeResize="0"/>
          <p:nvPr/>
        </p:nvPicPr>
        <p:blipFill rotWithShape="1">
          <a:blip r:embed="rId6">
            <a:alphaModFix/>
          </a:blip>
          <a:srcRect l="31779" r="31772"/>
          <a:stretch/>
        </p:blipFill>
        <p:spPr>
          <a:xfrm>
            <a:off x="7345153" y="952788"/>
            <a:ext cx="1540636" cy="2033706"/>
          </a:xfrm>
          <a:prstGeom prst="rect">
            <a:avLst/>
          </a:prstGeom>
          <a:noFill/>
          <a:ln>
            <a:noFill/>
          </a:ln>
        </p:spPr>
      </p:pic>
      <p:sp>
        <p:nvSpPr>
          <p:cNvPr id="297" name="Google Shape;297;p37"/>
          <p:cNvSpPr txBox="1"/>
          <p:nvPr/>
        </p:nvSpPr>
        <p:spPr>
          <a:xfrm>
            <a:off x="5511250" y="3263525"/>
            <a:ext cx="3405600" cy="168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222222"/>
                </a:solidFill>
                <a:latin typeface="Calibri"/>
                <a:ea typeface="Calibri"/>
                <a:cs typeface="Calibri"/>
                <a:sym typeface="Calibri"/>
              </a:rPr>
              <a:t>Sunflower Series 1 &amp; 2 by Vincent Van Gogh</a:t>
            </a:r>
            <a:endParaRPr sz="1200">
              <a:solidFill>
                <a:srgbClr val="222222"/>
              </a:solidFill>
              <a:latin typeface="Calibri"/>
              <a:ea typeface="Calibri"/>
              <a:cs typeface="Calibri"/>
              <a:sym typeface="Calibri"/>
            </a:endParaRPr>
          </a:p>
          <a:p>
            <a:pPr marL="0" lvl="0" indent="0" algn="l" rtl="0">
              <a:spcBef>
                <a:spcPts val="0"/>
              </a:spcBef>
              <a:spcAft>
                <a:spcPts val="0"/>
              </a:spcAft>
              <a:buNone/>
            </a:pPr>
            <a:r>
              <a:rPr lang="en" sz="1200">
                <a:solidFill>
                  <a:srgbClr val="222222"/>
                </a:solidFill>
                <a:latin typeface="Calibri"/>
                <a:ea typeface="Calibri"/>
                <a:cs typeface="Calibri"/>
                <a:sym typeface="Calibri"/>
              </a:rPr>
              <a:t>The first series, executed in Paris in 1887, depicts the flowers lying on the ground, while the second set, executed a year later in </a:t>
            </a:r>
            <a:r>
              <a:rPr lang="en" sz="1200">
                <a:solidFill>
                  <a:srgbClr val="0B0080"/>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Arles</a:t>
            </a:r>
            <a:r>
              <a:rPr lang="en" sz="1200">
                <a:solidFill>
                  <a:srgbClr val="222222"/>
                </a:solidFill>
                <a:latin typeface="Calibri"/>
                <a:ea typeface="Calibri"/>
                <a:cs typeface="Calibri"/>
                <a:sym typeface="Calibri"/>
              </a:rPr>
              <a:t>, shows a bouquet of sunflowers in a vase. Van Gogh intended to decorate Gauguin's room with these paintings. He and Gauguin worked there together between October and December 1888.</a:t>
            </a:r>
            <a:endParaRPr sz="1200">
              <a:solidFill>
                <a:srgbClr val="222222"/>
              </a:solidFill>
              <a:latin typeface="Calibri"/>
              <a:ea typeface="Calibri"/>
              <a:cs typeface="Calibri"/>
              <a:sym typeface="Calibri"/>
            </a:endParaRPr>
          </a:p>
        </p:txBody>
      </p:sp>
      <p:pic>
        <p:nvPicPr>
          <p:cNvPr id="298" name="Google Shape;298;p37"/>
          <p:cNvPicPr preferRelativeResize="0"/>
          <p:nvPr/>
        </p:nvPicPr>
        <p:blipFill>
          <a:blip r:embed="rId8">
            <a:alphaModFix/>
          </a:blip>
          <a:stretch>
            <a:fillRect/>
          </a:stretch>
        </p:blipFill>
        <p:spPr>
          <a:xfrm>
            <a:off x="2533223" y="2949400"/>
            <a:ext cx="2846653" cy="1681450"/>
          </a:xfrm>
          <a:prstGeom prst="rect">
            <a:avLst/>
          </a:prstGeom>
          <a:noFill/>
          <a:ln>
            <a:noFill/>
          </a:ln>
        </p:spPr>
      </p:pic>
      <p:pic>
        <p:nvPicPr>
          <p:cNvPr id="299" name="Google Shape;299;p37"/>
          <p:cNvPicPr preferRelativeResize="0"/>
          <p:nvPr/>
        </p:nvPicPr>
        <p:blipFill>
          <a:blip r:embed="rId9">
            <a:alphaModFix/>
          </a:blip>
          <a:stretch>
            <a:fillRect/>
          </a:stretch>
        </p:blipFill>
        <p:spPr>
          <a:xfrm>
            <a:off x="363800" y="2949400"/>
            <a:ext cx="2066324" cy="1681450"/>
          </a:xfrm>
          <a:prstGeom prst="rect">
            <a:avLst/>
          </a:prstGeom>
          <a:noFill/>
          <a:ln>
            <a:noFill/>
          </a:ln>
        </p:spPr>
      </p:pic>
      <p:pic>
        <p:nvPicPr>
          <p:cNvPr id="300" name="Google Shape;300;p37"/>
          <p:cNvPicPr preferRelativeResize="0"/>
          <p:nvPr/>
        </p:nvPicPr>
        <p:blipFill>
          <a:blip r:embed="rId10">
            <a:alphaModFix/>
          </a:blip>
          <a:stretch>
            <a:fillRect/>
          </a:stretch>
        </p:blipFill>
        <p:spPr>
          <a:xfrm>
            <a:off x="2803851" y="1064800"/>
            <a:ext cx="2568499" cy="1808475"/>
          </a:xfrm>
          <a:prstGeom prst="rect">
            <a:avLst/>
          </a:prstGeom>
          <a:noFill/>
          <a:ln>
            <a:noFill/>
          </a:ln>
        </p:spPr>
      </p:pic>
      <p:pic>
        <p:nvPicPr>
          <p:cNvPr id="301" name="Google Shape;301;p37"/>
          <p:cNvPicPr preferRelativeResize="0"/>
          <p:nvPr/>
        </p:nvPicPr>
        <p:blipFill>
          <a:blip r:embed="rId11">
            <a:alphaModFix/>
          </a:blip>
          <a:stretch>
            <a:fillRect/>
          </a:stretch>
        </p:blipFill>
        <p:spPr>
          <a:xfrm>
            <a:off x="380611" y="1064800"/>
            <a:ext cx="2329788" cy="1808475"/>
          </a:xfrm>
          <a:prstGeom prst="rect">
            <a:avLst/>
          </a:prstGeom>
          <a:noFill/>
          <a:ln>
            <a:noFill/>
          </a:ln>
        </p:spPr>
      </p:pic>
      <p:sp>
        <p:nvSpPr>
          <p:cNvPr id="302" name="Google Shape;302;p37"/>
          <p:cNvSpPr txBox="1"/>
          <p:nvPr/>
        </p:nvSpPr>
        <p:spPr>
          <a:xfrm>
            <a:off x="456800" y="1064800"/>
            <a:ext cx="788700" cy="37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Calibri"/>
                <a:ea typeface="Calibri"/>
                <a:cs typeface="Calibri"/>
                <a:sym typeface="Calibri"/>
              </a:rPr>
              <a:t>1-1</a:t>
            </a:r>
            <a:endParaRPr>
              <a:solidFill>
                <a:srgbClr val="FFFFFF"/>
              </a:solidFill>
              <a:latin typeface="Calibri"/>
              <a:ea typeface="Calibri"/>
              <a:cs typeface="Calibri"/>
              <a:sym typeface="Calibri"/>
            </a:endParaRPr>
          </a:p>
        </p:txBody>
      </p:sp>
      <p:sp>
        <p:nvSpPr>
          <p:cNvPr id="303" name="Google Shape;303;p37"/>
          <p:cNvSpPr txBox="1"/>
          <p:nvPr/>
        </p:nvSpPr>
        <p:spPr>
          <a:xfrm>
            <a:off x="2819000" y="1064800"/>
            <a:ext cx="788700" cy="37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Calibri"/>
                <a:ea typeface="Calibri"/>
                <a:cs typeface="Calibri"/>
                <a:sym typeface="Calibri"/>
              </a:rPr>
              <a:t>1-2</a:t>
            </a:r>
            <a:endParaRPr>
              <a:solidFill>
                <a:srgbClr val="FFFFFF"/>
              </a:solidFill>
              <a:latin typeface="Calibri"/>
              <a:ea typeface="Calibri"/>
              <a:cs typeface="Calibri"/>
              <a:sym typeface="Calibri"/>
            </a:endParaRPr>
          </a:p>
        </p:txBody>
      </p:sp>
      <p:sp>
        <p:nvSpPr>
          <p:cNvPr id="304" name="Google Shape;304;p37"/>
          <p:cNvSpPr txBox="1"/>
          <p:nvPr/>
        </p:nvSpPr>
        <p:spPr>
          <a:xfrm>
            <a:off x="456800" y="2969800"/>
            <a:ext cx="788700" cy="37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Calibri"/>
                <a:ea typeface="Calibri"/>
                <a:cs typeface="Calibri"/>
                <a:sym typeface="Calibri"/>
              </a:rPr>
              <a:t>1-3</a:t>
            </a:r>
            <a:endParaRPr>
              <a:solidFill>
                <a:srgbClr val="FFFFFF"/>
              </a:solidFill>
              <a:latin typeface="Calibri"/>
              <a:ea typeface="Calibri"/>
              <a:cs typeface="Calibri"/>
              <a:sym typeface="Calibri"/>
            </a:endParaRPr>
          </a:p>
        </p:txBody>
      </p:sp>
      <p:sp>
        <p:nvSpPr>
          <p:cNvPr id="305" name="Google Shape;305;p37"/>
          <p:cNvSpPr txBox="1"/>
          <p:nvPr/>
        </p:nvSpPr>
        <p:spPr>
          <a:xfrm>
            <a:off x="2590400" y="2969800"/>
            <a:ext cx="788700" cy="37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Calibri"/>
                <a:ea typeface="Calibri"/>
                <a:cs typeface="Calibri"/>
                <a:sym typeface="Calibri"/>
              </a:rPr>
              <a:t>1-4</a:t>
            </a:r>
            <a:endParaRPr>
              <a:solidFill>
                <a:srgbClr val="FFFFFF"/>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pic>
        <p:nvPicPr>
          <p:cNvPr id="310" name="Google Shape;310;p38"/>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311" name="Google Shape;311;p3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312" name="Google Shape;312;p38"/>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4    •    W E E K  23</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7A22EB90-F838-C633-8317-565AF075DADD}"/>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pic>
        <p:nvPicPr>
          <p:cNvPr id="317" name="Google Shape;317;p39"/>
          <p:cNvPicPr preferRelativeResize="0"/>
          <p:nvPr/>
        </p:nvPicPr>
        <p:blipFill rotWithShape="1">
          <a:blip r:embed="rId3">
            <a:alphaModFix/>
          </a:blip>
          <a:srcRect l="4510" t="6021" r="62322" b="87968"/>
          <a:stretch/>
        </p:blipFill>
        <p:spPr>
          <a:xfrm>
            <a:off x="189675" y="221261"/>
            <a:ext cx="4382326" cy="613651"/>
          </a:xfrm>
          <a:prstGeom prst="rect">
            <a:avLst/>
          </a:prstGeom>
          <a:noFill/>
          <a:ln>
            <a:noFill/>
          </a:ln>
        </p:spPr>
      </p:pic>
      <p:pic>
        <p:nvPicPr>
          <p:cNvPr id="318" name="Google Shape;318;p39"/>
          <p:cNvPicPr preferRelativeResize="0"/>
          <p:nvPr/>
        </p:nvPicPr>
        <p:blipFill rotWithShape="1">
          <a:blip r:embed="rId4">
            <a:alphaModFix/>
          </a:blip>
          <a:srcRect l="6120" t="5632" r="69406" b="84389"/>
          <a:stretch/>
        </p:blipFill>
        <p:spPr>
          <a:xfrm>
            <a:off x="4721425" y="64200"/>
            <a:ext cx="3620752" cy="1140774"/>
          </a:xfrm>
          <a:prstGeom prst="rect">
            <a:avLst/>
          </a:prstGeom>
          <a:noFill/>
          <a:ln>
            <a:noFill/>
          </a:ln>
        </p:spPr>
      </p:pic>
      <p:pic>
        <p:nvPicPr>
          <p:cNvPr id="319" name="Google Shape;319;p39"/>
          <p:cNvPicPr preferRelativeResize="0"/>
          <p:nvPr/>
        </p:nvPicPr>
        <p:blipFill>
          <a:blip r:embed="rId5">
            <a:alphaModFix/>
          </a:blip>
          <a:stretch>
            <a:fillRect/>
          </a:stretch>
        </p:blipFill>
        <p:spPr>
          <a:xfrm>
            <a:off x="189675" y="964585"/>
            <a:ext cx="4382326" cy="2062265"/>
          </a:xfrm>
          <a:prstGeom prst="rect">
            <a:avLst/>
          </a:prstGeom>
          <a:noFill/>
          <a:ln>
            <a:noFill/>
          </a:ln>
        </p:spPr>
      </p:pic>
      <p:pic>
        <p:nvPicPr>
          <p:cNvPr id="320" name="Google Shape;320;p39"/>
          <p:cNvPicPr preferRelativeResize="0"/>
          <p:nvPr/>
        </p:nvPicPr>
        <p:blipFill>
          <a:blip r:embed="rId6">
            <a:alphaModFix/>
          </a:blip>
          <a:stretch>
            <a:fillRect/>
          </a:stretch>
        </p:blipFill>
        <p:spPr>
          <a:xfrm>
            <a:off x="4572000" y="1595575"/>
            <a:ext cx="4349982" cy="3121300"/>
          </a:xfrm>
          <a:prstGeom prst="rect">
            <a:avLst/>
          </a:prstGeom>
          <a:noFill/>
          <a:ln>
            <a:noFill/>
          </a:ln>
        </p:spPr>
      </p:pic>
      <p:sp>
        <p:nvSpPr>
          <p:cNvPr id="321" name="Google Shape;321;p39"/>
          <p:cNvSpPr txBox="1"/>
          <p:nvPr/>
        </p:nvSpPr>
        <p:spPr>
          <a:xfrm>
            <a:off x="4515750" y="4657475"/>
            <a:ext cx="4267200" cy="47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uFill>
                  <a:noFill/>
                </a:uFill>
                <a:latin typeface="Calibri"/>
                <a:ea typeface="Calibri"/>
                <a:cs typeface="Calibri"/>
                <a:sym typeface="Calibri"/>
                <a:hlinkClick r:id="rId7"/>
              </a:rPr>
              <a:t>Jawlensky and Werefkin, Gabriele Munter, 1908</a:t>
            </a:r>
            <a:endParaRPr sz="1200">
              <a:latin typeface="Calibri"/>
              <a:ea typeface="Calibri"/>
              <a:cs typeface="Calibri"/>
              <a:sym typeface="Calibri"/>
            </a:endParaRPr>
          </a:p>
        </p:txBody>
      </p:sp>
      <p:pic>
        <p:nvPicPr>
          <p:cNvPr id="322" name="Google Shape;322;p39"/>
          <p:cNvPicPr preferRelativeResize="0"/>
          <p:nvPr/>
        </p:nvPicPr>
        <p:blipFill>
          <a:blip r:embed="rId8">
            <a:alphaModFix/>
          </a:blip>
          <a:stretch>
            <a:fillRect/>
          </a:stretch>
        </p:blipFill>
        <p:spPr>
          <a:xfrm>
            <a:off x="189675" y="3123950"/>
            <a:ext cx="4267200" cy="1592933"/>
          </a:xfrm>
          <a:prstGeom prst="rect">
            <a:avLst/>
          </a:prstGeom>
          <a:noFill/>
          <a:ln>
            <a:noFill/>
          </a:ln>
        </p:spPr>
      </p:pic>
      <p:pic>
        <p:nvPicPr>
          <p:cNvPr id="323" name="Google Shape;323;p39"/>
          <p:cNvPicPr preferRelativeResize="0"/>
          <p:nvPr/>
        </p:nvPicPr>
        <p:blipFill rotWithShape="1">
          <a:blip r:embed="rId9">
            <a:alphaModFix/>
          </a:blip>
          <a:srcRect b="10944"/>
          <a:stretch/>
        </p:blipFill>
        <p:spPr>
          <a:xfrm>
            <a:off x="1756787" y="2362575"/>
            <a:ext cx="982288" cy="613650"/>
          </a:xfrm>
          <a:prstGeom prst="rect">
            <a:avLst/>
          </a:prstGeom>
          <a:noFill/>
          <a:ln>
            <a:noFill/>
          </a:ln>
        </p:spPr>
      </p:pic>
      <p:sp>
        <p:nvSpPr>
          <p:cNvPr id="324" name="Google Shape;324;p39"/>
          <p:cNvSpPr txBox="1"/>
          <p:nvPr/>
        </p:nvSpPr>
        <p:spPr>
          <a:xfrm>
            <a:off x="4642350" y="1093500"/>
            <a:ext cx="4014000" cy="34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Sketch how this scene came about...</a:t>
            </a:r>
            <a:endParaRPr>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pic>
        <p:nvPicPr>
          <p:cNvPr id="329" name="Google Shape;329;p40"/>
          <p:cNvPicPr preferRelativeResize="0"/>
          <p:nvPr/>
        </p:nvPicPr>
        <p:blipFill rotWithShape="1">
          <a:blip r:embed="rId3">
            <a:alphaModFix/>
          </a:blip>
          <a:srcRect l="4510" t="16822" r="62322" b="77167"/>
          <a:stretch/>
        </p:blipFill>
        <p:spPr>
          <a:xfrm>
            <a:off x="275125" y="256605"/>
            <a:ext cx="4382326" cy="613651"/>
          </a:xfrm>
          <a:prstGeom prst="rect">
            <a:avLst/>
          </a:prstGeom>
          <a:noFill/>
          <a:ln>
            <a:noFill/>
          </a:ln>
        </p:spPr>
      </p:pic>
      <p:pic>
        <p:nvPicPr>
          <p:cNvPr id="330" name="Google Shape;330;p40"/>
          <p:cNvPicPr preferRelativeResize="0"/>
          <p:nvPr/>
        </p:nvPicPr>
        <p:blipFill rotWithShape="1">
          <a:blip r:embed="rId4">
            <a:alphaModFix/>
          </a:blip>
          <a:srcRect l="4444" t="15178" r="69909" b="75059"/>
          <a:stretch/>
        </p:blipFill>
        <p:spPr>
          <a:xfrm>
            <a:off x="4657450" y="100425"/>
            <a:ext cx="3527898" cy="1037624"/>
          </a:xfrm>
          <a:prstGeom prst="rect">
            <a:avLst/>
          </a:prstGeom>
          <a:noFill/>
          <a:ln>
            <a:noFill/>
          </a:ln>
        </p:spPr>
      </p:pic>
      <p:pic>
        <p:nvPicPr>
          <p:cNvPr id="331" name="Google Shape;331;p40"/>
          <p:cNvPicPr preferRelativeResize="0"/>
          <p:nvPr/>
        </p:nvPicPr>
        <p:blipFill>
          <a:blip r:embed="rId5">
            <a:alphaModFix/>
          </a:blip>
          <a:stretch>
            <a:fillRect/>
          </a:stretch>
        </p:blipFill>
        <p:spPr>
          <a:xfrm>
            <a:off x="189675" y="1072875"/>
            <a:ext cx="4976050" cy="3862674"/>
          </a:xfrm>
          <a:prstGeom prst="rect">
            <a:avLst/>
          </a:prstGeom>
          <a:noFill/>
          <a:ln>
            <a:noFill/>
          </a:ln>
        </p:spPr>
      </p:pic>
      <p:sp>
        <p:nvSpPr>
          <p:cNvPr id="332" name="Google Shape;332;p40"/>
          <p:cNvSpPr txBox="1"/>
          <p:nvPr/>
        </p:nvSpPr>
        <p:spPr>
          <a:xfrm>
            <a:off x="5311700" y="2091625"/>
            <a:ext cx="3499200" cy="2691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latin typeface="Calibri"/>
                <a:ea typeface="Calibri"/>
                <a:cs typeface="Calibri"/>
                <a:sym typeface="Calibri"/>
              </a:rPr>
              <a:t>- The painting was first exhibited at the Impressionist exhibition  in 1877, which Caillebotte largely organized and financed.</a:t>
            </a:r>
            <a:endParaRPr sz="1000">
              <a:latin typeface="Calibri"/>
              <a:ea typeface="Calibri"/>
              <a:cs typeface="Calibri"/>
              <a:sym typeface="Calibri"/>
            </a:endParaRPr>
          </a:p>
          <a:p>
            <a:pPr marL="0" lvl="0" indent="0" algn="l" rtl="0">
              <a:lnSpc>
                <a:spcPct val="100000"/>
              </a:lnSpc>
              <a:spcBef>
                <a:spcPts val="300"/>
              </a:spcBef>
              <a:spcAft>
                <a:spcPts val="0"/>
              </a:spcAft>
              <a:buNone/>
            </a:pPr>
            <a:r>
              <a:rPr lang="en" sz="1000">
                <a:latin typeface="Calibri"/>
                <a:ea typeface="Calibri"/>
                <a:cs typeface="Calibri"/>
                <a:sym typeface="Calibri"/>
              </a:rPr>
              <a:t>- In 2014, Art Institute conservator Faye Wrubel began to remove varnish that was added some time in the mid-20th century.</a:t>
            </a:r>
            <a:endParaRPr sz="1000">
              <a:latin typeface="Calibri"/>
              <a:ea typeface="Calibri"/>
              <a:cs typeface="Calibri"/>
              <a:sym typeface="Calibri"/>
            </a:endParaRPr>
          </a:p>
          <a:p>
            <a:pPr marL="0" lvl="0" indent="0" algn="l" rtl="0">
              <a:lnSpc>
                <a:spcPct val="100000"/>
              </a:lnSpc>
              <a:spcBef>
                <a:spcPts val="300"/>
              </a:spcBef>
              <a:spcAft>
                <a:spcPts val="0"/>
              </a:spcAft>
              <a:buNone/>
            </a:pPr>
            <a:r>
              <a:rPr lang="en" sz="1000">
                <a:latin typeface="Calibri"/>
                <a:ea typeface="Calibri"/>
                <a:cs typeface="Calibri"/>
                <a:sym typeface="Calibri"/>
              </a:rPr>
              <a:t>- Caillebotte was not only one of the foremost Impressionist artists, he was also an esteemed collector. In fact, when he died, he gave his collection to the French nation and the pieces now form the backbone of the Impressionist collection at the Musée d'Orsay.</a:t>
            </a:r>
            <a:endParaRPr sz="1000">
              <a:latin typeface="Calibri"/>
              <a:ea typeface="Calibri"/>
              <a:cs typeface="Calibri"/>
              <a:sym typeface="Calibri"/>
            </a:endParaRPr>
          </a:p>
          <a:p>
            <a:pPr marL="0" lvl="0" indent="0" algn="l" rtl="0">
              <a:lnSpc>
                <a:spcPct val="100000"/>
              </a:lnSpc>
              <a:spcBef>
                <a:spcPts val="300"/>
              </a:spcBef>
              <a:spcAft>
                <a:spcPts val="0"/>
              </a:spcAft>
              <a:buNone/>
            </a:pPr>
            <a:r>
              <a:rPr lang="en" sz="1000">
                <a:latin typeface="Calibri"/>
                <a:ea typeface="Calibri"/>
                <a:cs typeface="Calibri"/>
                <a:sym typeface="Calibri"/>
              </a:rPr>
              <a:t>- The couple walking in the foreground of the painting is strolling down the rue de Turin, which intersects with the rue de Moscou immediately behind them. This intersection still exists today and </a:t>
            </a:r>
            <a:r>
              <a:rPr lang="en" sz="1000">
                <a:uFill>
                  <a:noFill/>
                </a:uFill>
                <a:latin typeface="Calibri"/>
                <a:ea typeface="Calibri"/>
                <a:cs typeface="Calibri"/>
                <a:sym typeface="Calibri"/>
                <a:hlinkClick r:id="rId6"/>
              </a:rPr>
              <a:t>looks remarkably similar</a:t>
            </a:r>
            <a:r>
              <a:rPr lang="en" sz="1000">
                <a:latin typeface="Calibri"/>
                <a:ea typeface="Calibri"/>
                <a:cs typeface="Calibri"/>
                <a:sym typeface="Calibri"/>
              </a:rPr>
              <a:t>.</a:t>
            </a:r>
            <a:endParaRPr sz="1000">
              <a:latin typeface="Calibri"/>
              <a:ea typeface="Calibri"/>
              <a:cs typeface="Calibri"/>
              <a:sym typeface="Calibri"/>
            </a:endParaRPr>
          </a:p>
          <a:p>
            <a:pPr marL="0" lvl="0" indent="0" algn="l" rtl="0">
              <a:lnSpc>
                <a:spcPct val="100000"/>
              </a:lnSpc>
              <a:spcBef>
                <a:spcPts val="300"/>
              </a:spcBef>
              <a:spcAft>
                <a:spcPts val="300"/>
              </a:spcAft>
              <a:buNone/>
            </a:pPr>
            <a:r>
              <a:rPr lang="en" sz="1000">
                <a:latin typeface="Calibri"/>
                <a:ea typeface="Calibri"/>
                <a:cs typeface="Calibri"/>
                <a:sym typeface="Calibri"/>
              </a:rPr>
              <a:t>- Caillebotte owned property in this neighborhood and his friend and fellow artist Edouard Manet lived less than five minutes from this intersection.</a:t>
            </a:r>
            <a:endParaRPr sz="1000">
              <a:latin typeface="Calibri"/>
              <a:ea typeface="Calibri"/>
              <a:cs typeface="Calibri"/>
              <a:sym typeface="Calibri"/>
            </a:endParaRPr>
          </a:p>
        </p:txBody>
      </p:sp>
      <p:sp>
        <p:nvSpPr>
          <p:cNvPr id="333" name="Google Shape;333;p40"/>
          <p:cNvSpPr txBox="1"/>
          <p:nvPr/>
        </p:nvSpPr>
        <p:spPr>
          <a:xfrm>
            <a:off x="5310125" y="956325"/>
            <a:ext cx="3188400" cy="502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800">
                <a:solidFill>
                  <a:schemeClr val="dk1"/>
                </a:solidFill>
                <a:latin typeface="Calibri"/>
                <a:ea typeface="Calibri"/>
                <a:cs typeface="Calibri"/>
                <a:sym typeface="Calibri"/>
              </a:rPr>
              <a:t>Paris Street; Rainy Day</a:t>
            </a:r>
            <a:endParaRPr sz="1800">
              <a:solidFill>
                <a:schemeClr val="dk1"/>
              </a:solidFill>
              <a:latin typeface="Calibri"/>
              <a:ea typeface="Calibri"/>
              <a:cs typeface="Calibri"/>
              <a:sym typeface="Calibri"/>
            </a:endParaRPr>
          </a:p>
          <a:p>
            <a:pPr marL="0" lvl="0" indent="0" algn="l" rtl="0">
              <a:lnSpc>
                <a:spcPct val="100000"/>
              </a:lnSpc>
              <a:spcBef>
                <a:spcPts val="300"/>
              </a:spcBef>
              <a:spcAft>
                <a:spcPts val="0"/>
              </a:spcAft>
              <a:buNone/>
            </a:pPr>
            <a:r>
              <a:rPr lang="en" sz="1000">
                <a:solidFill>
                  <a:srgbClr val="777777"/>
                </a:solidFill>
                <a:latin typeface="Calibri"/>
                <a:ea typeface="Calibri"/>
                <a:cs typeface="Calibri"/>
                <a:sym typeface="Calibri"/>
              </a:rPr>
              <a:t>Painting by Gustave Caillebotte, 1877, Impressionism</a:t>
            </a:r>
            <a:endParaRPr sz="1000">
              <a:latin typeface="Calibri"/>
              <a:ea typeface="Calibri"/>
              <a:cs typeface="Calibri"/>
              <a:sym typeface="Calibri"/>
            </a:endParaRPr>
          </a:p>
        </p:txBody>
      </p:sp>
      <p:sp>
        <p:nvSpPr>
          <p:cNvPr id="334" name="Google Shape;334;p40"/>
          <p:cNvSpPr txBox="1"/>
          <p:nvPr/>
        </p:nvSpPr>
        <p:spPr>
          <a:xfrm>
            <a:off x="5310125" y="1459125"/>
            <a:ext cx="3332700" cy="69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Tell us what is happening. Who are the people portrayed? Where are they going? Where have they been?</a:t>
            </a:r>
            <a:endParaRPr sz="1200">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39" name="Google Shape;339;p41"/>
          <p:cNvPicPr preferRelativeResize="0"/>
          <p:nvPr/>
        </p:nvPicPr>
        <p:blipFill>
          <a:blip r:embed="rId3">
            <a:alphaModFix/>
          </a:blip>
          <a:stretch>
            <a:fillRect/>
          </a:stretch>
        </p:blipFill>
        <p:spPr>
          <a:xfrm>
            <a:off x="5703825" y="1060025"/>
            <a:ext cx="2948274" cy="3931024"/>
          </a:xfrm>
          <a:prstGeom prst="rect">
            <a:avLst/>
          </a:prstGeom>
          <a:noFill/>
          <a:ln>
            <a:noFill/>
          </a:ln>
        </p:spPr>
      </p:pic>
      <p:pic>
        <p:nvPicPr>
          <p:cNvPr id="340" name="Google Shape;340;p41"/>
          <p:cNvPicPr preferRelativeResize="0"/>
          <p:nvPr/>
        </p:nvPicPr>
        <p:blipFill rotWithShape="1">
          <a:blip r:embed="rId4">
            <a:alphaModFix/>
          </a:blip>
          <a:srcRect l="4510" t="27568" r="62322" b="66421"/>
          <a:stretch/>
        </p:blipFill>
        <p:spPr>
          <a:xfrm>
            <a:off x="265550" y="208163"/>
            <a:ext cx="4382326" cy="613651"/>
          </a:xfrm>
          <a:prstGeom prst="rect">
            <a:avLst/>
          </a:prstGeom>
          <a:noFill/>
          <a:ln>
            <a:noFill/>
          </a:ln>
        </p:spPr>
      </p:pic>
      <p:pic>
        <p:nvPicPr>
          <p:cNvPr id="341" name="Google Shape;341;p41"/>
          <p:cNvPicPr preferRelativeResize="0"/>
          <p:nvPr/>
        </p:nvPicPr>
        <p:blipFill rotWithShape="1">
          <a:blip r:embed="rId5">
            <a:alphaModFix/>
          </a:blip>
          <a:srcRect l="5952" t="24286" r="68232" b="65301"/>
          <a:stretch/>
        </p:blipFill>
        <p:spPr>
          <a:xfrm>
            <a:off x="4931500" y="1"/>
            <a:ext cx="3559174" cy="1109349"/>
          </a:xfrm>
          <a:prstGeom prst="rect">
            <a:avLst/>
          </a:prstGeom>
          <a:noFill/>
          <a:ln>
            <a:noFill/>
          </a:ln>
        </p:spPr>
      </p:pic>
      <p:pic>
        <p:nvPicPr>
          <p:cNvPr id="342" name="Google Shape;342;p41"/>
          <p:cNvPicPr preferRelativeResize="0"/>
          <p:nvPr/>
        </p:nvPicPr>
        <p:blipFill>
          <a:blip r:embed="rId6">
            <a:alphaModFix/>
          </a:blip>
          <a:stretch>
            <a:fillRect/>
          </a:stretch>
        </p:blipFill>
        <p:spPr>
          <a:xfrm>
            <a:off x="265550" y="940889"/>
            <a:ext cx="3253747" cy="4016886"/>
          </a:xfrm>
          <a:prstGeom prst="rect">
            <a:avLst/>
          </a:prstGeom>
          <a:noFill/>
          <a:ln>
            <a:noFill/>
          </a:ln>
        </p:spPr>
      </p:pic>
      <p:sp>
        <p:nvSpPr>
          <p:cNvPr id="343" name="Google Shape;343;p41"/>
          <p:cNvSpPr txBox="1"/>
          <p:nvPr/>
        </p:nvSpPr>
        <p:spPr>
          <a:xfrm>
            <a:off x="3588225" y="4232575"/>
            <a:ext cx="2688300" cy="82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highlight>
                  <a:srgbClr val="FFFFFF"/>
                </a:highlight>
                <a:latin typeface="Calibri"/>
                <a:ea typeface="Calibri"/>
                <a:cs typeface="Calibri"/>
                <a:sym typeface="Calibri"/>
              </a:rPr>
              <a:t>The Parrot Man (1902)</a:t>
            </a:r>
            <a:endParaRPr sz="100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000">
                <a:solidFill>
                  <a:schemeClr val="dk1"/>
                </a:solidFill>
                <a:highlight>
                  <a:srgbClr val="FFFFFF"/>
                </a:highlight>
                <a:latin typeface="Calibri"/>
                <a:ea typeface="Calibri"/>
                <a:cs typeface="Calibri"/>
                <a:sym typeface="Calibri"/>
              </a:rPr>
              <a:t>Folkwang Museum, Essen.</a:t>
            </a:r>
            <a:endParaRPr sz="100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000">
                <a:solidFill>
                  <a:schemeClr val="dk1"/>
                </a:solidFill>
                <a:highlight>
                  <a:srgbClr val="FFFFFF"/>
                </a:highlight>
                <a:latin typeface="Calibri"/>
                <a:ea typeface="Calibri"/>
                <a:cs typeface="Calibri"/>
                <a:sym typeface="Calibri"/>
              </a:rPr>
              <a:t>German post-Impressionist painting</a:t>
            </a:r>
            <a:endParaRPr sz="100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r>
              <a:rPr lang="en" sz="1000">
                <a:solidFill>
                  <a:schemeClr val="dk1"/>
                </a:solidFill>
                <a:highlight>
                  <a:srgbClr val="FFFFFF"/>
                </a:highlight>
                <a:latin typeface="Calibri"/>
                <a:ea typeface="Calibri"/>
                <a:cs typeface="Calibri"/>
                <a:sym typeface="Calibri"/>
              </a:rPr>
              <a:t>by Max Liebermann.</a:t>
            </a:r>
            <a:endParaRPr>
              <a:latin typeface="Calibri"/>
              <a:ea typeface="Calibri"/>
              <a:cs typeface="Calibri"/>
              <a:sym typeface="Calibri"/>
            </a:endParaRPr>
          </a:p>
        </p:txBody>
      </p:sp>
      <p:sp>
        <p:nvSpPr>
          <p:cNvPr id="344" name="Google Shape;344;p41"/>
          <p:cNvSpPr/>
          <p:nvPr/>
        </p:nvSpPr>
        <p:spPr>
          <a:xfrm>
            <a:off x="8031850" y="4510275"/>
            <a:ext cx="688800" cy="44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41"/>
          <p:cNvSpPr txBox="1"/>
          <p:nvPr/>
        </p:nvSpPr>
        <p:spPr>
          <a:xfrm>
            <a:off x="3588225" y="864700"/>
            <a:ext cx="2288400" cy="308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The first ten years following the founding of the Berlin Secession in 1899 may be considered the heyday of German Impressionism. Important works included Liebermann's Man with Parrots and The Parrot Walk, as well as numerous beach scenes.</a:t>
            </a:r>
            <a:endParaRPr sz="1000">
              <a:latin typeface="Calibri"/>
              <a:ea typeface="Calibri"/>
              <a:cs typeface="Calibri"/>
              <a:sym typeface="Calibri"/>
            </a:endParaRPr>
          </a:p>
          <a:p>
            <a:pPr marL="0" lvl="0" indent="0" algn="l" rtl="0">
              <a:spcBef>
                <a:spcPts val="0"/>
              </a:spcBef>
              <a:spcAft>
                <a:spcPts val="0"/>
              </a:spcAft>
              <a:buNone/>
            </a:pPr>
            <a:endParaRPr sz="1000">
              <a:latin typeface="Calibri"/>
              <a:ea typeface="Calibri"/>
              <a:cs typeface="Calibri"/>
              <a:sym typeface="Calibri"/>
            </a:endParaRPr>
          </a:p>
          <a:p>
            <a:pPr marL="0" lvl="0" indent="0" algn="l" rtl="0">
              <a:spcBef>
                <a:spcPts val="0"/>
              </a:spcBef>
              <a:spcAft>
                <a:spcPts val="0"/>
              </a:spcAft>
              <a:buNone/>
            </a:pPr>
            <a:r>
              <a:rPr lang="en" sz="1000">
                <a:latin typeface="Calibri"/>
                <a:ea typeface="Calibri"/>
                <a:cs typeface="Calibri"/>
                <a:sym typeface="Calibri"/>
              </a:rPr>
              <a:t>Following the </a:t>
            </a:r>
            <a:r>
              <a:rPr lang="en" sz="1000">
                <a:uFill>
                  <a:noFill/>
                </a:uFill>
                <a:latin typeface="Calibri"/>
                <a:ea typeface="Calibri"/>
                <a:cs typeface="Calibri"/>
                <a:sym typeface="Calibri"/>
                <a:hlinkClick r:id="rId7"/>
              </a:rPr>
              <a:t>Vienna Secession</a:t>
            </a:r>
            <a:r>
              <a:rPr lang="en" sz="1000">
                <a:latin typeface="Calibri"/>
                <a:ea typeface="Calibri"/>
                <a:cs typeface="Calibri"/>
                <a:sym typeface="Calibri"/>
              </a:rPr>
              <a:t> in Austria, and the earlier </a:t>
            </a:r>
            <a:r>
              <a:rPr lang="en" sz="1000">
                <a:uFill>
                  <a:noFill/>
                </a:uFill>
                <a:latin typeface="Calibri"/>
                <a:ea typeface="Calibri"/>
                <a:cs typeface="Calibri"/>
                <a:sym typeface="Calibri"/>
                <a:hlinkClick r:id="rId8"/>
              </a:rPr>
              <a:t>Munich Secession</a:t>
            </a:r>
            <a:r>
              <a:rPr lang="en" sz="1000">
                <a:latin typeface="Calibri"/>
                <a:ea typeface="Calibri"/>
                <a:cs typeface="Calibri"/>
                <a:sym typeface="Calibri"/>
              </a:rPr>
              <a:t>, the </a:t>
            </a:r>
            <a:r>
              <a:rPr lang="en" sz="1000">
                <a:uFill>
                  <a:noFill/>
                </a:uFill>
                <a:latin typeface="Calibri"/>
                <a:ea typeface="Calibri"/>
                <a:cs typeface="Calibri"/>
                <a:sym typeface="Calibri"/>
                <a:hlinkClick r:id="rId9"/>
              </a:rPr>
              <a:t>Berlin Secession</a:t>
            </a:r>
            <a:r>
              <a:rPr lang="en" sz="1000">
                <a:latin typeface="Calibri"/>
                <a:ea typeface="Calibri"/>
                <a:cs typeface="Calibri"/>
                <a:sym typeface="Calibri"/>
              </a:rPr>
              <a:t> was finally announced in 1898, under the inaugural Presidency of Max Liebermann. He remained President of the Berlin Sezession until 1911, although this didn't stop him from being a member of the Berlin Academy. Indeed, in 1920, in the aftermath of the First World War, he was elected President of the Academy, remaining a member until Jewish artists were banned in 1933.</a:t>
            </a:r>
            <a:endParaRPr sz="1000">
              <a:latin typeface="Calibri"/>
              <a:ea typeface="Calibri"/>
              <a:cs typeface="Calibri"/>
              <a:sym typeface="Calibri"/>
            </a:endParaRPr>
          </a:p>
        </p:txBody>
      </p:sp>
      <p:sp>
        <p:nvSpPr>
          <p:cNvPr id="346" name="Google Shape;346;p41"/>
          <p:cNvSpPr txBox="1"/>
          <p:nvPr/>
        </p:nvSpPr>
        <p:spPr>
          <a:xfrm>
            <a:off x="7152675" y="983825"/>
            <a:ext cx="1568100" cy="1109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a:latin typeface="Calibri"/>
                <a:ea typeface="Calibri"/>
                <a:cs typeface="Calibri"/>
                <a:sym typeface="Calibri"/>
              </a:rPr>
              <a:t>Finish the parrots in your book.</a:t>
            </a:r>
            <a:endParaRPr>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pic>
        <p:nvPicPr>
          <p:cNvPr id="68" name="Google Shape;68;p15"/>
          <p:cNvPicPr preferRelativeResize="0"/>
          <p:nvPr/>
        </p:nvPicPr>
        <p:blipFill rotWithShape="1">
          <a:blip r:embed="rId3">
            <a:alphaModFix/>
          </a:blip>
          <a:srcRect l="4510" t="6021" r="62322" b="87968"/>
          <a:stretch/>
        </p:blipFill>
        <p:spPr>
          <a:xfrm>
            <a:off x="189675" y="145061"/>
            <a:ext cx="4382326" cy="613651"/>
          </a:xfrm>
          <a:prstGeom prst="rect">
            <a:avLst/>
          </a:prstGeom>
          <a:noFill/>
          <a:ln>
            <a:noFill/>
          </a:ln>
        </p:spPr>
      </p:pic>
      <p:pic>
        <p:nvPicPr>
          <p:cNvPr id="69" name="Google Shape;69;p15"/>
          <p:cNvPicPr preferRelativeResize="0"/>
          <p:nvPr/>
        </p:nvPicPr>
        <p:blipFill rotWithShape="1">
          <a:blip r:embed="rId4">
            <a:alphaModFix/>
          </a:blip>
          <a:srcRect l="3607" t="4988" r="58344" b="81995"/>
          <a:stretch/>
        </p:blipFill>
        <p:spPr>
          <a:xfrm>
            <a:off x="4706050" y="145050"/>
            <a:ext cx="4052227" cy="1071099"/>
          </a:xfrm>
          <a:prstGeom prst="rect">
            <a:avLst/>
          </a:prstGeom>
          <a:noFill/>
          <a:ln>
            <a:noFill/>
          </a:ln>
        </p:spPr>
      </p:pic>
      <p:sp>
        <p:nvSpPr>
          <p:cNvPr id="70" name="Google Shape;70;p15"/>
          <p:cNvSpPr txBox="1"/>
          <p:nvPr/>
        </p:nvSpPr>
        <p:spPr>
          <a:xfrm>
            <a:off x="4572000" y="2517350"/>
            <a:ext cx="2436300" cy="13989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None/>
            </a:pPr>
            <a:r>
              <a:rPr lang="en" sz="3000">
                <a:latin typeface="Calibri"/>
                <a:ea typeface="Calibri"/>
                <a:cs typeface="Calibri"/>
                <a:sym typeface="Calibri"/>
              </a:rPr>
              <a:t>Auguste Rodin</a:t>
            </a:r>
            <a:endParaRPr sz="3000">
              <a:latin typeface="Calibri"/>
              <a:ea typeface="Calibri"/>
              <a:cs typeface="Calibri"/>
              <a:sym typeface="Calibri"/>
            </a:endParaRPr>
          </a:p>
          <a:p>
            <a:pPr marL="0" marR="139700" lvl="0" indent="0" algn="r" rtl="0">
              <a:lnSpc>
                <a:spcPct val="100000"/>
              </a:lnSpc>
              <a:spcBef>
                <a:spcPts val="500"/>
              </a:spcBef>
              <a:spcAft>
                <a:spcPts val="0"/>
              </a:spcAft>
              <a:buNone/>
            </a:pPr>
            <a:r>
              <a:rPr lang="en" sz="1100">
                <a:uFill>
                  <a:noFill/>
                </a:uFill>
                <a:latin typeface="Calibri"/>
                <a:ea typeface="Calibri"/>
                <a:cs typeface="Calibri"/>
                <a:sym typeface="Calibri"/>
                <a:hlinkClick r:id="rId5"/>
              </a:rPr>
              <a:t>Born</a:t>
            </a:r>
            <a:r>
              <a:rPr lang="en" sz="1100">
                <a:latin typeface="Calibri"/>
                <a:ea typeface="Calibri"/>
                <a:cs typeface="Calibri"/>
                <a:sym typeface="Calibri"/>
              </a:rPr>
              <a:t>: 12 November 1840, F</a:t>
            </a:r>
            <a:r>
              <a:rPr lang="en" sz="1100">
                <a:uFill>
                  <a:noFill/>
                </a:uFill>
                <a:latin typeface="Calibri"/>
                <a:ea typeface="Calibri"/>
                <a:cs typeface="Calibri"/>
                <a:sym typeface="Calibri"/>
                <a:hlinkClick r:id="rId6"/>
              </a:rPr>
              <a:t>rance</a:t>
            </a:r>
            <a:endParaRPr/>
          </a:p>
          <a:p>
            <a:pPr marL="0" marR="139700" lvl="0" indent="0" algn="r" rtl="0">
              <a:lnSpc>
                <a:spcPct val="100000"/>
              </a:lnSpc>
              <a:spcBef>
                <a:spcPts val="500"/>
              </a:spcBef>
              <a:spcAft>
                <a:spcPts val="0"/>
              </a:spcAft>
              <a:buClr>
                <a:schemeClr val="dk1"/>
              </a:buClr>
              <a:buSzPts val="1100"/>
              <a:buFont typeface="Arial"/>
              <a:buNone/>
            </a:pPr>
            <a:r>
              <a:rPr lang="en" sz="1100">
                <a:uFill>
                  <a:noFill/>
                </a:uFill>
                <a:latin typeface="Calibri"/>
                <a:ea typeface="Calibri"/>
                <a:cs typeface="Calibri"/>
                <a:sym typeface="Calibri"/>
                <a:hlinkClick r:id="rId7"/>
              </a:rPr>
              <a:t>Died</a:t>
            </a:r>
            <a:r>
              <a:rPr lang="en" sz="1100">
                <a:latin typeface="Calibri"/>
                <a:ea typeface="Calibri"/>
                <a:cs typeface="Calibri"/>
                <a:sym typeface="Calibri"/>
              </a:rPr>
              <a:t>: 17 November 1917, France</a:t>
            </a:r>
            <a:endParaRPr sz="1100">
              <a:latin typeface="Calibri"/>
              <a:ea typeface="Calibri"/>
              <a:cs typeface="Calibri"/>
              <a:sym typeface="Calibri"/>
            </a:endParaRPr>
          </a:p>
          <a:p>
            <a:pPr marL="0" marR="139700" lvl="0" indent="0" algn="r" rtl="0">
              <a:lnSpc>
                <a:spcPct val="100000"/>
              </a:lnSpc>
              <a:spcBef>
                <a:spcPts val="500"/>
              </a:spcBef>
              <a:spcAft>
                <a:spcPts val="0"/>
              </a:spcAft>
              <a:buNone/>
            </a:pPr>
            <a:r>
              <a:rPr lang="en" sz="1100">
                <a:uFill>
                  <a:noFill/>
                </a:uFill>
                <a:latin typeface="Calibri"/>
                <a:ea typeface="Calibri"/>
                <a:cs typeface="Calibri"/>
                <a:sym typeface="Calibri"/>
                <a:hlinkClick r:id="rId8"/>
              </a:rPr>
              <a:t>Periods</a:t>
            </a:r>
            <a:r>
              <a:rPr lang="en" sz="1100">
                <a:latin typeface="Calibri"/>
                <a:ea typeface="Calibri"/>
                <a:cs typeface="Calibri"/>
                <a:sym typeface="Calibri"/>
              </a:rPr>
              <a:t>: </a:t>
            </a:r>
            <a:r>
              <a:rPr lang="en" sz="1100">
                <a:uFill>
                  <a:noFill/>
                </a:uFill>
                <a:latin typeface="Calibri"/>
                <a:ea typeface="Calibri"/>
                <a:cs typeface="Calibri"/>
                <a:sym typeface="Calibri"/>
                <a:hlinkClick r:id="rId9"/>
              </a:rPr>
              <a:t>Impressionism</a:t>
            </a:r>
            <a:r>
              <a:rPr lang="en" sz="1100">
                <a:latin typeface="Calibri"/>
                <a:ea typeface="Calibri"/>
                <a:cs typeface="Calibri"/>
                <a:sym typeface="Calibri"/>
              </a:rPr>
              <a:t>, Modern art, Realism</a:t>
            </a:r>
            <a:endParaRPr>
              <a:latin typeface="Calibri"/>
              <a:ea typeface="Calibri"/>
              <a:cs typeface="Calibri"/>
              <a:sym typeface="Calibri"/>
            </a:endParaRPr>
          </a:p>
        </p:txBody>
      </p:sp>
      <p:sp>
        <p:nvSpPr>
          <p:cNvPr id="71" name="Google Shape;71;p15"/>
          <p:cNvSpPr txBox="1"/>
          <p:nvPr/>
        </p:nvSpPr>
        <p:spPr>
          <a:xfrm>
            <a:off x="168200" y="923625"/>
            <a:ext cx="4327500" cy="383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solidFill>
                  <a:srgbClr val="333333"/>
                </a:solidFill>
                <a:highlight>
                  <a:srgbClr val="FFFFFF"/>
                </a:highlight>
                <a:latin typeface="Calibri"/>
                <a:ea typeface="Calibri"/>
                <a:cs typeface="Calibri"/>
                <a:sym typeface="Calibri"/>
              </a:rPr>
              <a:t>Auguste Rodin</a:t>
            </a:r>
            <a:r>
              <a:rPr lang="en" sz="1100">
                <a:solidFill>
                  <a:srgbClr val="333333"/>
                </a:solidFill>
                <a:highlight>
                  <a:srgbClr val="FFFFFF"/>
                </a:highlight>
                <a:latin typeface="Calibri"/>
                <a:ea typeface="Calibri"/>
                <a:cs typeface="Calibri"/>
                <a:sym typeface="Calibri"/>
              </a:rPr>
              <a:t> was a French artist widely regarded as the father of Modern sculpture. Known for his expressive depictions of the human form in bronze and marble, Rodin is responsible for such iconic works as The Kiss (c. 1882) and The Thinker (1902). “To any artist, worthy of the name, all in nature is beautiful, because his eyes, fearlessly accepting all exterior truth, read there, as in an open book, all the inner truth,” he once explained. Born François-Auguste-René Rodin on November 12, 1840 in Paris, France, he studied decorative arts and sculpture at an early age, but was rejected by the prestigious École des Beaux-Arts. By the age of 19, after failing to gain admittance three times, Rodin began working odd jobs as a day laborer in plaster workshops. The artist travelled to Florence to study the sculptures of Michelangelo shortly before a turning point in his career, when, in 1877, the Salon finally accepted one of his works. During the late 1880s, the artist—despite having a life-long companion in Rose Beuret—carried on a number of affairs, including with a young sculptor name </a:t>
            </a:r>
            <a:r>
              <a:rPr lang="en" sz="1100">
                <a:solidFill>
                  <a:schemeClr val="dk1"/>
                </a:solidFill>
                <a:highlight>
                  <a:srgbClr val="FFFFFF"/>
                </a:highlight>
                <a:uFill>
                  <a:noFill/>
                </a:uFill>
                <a:latin typeface="Calibri"/>
                <a:ea typeface="Calibri"/>
                <a:cs typeface="Calibri"/>
                <a:sym typeface="Calibri"/>
                <a:hlinkClick r:id="rId10">
                  <a:extLst>
                    <a:ext uri="{A12FA001-AC4F-418D-AE19-62706E023703}">
                      <ahyp:hlinkClr xmlns:ahyp="http://schemas.microsoft.com/office/drawing/2018/hyperlinkcolor" val="tx"/>
                    </a:ext>
                  </a:extLst>
                </a:hlinkClick>
              </a:rPr>
              <a:t>Camille Claudel</a:t>
            </a:r>
            <a:r>
              <a:rPr lang="en" sz="1100">
                <a:solidFill>
                  <a:srgbClr val="333333"/>
                </a:solidFill>
                <a:highlight>
                  <a:srgbClr val="FFFFFF"/>
                </a:highlight>
                <a:latin typeface="Calibri"/>
                <a:ea typeface="Calibri"/>
                <a:cs typeface="Calibri"/>
                <a:sym typeface="Calibri"/>
              </a:rPr>
              <a:t>. By the end of the decade, he was a world-renowned artist despite continuing to provoke scandal with works such as The Burghers of Calais (1889). Rodin died on November 17, 1917 in Meudon, France. Today his work can be found in institutions around the world, including multiple museums dedicated to his oeuvre, such as the Rodin Museum in Philadelphia and the Musée Rodin in Paris.</a:t>
            </a:r>
            <a:endParaRPr sz="1100">
              <a:latin typeface="Calibri"/>
              <a:ea typeface="Calibri"/>
              <a:cs typeface="Calibri"/>
              <a:sym typeface="Calibri"/>
            </a:endParaRPr>
          </a:p>
        </p:txBody>
      </p:sp>
      <p:pic>
        <p:nvPicPr>
          <p:cNvPr id="72" name="Google Shape;72;p15"/>
          <p:cNvPicPr preferRelativeResize="0"/>
          <p:nvPr/>
        </p:nvPicPr>
        <p:blipFill>
          <a:blip r:embed="rId11">
            <a:alphaModFix/>
          </a:blip>
          <a:stretch>
            <a:fillRect/>
          </a:stretch>
        </p:blipFill>
        <p:spPr>
          <a:xfrm>
            <a:off x="6990550" y="2655050"/>
            <a:ext cx="1813454" cy="2183651"/>
          </a:xfrm>
          <a:prstGeom prst="rect">
            <a:avLst/>
          </a:prstGeom>
          <a:noFill/>
          <a:ln>
            <a:noFill/>
          </a:ln>
        </p:spPr>
      </p:pic>
      <p:pic>
        <p:nvPicPr>
          <p:cNvPr id="73" name="Google Shape;73;p15"/>
          <p:cNvPicPr preferRelativeResize="0"/>
          <p:nvPr/>
        </p:nvPicPr>
        <p:blipFill>
          <a:blip r:embed="rId12">
            <a:alphaModFix/>
          </a:blip>
          <a:stretch>
            <a:fillRect/>
          </a:stretch>
        </p:blipFill>
        <p:spPr>
          <a:xfrm>
            <a:off x="5726893" y="999833"/>
            <a:ext cx="3077101" cy="1593717"/>
          </a:xfrm>
          <a:prstGeom prst="rect">
            <a:avLst/>
          </a:prstGeom>
          <a:noFill/>
          <a:ln>
            <a:noFill/>
          </a:ln>
        </p:spPr>
      </p:pic>
      <p:sp>
        <p:nvSpPr>
          <p:cNvPr id="74" name="Google Shape;74;p15"/>
          <p:cNvSpPr txBox="1"/>
          <p:nvPr/>
        </p:nvSpPr>
        <p:spPr>
          <a:xfrm>
            <a:off x="4494250" y="3916125"/>
            <a:ext cx="2210700" cy="916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600" b="1">
                <a:solidFill>
                  <a:srgbClr val="545454"/>
                </a:solidFill>
                <a:highlight>
                  <a:srgbClr val="FFFFFF"/>
                </a:highlight>
                <a:latin typeface="Calibri"/>
                <a:ea typeface="Calibri"/>
                <a:cs typeface="Calibri"/>
                <a:sym typeface="Calibri"/>
              </a:rPr>
              <a:t>“Nothing is a waste of time if you use the experience wisely.”</a:t>
            </a:r>
            <a:endParaRPr sz="1600" b="1">
              <a:latin typeface="Calibri"/>
              <a:ea typeface="Calibri"/>
              <a:cs typeface="Calibri"/>
              <a:sym typeface="Calibri"/>
            </a:endParaRPr>
          </a:p>
        </p:txBody>
      </p:sp>
      <p:pic>
        <p:nvPicPr>
          <p:cNvPr id="75" name="Google Shape;75;p15"/>
          <p:cNvPicPr preferRelativeResize="0"/>
          <p:nvPr/>
        </p:nvPicPr>
        <p:blipFill>
          <a:blip r:embed="rId13">
            <a:alphaModFix/>
          </a:blip>
          <a:stretch>
            <a:fillRect/>
          </a:stretch>
        </p:blipFill>
        <p:spPr>
          <a:xfrm>
            <a:off x="4431375" y="1022838"/>
            <a:ext cx="1295525" cy="15477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pic>
        <p:nvPicPr>
          <p:cNvPr id="351" name="Google Shape;351;p42"/>
          <p:cNvPicPr preferRelativeResize="0"/>
          <p:nvPr/>
        </p:nvPicPr>
        <p:blipFill rotWithShape="1">
          <a:blip r:embed="rId3">
            <a:alphaModFix/>
          </a:blip>
          <a:srcRect l="4444" t="34264" r="60392" b="56191"/>
          <a:stretch/>
        </p:blipFill>
        <p:spPr>
          <a:xfrm>
            <a:off x="4495475" y="-7750"/>
            <a:ext cx="4382326" cy="919198"/>
          </a:xfrm>
          <a:prstGeom prst="rect">
            <a:avLst/>
          </a:prstGeom>
          <a:noFill/>
          <a:ln>
            <a:noFill/>
          </a:ln>
        </p:spPr>
      </p:pic>
      <p:pic>
        <p:nvPicPr>
          <p:cNvPr id="352" name="Google Shape;352;p42"/>
          <p:cNvPicPr preferRelativeResize="0"/>
          <p:nvPr/>
        </p:nvPicPr>
        <p:blipFill rotWithShape="1">
          <a:blip r:embed="rId4">
            <a:alphaModFix/>
          </a:blip>
          <a:srcRect l="4510" t="37657" r="62322" b="56332"/>
          <a:stretch/>
        </p:blipFill>
        <p:spPr>
          <a:xfrm>
            <a:off x="113150" y="145027"/>
            <a:ext cx="4382326" cy="613651"/>
          </a:xfrm>
          <a:prstGeom prst="rect">
            <a:avLst/>
          </a:prstGeom>
          <a:noFill/>
          <a:ln>
            <a:noFill/>
          </a:ln>
        </p:spPr>
      </p:pic>
      <p:sp>
        <p:nvSpPr>
          <p:cNvPr id="353" name="Google Shape;353;p42"/>
          <p:cNvSpPr txBox="1"/>
          <p:nvPr/>
        </p:nvSpPr>
        <p:spPr>
          <a:xfrm>
            <a:off x="3285000" y="797975"/>
            <a:ext cx="2682300" cy="613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a:solidFill>
                  <a:srgbClr val="444745"/>
                </a:solidFill>
                <a:highlight>
                  <a:srgbClr val="FFFFFF"/>
                </a:highlight>
                <a:latin typeface="Calibri"/>
                <a:ea typeface="Calibri"/>
                <a:cs typeface="Calibri"/>
                <a:sym typeface="Calibri"/>
              </a:rPr>
              <a:t>TIVADAR CSONTVÁRY KOSZTKA (1853 - 1919)</a:t>
            </a:r>
            <a:endParaRPr>
              <a:solidFill>
                <a:srgbClr val="444745"/>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100" i="1">
                <a:solidFill>
                  <a:schemeClr val="dk1"/>
                </a:solidFill>
                <a:latin typeface="Calibri"/>
                <a:ea typeface="Calibri"/>
                <a:cs typeface="Calibri"/>
                <a:sym typeface="Calibri"/>
              </a:rPr>
              <a:t>Az Öreg Halász (The Old Fisherman)</a:t>
            </a:r>
            <a:endParaRPr>
              <a:latin typeface="Calibri"/>
              <a:ea typeface="Calibri"/>
              <a:cs typeface="Calibri"/>
              <a:sym typeface="Calibri"/>
            </a:endParaRPr>
          </a:p>
        </p:txBody>
      </p:sp>
      <p:pic>
        <p:nvPicPr>
          <p:cNvPr id="354" name="Google Shape;354;p42"/>
          <p:cNvPicPr preferRelativeResize="0"/>
          <p:nvPr/>
        </p:nvPicPr>
        <p:blipFill>
          <a:blip r:embed="rId5">
            <a:alphaModFix/>
          </a:blip>
          <a:stretch>
            <a:fillRect/>
          </a:stretch>
        </p:blipFill>
        <p:spPr>
          <a:xfrm>
            <a:off x="152400" y="911078"/>
            <a:ext cx="3079262" cy="4080022"/>
          </a:xfrm>
          <a:prstGeom prst="rect">
            <a:avLst/>
          </a:prstGeom>
          <a:noFill/>
          <a:ln>
            <a:noFill/>
          </a:ln>
        </p:spPr>
      </p:pic>
      <p:pic>
        <p:nvPicPr>
          <p:cNvPr id="355" name="Google Shape;355;p42"/>
          <p:cNvPicPr preferRelativeResize="0"/>
          <p:nvPr/>
        </p:nvPicPr>
        <p:blipFill rotWithShape="1">
          <a:blip r:embed="rId5">
            <a:alphaModFix/>
          </a:blip>
          <a:srcRect l="27620" t="22593" r="23675" b="28670"/>
          <a:stretch/>
        </p:blipFill>
        <p:spPr>
          <a:xfrm>
            <a:off x="3316675" y="1662150"/>
            <a:ext cx="2510650" cy="3328950"/>
          </a:xfrm>
          <a:prstGeom prst="rect">
            <a:avLst/>
          </a:prstGeom>
          <a:noFill/>
          <a:ln>
            <a:noFill/>
          </a:ln>
        </p:spPr>
      </p:pic>
      <p:sp>
        <p:nvSpPr>
          <p:cNvPr id="356" name="Google Shape;356;p42"/>
          <p:cNvSpPr txBox="1"/>
          <p:nvPr/>
        </p:nvSpPr>
        <p:spPr>
          <a:xfrm>
            <a:off x="5912350" y="1041950"/>
            <a:ext cx="2835600" cy="3520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a:solidFill>
                  <a:srgbClr val="444745"/>
                </a:solidFill>
                <a:highlight>
                  <a:srgbClr val="FFFFFF"/>
                </a:highlight>
                <a:latin typeface="Calibri"/>
                <a:ea typeface="Calibri"/>
                <a:cs typeface="Calibri"/>
                <a:sym typeface="Calibri"/>
              </a:rPr>
              <a:t>A key representative of the avant-garde movement with his arbitrary post-Impressionist and subjective Expressionist style featuring vivid colors and distorted forms, Csontváry embarked on a journey from Budapest to international fame. </a:t>
            </a:r>
            <a:r>
              <a:rPr lang="en" sz="1100">
                <a:solidFill>
                  <a:srgbClr val="444745"/>
                </a:solidFill>
                <a:highlight>
                  <a:schemeClr val="lt1"/>
                </a:highlight>
                <a:latin typeface="Calibri"/>
                <a:ea typeface="Calibri"/>
                <a:cs typeface="Calibri"/>
                <a:sym typeface="Calibri"/>
              </a:rPr>
              <a:t>Although his works are widely known and appraised, during his lifetime Csontváry found little acclaim for his imaginative style. </a:t>
            </a:r>
            <a:endParaRPr sz="11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100">
              <a:solidFill>
                <a:srgbClr val="444745"/>
              </a:solidFill>
              <a:highlight>
                <a:srgbClr val="FFFFFF"/>
              </a:highlight>
              <a:latin typeface="Calibri"/>
              <a:ea typeface="Calibri"/>
              <a:cs typeface="Calibri"/>
              <a:sym typeface="Calibri"/>
            </a:endParaRPr>
          </a:p>
          <a:p>
            <a:pPr marL="0" lvl="0" indent="0" algn="l" rtl="0">
              <a:lnSpc>
                <a:spcPct val="100000"/>
              </a:lnSpc>
              <a:spcBef>
                <a:spcPts val="0"/>
              </a:spcBef>
              <a:spcAft>
                <a:spcPts val="3000"/>
              </a:spcAft>
              <a:buNone/>
            </a:pPr>
            <a:r>
              <a:rPr lang="en" sz="1100">
                <a:solidFill>
                  <a:schemeClr val="dk1"/>
                </a:solidFill>
                <a:latin typeface="Calibri"/>
                <a:ea typeface="Calibri"/>
                <a:cs typeface="Calibri"/>
                <a:sym typeface="Calibri"/>
              </a:rPr>
              <a:t>The Hungarian painter was one of the first to become known in Europe in spite of working mostly in Budapest. He painted his major works between 1903 and 1909 and had some exhibitions in Paris and Western Europe also. He had a bit eccentric personality. On his panting </a:t>
            </a:r>
            <a:r>
              <a:rPr lang="en" sz="1100" i="1">
                <a:solidFill>
                  <a:schemeClr val="dk1"/>
                </a:solidFill>
                <a:latin typeface="Calibri"/>
                <a:ea typeface="Calibri"/>
                <a:cs typeface="Calibri"/>
                <a:sym typeface="Calibri"/>
              </a:rPr>
              <a:t>Az Öreg Halász</a:t>
            </a:r>
            <a:r>
              <a:rPr lang="en" sz="1100">
                <a:solidFill>
                  <a:schemeClr val="dk1"/>
                </a:solidFill>
                <a:latin typeface="Calibri"/>
                <a:ea typeface="Calibri"/>
                <a:cs typeface="Calibri"/>
                <a:sym typeface="Calibri"/>
              </a:rPr>
              <a:t> (The Old Fisherman), we can find shocking details. </a:t>
            </a:r>
            <a:endParaRPr i="1">
              <a:latin typeface="Calibri"/>
              <a:ea typeface="Calibri"/>
              <a:cs typeface="Calibri"/>
              <a:sym typeface="Calibri"/>
            </a:endParaRPr>
          </a:p>
        </p:txBody>
      </p:sp>
      <p:sp>
        <p:nvSpPr>
          <p:cNvPr id="357" name="Google Shape;357;p42"/>
          <p:cNvSpPr txBox="1"/>
          <p:nvPr/>
        </p:nvSpPr>
        <p:spPr>
          <a:xfrm>
            <a:off x="5973750" y="4313250"/>
            <a:ext cx="27741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i="1">
                <a:solidFill>
                  <a:schemeClr val="dk1"/>
                </a:solidFill>
                <a:latin typeface="Calibri"/>
                <a:ea typeface="Calibri"/>
                <a:cs typeface="Calibri"/>
                <a:sym typeface="Calibri"/>
              </a:rPr>
              <a:t>Observe closely to identify The Old Fisherman’s characteristics.</a:t>
            </a:r>
            <a:endParaRPr i="1">
              <a:solidFill>
                <a:schemeClr val="dk1"/>
              </a:solidFill>
              <a:latin typeface="Calibri"/>
              <a:ea typeface="Calibri"/>
              <a:cs typeface="Calibri"/>
              <a:sym typeface="Calibri"/>
            </a:endParaRPr>
          </a:p>
          <a:p>
            <a:pPr marL="0" lvl="0" indent="0" algn="l" rtl="0">
              <a:spcBef>
                <a:spcPts val="3000"/>
              </a:spcBef>
              <a:spcAft>
                <a:spcPts val="0"/>
              </a:spcAft>
              <a:buNone/>
            </a:pP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43"/>
          <p:cNvSpPr txBox="1"/>
          <p:nvPr/>
        </p:nvSpPr>
        <p:spPr>
          <a:xfrm>
            <a:off x="430575" y="3810750"/>
            <a:ext cx="2874900" cy="914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The painting shows us the bipolarity of human being, the good and the bad faces of us. Tivadar Csontváry Kosztka is worthily one of the best Hungarian painters.</a:t>
            </a:r>
            <a:endParaRPr sz="1200">
              <a:latin typeface="Calibri"/>
              <a:ea typeface="Calibri"/>
              <a:cs typeface="Calibri"/>
              <a:sym typeface="Calibri"/>
            </a:endParaRPr>
          </a:p>
        </p:txBody>
      </p:sp>
      <p:pic>
        <p:nvPicPr>
          <p:cNvPr id="363" name="Google Shape;363;p43"/>
          <p:cNvPicPr preferRelativeResize="0"/>
          <p:nvPr/>
        </p:nvPicPr>
        <p:blipFill>
          <a:blip r:embed="rId3">
            <a:alphaModFix/>
          </a:blip>
          <a:stretch>
            <a:fillRect/>
          </a:stretch>
        </p:blipFill>
        <p:spPr>
          <a:xfrm>
            <a:off x="6120675" y="922950"/>
            <a:ext cx="2344950" cy="2895225"/>
          </a:xfrm>
          <a:prstGeom prst="rect">
            <a:avLst/>
          </a:prstGeom>
          <a:noFill/>
          <a:ln>
            <a:noFill/>
          </a:ln>
        </p:spPr>
      </p:pic>
      <p:pic>
        <p:nvPicPr>
          <p:cNvPr id="364" name="Google Shape;364;p43"/>
          <p:cNvPicPr preferRelativeResize="0"/>
          <p:nvPr/>
        </p:nvPicPr>
        <p:blipFill>
          <a:blip r:embed="rId4">
            <a:alphaModFix/>
          </a:blip>
          <a:stretch>
            <a:fillRect/>
          </a:stretch>
        </p:blipFill>
        <p:spPr>
          <a:xfrm>
            <a:off x="3297942" y="922950"/>
            <a:ext cx="2609884" cy="2895225"/>
          </a:xfrm>
          <a:prstGeom prst="rect">
            <a:avLst/>
          </a:prstGeom>
          <a:noFill/>
          <a:ln>
            <a:noFill/>
          </a:ln>
        </p:spPr>
      </p:pic>
      <p:sp>
        <p:nvSpPr>
          <p:cNvPr id="365" name="Google Shape;365;p43"/>
          <p:cNvSpPr txBox="1"/>
          <p:nvPr/>
        </p:nvSpPr>
        <p:spPr>
          <a:xfrm>
            <a:off x="3305475" y="3829675"/>
            <a:ext cx="2698800" cy="53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Mirrored on the left side: </a:t>
            </a:r>
            <a:r>
              <a:rPr lang="en" sz="1200">
                <a:solidFill>
                  <a:schemeClr val="dk1"/>
                </a:solidFill>
                <a:latin typeface="Calibri"/>
                <a:ea typeface="Calibri"/>
                <a:cs typeface="Calibri"/>
                <a:sym typeface="Calibri"/>
              </a:rPr>
              <a:t>The old fisherman prays in a boat on a calm sea.</a:t>
            </a:r>
            <a:endParaRPr sz="1200">
              <a:latin typeface="Calibri"/>
              <a:ea typeface="Calibri"/>
              <a:cs typeface="Calibri"/>
              <a:sym typeface="Calibri"/>
            </a:endParaRPr>
          </a:p>
        </p:txBody>
      </p:sp>
      <p:sp>
        <p:nvSpPr>
          <p:cNvPr id="366" name="Google Shape;366;p43"/>
          <p:cNvSpPr txBox="1"/>
          <p:nvPr/>
        </p:nvSpPr>
        <p:spPr>
          <a:xfrm>
            <a:off x="6120150" y="3810225"/>
            <a:ext cx="2344800" cy="52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Mirrored on the right side: </a:t>
            </a:r>
            <a:r>
              <a:rPr lang="en" sz="1200">
                <a:solidFill>
                  <a:schemeClr val="dk1"/>
                </a:solidFill>
                <a:latin typeface="Calibri"/>
                <a:ea typeface="Calibri"/>
                <a:cs typeface="Calibri"/>
                <a:sym typeface="Calibri"/>
              </a:rPr>
              <a:t>The devil sits in a coffin with a stormy sea behind him.</a:t>
            </a:r>
            <a:endParaRPr sz="1200">
              <a:latin typeface="Calibri"/>
              <a:ea typeface="Calibri"/>
              <a:cs typeface="Calibri"/>
              <a:sym typeface="Calibri"/>
            </a:endParaRPr>
          </a:p>
        </p:txBody>
      </p:sp>
      <p:pic>
        <p:nvPicPr>
          <p:cNvPr id="367" name="Google Shape;367;p43"/>
          <p:cNvPicPr preferRelativeResize="0"/>
          <p:nvPr/>
        </p:nvPicPr>
        <p:blipFill>
          <a:blip r:embed="rId5">
            <a:alphaModFix/>
          </a:blip>
          <a:stretch>
            <a:fillRect/>
          </a:stretch>
        </p:blipFill>
        <p:spPr>
          <a:xfrm>
            <a:off x="748150" y="922950"/>
            <a:ext cx="2185082" cy="2895224"/>
          </a:xfrm>
          <a:prstGeom prst="rect">
            <a:avLst/>
          </a:prstGeom>
          <a:noFill/>
          <a:ln>
            <a:noFill/>
          </a:ln>
        </p:spPr>
      </p:pic>
      <p:pic>
        <p:nvPicPr>
          <p:cNvPr id="368" name="Google Shape;368;p43"/>
          <p:cNvPicPr preferRelativeResize="0"/>
          <p:nvPr/>
        </p:nvPicPr>
        <p:blipFill rotWithShape="1">
          <a:blip r:embed="rId6">
            <a:alphaModFix/>
          </a:blip>
          <a:srcRect l="4444" t="34264" r="60392" b="56191"/>
          <a:stretch/>
        </p:blipFill>
        <p:spPr>
          <a:xfrm>
            <a:off x="4495475" y="-7750"/>
            <a:ext cx="4382326" cy="919198"/>
          </a:xfrm>
          <a:prstGeom prst="rect">
            <a:avLst/>
          </a:prstGeom>
          <a:noFill/>
          <a:ln>
            <a:noFill/>
          </a:ln>
        </p:spPr>
      </p:pic>
      <p:pic>
        <p:nvPicPr>
          <p:cNvPr id="369" name="Google Shape;369;p43"/>
          <p:cNvPicPr preferRelativeResize="0"/>
          <p:nvPr/>
        </p:nvPicPr>
        <p:blipFill rotWithShape="1">
          <a:blip r:embed="rId7">
            <a:alphaModFix/>
          </a:blip>
          <a:srcRect l="4510" t="37657" r="62322" b="56332"/>
          <a:stretch/>
        </p:blipFill>
        <p:spPr>
          <a:xfrm>
            <a:off x="113150" y="145027"/>
            <a:ext cx="4382326" cy="6136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4"/>
                                        </p:tgtEl>
                                        <p:attrNameLst>
                                          <p:attrName>style.visibility</p:attrName>
                                        </p:attrNameLst>
                                      </p:cBhvr>
                                      <p:to>
                                        <p:strVal val="visible"/>
                                      </p:to>
                                    </p:set>
                                    <p:animEffect transition="in" filter="fade">
                                      <p:cBhvr>
                                        <p:cTn id="7" dur="1000"/>
                                        <p:tgtEl>
                                          <p:spTgt spid="364"/>
                                        </p:tgtEl>
                                      </p:cBhvr>
                                    </p:animEffect>
                                  </p:childTnLst>
                                </p:cTn>
                              </p:par>
                              <p:par>
                                <p:cTn id="8" presetID="10" presetClass="entr" presetSubtype="0" fill="hold" nodeType="withEffect">
                                  <p:stCondLst>
                                    <p:cond delay="0"/>
                                  </p:stCondLst>
                                  <p:childTnLst>
                                    <p:set>
                                      <p:cBhvr>
                                        <p:cTn id="9" dur="1" fill="hold">
                                          <p:stCondLst>
                                            <p:cond delay="0"/>
                                          </p:stCondLst>
                                        </p:cTn>
                                        <p:tgtEl>
                                          <p:spTgt spid="365"/>
                                        </p:tgtEl>
                                        <p:attrNameLst>
                                          <p:attrName>style.visibility</p:attrName>
                                        </p:attrNameLst>
                                      </p:cBhvr>
                                      <p:to>
                                        <p:strVal val="visible"/>
                                      </p:to>
                                    </p:set>
                                    <p:animEffect transition="in" filter="fade">
                                      <p:cBhvr>
                                        <p:cTn id="10" dur="1000"/>
                                        <p:tgtEl>
                                          <p:spTgt spid="36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63"/>
                                        </p:tgtEl>
                                        <p:attrNameLst>
                                          <p:attrName>style.visibility</p:attrName>
                                        </p:attrNameLst>
                                      </p:cBhvr>
                                      <p:to>
                                        <p:strVal val="visible"/>
                                      </p:to>
                                    </p:set>
                                    <p:animEffect transition="in" filter="fade">
                                      <p:cBhvr>
                                        <p:cTn id="15" dur="1000"/>
                                        <p:tgtEl>
                                          <p:spTgt spid="363"/>
                                        </p:tgtEl>
                                      </p:cBhvr>
                                    </p:animEffect>
                                  </p:childTnLst>
                                </p:cTn>
                              </p:par>
                              <p:par>
                                <p:cTn id="16" presetID="10" presetClass="entr" presetSubtype="0" fill="hold" nodeType="withEffect">
                                  <p:stCondLst>
                                    <p:cond delay="0"/>
                                  </p:stCondLst>
                                  <p:childTnLst>
                                    <p:set>
                                      <p:cBhvr>
                                        <p:cTn id="17" dur="1" fill="hold">
                                          <p:stCondLst>
                                            <p:cond delay="0"/>
                                          </p:stCondLst>
                                        </p:cTn>
                                        <p:tgtEl>
                                          <p:spTgt spid="366"/>
                                        </p:tgtEl>
                                        <p:attrNameLst>
                                          <p:attrName>style.visibility</p:attrName>
                                        </p:attrNameLst>
                                      </p:cBhvr>
                                      <p:to>
                                        <p:strVal val="visible"/>
                                      </p:to>
                                    </p:set>
                                    <p:animEffect transition="in" filter="fade">
                                      <p:cBhvr>
                                        <p:cTn id="18" dur="1000"/>
                                        <p:tgtEl>
                                          <p:spTgt spid="366"/>
                                        </p:tgtEl>
                                      </p:cBhvr>
                                    </p:animEffect>
                                  </p:childTnLst>
                                </p:cTn>
                              </p:par>
                              <p:par>
                                <p:cTn id="19" presetID="10" presetClass="entr" presetSubtype="0" fill="hold" nodeType="withEffect">
                                  <p:stCondLst>
                                    <p:cond delay="0"/>
                                  </p:stCondLst>
                                  <p:childTnLst>
                                    <p:set>
                                      <p:cBhvr>
                                        <p:cTn id="20" dur="1" fill="hold">
                                          <p:stCondLst>
                                            <p:cond delay="0"/>
                                          </p:stCondLst>
                                        </p:cTn>
                                        <p:tgtEl>
                                          <p:spTgt spid="365"/>
                                        </p:tgtEl>
                                        <p:attrNameLst>
                                          <p:attrName>style.visibility</p:attrName>
                                        </p:attrNameLst>
                                      </p:cBhvr>
                                      <p:to>
                                        <p:strVal val="visible"/>
                                      </p:to>
                                    </p:set>
                                    <p:animEffect transition="in" filter="fade">
                                      <p:cBhvr>
                                        <p:cTn id="21" dur="1000"/>
                                        <p:tgtEl>
                                          <p:spTgt spid="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4" name="Google Shape;374;p44"/>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375" name="Google Shape;375;p44"/>
          <p:cNvPicPr preferRelativeResize="0"/>
          <p:nvPr/>
        </p:nvPicPr>
        <p:blipFill rotWithShape="1">
          <a:blip r:embed="rId4">
            <a:alphaModFix/>
          </a:blip>
          <a:srcRect l="5954" t="42941" r="66555" b="41874"/>
          <a:stretch/>
        </p:blipFill>
        <p:spPr>
          <a:xfrm>
            <a:off x="4719525" y="-40825"/>
            <a:ext cx="4083577" cy="1742951"/>
          </a:xfrm>
          <a:prstGeom prst="rect">
            <a:avLst/>
          </a:prstGeom>
          <a:noFill/>
          <a:ln>
            <a:noFill/>
          </a:ln>
        </p:spPr>
      </p:pic>
      <p:sp>
        <p:nvSpPr>
          <p:cNvPr id="376" name="Google Shape;376;p44"/>
          <p:cNvSpPr txBox="1"/>
          <p:nvPr/>
        </p:nvSpPr>
        <p:spPr>
          <a:xfrm>
            <a:off x="217950" y="870750"/>
            <a:ext cx="4382400" cy="354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b="1">
                <a:latin typeface="Calibri"/>
                <a:ea typeface="Calibri"/>
                <a:cs typeface="Calibri"/>
                <a:sym typeface="Calibri"/>
              </a:rPr>
              <a:t>Poppy Flowers | Vincent Van Gogh</a:t>
            </a:r>
            <a:endParaRPr b="1">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latin typeface="Calibri"/>
              <a:ea typeface="Calibri"/>
              <a:cs typeface="Calibri"/>
              <a:sym typeface="Calibri"/>
            </a:endParaRPr>
          </a:p>
          <a:p>
            <a:pPr marL="0" lvl="0" indent="0" algn="l" rtl="0">
              <a:lnSpc>
                <a:spcPct val="100000"/>
              </a:lnSpc>
              <a:spcBef>
                <a:spcPts val="0"/>
              </a:spcBef>
              <a:spcAft>
                <a:spcPts val="1400"/>
              </a:spcAft>
              <a:buNone/>
            </a:pPr>
            <a:r>
              <a:rPr lang="en" sz="1200">
                <a:latin typeface="Calibri"/>
                <a:ea typeface="Calibri"/>
                <a:cs typeface="Calibri"/>
                <a:sym typeface="Calibri"/>
              </a:rPr>
              <a:t>Painted by </a:t>
            </a:r>
            <a:r>
              <a:rPr lang="en" sz="1200">
                <a:uFill>
                  <a:noFill/>
                </a:uFill>
                <a:latin typeface="Calibri"/>
                <a:ea typeface="Calibri"/>
                <a:cs typeface="Calibri"/>
                <a:sym typeface="Calibri"/>
                <a:hlinkClick r:id="rId5"/>
              </a:rPr>
              <a:t>Vincent Van Gogh</a:t>
            </a:r>
            <a:r>
              <a:rPr lang="en" sz="1200">
                <a:latin typeface="Calibri"/>
                <a:ea typeface="Calibri"/>
                <a:cs typeface="Calibri"/>
                <a:sym typeface="Calibri"/>
              </a:rPr>
              <a:t>, </a:t>
            </a:r>
            <a:r>
              <a:rPr lang="en" sz="1200" i="1">
                <a:latin typeface="Calibri"/>
                <a:ea typeface="Calibri"/>
                <a:cs typeface="Calibri"/>
                <a:sym typeface="Calibri"/>
              </a:rPr>
              <a:t>Poppy Flowers </a:t>
            </a:r>
            <a:r>
              <a:rPr lang="en" sz="1200">
                <a:latin typeface="Calibri"/>
                <a:ea typeface="Calibri"/>
                <a:cs typeface="Calibri"/>
                <a:sym typeface="Calibri"/>
              </a:rPr>
              <a:t>(also known as </a:t>
            </a:r>
            <a:r>
              <a:rPr lang="en" sz="1200" i="1">
                <a:latin typeface="Calibri"/>
                <a:ea typeface="Calibri"/>
                <a:cs typeface="Calibri"/>
                <a:sym typeface="Calibri"/>
              </a:rPr>
              <a:t>Vase and Flowers</a:t>
            </a:r>
            <a:r>
              <a:rPr lang="en" sz="1200">
                <a:latin typeface="Calibri"/>
                <a:ea typeface="Calibri"/>
                <a:cs typeface="Calibri"/>
                <a:sym typeface="Calibri"/>
              </a:rPr>
              <a:t>) was stolen from the </a:t>
            </a:r>
            <a:r>
              <a:rPr lang="en" sz="1200">
                <a:uFill>
                  <a:noFill/>
                </a:uFill>
                <a:latin typeface="Calibri"/>
                <a:ea typeface="Calibri"/>
                <a:cs typeface="Calibri"/>
                <a:sym typeface="Calibri"/>
                <a:hlinkClick r:id="rId6"/>
              </a:rPr>
              <a:t>Mohamed Mahmoud Khalil Museum</a:t>
            </a:r>
            <a:r>
              <a:rPr lang="en" sz="1200">
                <a:latin typeface="Calibri"/>
                <a:ea typeface="Calibri"/>
                <a:cs typeface="Calibri"/>
                <a:sym typeface="Calibri"/>
              </a:rPr>
              <a:t> in </a:t>
            </a:r>
            <a:r>
              <a:rPr lang="en" sz="1200">
                <a:uFill>
                  <a:noFill/>
                </a:uFill>
                <a:latin typeface="Calibri"/>
                <a:ea typeface="Calibri"/>
                <a:cs typeface="Calibri"/>
                <a:sym typeface="Calibri"/>
                <a:hlinkClick r:id="rId7"/>
              </a:rPr>
              <a:t>Cairo</a:t>
            </a:r>
            <a:r>
              <a:rPr lang="en" sz="1200">
                <a:latin typeface="Calibri"/>
                <a:ea typeface="Calibri"/>
                <a:cs typeface="Calibri"/>
                <a:sym typeface="Calibri"/>
              </a:rPr>
              <a:t> on August 2010. The painting depicts yellow and red poppy flowers against a dark background and is small in size, measuring just 65 x 54 centimeters. It is believed that Van Gogh painted this work three years before his suicide and that it was created out of Van Gogh’s admiration for Adolphe Monticelli. With an estimated value of ________, it is no surprise that the painting was targeted by thieves. The robbery in 2010 wasn’t the first time the painting had been snatched; it was stolen from the same museum in June of 1977. Following an extensive search operation, it was found ten years later in Kuwait. A few hours after the second theft in 2010, Egyptian officials and police believed that they had discovered the painting at the Cairo International Airport when two suspects attempted to board a plane to </a:t>
            </a:r>
            <a:r>
              <a:rPr lang="en" sz="1200">
                <a:uFill>
                  <a:noFill/>
                </a:uFill>
                <a:latin typeface="Calibri"/>
                <a:ea typeface="Calibri"/>
                <a:cs typeface="Calibri"/>
                <a:sym typeface="Calibri"/>
                <a:hlinkClick r:id="rId8"/>
              </a:rPr>
              <a:t>Italy</a:t>
            </a:r>
            <a:r>
              <a:rPr lang="en" sz="1200">
                <a:latin typeface="Calibri"/>
                <a:ea typeface="Calibri"/>
                <a:cs typeface="Calibri"/>
                <a:sym typeface="Calibri"/>
              </a:rPr>
              <a:t>. However, this lead proved to be false, and the painting’s location is still unknown.</a:t>
            </a:r>
            <a:endParaRPr sz="1200">
              <a:latin typeface="Calibri"/>
              <a:ea typeface="Calibri"/>
              <a:cs typeface="Calibri"/>
              <a:sym typeface="Calibri"/>
            </a:endParaRPr>
          </a:p>
        </p:txBody>
      </p:sp>
      <p:pic>
        <p:nvPicPr>
          <p:cNvPr id="377" name="Google Shape;377;p44"/>
          <p:cNvPicPr preferRelativeResize="0"/>
          <p:nvPr/>
        </p:nvPicPr>
        <p:blipFill>
          <a:blip r:embed="rId9">
            <a:alphaModFix/>
          </a:blip>
          <a:stretch>
            <a:fillRect/>
          </a:stretch>
        </p:blipFill>
        <p:spPr>
          <a:xfrm>
            <a:off x="5457375" y="1317900"/>
            <a:ext cx="3030950" cy="3607149"/>
          </a:xfrm>
          <a:prstGeom prst="rect">
            <a:avLst/>
          </a:prstGeom>
          <a:noFill/>
          <a:ln>
            <a:noFill/>
          </a:ln>
        </p:spPr>
      </p:pic>
      <p:sp>
        <p:nvSpPr>
          <p:cNvPr id="378" name="Google Shape;378;p44"/>
          <p:cNvSpPr txBox="1"/>
          <p:nvPr/>
        </p:nvSpPr>
        <p:spPr>
          <a:xfrm>
            <a:off x="217950" y="4414350"/>
            <a:ext cx="2136300" cy="51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Estimate the value….</a:t>
            </a:r>
            <a:endParaRPr>
              <a:latin typeface="Calibri"/>
              <a:ea typeface="Calibri"/>
              <a:cs typeface="Calibri"/>
              <a:sym typeface="Calibri"/>
            </a:endParaRPr>
          </a:p>
        </p:txBody>
      </p:sp>
      <p:sp>
        <p:nvSpPr>
          <p:cNvPr id="379" name="Google Shape;379;p44"/>
          <p:cNvSpPr txBox="1"/>
          <p:nvPr/>
        </p:nvSpPr>
        <p:spPr>
          <a:xfrm>
            <a:off x="2514450" y="4322850"/>
            <a:ext cx="2085900" cy="51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rgbClr val="121416"/>
                </a:solidFill>
                <a:latin typeface="Calibri"/>
                <a:ea typeface="Calibri"/>
                <a:cs typeface="Calibri"/>
                <a:sym typeface="Calibri"/>
              </a:rPr>
              <a:t>$50 million</a:t>
            </a:r>
            <a:endParaRPr sz="3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9"/>
                                        </p:tgtEl>
                                        <p:attrNameLst>
                                          <p:attrName>style.visibility</p:attrName>
                                        </p:attrNameLst>
                                      </p:cBhvr>
                                      <p:to>
                                        <p:strVal val="visible"/>
                                      </p:to>
                                    </p:set>
                                    <p:animEffect transition="in" filter="fade">
                                      <p:cBhvr>
                                        <p:cTn id="7" dur="1000"/>
                                        <p:tgtEl>
                                          <p:spTgt spid="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pic>
        <p:nvPicPr>
          <p:cNvPr id="384" name="Google Shape;384;p45"/>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385" name="Google Shape;385;p4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386" name="Google Shape;386;p45"/>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4    •    W E E K  24</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E5899246-9E1B-B540-FD4A-76DD4387E232}"/>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pic>
        <p:nvPicPr>
          <p:cNvPr id="391" name="Google Shape;391;p46"/>
          <p:cNvPicPr preferRelativeResize="0"/>
          <p:nvPr/>
        </p:nvPicPr>
        <p:blipFill rotWithShape="1">
          <a:blip r:embed="rId3">
            <a:alphaModFix/>
          </a:blip>
          <a:srcRect l="49870" t="3246" r="16604" b="84823"/>
          <a:stretch/>
        </p:blipFill>
        <p:spPr>
          <a:xfrm>
            <a:off x="-100400" y="-13075"/>
            <a:ext cx="4787450" cy="1316549"/>
          </a:xfrm>
          <a:prstGeom prst="rect">
            <a:avLst/>
          </a:prstGeom>
          <a:noFill/>
          <a:ln>
            <a:noFill/>
          </a:ln>
        </p:spPr>
      </p:pic>
      <p:pic>
        <p:nvPicPr>
          <p:cNvPr id="392" name="Google Shape;392;p46"/>
          <p:cNvPicPr preferRelativeResize="0"/>
          <p:nvPr/>
        </p:nvPicPr>
        <p:blipFill rotWithShape="1">
          <a:blip r:embed="rId4">
            <a:alphaModFix/>
          </a:blip>
          <a:srcRect l="4510" t="6021" r="62322" b="87968"/>
          <a:stretch/>
        </p:blipFill>
        <p:spPr>
          <a:xfrm>
            <a:off x="4619100" y="189686"/>
            <a:ext cx="4382326" cy="613651"/>
          </a:xfrm>
          <a:prstGeom prst="rect">
            <a:avLst/>
          </a:prstGeom>
          <a:noFill/>
          <a:ln>
            <a:noFill/>
          </a:ln>
        </p:spPr>
      </p:pic>
      <p:sp>
        <p:nvSpPr>
          <p:cNvPr id="393" name="Google Shape;393;p46"/>
          <p:cNvSpPr txBox="1"/>
          <p:nvPr/>
        </p:nvSpPr>
        <p:spPr>
          <a:xfrm>
            <a:off x="4021475" y="869200"/>
            <a:ext cx="4980000" cy="401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     </a:t>
            </a:r>
            <a:r>
              <a:rPr lang="en" sz="1200" b="1">
                <a:solidFill>
                  <a:srgbClr val="232526"/>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Henri Rousseau</a:t>
            </a:r>
            <a:r>
              <a:rPr lang="en" sz="1200">
                <a:solidFill>
                  <a:srgbClr val="313131"/>
                </a:solidFill>
                <a:latin typeface="Calibri"/>
                <a:ea typeface="Calibri"/>
                <a:cs typeface="Calibri"/>
                <a:sym typeface="Calibri"/>
              </a:rPr>
              <a:t> was born in 1844 in Laval, a market town in northwest France, to petit-bourgeois parents. After serving in the army from 1863 to 1870, he secured a job as a clerk in the Octroi, the service that imposed duty on goods entering and leaving Paris. He remained a low-ranking civil servant until his early retirement from the Octroi in 1893.</a:t>
            </a:r>
            <a:endParaRPr sz="1200">
              <a:solidFill>
                <a:srgbClr val="313131"/>
              </a:solidFill>
              <a:latin typeface="Calibri"/>
              <a:ea typeface="Calibri"/>
              <a:cs typeface="Calibri"/>
              <a:sym typeface="Calibri"/>
            </a:endParaRPr>
          </a:p>
          <a:p>
            <a:pPr marL="0" lvl="0" indent="0" algn="l" rtl="0">
              <a:spcBef>
                <a:spcPts val="0"/>
              </a:spcBef>
              <a:spcAft>
                <a:spcPts val="0"/>
              </a:spcAft>
              <a:buNone/>
            </a:pPr>
            <a:r>
              <a:rPr lang="en" sz="1200">
                <a:solidFill>
                  <a:srgbClr val="313131"/>
                </a:solidFill>
                <a:latin typeface="Calibri"/>
                <a:ea typeface="Calibri"/>
                <a:cs typeface="Calibri"/>
                <a:sym typeface="Calibri"/>
              </a:rPr>
              <a:t>     Rousseau’s life was marred by poverty, the death of both his wives, and the loss of six of his seven children in infancy. He didn’t take up painting in earnest until his early forties, but his belief in his own creative abilities was unshakeable. His paintings covered a broad range of subjects, from still life, individual or group portraits and historical scenes to urban and tropical landscapes. He also wrote poetry and dramas, composed waltzes and played the violin at the legendary soirées at his modest home. Rousseau died in September 1910.</a:t>
            </a:r>
            <a:endParaRPr sz="1200">
              <a:solidFill>
                <a:srgbClr val="313131"/>
              </a:solidFill>
              <a:latin typeface="Calibri"/>
              <a:ea typeface="Calibri"/>
              <a:cs typeface="Calibri"/>
              <a:sym typeface="Calibri"/>
            </a:endParaRPr>
          </a:p>
          <a:p>
            <a:pPr marL="0" lvl="0" indent="0" algn="l" rtl="0">
              <a:spcBef>
                <a:spcPts val="0"/>
              </a:spcBef>
              <a:spcAft>
                <a:spcPts val="0"/>
              </a:spcAft>
              <a:buNone/>
            </a:pPr>
            <a:r>
              <a:rPr lang="en" sz="1200">
                <a:solidFill>
                  <a:srgbClr val="313131"/>
                </a:solidFill>
                <a:latin typeface="Calibri"/>
                <a:ea typeface="Calibri"/>
                <a:cs typeface="Calibri"/>
                <a:sym typeface="Calibri"/>
              </a:rPr>
              <a:t>     During his lifetime, Rousseau’s work was ridiculed by the public and rejected by traditionalists. He aspired to join the staunchly conservative artists of the French Academy but developed an idiosyncratic style at odds with their conventional approach to perspective and realism.Instead his style foreshadowed some of the central innovations of twentieth-century Modernism, and it was ultimately the younger generation of avant-garde writers and artists, including Alfred Jarry, Guillaume Apollinaire, </a:t>
            </a:r>
            <a:r>
              <a:rPr lang="en" sz="1200">
                <a:solidFill>
                  <a:srgbClr val="232526"/>
                </a:solidFill>
                <a:uFill>
                  <a:noFill/>
                </a:uFill>
                <a:latin typeface="Calibri"/>
                <a:ea typeface="Calibri"/>
                <a:cs typeface="Calibri"/>
                <a:sym typeface="Calibri"/>
                <a:hlinkClick r:id="rId6">
                  <a:extLst>
                    <a:ext uri="{A12FA001-AC4F-418D-AE19-62706E023703}">
                      <ahyp:hlinkClr xmlns:ahyp="http://schemas.microsoft.com/office/drawing/2018/hyperlinkcolor" val="tx"/>
                    </a:ext>
                  </a:extLst>
                </a:hlinkClick>
              </a:rPr>
              <a:t>Robert Delaunay</a:t>
            </a:r>
            <a:r>
              <a:rPr lang="en" sz="1200">
                <a:solidFill>
                  <a:srgbClr val="313131"/>
                </a:solidFill>
                <a:latin typeface="Calibri"/>
                <a:ea typeface="Calibri"/>
                <a:cs typeface="Calibri"/>
                <a:sym typeface="Calibri"/>
              </a:rPr>
              <a:t> and </a:t>
            </a:r>
            <a:r>
              <a:rPr lang="en" sz="1200">
                <a:solidFill>
                  <a:srgbClr val="232526"/>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Pablo Picasso</a:t>
            </a:r>
            <a:r>
              <a:rPr lang="en" sz="1200">
                <a:solidFill>
                  <a:srgbClr val="313131"/>
                </a:solidFill>
                <a:latin typeface="Calibri"/>
                <a:ea typeface="Calibri"/>
                <a:cs typeface="Calibri"/>
                <a:sym typeface="Calibri"/>
              </a:rPr>
              <a:t>, who came to champion his work.</a:t>
            </a:r>
            <a:endParaRPr>
              <a:latin typeface="Calibri"/>
              <a:ea typeface="Calibri"/>
              <a:cs typeface="Calibri"/>
              <a:sym typeface="Calibri"/>
            </a:endParaRPr>
          </a:p>
        </p:txBody>
      </p:sp>
      <p:pic>
        <p:nvPicPr>
          <p:cNvPr id="394" name="Google Shape;394;p46"/>
          <p:cNvPicPr preferRelativeResize="0"/>
          <p:nvPr/>
        </p:nvPicPr>
        <p:blipFill>
          <a:blip r:embed="rId8">
            <a:alphaModFix/>
          </a:blip>
          <a:stretch>
            <a:fillRect/>
          </a:stretch>
        </p:blipFill>
        <p:spPr>
          <a:xfrm>
            <a:off x="2442982" y="3084650"/>
            <a:ext cx="1322968" cy="1716426"/>
          </a:xfrm>
          <a:prstGeom prst="rect">
            <a:avLst/>
          </a:prstGeom>
          <a:noFill/>
          <a:ln>
            <a:noFill/>
          </a:ln>
        </p:spPr>
      </p:pic>
      <p:pic>
        <p:nvPicPr>
          <p:cNvPr id="395" name="Google Shape;395;p46"/>
          <p:cNvPicPr preferRelativeResize="0"/>
          <p:nvPr/>
        </p:nvPicPr>
        <p:blipFill>
          <a:blip r:embed="rId9">
            <a:alphaModFix/>
          </a:blip>
          <a:stretch>
            <a:fillRect/>
          </a:stretch>
        </p:blipFill>
        <p:spPr>
          <a:xfrm>
            <a:off x="189663" y="3084654"/>
            <a:ext cx="2157000" cy="1716421"/>
          </a:xfrm>
          <a:prstGeom prst="rect">
            <a:avLst/>
          </a:prstGeom>
          <a:noFill/>
          <a:ln>
            <a:noFill/>
          </a:ln>
        </p:spPr>
      </p:pic>
      <p:pic>
        <p:nvPicPr>
          <p:cNvPr id="396" name="Google Shape;396;p46"/>
          <p:cNvPicPr preferRelativeResize="0"/>
          <p:nvPr/>
        </p:nvPicPr>
        <p:blipFill>
          <a:blip r:embed="rId10">
            <a:alphaModFix/>
          </a:blip>
          <a:stretch>
            <a:fillRect/>
          </a:stretch>
        </p:blipFill>
        <p:spPr>
          <a:xfrm>
            <a:off x="1770264" y="1393609"/>
            <a:ext cx="2157009" cy="1600900"/>
          </a:xfrm>
          <a:prstGeom prst="rect">
            <a:avLst/>
          </a:prstGeom>
          <a:noFill/>
          <a:ln>
            <a:noFill/>
          </a:ln>
        </p:spPr>
      </p:pic>
      <p:pic>
        <p:nvPicPr>
          <p:cNvPr id="397" name="Google Shape;397;p46"/>
          <p:cNvPicPr preferRelativeResize="0"/>
          <p:nvPr/>
        </p:nvPicPr>
        <p:blipFill>
          <a:blip r:embed="rId11">
            <a:alphaModFix/>
          </a:blip>
          <a:stretch>
            <a:fillRect/>
          </a:stretch>
        </p:blipFill>
        <p:spPr>
          <a:xfrm>
            <a:off x="189676" y="1070079"/>
            <a:ext cx="1486375" cy="1931521"/>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pic>
        <p:nvPicPr>
          <p:cNvPr id="402" name="Google Shape;402;p47"/>
          <p:cNvPicPr preferRelativeResize="0"/>
          <p:nvPr/>
        </p:nvPicPr>
        <p:blipFill rotWithShape="1">
          <a:blip r:embed="rId3">
            <a:alphaModFix/>
          </a:blip>
          <a:srcRect l="4510" t="16822" r="62322" b="77167"/>
          <a:stretch/>
        </p:blipFill>
        <p:spPr>
          <a:xfrm>
            <a:off x="4470275" y="278905"/>
            <a:ext cx="4382326" cy="613651"/>
          </a:xfrm>
          <a:prstGeom prst="rect">
            <a:avLst/>
          </a:prstGeom>
          <a:noFill/>
          <a:ln>
            <a:noFill/>
          </a:ln>
        </p:spPr>
      </p:pic>
      <p:pic>
        <p:nvPicPr>
          <p:cNvPr id="403" name="Google Shape;403;p47"/>
          <p:cNvPicPr preferRelativeResize="0"/>
          <p:nvPr/>
        </p:nvPicPr>
        <p:blipFill rotWithShape="1">
          <a:blip r:embed="rId4">
            <a:alphaModFix/>
          </a:blip>
          <a:srcRect l="49869" t="14741" r="24819" b="77667"/>
          <a:stretch/>
        </p:blipFill>
        <p:spPr>
          <a:xfrm>
            <a:off x="63752" y="145050"/>
            <a:ext cx="4332224" cy="1004149"/>
          </a:xfrm>
          <a:prstGeom prst="rect">
            <a:avLst/>
          </a:prstGeom>
          <a:noFill/>
          <a:ln>
            <a:noFill/>
          </a:ln>
        </p:spPr>
      </p:pic>
      <p:sp>
        <p:nvSpPr>
          <p:cNvPr id="404" name="Google Shape;404;p47"/>
          <p:cNvSpPr txBox="1"/>
          <p:nvPr/>
        </p:nvSpPr>
        <p:spPr>
          <a:xfrm>
            <a:off x="344775" y="2131575"/>
            <a:ext cx="3164100" cy="2804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100" b="1">
                <a:solidFill>
                  <a:schemeClr val="dk1"/>
                </a:solidFill>
                <a:latin typeface="Calibri"/>
                <a:ea typeface="Calibri"/>
                <a:cs typeface="Calibri"/>
                <a:sym typeface="Calibri"/>
              </a:rPr>
              <a:t>     A freshly-cleaned fashion statement by Édouard Manet goes back on view at the Solomon R. Guggenheim Museum in New York 29 June, 2018 for the summer, after three years of research and restoration. The free and expressive brushstrokes and bright colors of Woman in Striped Dress (around 1877-80), a full-length portrait of an unidentified model—and of the dress itself—were hidden under two layers of discolored varnish.</a:t>
            </a:r>
            <a:endParaRPr sz="11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1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100" b="1">
                <a:solidFill>
                  <a:schemeClr val="dk1"/>
                </a:solidFill>
                <a:latin typeface="Calibri"/>
                <a:ea typeface="Calibri"/>
                <a:cs typeface="Calibri"/>
                <a:sym typeface="Calibri"/>
              </a:rPr>
              <a:t>“As this very thick and unsightly varnish came off, you could see how just with a few little touches he could make something sing,” said Lena Stringari, the deputy director and chief conservator of the Guggenheim Foundation, who led the project.</a:t>
            </a:r>
            <a:endParaRPr sz="1100" b="1">
              <a:solidFill>
                <a:schemeClr val="dk1"/>
              </a:solidFill>
              <a:latin typeface="Calibri"/>
              <a:ea typeface="Calibri"/>
              <a:cs typeface="Calibri"/>
              <a:sym typeface="Calibri"/>
            </a:endParaRPr>
          </a:p>
        </p:txBody>
      </p:sp>
      <p:sp>
        <p:nvSpPr>
          <p:cNvPr id="405" name="Google Shape;405;p47"/>
          <p:cNvSpPr txBox="1"/>
          <p:nvPr/>
        </p:nvSpPr>
        <p:spPr>
          <a:xfrm>
            <a:off x="3614125" y="1057775"/>
            <a:ext cx="2549400" cy="389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chemeClr val="dk1"/>
                </a:solidFill>
                <a:latin typeface="Calibri"/>
                <a:ea typeface="Calibri"/>
                <a:cs typeface="Calibri"/>
                <a:sym typeface="Calibri"/>
              </a:rPr>
              <a:t>     The late-period painting, found in the artist’s studio when he died, had been dramatically changed over the years, including being cut down on the sides and trimmed at the top, as is demonstrated by a photograph taken by Fernard Lochard in a studio inventory. Overpainting included an added signature (“Ed Manet”) and filling in the trellis-like background, which was less “finished”. The syrupy top, dark layer of varnish is a type typically used for musical instruments or wood furniture, also muted the painting’s sketchy energy. Even the subject’s right eyebrow was changed during the earlier restoration from a raised arch to a more neutral and passive line. These changes were presumably to make the painting more saleable, Stringari says.</a:t>
            </a:r>
            <a:endParaRPr sz="1100" b="1">
              <a:solidFill>
                <a:schemeClr val="dk1"/>
              </a:solidFill>
              <a:latin typeface="Calibri"/>
              <a:ea typeface="Calibri"/>
              <a:cs typeface="Calibri"/>
              <a:sym typeface="Calibri"/>
            </a:endParaRPr>
          </a:p>
        </p:txBody>
      </p:sp>
      <p:sp>
        <p:nvSpPr>
          <p:cNvPr id="406" name="Google Shape;406;p47"/>
          <p:cNvSpPr txBox="1"/>
          <p:nvPr/>
        </p:nvSpPr>
        <p:spPr>
          <a:xfrm>
            <a:off x="6254250" y="1057775"/>
            <a:ext cx="2728800" cy="38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b="1">
                <a:solidFill>
                  <a:schemeClr val="dk1"/>
                </a:solidFill>
                <a:latin typeface="Calibri"/>
                <a:ea typeface="Calibri"/>
                <a:cs typeface="Calibri"/>
                <a:sym typeface="Calibri"/>
              </a:rPr>
              <a:t>     The restoration and research project, which involved over 25 specialists, including scientists and art and fashion historians, began with intensive scientific analysis, including x-ray fluorescence, infrared reflectology and Raman spectroscopy. This revealed that there was no preparatory sketching underneath and the composition was not altered, suggesting “a remarkably direct and confident execution”, according to the catalogue entry by the Guggenheim senior curator Vivien Green and Gillian McMillan, the associate chief conservator for the collection.</a:t>
            </a:r>
            <a:endParaRPr sz="11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100" b="1">
                <a:solidFill>
                  <a:schemeClr val="dk1"/>
                </a:solidFill>
                <a:latin typeface="Calibri"/>
                <a:ea typeface="Calibri"/>
                <a:cs typeface="Calibri"/>
                <a:sym typeface="Calibri"/>
              </a:rPr>
              <a:t>    </a:t>
            </a:r>
            <a:r>
              <a:rPr lang="en" sz="1100" b="1">
                <a:solidFill>
                  <a:schemeClr val="dk1"/>
                </a:solidFill>
                <a:highlight>
                  <a:srgbClr val="FFFFFF"/>
                </a:highlight>
                <a:latin typeface="Calibri"/>
                <a:ea typeface="Calibri"/>
                <a:cs typeface="Calibri"/>
                <a:sym typeface="Calibri"/>
              </a:rPr>
              <a:t>McMillan’s gradual removal of most of the varnish, revealed not only the artist’s brushwork—“one of the most exciting things” for Stringari—but also that the dress is not black-and-white striped, but a greyish-white and black with deep blue-violet.</a:t>
            </a:r>
            <a:endParaRPr sz="1100" b="1">
              <a:solidFill>
                <a:schemeClr val="dk1"/>
              </a:solidFill>
              <a:latin typeface="Calibri"/>
              <a:ea typeface="Calibri"/>
              <a:cs typeface="Calibri"/>
              <a:sym typeface="Calibri"/>
            </a:endParaRPr>
          </a:p>
        </p:txBody>
      </p:sp>
      <p:pic>
        <p:nvPicPr>
          <p:cNvPr id="407" name="Google Shape;407;p47"/>
          <p:cNvPicPr preferRelativeResize="0"/>
          <p:nvPr/>
        </p:nvPicPr>
        <p:blipFill>
          <a:blip r:embed="rId5">
            <a:alphaModFix/>
          </a:blip>
          <a:stretch>
            <a:fillRect/>
          </a:stretch>
        </p:blipFill>
        <p:spPr>
          <a:xfrm>
            <a:off x="-305351" y="1057779"/>
            <a:ext cx="1258975" cy="1049996"/>
          </a:xfrm>
          <a:prstGeom prst="rect">
            <a:avLst/>
          </a:prstGeom>
          <a:noFill/>
          <a:ln>
            <a:noFill/>
          </a:ln>
        </p:spPr>
      </p:pic>
      <p:sp>
        <p:nvSpPr>
          <p:cNvPr id="408" name="Google Shape;408;p47"/>
          <p:cNvSpPr txBox="1"/>
          <p:nvPr/>
        </p:nvSpPr>
        <p:spPr>
          <a:xfrm>
            <a:off x="857700" y="905375"/>
            <a:ext cx="2362200" cy="1225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100" b="1">
                <a:latin typeface="Calibri"/>
                <a:ea typeface="Calibri"/>
                <a:cs typeface="Calibri"/>
                <a:sym typeface="Calibri"/>
              </a:rPr>
              <a:t>What color is this dress? Guggenheim reveals Manet painting after three years of restoration</a:t>
            </a:r>
            <a:endParaRPr sz="1100" b="1">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000" i="1">
                <a:latin typeface="Calibri"/>
                <a:ea typeface="Calibri"/>
                <a:cs typeface="Calibri"/>
                <a:sym typeface="Calibri"/>
              </a:rPr>
              <a:t>New York museum has removed varnish and overpainting to let the artist’s brush strokes “sing”</a:t>
            </a:r>
            <a:endParaRPr sz="1000" i="1">
              <a:latin typeface="Calibri"/>
              <a:ea typeface="Calibri"/>
              <a:cs typeface="Calibri"/>
              <a:sym typeface="Calibri"/>
            </a:endParaRPr>
          </a:p>
          <a:p>
            <a:pPr marL="0" lvl="0" indent="0" algn="l" rtl="0">
              <a:lnSpc>
                <a:spcPct val="100000"/>
              </a:lnSpc>
              <a:spcBef>
                <a:spcPts val="0"/>
              </a:spcBef>
              <a:spcAft>
                <a:spcPts val="0"/>
              </a:spcAft>
              <a:buNone/>
            </a:pPr>
            <a:r>
              <a:rPr lang="en" sz="1000">
                <a:latin typeface="Calibri"/>
                <a:ea typeface="Calibri"/>
                <a:cs typeface="Calibri"/>
                <a:sym typeface="Calibri"/>
              </a:rPr>
              <a:t>Victoria Stapley-Brown, 29th June 2018</a:t>
            </a:r>
            <a:endParaRPr sz="1000">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pic>
        <p:nvPicPr>
          <p:cNvPr id="413" name="Google Shape;413;p48"/>
          <p:cNvPicPr preferRelativeResize="0"/>
          <p:nvPr/>
        </p:nvPicPr>
        <p:blipFill rotWithShape="1">
          <a:blip r:embed="rId3">
            <a:alphaModFix/>
          </a:blip>
          <a:srcRect l="49869" t="14741" r="24819" b="77667"/>
          <a:stretch/>
        </p:blipFill>
        <p:spPr>
          <a:xfrm>
            <a:off x="63752" y="145050"/>
            <a:ext cx="4332224" cy="1004149"/>
          </a:xfrm>
          <a:prstGeom prst="rect">
            <a:avLst/>
          </a:prstGeom>
          <a:noFill/>
          <a:ln>
            <a:noFill/>
          </a:ln>
        </p:spPr>
      </p:pic>
      <p:pic>
        <p:nvPicPr>
          <p:cNvPr id="414" name="Google Shape;414;p48"/>
          <p:cNvPicPr preferRelativeResize="0"/>
          <p:nvPr/>
        </p:nvPicPr>
        <p:blipFill>
          <a:blip r:embed="rId4">
            <a:alphaModFix/>
          </a:blip>
          <a:stretch>
            <a:fillRect/>
          </a:stretch>
        </p:blipFill>
        <p:spPr>
          <a:xfrm>
            <a:off x="2308500" y="996800"/>
            <a:ext cx="4143226" cy="4035324"/>
          </a:xfrm>
          <a:prstGeom prst="rect">
            <a:avLst/>
          </a:prstGeom>
          <a:noFill/>
          <a:ln>
            <a:noFill/>
          </a:ln>
        </p:spPr>
      </p:pic>
      <p:sp>
        <p:nvSpPr>
          <p:cNvPr id="415" name="Google Shape;415;p48"/>
          <p:cNvSpPr txBox="1"/>
          <p:nvPr/>
        </p:nvSpPr>
        <p:spPr>
          <a:xfrm>
            <a:off x="6386775" y="3999225"/>
            <a:ext cx="2004600" cy="1032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rgbClr val="0D0D0D"/>
                </a:solidFill>
                <a:latin typeface="Calibri"/>
                <a:ea typeface="Calibri"/>
                <a:cs typeface="Calibri"/>
                <a:sym typeface="Calibri"/>
              </a:rPr>
              <a:t>Édouard Manet, Woman in Striped Dress, before and after treatment, (1877-80) Solomon R. Guggenheim Foundation, 2018; photos: Kris McKay and Allison Chipak</a:t>
            </a:r>
            <a:endParaRPr sz="1000">
              <a:latin typeface="Calibri"/>
              <a:ea typeface="Calibri"/>
              <a:cs typeface="Calibri"/>
              <a:sym typeface="Calibri"/>
            </a:endParaRPr>
          </a:p>
        </p:txBody>
      </p:sp>
      <p:pic>
        <p:nvPicPr>
          <p:cNvPr id="416" name="Google Shape;416;p48"/>
          <p:cNvPicPr preferRelativeResize="0"/>
          <p:nvPr/>
        </p:nvPicPr>
        <p:blipFill rotWithShape="1">
          <a:blip r:embed="rId5">
            <a:alphaModFix/>
          </a:blip>
          <a:srcRect l="4510" t="16822" r="62322" b="77167"/>
          <a:stretch/>
        </p:blipFill>
        <p:spPr>
          <a:xfrm>
            <a:off x="4470275" y="278905"/>
            <a:ext cx="4382326" cy="613651"/>
          </a:xfrm>
          <a:prstGeom prst="rect">
            <a:avLst/>
          </a:prstGeom>
          <a:noFill/>
          <a:ln>
            <a:noFill/>
          </a:ln>
        </p:spPr>
      </p:pic>
      <p:pic>
        <p:nvPicPr>
          <p:cNvPr id="417" name="Google Shape;417;p48"/>
          <p:cNvPicPr preferRelativeResize="0"/>
          <p:nvPr/>
        </p:nvPicPr>
        <p:blipFill>
          <a:blip r:embed="rId6">
            <a:alphaModFix/>
          </a:blip>
          <a:stretch>
            <a:fillRect/>
          </a:stretch>
        </p:blipFill>
        <p:spPr>
          <a:xfrm>
            <a:off x="-209625" y="936052"/>
            <a:ext cx="1768725" cy="147512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pic>
        <p:nvPicPr>
          <p:cNvPr id="422" name="Google Shape;422;p49"/>
          <p:cNvPicPr preferRelativeResize="0"/>
          <p:nvPr/>
        </p:nvPicPr>
        <p:blipFill>
          <a:blip r:embed="rId3">
            <a:alphaModFix/>
          </a:blip>
          <a:stretch>
            <a:fillRect/>
          </a:stretch>
        </p:blipFill>
        <p:spPr>
          <a:xfrm>
            <a:off x="0" y="0"/>
            <a:ext cx="9144001" cy="5151550"/>
          </a:xfrm>
          <a:prstGeom prst="rect">
            <a:avLst/>
          </a:prstGeom>
          <a:noFill/>
          <a:ln>
            <a:noFill/>
          </a:ln>
        </p:spPr>
      </p:pic>
      <p:pic>
        <p:nvPicPr>
          <p:cNvPr id="423" name="Google Shape;423;p49"/>
          <p:cNvPicPr preferRelativeResize="0"/>
          <p:nvPr/>
        </p:nvPicPr>
        <p:blipFill rotWithShape="1">
          <a:blip r:embed="rId4">
            <a:alphaModFix/>
          </a:blip>
          <a:srcRect l="49870" t="21901" r="21633" b="67253"/>
          <a:stretch/>
        </p:blipFill>
        <p:spPr>
          <a:xfrm>
            <a:off x="1291725" y="612300"/>
            <a:ext cx="3715350" cy="1092726"/>
          </a:xfrm>
          <a:prstGeom prst="rect">
            <a:avLst/>
          </a:prstGeom>
          <a:noFill/>
          <a:ln>
            <a:noFill/>
          </a:ln>
        </p:spPr>
      </p:pic>
      <p:sp>
        <p:nvSpPr>
          <p:cNvPr id="424" name="Google Shape;424;p49"/>
          <p:cNvSpPr txBox="1"/>
          <p:nvPr/>
        </p:nvSpPr>
        <p:spPr>
          <a:xfrm>
            <a:off x="1291725" y="1869125"/>
            <a:ext cx="3153300" cy="2632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b="1">
                <a:solidFill>
                  <a:schemeClr val="dk1"/>
                </a:solidFill>
                <a:latin typeface="Calibri"/>
                <a:ea typeface="Calibri"/>
                <a:cs typeface="Calibri"/>
                <a:sym typeface="Calibri"/>
              </a:rPr>
              <a:t>Develop Craft</a:t>
            </a:r>
            <a:endParaRPr sz="18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i="1">
                <a:solidFill>
                  <a:schemeClr val="dk1"/>
                </a:solidFill>
                <a:latin typeface="Calibri"/>
                <a:ea typeface="Calibri"/>
                <a:cs typeface="Calibri"/>
                <a:sym typeface="Calibri"/>
              </a:rPr>
              <a:t>Technique:</a:t>
            </a:r>
            <a:r>
              <a:rPr lang="en" sz="1200" i="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Learning to use tools (viewfinders, brushes), materials (charcoal, paint); learning artistic conventions (perspective, color mixing).</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i="1">
                <a:solidFill>
                  <a:schemeClr val="dk1"/>
                </a:solidFill>
                <a:latin typeface="Calibri"/>
                <a:ea typeface="Calibri"/>
                <a:cs typeface="Calibri"/>
                <a:sym typeface="Calibri"/>
              </a:rPr>
              <a:t>Studio Practice:</a:t>
            </a:r>
            <a:r>
              <a:rPr lang="en" sz="1200">
                <a:solidFill>
                  <a:schemeClr val="dk1"/>
                </a:solidFill>
                <a:latin typeface="Calibri"/>
                <a:ea typeface="Calibri"/>
                <a:cs typeface="Calibri"/>
                <a:sym typeface="Calibri"/>
              </a:rPr>
              <a:t> Learning to care for tools, materials and space</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Use principles and elements of art.</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Trial and error help in learning to use the tools; try other ways or techniques.</a:t>
            </a:r>
            <a:endParaRPr sz="1200">
              <a:latin typeface="Calibri"/>
              <a:ea typeface="Calibri"/>
              <a:cs typeface="Calibri"/>
              <a:sym typeface="Calibri"/>
            </a:endParaRPr>
          </a:p>
        </p:txBody>
      </p:sp>
      <p:sp>
        <p:nvSpPr>
          <p:cNvPr id="425" name="Google Shape;425;p49"/>
          <p:cNvSpPr txBox="1"/>
          <p:nvPr/>
        </p:nvSpPr>
        <p:spPr>
          <a:xfrm>
            <a:off x="4549875" y="2148600"/>
            <a:ext cx="3653400" cy="2308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b="1">
                <a:solidFill>
                  <a:schemeClr val="dk1"/>
                </a:solidFill>
                <a:latin typeface="Calibri"/>
                <a:ea typeface="Calibri"/>
                <a:cs typeface="Calibri"/>
                <a:sym typeface="Calibri"/>
              </a:rPr>
              <a:t>Skill </a:t>
            </a:r>
            <a:r>
              <a:rPr lang="en" sz="1200">
                <a:solidFill>
                  <a:schemeClr val="dk1"/>
                </a:solidFill>
                <a:latin typeface="Calibri"/>
                <a:ea typeface="Calibri"/>
                <a:cs typeface="Calibri"/>
                <a:sym typeface="Calibri"/>
              </a:rPr>
              <a:t>- Gaining the skills requires learning how to keep one’s materials and tools clean and how to store one’s work materials so they are both safe and accessible.</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a:solidFill>
                  <a:schemeClr val="dk1"/>
                </a:solidFill>
                <a:latin typeface="Calibri"/>
                <a:ea typeface="Calibri"/>
                <a:cs typeface="Calibri"/>
                <a:sym typeface="Calibri"/>
              </a:rPr>
              <a:t>Alertness</a:t>
            </a:r>
            <a:r>
              <a:rPr lang="en" sz="1200">
                <a:solidFill>
                  <a:schemeClr val="dk1"/>
                </a:solidFill>
                <a:latin typeface="Calibri"/>
                <a:ea typeface="Calibri"/>
                <a:cs typeface="Calibri"/>
                <a:sym typeface="Calibri"/>
              </a:rPr>
              <a:t> - Requires one to identify instances when cleaning or reorganizing materials, tools, and studio space will support them in making artwork.</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a:solidFill>
                  <a:schemeClr val="dk1"/>
                </a:solidFill>
                <a:latin typeface="Calibri"/>
                <a:ea typeface="Calibri"/>
                <a:cs typeface="Calibri"/>
                <a:sym typeface="Calibri"/>
              </a:rPr>
              <a:t>Inclination</a:t>
            </a:r>
            <a:r>
              <a:rPr lang="en" sz="1200">
                <a:solidFill>
                  <a:schemeClr val="dk1"/>
                </a:solidFill>
                <a:latin typeface="Calibri"/>
                <a:ea typeface="Calibri"/>
                <a:cs typeface="Calibri"/>
                <a:sym typeface="Calibri"/>
              </a:rPr>
              <a:t> - Routines artists develop to support their working process.</a:t>
            </a:r>
            <a:endParaRPr sz="1200">
              <a:latin typeface="Calibri"/>
              <a:ea typeface="Calibri"/>
              <a:cs typeface="Calibri"/>
              <a:sym typeface="Calibri"/>
            </a:endParaRPr>
          </a:p>
        </p:txBody>
      </p:sp>
      <p:pic>
        <p:nvPicPr>
          <p:cNvPr id="426" name="Google Shape;426;p49"/>
          <p:cNvPicPr preferRelativeResize="0"/>
          <p:nvPr/>
        </p:nvPicPr>
        <p:blipFill rotWithShape="1">
          <a:blip r:embed="rId5">
            <a:alphaModFix/>
          </a:blip>
          <a:srcRect l="4510" t="27568" r="62322" b="66421"/>
          <a:stretch/>
        </p:blipFill>
        <p:spPr>
          <a:xfrm>
            <a:off x="4572000" y="252813"/>
            <a:ext cx="4382326" cy="613651"/>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pic>
        <p:nvPicPr>
          <p:cNvPr id="431" name="Google Shape;431;p50"/>
          <p:cNvPicPr preferRelativeResize="0"/>
          <p:nvPr/>
        </p:nvPicPr>
        <p:blipFill rotWithShape="1">
          <a:blip r:embed="rId3">
            <a:alphaModFix/>
          </a:blip>
          <a:srcRect l="52050" t="32747" r="19454" b="57057"/>
          <a:stretch/>
        </p:blipFill>
        <p:spPr>
          <a:xfrm>
            <a:off x="325825" y="78100"/>
            <a:ext cx="4070125" cy="1125299"/>
          </a:xfrm>
          <a:prstGeom prst="rect">
            <a:avLst/>
          </a:prstGeom>
          <a:noFill/>
          <a:ln>
            <a:noFill/>
          </a:ln>
        </p:spPr>
      </p:pic>
      <p:pic>
        <p:nvPicPr>
          <p:cNvPr id="432" name="Google Shape;432;p50"/>
          <p:cNvPicPr preferRelativeResize="0"/>
          <p:nvPr/>
        </p:nvPicPr>
        <p:blipFill rotWithShape="1">
          <a:blip r:embed="rId4">
            <a:alphaModFix/>
          </a:blip>
          <a:srcRect l="4510" t="37657" r="62322" b="56332"/>
          <a:stretch/>
        </p:blipFill>
        <p:spPr>
          <a:xfrm>
            <a:off x="4572000" y="234302"/>
            <a:ext cx="4382326" cy="613651"/>
          </a:xfrm>
          <a:prstGeom prst="rect">
            <a:avLst/>
          </a:prstGeom>
          <a:noFill/>
          <a:ln>
            <a:noFill/>
          </a:ln>
        </p:spPr>
      </p:pic>
      <p:sp>
        <p:nvSpPr>
          <p:cNvPr id="433" name="Google Shape;433;p50"/>
          <p:cNvSpPr txBox="1"/>
          <p:nvPr/>
        </p:nvSpPr>
        <p:spPr>
          <a:xfrm>
            <a:off x="429000" y="1173975"/>
            <a:ext cx="1964400" cy="43530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800">
                <a:solidFill>
                  <a:schemeClr val="dk1"/>
                </a:solidFill>
                <a:latin typeface="Calibri"/>
                <a:ea typeface="Calibri"/>
                <a:cs typeface="Calibri"/>
                <a:sym typeface="Calibri"/>
              </a:rPr>
              <a:t>ART NOUVEAU</a:t>
            </a:r>
            <a:endParaRPr>
              <a:latin typeface="Calibri"/>
              <a:ea typeface="Calibri"/>
              <a:cs typeface="Calibri"/>
              <a:sym typeface="Calibri"/>
            </a:endParaRPr>
          </a:p>
        </p:txBody>
      </p:sp>
      <p:sp>
        <p:nvSpPr>
          <p:cNvPr id="434" name="Google Shape;434;p50"/>
          <p:cNvSpPr txBox="1"/>
          <p:nvPr/>
        </p:nvSpPr>
        <p:spPr>
          <a:xfrm>
            <a:off x="4417725" y="1173975"/>
            <a:ext cx="1964400" cy="435300"/>
          </a:xfrm>
          <a:prstGeom prst="rect">
            <a:avLst/>
          </a:prstGeom>
          <a:noFill/>
          <a:ln>
            <a:noFill/>
          </a:ln>
        </p:spPr>
        <p:txBody>
          <a:bodyPr spcFirstLastPara="1" wrap="square" lIns="91425" tIns="91425" rIns="91425" bIns="91425" anchor="t" anchorCtr="0">
            <a:noAutofit/>
          </a:bodyPr>
          <a:lstStyle/>
          <a:p>
            <a:pPr marL="0" lvl="0" indent="0" algn="ctr" rtl="0">
              <a:lnSpc>
                <a:spcPct val="120000"/>
              </a:lnSpc>
              <a:spcBef>
                <a:spcPts val="0"/>
              </a:spcBef>
              <a:spcAft>
                <a:spcPts val="0"/>
              </a:spcAft>
              <a:buNone/>
            </a:pPr>
            <a:r>
              <a:rPr lang="en" sz="1800">
                <a:solidFill>
                  <a:schemeClr val="dk1"/>
                </a:solidFill>
                <a:latin typeface="Calibri"/>
                <a:ea typeface="Calibri"/>
                <a:cs typeface="Calibri"/>
                <a:sym typeface="Calibri"/>
              </a:rPr>
              <a:t>ART DECO</a:t>
            </a:r>
            <a:endParaRPr>
              <a:latin typeface="Calibri"/>
              <a:ea typeface="Calibri"/>
              <a:cs typeface="Calibri"/>
              <a:sym typeface="Calibri"/>
            </a:endParaRPr>
          </a:p>
        </p:txBody>
      </p:sp>
      <p:sp>
        <p:nvSpPr>
          <p:cNvPr id="435" name="Google Shape;435;p50"/>
          <p:cNvSpPr txBox="1"/>
          <p:nvPr/>
        </p:nvSpPr>
        <p:spPr>
          <a:xfrm>
            <a:off x="252600" y="1533075"/>
            <a:ext cx="4382400" cy="3438300"/>
          </a:xfrm>
          <a:prstGeom prst="rect">
            <a:avLst/>
          </a:prstGeom>
          <a:noFill/>
          <a:ln>
            <a:noFill/>
          </a:ln>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High time between 1890 and 1914</a:t>
            </a:r>
            <a:endParaRPr sz="1100">
              <a:solidFill>
                <a:schemeClr val="dk1"/>
              </a:solidFill>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Modernist movement label</a:t>
            </a:r>
            <a:endParaRPr sz="1100">
              <a:solidFill>
                <a:schemeClr val="dk1"/>
              </a:solidFill>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Parisian art gallery</a:t>
            </a:r>
            <a:r>
              <a:rPr lang="en" sz="1100" i="1">
                <a:solidFill>
                  <a:schemeClr val="dk1"/>
                </a:solidFill>
                <a:highlight>
                  <a:srgbClr val="FFFFFF"/>
                </a:highlight>
                <a:latin typeface="Calibri"/>
                <a:ea typeface="Calibri"/>
                <a:cs typeface="Calibri"/>
                <a:sym typeface="Calibri"/>
              </a:rPr>
              <a:t> La Maison de l‘Art Nouveau</a:t>
            </a:r>
            <a:r>
              <a:rPr lang="en" sz="1100">
                <a:solidFill>
                  <a:schemeClr val="dk1"/>
                </a:solidFill>
                <a:highlight>
                  <a:srgbClr val="FFFFFF"/>
                </a:highlight>
                <a:latin typeface="Calibri"/>
                <a:ea typeface="Calibri"/>
                <a:cs typeface="Calibri"/>
                <a:sym typeface="Calibri"/>
              </a:rPr>
              <a:t> was the first to display the art (thus the name)</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Inspiration from organic and geometric forms, Japanese prints with floral curved patterns</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Elegant and flowing designs with a distinct emphasis on contours</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Muted tones</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Applied to graphic arts to furniture, interior decoration, architecture and the fine arts</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In Germany the style was promoted by magazine and referred to as "Jugendstil"</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Popularized by the Vienna Secession </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In the U.S. it is referred to as the Tiffany Style</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In London, it is referred to as the Glasgow Style</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Common denominator of Art Nouveau was a determination to push beyond the historical boundaries</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characterised by the raw force of nature, showing dynamic, whiplash curves and motifs</a:t>
            </a:r>
            <a:endParaRPr sz="1100">
              <a:solidFill>
                <a:schemeClr val="dk1"/>
              </a:solidFill>
              <a:highlight>
                <a:srgbClr val="FFFFFF"/>
              </a:highlight>
              <a:latin typeface="Calibri"/>
              <a:ea typeface="Calibri"/>
              <a:cs typeface="Calibri"/>
              <a:sym typeface="Calibri"/>
            </a:endParaRPr>
          </a:p>
        </p:txBody>
      </p:sp>
      <p:sp>
        <p:nvSpPr>
          <p:cNvPr id="436" name="Google Shape;436;p50"/>
          <p:cNvSpPr txBox="1"/>
          <p:nvPr/>
        </p:nvSpPr>
        <p:spPr>
          <a:xfrm>
            <a:off x="4672300" y="1533075"/>
            <a:ext cx="4181700" cy="3544800"/>
          </a:xfrm>
          <a:prstGeom prst="rect">
            <a:avLst/>
          </a:prstGeom>
          <a:noFill/>
          <a:ln>
            <a:noFill/>
          </a:ln>
        </p:spPr>
        <p:txBody>
          <a:bodyPr spcFirstLastPara="1" wrap="square" lIns="91425" tIns="91425" rIns="91425" bIns="91425" anchor="t" anchorCtr="0">
            <a:noAutofit/>
          </a:bodyPr>
          <a:lstStyle/>
          <a:p>
            <a:pPr marL="457200" lvl="0" indent="-298450" algn="l" rtl="0">
              <a:spcBef>
                <a:spcPts val="0"/>
              </a:spcBef>
              <a:spcAft>
                <a:spcPts val="0"/>
              </a:spcAft>
              <a:buSzPts val="1100"/>
              <a:buFont typeface="Calibri"/>
              <a:buChar char="●"/>
            </a:pPr>
            <a:r>
              <a:rPr lang="en" sz="1100">
                <a:latin typeface="Calibri"/>
                <a:ea typeface="Calibri"/>
                <a:cs typeface="Calibri"/>
                <a:sym typeface="Calibri"/>
              </a:rPr>
              <a:t>Just before WWI</a:t>
            </a:r>
            <a:endParaRPr sz="1100">
              <a:latin typeface="Calibri"/>
              <a:ea typeface="Calibri"/>
              <a:cs typeface="Calibri"/>
              <a:sym typeface="Calibri"/>
            </a:endParaRPr>
          </a:p>
          <a:p>
            <a:pPr marL="457200" lvl="0" indent="-298450" algn="l" rtl="0">
              <a:spcBef>
                <a:spcPts val="0"/>
              </a:spcBef>
              <a:spcAft>
                <a:spcPts val="0"/>
              </a:spcAft>
              <a:buSzPts val="1100"/>
              <a:buFont typeface="Calibri"/>
              <a:buChar char="●"/>
            </a:pPr>
            <a:r>
              <a:rPr lang="en" sz="1100">
                <a:latin typeface="Calibri"/>
                <a:ea typeface="Calibri"/>
                <a:cs typeface="Calibri"/>
                <a:sym typeface="Calibri"/>
              </a:rPr>
              <a:t>Embraced the influence of the Industrial Revolution</a:t>
            </a:r>
            <a:endParaRPr sz="1100">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A rise in wealth and social as well as technological progress gave birth to the widespread luxury industry</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Designs were symmetrical, streamlined, and </a:t>
            </a:r>
            <a:r>
              <a:rPr lang="en" sz="1100">
                <a:solidFill>
                  <a:schemeClr val="dk1"/>
                </a:solidFill>
                <a:latin typeface="Calibri"/>
                <a:ea typeface="Calibri"/>
                <a:cs typeface="Calibri"/>
                <a:sym typeface="Calibri"/>
              </a:rPr>
              <a:t>polished</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William van Alen’s Chrysler Building can therefore be seen as an Art Deco icon</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Use of curved forms and bold colours was also very typical. </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Highly influenced by the contemporary artists, especially by the abstract shapes and forms of the Cubists, notably </a:t>
            </a:r>
            <a:r>
              <a:rPr lang="en" sz="1100">
                <a:solidFill>
                  <a:schemeClr val="dk1"/>
                </a:solidFill>
                <a:highlight>
                  <a:srgbClr val="FFFFFF"/>
                </a:highlight>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Pablo Picasso</a:t>
            </a:r>
            <a:r>
              <a:rPr lang="en" sz="1100">
                <a:solidFill>
                  <a:schemeClr val="dk1"/>
                </a:solidFill>
                <a:highlight>
                  <a:srgbClr val="FFFFFF"/>
                </a:highlight>
                <a:latin typeface="Calibri"/>
                <a:ea typeface="Calibri"/>
                <a:cs typeface="Calibri"/>
                <a:sym typeface="Calibri"/>
              </a:rPr>
              <a:t> and Georges Braque.</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Glass became a staple of the luxury industry and important status throughout the Art Deco era</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decorative art style during the 20’s and 30’s</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The Great Depression during the 1930's wealth plummeted, leaving many Art Deco enthusiasts to no longer be able to afford its rich materials</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After World War II the style had gone completely out of fashion</a:t>
            </a:r>
            <a:endParaRPr sz="1100">
              <a:solidFill>
                <a:schemeClr val="dk1"/>
              </a:solidFill>
              <a:highlight>
                <a:srgbClr val="FFFFFF"/>
              </a:highlight>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5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ART NOUVEAU VS. ART DECO</a:t>
            </a:r>
            <a:endParaRPr sz="2400">
              <a:latin typeface="Calibri"/>
              <a:ea typeface="Calibri"/>
              <a:cs typeface="Calibri"/>
              <a:sym typeface="Calibri"/>
            </a:endParaRPr>
          </a:p>
        </p:txBody>
      </p:sp>
      <p:pic>
        <p:nvPicPr>
          <p:cNvPr id="442" name="Google Shape;442;p51"/>
          <p:cNvPicPr preferRelativeResize="0"/>
          <p:nvPr/>
        </p:nvPicPr>
        <p:blipFill rotWithShape="1">
          <a:blip r:embed="rId3">
            <a:alphaModFix/>
          </a:blip>
          <a:srcRect l="52050" t="32747" r="19454" b="57057"/>
          <a:stretch/>
        </p:blipFill>
        <p:spPr>
          <a:xfrm>
            <a:off x="2227500" y="1566550"/>
            <a:ext cx="4780702" cy="1321751"/>
          </a:xfrm>
          <a:prstGeom prst="rect">
            <a:avLst/>
          </a:prstGeom>
          <a:noFill/>
          <a:ln>
            <a:noFill/>
          </a:ln>
        </p:spPr>
      </p:pic>
      <p:sp>
        <p:nvSpPr>
          <p:cNvPr id="443" name="Google Shape;443;p51"/>
          <p:cNvSpPr txBox="1">
            <a:spLocks noGrp="1"/>
          </p:cNvSpPr>
          <p:nvPr>
            <p:ph type="subTitle" idx="1"/>
          </p:nvPr>
        </p:nvSpPr>
        <p:spPr>
          <a:xfrm>
            <a:off x="311700" y="32913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alibri"/>
                <a:ea typeface="Calibri"/>
                <a:cs typeface="Calibri"/>
                <a:sym typeface="Calibri"/>
              </a:rPr>
              <a:t>Write AN for Art Nouveau inspired work or</a:t>
            </a:r>
            <a:endParaRPr sz="1800">
              <a:latin typeface="Calibri"/>
              <a:ea typeface="Calibri"/>
              <a:cs typeface="Calibri"/>
              <a:sym typeface="Calibri"/>
            </a:endParaRPr>
          </a:p>
          <a:p>
            <a:pPr marL="0" lvl="0" indent="0" algn="ctr" rtl="0">
              <a:spcBef>
                <a:spcPts val="0"/>
              </a:spcBef>
              <a:spcAft>
                <a:spcPts val="0"/>
              </a:spcAft>
              <a:buNone/>
            </a:pPr>
            <a:r>
              <a:rPr lang="en" sz="1800">
                <a:latin typeface="Calibri"/>
                <a:ea typeface="Calibri"/>
                <a:cs typeface="Calibri"/>
                <a:sym typeface="Calibri"/>
              </a:rPr>
              <a:t>AD for Art Deco inspired work</a:t>
            </a:r>
            <a:endParaRPr sz="1800">
              <a:latin typeface="Calibri"/>
              <a:ea typeface="Calibri"/>
              <a:cs typeface="Calibri"/>
              <a:sym typeface="Calibri"/>
            </a:endParaRPr>
          </a:p>
        </p:txBody>
      </p:sp>
      <p:pic>
        <p:nvPicPr>
          <p:cNvPr id="2" name="Picture 1">
            <a:extLst>
              <a:ext uri="{FF2B5EF4-FFF2-40B4-BE49-F238E27FC236}">
                <a16:creationId xmlns:a16="http://schemas.microsoft.com/office/drawing/2014/main" id="{CF071371-4B2F-AA6C-29A0-401A51055C5B}"/>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pic>
        <p:nvPicPr>
          <p:cNvPr id="80" name="Google Shape;80;p16"/>
          <p:cNvPicPr preferRelativeResize="0"/>
          <p:nvPr/>
        </p:nvPicPr>
        <p:blipFill rotWithShape="1">
          <a:blip r:embed="rId3">
            <a:alphaModFix/>
          </a:blip>
          <a:srcRect l="2768" t="16704" r="76782" b="71365"/>
          <a:stretch/>
        </p:blipFill>
        <p:spPr>
          <a:xfrm>
            <a:off x="4159175" y="0"/>
            <a:ext cx="3761773" cy="1695900"/>
          </a:xfrm>
          <a:prstGeom prst="rect">
            <a:avLst/>
          </a:prstGeom>
          <a:noFill/>
          <a:ln>
            <a:noFill/>
          </a:ln>
        </p:spPr>
      </p:pic>
      <p:pic>
        <p:nvPicPr>
          <p:cNvPr id="81" name="Google Shape;81;p16"/>
          <p:cNvPicPr preferRelativeResize="0"/>
          <p:nvPr/>
        </p:nvPicPr>
        <p:blipFill rotWithShape="1">
          <a:blip r:embed="rId4">
            <a:alphaModFix/>
          </a:blip>
          <a:srcRect l="4510" t="16822" r="62322" b="77167"/>
          <a:stretch/>
        </p:blipFill>
        <p:spPr>
          <a:xfrm>
            <a:off x="275125" y="256605"/>
            <a:ext cx="4382326" cy="613651"/>
          </a:xfrm>
          <a:prstGeom prst="rect">
            <a:avLst/>
          </a:prstGeom>
          <a:noFill/>
          <a:ln>
            <a:noFill/>
          </a:ln>
        </p:spPr>
      </p:pic>
      <p:sp>
        <p:nvSpPr>
          <p:cNvPr id="82" name="Google Shape;82;p16"/>
          <p:cNvSpPr txBox="1"/>
          <p:nvPr/>
        </p:nvSpPr>
        <p:spPr>
          <a:xfrm>
            <a:off x="299950" y="1044250"/>
            <a:ext cx="4354800" cy="379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libri"/>
                <a:ea typeface="Calibri"/>
                <a:cs typeface="Calibri"/>
                <a:sym typeface="Calibri"/>
              </a:rPr>
              <a:t>Materialism</a:t>
            </a:r>
            <a:endParaRPr sz="1800">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The exploration of people’s lives, which weaves itself through many centuries of art. The spectrum of moral, intellectual, and emotional state is derived from their environment. It rejected the philosophies of Realism and Idealism. It bridged the majority of the 19th century for over fifty years. It’s beginning was paired with Realism, although pursued a different path. About twenty years later the seeds of Impressionism sprouted. (1840s - </a:t>
            </a:r>
            <a:r>
              <a:rPr lang="en" i="1">
                <a:latin typeface="Calibri"/>
                <a:ea typeface="Calibri"/>
                <a:cs typeface="Calibri"/>
                <a:sym typeface="Calibri"/>
              </a:rPr>
              <a:t>Present</a:t>
            </a:r>
            <a:r>
              <a:rPr lang="en">
                <a:latin typeface="Calibri"/>
                <a:ea typeface="Calibri"/>
                <a:cs typeface="Calibri"/>
                <a:sym typeface="Calibri"/>
              </a:rPr>
              <a:t>)</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Characteristics: </a:t>
            </a:r>
            <a:r>
              <a:rPr lang="en">
                <a:solidFill>
                  <a:schemeClr val="dk1"/>
                </a:solidFill>
                <a:latin typeface="Calibri"/>
                <a:ea typeface="Calibri"/>
                <a:cs typeface="Calibri"/>
                <a:sym typeface="Calibri"/>
              </a:rPr>
              <a:t>The body, historical context, the environment, socialism, social conscience, forces, vision, processes.</a:t>
            </a:r>
            <a:endParaRPr>
              <a:solidFill>
                <a:schemeClr val="dk1"/>
              </a:solidFill>
              <a:latin typeface="Calibri"/>
              <a:ea typeface="Calibri"/>
              <a:cs typeface="Calibri"/>
              <a:sym typeface="Calibri"/>
            </a:endParaRPr>
          </a:p>
          <a:p>
            <a:pPr marL="0" lvl="0" indent="0" algn="l" rtl="0">
              <a:spcBef>
                <a:spcPts val="0"/>
              </a:spcBef>
              <a:spcAft>
                <a:spcPts val="0"/>
              </a:spcAft>
              <a:buNone/>
            </a:pPr>
            <a:endParaRPr>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Artists: Gustave Courbet, Honore Daumier, Edgar Degas, Henri Fantin Latour, Jean-Francois Millet, James Tissot</a:t>
            </a:r>
            <a:endParaRPr>
              <a:solidFill>
                <a:schemeClr val="dk1"/>
              </a:solidFill>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pic>
        <p:nvPicPr>
          <p:cNvPr id="83" name="Google Shape;83;p16"/>
          <p:cNvPicPr preferRelativeResize="0"/>
          <p:nvPr/>
        </p:nvPicPr>
        <p:blipFill>
          <a:blip r:embed="rId5">
            <a:alphaModFix/>
          </a:blip>
          <a:stretch>
            <a:fillRect/>
          </a:stretch>
        </p:blipFill>
        <p:spPr>
          <a:xfrm>
            <a:off x="5359431" y="1340950"/>
            <a:ext cx="1579734" cy="1934363"/>
          </a:xfrm>
          <a:prstGeom prst="rect">
            <a:avLst/>
          </a:prstGeom>
          <a:noFill/>
          <a:ln>
            <a:noFill/>
          </a:ln>
        </p:spPr>
      </p:pic>
      <p:pic>
        <p:nvPicPr>
          <p:cNvPr id="84" name="Google Shape;84;p16"/>
          <p:cNvPicPr preferRelativeResize="0"/>
          <p:nvPr/>
        </p:nvPicPr>
        <p:blipFill>
          <a:blip r:embed="rId6">
            <a:alphaModFix/>
          </a:blip>
          <a:stretch>
            <a:fillRect/>
          </a:stretch>
        </p:blipFill>
        <p:spPr>
          <a:xfrm>
            <a:off x="5359425" y="3334778"/>
            <a:ext cx="3527400" cy="1622597"/>
          </a:xfrm>
          <a:prstGeom prst="rect">
            <a:avLst/>
          </a:prstGeom>
          <a:noFill/>
          <a:ln>
            <a:noFill/>
          </a:ln>
        </p:spPr>
      </p:pic>
      <p:sp>
        <p:nvSpPr>
          <p:cNvPr id="85" name="Google Shape;85;p16"/>
          <p:cNvSpPr txBox="1"/>
          <p:nvPr/>
        </p:nvSpPr>
        <p:spPr>
          <a:xfrm>
            <a:off x="6992450" y="2895213"/>
            <a:ext cx="1844100" cy="37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Below - A Burial At Ornans (1849) by Gustave Courbet</a:t>
            </a:r>
            <a:endParaRPr>
              <a:latin typeface="Calibri"/>
              <a:ea typeface="Calibri"/>
              <a:cs typeface="Calibri"/>
              <a:sym typeface="Calibri"/>
            </a:endParaRPr>
          </a:p>
        </p:txBody>
      </p:sp>
      <p:sp>
        <p:nvSpPr>
          <p:cNvPr id="86" name="Google Shape;86;p16"/>
          <p:cNvSpPr txBox="1"/>
          <p:nvPr/>
        </p:nvSpPr>
        <p:spPr>
          <a:xfrm>
            <a:off x="4788175" y="1044238"/>
            <a:ext cx="1844100" cy="37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Edgar Degas | L'orchestre de l'Opera </a:t>
            </a:r>
            <a:endParaRPr>
              <a:latin typeface="Calibri"/>
              <a:ea typeface="Calibri"/>
              <a:cs typeface="Calibri"/>
              <a:sym typeface="Calibri"/>
            </a:endParaRPr>
          </a:p>
        </p:txBody>
      </p:sp>
      <p:pic>
        <p:nvPicPr>
          <p:cNvPr id="87" name="Google Shape;87;p16"/>
          <p:cNvPicPr preferRelativeResize="0"/>
          <p:nvPr/>
        </p:nvPicPr>
        <p:blipFill>
          <a:blip r:embed="rId7">
            <a:alphaModFix/>
          </a:blip>
          <a:stretch>
            <a:fillRect/>
          </a:stretch>
        </p:blipFill>
        <p:spPr>
          <a:xfrm>
            <a:off x="7075025" y="1340950"/>
            <a:ext cx="1287058" cy="1622600"/>
          </a:xfrm>
          <a:prstGeom prst="rect">
            <a:avLst/>
          </a:prstGeom>
          <a:noFill/>
          <a:ln>
            <a:noFill/>
          </a:ln>
        </p:spPr>
      </p:pic>
      <p:sp>
        <p:nvSpPr>
          <p:cNvPr id="88" name="Google Shape;88;p16"/>
          <p:cNvSpPr txBox="1"/>
          <p:nvPr/>
        </p:nvSpPr>
        <p:spPr>
          <a:xfrm>
            <a:off x="7644600" y="717850"/>
            <a:ext cx="1053900" cy="27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L.L. (Young Lady in a Red Jacket). James Tissot</a:t>
            </a:r>
            <a:endParaRPr>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pic>
        <p:nvPicPr>
          <p:cNvPr id="448" name="Google Shape;448;p52"/>
          <p:cNvPicPr preferRelativeResize="0"/>
          <p:nvPr/>
        </p:nvPicPr>
        <p:blipFill>
          <a:blip r:embed="rId3">
            <a:alphaModFix/>
          </a:blip>
          <a:stretch>
            <a:fillRect/>
          </a:stretch>
        </p:blipFill>
        <p:spPr>
          <a:xfrm>
            <a:off x="4838173" y="288825"/>
            <a:ext cx="2598245" cy="3895400"/>
          </a:xfrm>
          <a:prstGeom prst="rect">
            <a:avLst/>
          </a:prstGeom>
          <a:noFill/>
          <a:ln>
            <a:noFill/>
          </a:ln>
        </p:spPr>
      </p:pic>
      <p:pic>
        <p:nvPicPr>
          <p:cNvPr id="449" name="Google Shape;449;p52"/>
          <p:cNvPicPr preferRelativeResize="0"/>
          <p:nvPr/>
        </p:nvPicPr>
        <p:blipFill>
          <a:blip r:embed="rId4">
            <a:alphaModFix/>
          </a:blip>
          <a:stretch>
            <a:fillRect/>
          </a:stretch>
        </p:blipFill>
        <p:spPr>
          <a:xfrm>
            <a:off x="1204883" y="288825"/>
            <a:ext cx="2921564" cy="3895398"/>
          </a:xfrm>
          <a:prstGeom prst="rect">
            <a:avLst/>
          </a:prstGeom>
          <a:noFill/>
          <a:ln>
            <a:noFill/>
          </a:ln>
        </p:spPr>
      </p:pic>
      <p:sp>
        <p:nvSpPr>
          <p:cNvPr id="450" name="Google Shape;450;p52"/>
          <p:cNvSpPr txBox="1"/>
          <p:nvPr/>
        </p:nvSpPr>
        <p:spPr>
          <a:xfrm>
            <a:off x="4968350" y="4389450"/>
            <a:ext cx="2642700" cy="56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i="1">
                <a:solidFill>
                  <a:schemeClr val="dk1"/>
                </a:solidFill>
                <a:highlight>
                  <a:srgbClr val="FFFFFF"/>
                </a:highlight>
                <a:latin typeface="Times New Roman"/>
                <a:ea typeface="Times New Roman"/>
                <a:cs typeface="Times New Roman"/>
                <a:sym typeface="Times New Roman"/>
              </a:rPr>
              <a:t>Art Nouveau vase: </a:t>
            </a:r>
            <a:r>
              <a:rPr lang="en" sz="1200" i="1" u="sng">
                <a:solidFill>
                  <a:schemeClr val="dk1"/>
                </a:solidFill>
                <a:highlight>
                  <a:srgbClr val="FFFFFF"/>
                </a:highlight>
                <a:latin typeface="Times New Roman"/>
                <a:ea typeface="Times New Roman"/>
                <a:cs typeface="Times New Roman"/>
                <a:sym typeface="Times New Roman"/>
                <a:hlinkClick r:id="rId5">
                  <a:extLst>
                    <a:ext uri="{A12FA001-AC4F-418D-AE19-62706E023703}">
                      <ahyp:hlinkClr xmlns:ahyp="http://schemas.microsoft.com/office/drawing/2018/hyperlinkcolor" val="tx"/>
                    </a:ext>
                  </a:extLst>
                </a:hlinkClick>
              </a:rPr>
              <a:t>Cardères, Daum Nancy</a:t>
            </a:r>
            <a:r>
              <a:rPr lang="en" sz="1200" i="1">
                <a:solidFill>
                  <a:schemeClr val="dk1"/>
                </a:solidFill>
                <a:highlight>
                  <a:srgbClr val="FFFFFF"/>
                </a:highlight>
                <a:latin typeface="Times New Roman"/>
                <a:ea typeface="Times New Roman"/>
                <a:cs typeface="Times New Roman"/>
                <a:sym typeface="Times New Roman"/>
              </a:rPr>
              <a:t>, 1897, </a:t>
            </a:r>
            <a:r>
              <a:rPr lang="en" sz="1200" i="1" u="sng">
                <a:solidFill>
                  <a:schemeClr val="dk1"/>
                </a:solidFill>
                <a:highlight>
                  <a:srgbClr val="FFFFFF"/>
                </a:highlight>
                <a:latin typeface="Times New Roman"/>
                <a:ea typeface="Times New Roman"/>
                <a:cs typeface="Times New Roman"/>
                <a:sym typeface="Times New Roman"/>
                <a:hlinkClick r:id="rId6">
                  <a:extLst>
                    <a:ext uri="{A12FA001-AC4F-418D-AE19-62706E023703}">
                      <ahyp:hlinkClr xmlns:ahyp="http://schemas.microsoft.com/office/drawing/2018/hyperlinkcolor" val="tx"/>
                    </a:ext>
                  </a:extLst>
                </a:hlinkClick>
              </a:rPr>
              <a:t>Passage Art.</a:t>
            </a:r>
            <a:endParaRPr/>
          </a:p>
        </p:txBody>
      </p:sp>
      <p:sp>
        <p:nvSpPr>
          <p:cNvPr id="451" name="Google Shape;451;p52"/>
          <p:cNvSpPr txBox="1"/>
          <p:nvPr/>
        </p:nvSpPr>
        <p:spPr>
          <a:xfrm>
            <a:off x="1309275" y="369300"/>
            <a:ext cx="526500" cy="39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Calibri"/>
                <a:ea typeface="Calibri"/>
                <a:cs typeface="Calibri"/>
                <a:sym typeface="Calibri"/>
              </a:rPr>
              <a:t>1</a:t>
            </a:r>
            <a:endParaRPr>
              <a:solidFill>
                <a:srgbClr val="FFFFFF"/>
              </a:solidFill>
              <a:latin typeface="Calibri"/>
              <a:ea typeface="Calibri"/>
              <a:cs typeface="Calibri"/>
              <a:sym typeface="Calibri"/>
            </a:endParaRPr>
          </a:p>
        </p:txBody>
      </p:sp>
      <p:sp>
        <p:nvSpPr>
          <p:cNvPr id="452" name="Google Shape;452;p52"/>
          <p:cNvSpPr txBox="1"/>
          <p:nvPr/>
        </p:nvSpPr>
        <p:spPr>
          <a:xfrm>
            <a:off x="4966875" y="369300"/>
            <a:ext cx="526500" cy="39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2</a:t>
            </a:r>
            <a:endParaRPr>
              <a:latin typeface="Calibri"/>
              <a:ea typeface="Calibri"/>
              <a:cs typeface="Calibri"/>
              <a:sym typeface="Calibri"/>
            </a:endParaRPr>
          </a:p>
        </p:txBody>
      </p:sp>
      <p:sp>
        <p:nvSpPr>
          <p:cNvPr id="453" name="Google Shape;453;p52"/>
          <p:cNvSpPr txBox="1"/>
          <p:nvPr/>
        </p:nvSpPr>
        <p:spPr>
          <a:xfrm>
            <a:off x="1238100" y="4424850"/>
            <a:ext cx="2855100" cy="4962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200" i="1">
                <a:solidFill>
                  <a:schemeClr val="dk1"/>
                </a:solidFill>
                <a:highlight>
                  <a:srgbClr val="FFFFFF"/>
                </a:highlight>
                <a:latin typeface="Times New Roman"/>
                <a:ea typeface="Times New Roman"/>
                <a:cs typeface="Times New Roman"/>
                <a:sym typeface="Times New Roman"/>
              </a:rPr>
              <a:t>Art Deco vase: </a:t>
            </a:r>
            <a:r>
              <a:rPr lang="en" sz="1200" i="1" u="sng">
                <a:solidFill>
                  <a:schemeClr val="dk1"/>
                </a:solidFill>
                <a:highlight>
                  <a:srgbClr val="FFFFFF"/>
                </a:highlight>
                <a:latin typeface="Times New Roman"/>
                <a:ea typeface="Times New Roman"/>
                <a:cs typeface="Times New Roman"/>
                <a:sym typeface="Times New Roman"/>
                <a:hlinkClick r:id="rId7">
                  <a:extLst>
                    <a:ext uri="{A12FA001-AC4F-418D-AE19-62706E023703}">
                      <ahyp:hlinkClr xmlns:ahyp="http://schemas.microsoft.com/office/drawing/2018/hyperlinkcolor" val="tx"/>
                    </a:ext>
                  </a:extLst>
                </a:hlinkClick>
              </a:rPr>
              <a:t>Daum Nancy</a:t>
            </a:r>
            <a:r>
              <a:rPr lang="en" sz="1200" i="1">
                <a:solidFill>
                  <a:schemeClr val="dk1"/>
                </a:solidFill>
                <a:highlight>
                  <a:srgbClr val="FFFFFF"/>
                </a:highlight>
                <a:latin typeface="Times New Roman"/>
                <a:ea typeface="Times New Roman"/>
                <a:cs typeface="Times New Roman"/>
                <a:sym typeface="Times New Roman"/>
              </a:rPr>
              <a:t>, ca. 1925, </a:t>
            </a:r>
            <a:r>
              <a:rPr lang="en" sz="1200" i="1" u="sng">
                <a:solidFill>
                  <a:schemeClr val="dk1"/>
                </a:solidFill>
                <a:highlight>
                  <a:srgbClr val="FFFFFF"/>
                </a:highlight>
                <a:latin typeface="Times New Roman"/>
                <a:ea typeface="Times New Roman"/>
                <a:cs typeface="Times New Roman"/>
                <a:sym typeface="Times New Roman"/>
                <a:hlinkClick r:id="rId8">
                  <a:extLst>
                    <a:ext uri="{A12FA001-AC4F-418D-AE19-62706E023703}">
                      <ahyp:hlinkClr xmlns:ahyp="http://schemas.microsoft.com/office/drawing/2018/hyperlinkcolor" val="tx"/>
                    </a:ext>
                  </a:extLst>
                </a:hlinkClick>
              </a:rPr>
              <a:t>Antes Art 1900</a:t>
            </a:r>
            <a:endParaRPr/>
          </a:p>
        </p:txBody>
      </p:sp>
      <p:sp>
        <p:nvSpPr>
          <p:cNvPr id="454" name="Google Shape;454;p52"/>
          <p:cNvSpPr txBox="1"/>
          <p:nvPr/>
        </p:nvSpPr>
        <p:spPr>
          <a:xfrm>
            <a:off x="1162800" y="4136850"/>
            <a:ext cx="2952000" cy="5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chemeClr val="dk2"/>
                </a:solidFill>
                <a:latin typeface="Calibri"/>
                <a:ea typeface="Calibri"/>
                <a:cs typeface="Calibri"/>
                <a:sym typeface="Calibri"/>
              </a:rPr>
              <a:t>Art Deco</a:t>
            </a:r>
            <a:endParaRPr/>
          </a:p>
        </p:txBody>
      </p:sp>
      <p:sp>
        <p:nvSpPr>
          <p:cNvPr id="455" name="Google Shape;455;p52"/>
          <p:cNvSpPr txBox="1"/>
          <p:nvPr/>
        </p:nvSpPr>
        <p:spPr>
          <a:xfrm>
            <a:off x="4648200" y="4136850"/>
            <a:ext cx="2952000" cy="5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chemeClr val="dk2"/>
                </a:solidFill>
                <a:latin typeface="Calibri"/>
                <a:ea typeface="Calibri"/>
                <a:cs typeface="Calibri"/>
                <a:sym typeface="Calibri"/>
              </a:rPr>
              <a:t>Art Nouveau</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3"/>
                                        </p:tgtEl>
                                        <p:attrNameLst>
                                          <p:attrName>style.visibility</p:attrName>
                                        </p:attrNameLst>
                                      </p:cBhvr>
                                      <p:to>
                                        <p:strVal val="visible"/>
                                      </p:to>
                                    </p:set>
                                    <p:animEffect transition="in" filter="fade">
                                      <p:cBhvr>
                                        <p:cTn id="7" dur="1000"/>
                                        <p:tgtEl>
                                          <p:spTgt spid="453"/>
                                        </p:tgtEl>
                                      </p:cBhvr>
                                    </p:animEffect>
                                  </p:childTnLst>
                                </p:cTn>
                              </p:par>
                              <p:par>
                                <p:cTn id="8" presetID="10" presetClass="entr" presetSubtype="0" fill="hold" nodeType="withEffect">
                                  <p:stCondLst>
                                    <p:cond delay="0"/>
                                  </p:stCondLst>
                                  <p:childTnLst>
                                    <p:set>
                                      <p:cBhvr>
                                        <p:cTn id="9" dur="1" fill="hold">
                                          <p:stCondLst>
                                            <p:cond delay="0"/>
                                          </p:stCondLst>
                                        </p:cTn>
                                        <p:tgtEl>
                                          <p:spTgt spid="454"/>
                                        </p:tgtEl>
                                        <p:attrNameLst>
                                          <p:attrName>style.visibility</p:attrName>
                                        </p:attrNameLst>
                                      </p:cBhvr>
                                      <p:to>
                                        <p:strVal val="visible"/>
                                      </p:to>
                                    </p:set>
                                    <p:animEffect transition="in" filter="fade">
                                      <p:cBhvr>
                                        <p:cTn id="10" dur="1000"/>
                                        <p:tgtEl>
                                          <p:spTgt spid="45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55"/>
                                        </p:tgtEl>
                                        <p:attrNameLst>
                                          <p:attrName>style.visibility</p:attrName>
                                        </p:attrNameLst>
                                      </p:cBhvr>
                                      <p:to>
                                        <p:strVal val="visible"/>
                                      </p:to>
                                    </p:set>
                                    <p:animEffect transition="in" filter="fade">
                                      <p:cBhvr>
                                        <p:cTn id="15" dur="1000"/>
                                        <p:tgtEl>
                                          <p:spTgt spid="455"/>
                                        </p:tgtEl>
                                      </p:cBhvr>
                                    </p:animEffect>
                                  </p:childTnLst>
                                </p:cTn>
                              </p:par>
                              <p:par>
                                <p:cTn id="16" presetID="10" presetClass="entr" presetSubtype="0" fill="hold" nodeType="withEffect">
                                  <p:stCondLst>
                                    <p:cond delay="0"/>
                                  </p:stCondLst>
                                  <p:childTnLst>
                                    <p:set>
                                      <p:cBhvr>
                                        <p:cTn id="17" dur="1" fill="hold">
                                          <p:stCondLst>
                                            <p:cond delay="0"/>
                                          </p:stCondLst>
                                        </p:cTn>
                                        <p:tgtEl>
                                          <p:spTgt spid="450"/>
                                        </p:tgtEl>
                                        <p:attrNameLst>
                                          <p:attrName>style.visibility</p:attrName>
                                        </p:attrNameLst>
                                      </p:cBhvr>
                                      <p:to>
                                        <p:strVal val="visible"/>
                                      </p:to>
                                    </p:set>
                                    <p:animEffect transition="in" filter="fade">
                                      <p:cBhvr>
                                        <p:cTn id="18" dur="1000"/>
                                        <p:tgtEl>
                                          <p:spTgt spid="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pic>
        <p:nvPicPr>
          <p:cNvPr id="460" name="Google Shape;460;p53"/>
          <p:cNvPicPr preferRelativeResize="0"/>
          <p:nvPr/>
        </p:nvPicPr>
        <p:blipFill>
          <a:blip r:embed="rId3">
            <a:alphaModFix/>
          </a:blip>
          <a:stretch>
            <a:fillRect/>
          </a:stretch>
        </p:blipFill>
        <p:spPr>
          <a:xfrm>
            <a:off x="4648200" y="871275"/>
            <a:ext cx="3117975" cy="3117975"/>
          </a:xfrm>
          <a:prstGeom prst="rect">
            <a:avLst/>
          </a:prstGeom>
          <a:noFill/>
          <a:ln>
            <a:noFill/>
          </a:ln>
        </p:spPr>
      </p:pic>
      <p:pic>
        <p:nvPicPr>
          <p:cNvPr id="461" name="Google Shape;461;p53"/>
          <p:cNvPicPr preferRelativeResize="0"/>
          <p:nvPr/>
        </p:nvPicPr>
        <p:blipFill>
          <a:blip r:embed="rId4">
            <a:alphaModFix/>
          </a:blip>
          <a:stretch>
            <a:fillRect/>
          </a:stretch>
        </p:blipFill>
        <p:spPr>
          <a:xfrm>
            <a:off x="1479300" y="871275"/>
            <a:ext cx="2976225" cy="2976225"/>
          </a:xfrm>
          <a:prstGeom prst="rect">
            <a:avLst/>
          </a:prstGeom>
          <a:noFill/>
          <a:ln>
            <a:noFill/>
          </a:ln>
        </p:spPr>
      </p:pic>
      <p:sp>
        <p:nvSpPr>
          <p:cNvPr id="462" name="Google Shape;462;p53"/>
          <p:cNvSpPr txBox="1"/>
          <p:nvPr/>
        </p:nvSpPr>
        <p:spPr>
          <a:xfrm>
            <a:off x="1805400" y="1468125"/>
            <a:ext cx="526500" cy="39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3</a:t>
            </a:r>
            <a:endParaRPr>
              <a:latin typeface="Calibri"/>
              <a:ea typeface="Calibri"/>
              <a:cs typeface="Calibri"/>
              <a:sym typeface="Calibri"/>
            </a:endParaRPr>
          </a:p>
        </p:txBody>
      </p:sp>
      <p:sp>
        <p:nvSpPr>
          <p:cNvPr id="463" name="Google Shape;463;p53"/>
          <p:cNvSpPr txBox="1"/>
          <p:nvPr/>
        </p:nvSpPr>
        <p:spPr>
          <a:xfrm>
            <a:off x="5066700" y="2238175"/>
            <a:ext cx="526500" cy="39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4</a:t>
            </a:r>
            <a:endParaRPr>
              <a:latin typeface="Calibri"/>
              <a:ea typeface="Calibri"/>
              <a:cs typeface="Calibri"/>
              <a:sym typeface="Calibri"/>
            </a:endParaRPr>
          </a:p>
        </p:txBody>
      </p:sp>
      <p:sp>
        <p:nvSpPr>
          <p:cNvPr id="464" name="Google Shape;464;p53"/>
          <p:cNvSpPr txBox="1"/>
          <p:nvPr/>
        </p:nvSpPr>
        <p:spPr>
          <a:xfrm>
            <a:off x="1315200" y="3908250"/>
            <a:ext cx="2952000" cy="5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800">
                <a:solidFill>
                  <a:schemeClr val="dk2"/>
                </a:solidFill>
                <a:latin typeface="Calibri"/>
                <a:ea typeface="Calibri"/>
                <a:cs typeface="Calibri"/>
                <a:sym typeface="Calibri"/>
              </a:rPr>
              <a:t>Art Deco</a:t>
            </a:r>
            <a:endParaRPr/>
          </a:p>
        </p:txBody>
      </p:sp>
      <p:sp>
        <p:nvSpPr>
          <p:cNvPr id="465" name="Google Shape;465;p53"/>
          <p:cNvSpPr txBox="1"/>
          <p:nvPr/>
        </p:nvSpPr>
        <p:spPr>
          <a:xfrm>
            <a:off x="4648200" y="3908250"/>
            <a:ext cx="2952000" cy="5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chemeClr val="dk2"/>
                </a:solidFill>
                <a:latin typeface="Calibri"/>
                <a:ea typeface="Calibri"/>
                <a:cs typeface="Calibri"/>
                <a:sym typeface="Calibri"/>
              </a:rPr>
              <a:t>Art Nouveau</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4"/>
                                        </p:tgtEl>
                                        <p:attrNameLst>
                                          <p:attrName>style.visibility</p:attrName>
                                        </p:attrNameLst>
                                      </p:cBhvr>
                                      <p:to>
                                        <p:strVal val="visible"/>
                                      </p:to>
                                    </p:set>
                                    <p:animEffect transition="in" filter="fade">
                                      <p:cBhvr>
                                        <p:cTn id="7" dur="1000"/>
                                        <p:tgtEl>
                                          <p:spTgt spid="46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65"/>
                                        </p:tgtEl>
                                        <p:attrNameLst>
                                          <p:attrName>style.visibility</p:attrName>
                                        </p:attrNameLst>
                                      </p:cBhvr>
                                      <p:to>
                                        <p:strVal val="visible"/>
                                      </p:to>
                                    </p:set>
                                    <p:animEffect transition="in" filter="fade">
                                      <p:cBhvr>
                                        <p:cTn id="12" dur="100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pic>
        <p:nvPicPr>
          <p:cNvPr id="470" name="Google Shape;470;p54"/>
          <p:cNvPicPr preferRelativeResize="0"/>
          <p:nvPr/>
        </p:nvPicPr>
        <p:blipFill>
          <a:blip r:embed="rId3">
            <a:alphaModFix/>
          </a:blip>
          <a:stretch>
            <a:fillRect/>
          </a:stretch>
        </p:blipFill>
        <p:spPr>
          <a:xfrm>
            <a:off x="4111275" y="314400"/>
            <a:ext cx="1595778" cy="4286252"/>
          </a:xfrm>
          <a:prstGeom prst="rect">
            <a:avLst/>
          </a:prstGeom>
          <a:noFill/>
          <a:ln>
            <a:noFill/>
          </a:ln>
        </p:spPr>
      </p:pic>
      <p:pic>
        <p:nvPicPr>
          <p:cNvPr id="471" name="Google Shape;471;p54"/>
          <p:cNvPicPr preferRelativeResize="0"/>
          <p:nvPr/>
        </p:nvPicPr>
        <p:blipFill>
          <a:blip r:embed="rId4">
            <a:alphaModFix/>
          </a:blip>
          <a:stretch>
            <a:fillRect/>
          </a:stretch>
        </p:blipFill>
        <p:spPr>
          <a:xfrm>
            <a:off x="5913252" y="314400"/>
            <a:ext cx="2905125" cy="4286250"/>
          </a:xfrm>
          <a:prstGeom prst="rect">
            <a:avLst/>
          </a:prstGeom>
          <a:noFill/>
          <a:ln>
            <a:noFill/>
          </a:ln>
        </p:spPr>
      </p:pic>
      <p:pic>
        <p:nvPicPr>
          <p:cNvPr id="472" name="Google Shape;472;p54"/>
          <p:cNvPicPr preferRelativeResize="0"/>
          <p:nvPr/>
        </p:nvPicPr>
        <p:blipFill>
          <a:blip r:embed="rId5">
            <a:alphaModFix/>
          </a:blip>
          <a:stretch>
            <a:fillRect/>
          </a:stretch>
        </p:blipFill>
        <p:spPr>
          <a:xfrm>
            <a:off x="534425" y="314400"/>
            <a:ext cx="2342201" cy="1858150"/>
          </a:xfrm>
          <a:prstGeom prst="rect">
            <a:avLst/>
          </a:prstGeom>
          <a:noFill/>
          <a:ln>
            <a:noFill/>
          </a:ln>
        </p:spPr>
      </p:pic>
      <p:pic>
        <p:nvPicPr>
          <p:cNvPr id="473" name="Google Shape;473;p54"/>
          <p:cNvPicPr preferRelativeResize="0"/>
          <p:nvPr/>
        </p:nvPicPr>
        <p:blipFill>
          <a:blip r:embed="rId6">
            <a:alphaModFix/>
          </a:blip>
          <a:stretch>
            <a:fillRect/>
          </a:stretch>
        </p:blipFill>
        <p:spPr>
          <a:xfrm>
            <a:off x="516375" y="2402000"/>
            <a:ext cx="3503250" cy="2198650"/>
          </a:xfrm>
          <a:prstGeom prst="rect">
            <a:avLst/>
          </a:prstGeom>
          <a:noFill/>
          <a:ln>
            <a:noFill/>
          </a:ln>
        </p:spPr>
      </p:pic>
      <p:sp>
        <p:nvSpPr>
          <p:cNvPr id="474" name="Google Shape;474;p54"/>
          <p:cNvSpPr txBox="1"/>
          <p:nvPr/>
        </p:nvSpPr>
        <p:spPr>
          <a:xfrm>
            <a:off x="702900" y="314400"/>
            <a:ext cx="526500" cy="39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Calibri"/>
                <a:ea typeface="Calibri"/>
                <a:cs typeface="Calibri"/>
                <a:sym typeface="Calibri"/>
              </a:rPr>
              <a:t>5</a:t>
            </a:r>
            <a:endParaRPr>
              <a:solidFill>
                <a:srgbClr val="FFFFFF"/>
              </a:solidFill>
              <a:latin typeface="Calibri"/>
              <a:ea typeface="Calibri"/>
              <a:cs typeface="Calibri"/>
              <a:sym typeface="Calibri"/>
            </a:endParaRPr>
          </a:p>
        </p:txBody>
      </p:sp>
      <p:sp>
        <p:nvSpPr>
          <p:cNvPr id="475" name="Google Shape;475;p54"/>
          <p:cNvSpPr txBox="1"/>
          <p:nvPr/>
        </p:nvSpPr>
        <p:spPr>
          <a:xfrm>
            <a:off x="3837900" y="314400"/>
            <a:ext cx="526500" cy="39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6</a:t>
            </a:r>
            <a:endParaRPr>
              <a:latin typeface="Calibri"/>
              <a:ea typeface="Calibri"/>
              <a:cs typeface="Calibri"/>
              <a:sym typeface="Calibri"/>
            </a:endParaRPr>
          </a:p>
        </p:txBody>
      </p:sp>
      <p:sp>
        <p:nvSpPr>
          <p:cNvPr id="476" name="Google Shape;476;p54"/>
          <p:cNvSpPr txBox="1"/>
          <p:nvPr/>
        </p:nvSpPr>
        <p:spPr>
          <a:xfrm>
            <a:off x="6088200" y="314400"/>
            <a:ext cx="526500" cy="39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Calibri"/>
                <a:ea typeface="Calibri"/>
                <a:cs typeface="Calibri"/>
                <a:sym typeface="Calibri"/>
              </a:rPr>
              <a:t>7</a:t>
            </a:r>
            <a:endParaRPr>
              <a:solidFill>
                <a:srgbClr val="FFFFFF"/>
              </a:solidFill>
              <a:latin typeface="Calibri"/>
              <a:ea typeface="Calibri"/>
              <a:cs typeface="Calibri"/>
              <a:sym typeface="Calibri"/>
            </a:endParaRPr>
          </a:p>
        </p:txBody>
      </p:sp>
      <p:sp>
        <p:nvSpPr>
          <p:cNvPr id="477" name="Google Shape;477;p54"/>
          <p:cNvSpPr txBox="1"/>
          <p:nvPr/>
        </p:nvSpPr>
        <p:spPr>
          <a:xfrm>
            <a:off x="252600" y="2402000"/>
            <a:ext cx="526500" cy="39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8</a:t>
            </a:r>
            <a:endParaRPr>
              <a:latin typeface="Calibri"/>
              <a:ea typeface="Calibri"/>
              <a:cs typeface="Calibri"/>
              <a:sym typeface="Calibri"/>
            </a:endParaRPr>
          </a:p>
        </p:txBody>
      </p:sp>
      <p:sp>
        <p:nvSpPr>
          <p:cNvPr id="478" name="Google Shape;478;p54"/>
          <p:cNvSpPr txBox="1"/>
          <p:nvPr/>
        </p:nvSpPr>
        <p:spPr>
          <a:xfrm>
            <a:off x="2682900" y="1848225"/>
            <a:ext cx="1413000" cy="450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chemeClr val="dk2"/>
                </a:solidFill>
                <a:latin typeface="Calibri"/>
                <a:ea typeface="Calibri"/>
                <a:cs typeface="Calibri"/>
                <a:sym typeface="Calibri"/>
              </a:rPr>
              <a:t>Art Deco</a:t>
            </a:r>
            <a:endParaRPr/>
          </a:p>
        </p:txBody>
      </p:sp>
      <p:sp>
        <p:nvSpPr>
          <p:cNvPr id="479" name="Google Shape;479;p54"/>
          <p:cNvSpPr txBox="1"/>
          <p:nvPr/>
        </p:nvSpPr>
        <p:spPr>
          <a:xfrm>
            <a:off x="3416700" y="4600650"/>
            <a:ext cx="2952000" cy="5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chemeClr val="dk2"/>
                </a:solidFill>
                <a:latin typeface="Calibri"/>
                <a:ea typeface="Calibri"/>
                <a:cs typeface="Calibri"/>
                <a:sym typeface="Calibri"/>
              </a:rPr>
              <a:t>Art Nouveau</a:t>
            </a:r>
            <a:endParaRPr/>
          </a:p>
        </p:txBody>
      </p:sp>
      <p:sp>
        <p:nvSpPr>
          <p:cNvPr id="480" name="Google Shape;480;p54"/>
          <p:cNvSpPr txBox="1"/>
          <p:nvPr/>
        </p:nvSpPr>
        <p:spPr>
          <a:xfrm>
            <a:off x="6567963" y="4600650"/>
            <a:ext cx="1595700" cy="5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chemeClr val="dk2"/>
                </a:solidFill>
                <a:latin typeface="Calibri"/>
                <a:ea typeface="Calibri"/>
                <a:cs typeface="Calibri"/>
                <a:sym typeface="Calibri"/>
              </a:rPr>
              <a:t>Art Deco</a:t>
            </a:r>
            <a:endParaRPr/>
          </a:p>
        </p:txBody>
      </p:sp>
      <p:sp>
        <p:nvSpPr>
          <p:cNvPr id="481" name="Google Shape;481;p54"/>
          <p:cNvSpPr txBox="1"/>
          <p:nvPr/>
        </p:nvSpPr>
        <p:spPr>
          <a:xfrm>
            <a:off x="825900" y="4600650"/>
            <a:ext cx="2952000" cy="5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chemeClr val="dk2"/>
                </a:solidFill>
                <a:latin typeface="Calibri"/>
                <a:ea typeface="Calibri"/>
                <a:cs typeface="Calibri"/>
                <a:sym typeface="Calibri"/>
              </a:rPr>
              <a:t>Art Nouveau</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8"/>
                                        </p:tgtEl>
                                        <p:attrNameLst>
                                          <p:attrName>style.visibility</p:attrName>
                                        </p:attrNameLst>
                                      </p:cBhvr>
                                      <p:to>
                                        <p:strVal val="visible"/>
                                      </p:to>
                                    </p:set>
                                    <p:animEffect transition="in" filter="fade">
                                      <p:cBhvr>
                                        <p:cTn id="7" dur="1000"/>
                                        <p:tgtEl>
                                          <p:spTgt spid="47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9"/>
                                        </p:tgtEl>
                                        <p:attrNameLst>
                                          <p:attrName>style.visibility</p:attrName>
                                        </p:attrNameLst>
                                      </p:cBhvr>
                                      <p:to>
                                        <p:strVal val="visible"/>
                                      </p:to>
                                    </p:set>
                                    <p:animEffect transition="in" filter="fade">
                                      <p:cBhvr>
                                        <p:cTn id="12" dur="1000"/>
                                        <p:tgtEl>
                                          <p:spTgt spid="47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0"/>
                                        </p:tgtEl>
                                        <p:attrNameLst>
                                          <p:attrName>style.visibility</p:attrName>
                                        </p:attrNameLst>
                                      </p:cBhvr>
                                      <p:to>
                                        <p:strVal val="visible"/>
                                      </p:to>
                                    </p:set>
                                    <p:animEffect transition="in" filter="fade">
                                      <p:cBhvr>
                                        <p:cTn id="17" dur="1000"/>
                                        <p:tgtEl>
                                          <p:spTgt spid="48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81"/>
                                        </p:tgtEl>
                                        <p:attrNameLst>
                                          <p:attrName>style.visibility</p:attrName>
                                        </p:attrNameLst>
                                      </p:cBhvr>
                                      <p:to>
                                        <p:strVal val="visible"/>
                                      </p:to>
                                    </p:set>
                                    <p:animEffect transition="in" filter="fade">
                                      <p:cBhvr>
                                        <p:cTn id="22" dur="1000"/>
                                        <p:tgtEl>
                                          <p:spTgt spid="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pic>
        <p:nvPicPr>
          <p:cNvPr id="486" name="Google Shape;486;p55"/>
          <p:cNvPicPr preferRelativeResize="0"/>
          <p:nvPr/>
        </p:nvPicPr>
        <p:blipFill>
          <a:blip r:embed="rId3">
            <a:alphaModFix/>
          </a:blip>
          <a:stretch>
            <a:fillRect/>
          </a:stretch>
        </p:blipFill>
        <p:spPr>
          <a:xfrm>
            <a:off x="335175" y="790625"/>
            <a:ext cx="4140075" cy="3105056"/>
          </a:xfrm>
          <a:prstGeom prst="rect">
            <a:avLst/>
          </a:prstGeom>
          <a:noFill/>
          <a:ln>
            <a:noFill/>
          </a:ln>
        </p:spPr>
      </p:pic>
      <p:pic>
        <p:nvPicPr>
          <p:cNvPr id="487" name="Google Shape;487;p55"/>
          <p:cNvPicPr preferRelativeResize="0"/>
          <p:nvPr/>
        </p:nvPicPr>
        <p:blipFill>
          <a:blip r:embed="rId4">
            <a:alphaModFix/>
          </a:blip>
          <a:stretch>
            <a:fillRect/>
          </a:stretch>
        </p:blipFill>
        <p:spPr>
          <a:xfrm>
            <a:off x="4607400" y="695275"/>
            <a:ext cx="4267200" cy="3200400"/>
          </a:xfrm>
          <a:prstGeom prst="rect">
            <a:avLst/>
          </a:prstGeom>
          <a:noFill/>
          <a:ln>
            <a:noFill/>
          </a:ln>
        </p:spPr>
      </p:pic>
      <p:sp>
        <p:nvSpPr>
          <p:cNvPr id="488" name="Google Shape;488;p55"/>
          <p:cNvSpPr txBox="1"/>
          <p:nvPr/>
        </p:nvSpPr>
        <p:spPr>
          <a:xfrm>
            <a:off x="4060125" y="790625"/>
            <a:ext cx="365100" cy="39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9</a:t>
            </a:r>
            <a:endParaRPr>
              <a:latin typeface="Calibri"/>
              <a:ea typeface="Calibri"/>
              <a:cs typeface="Calibri"/>
              <a:sym typeface="Calibri"/>
            </a:endParaRPr>
          </a:p>
        </p:txBody>
      </p:sp>
      <p:sp>
        <p:nvSpPr>
          <p:cNvPr id="489" name="Google Shape;489;p55"/>
          <p:cNvSpPr txBox="1"/>
          <p:nvPr/>
        </p:nvSpPr>
        <p:spPr>
          <a:xfrm>
            <a:off x="8353650" y="695275"/>
            <a:ext cx="365100" cy="39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Calibri"/>
                <a:ea typeface="Calibri"/>
                <a:cs typeface="Calibri"/>
                <a:sym typeface="Calibri"/>
              </a:rPr>
              <a:t>10</a:t>
            </a:r>
            <a:endParaRPr>
              <a:solidFill>
                <a:srgbClr val="FFFFFF"/>
              </a:solidFill>
              <a:latin typeface="Calibri"/>
              <a:ea typeface="Calibri"/>
              <a:cs typeface="Calibri"/>
              <a:sym typeface="Calibri"/>
            </a:endParaRPr>
          </a:p>
        </p:txBody>
      </p:sp>
      <p:sp>
        <p:nvSpPr>
          <p:cNvPr id="490" name="Google Shape;490;p55"/>
          <p:cNvSpPr txBox="1"/>
          <p:nvPr/>
        </p:nvSpPr>
        <p:spPr>
          <a:xfrm>
            <a:off x="858000" y="3984450"/>
            <a:ext cx="2952000" cy="5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chemeClr val="dk2"/>
                </a:solidFill>
                <a:latin typeface="Calibri"/>
                <a:ea typeface="Calibri"/>
                <a:cs typeface="Calibri"/>
                <a:sym typeface="Calibri"/>
              </a:rPr>
              <a:t>Art Deco</a:t>
            </a:r>
            <a:endParaRPr/>
          </a:p>
        </p:txBody>
      </p:sp>
      <p:sp>
        <p:nvSpPr>
          <p:cNvPr id="491" name="Google Shape;491;p55"/>
          <p:cNvSpPr txBox="1"/>
          <p:nvPr/>
        </p:nvSpPr>
        <p:spPr>
          <a:xfrm>
            <a:off x="5334000" y="3984450"/>
            <a:ext cx="2952000" cy="5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chemeClr val="dk2"/>
                </a:solidFill>
                <a:latin typeface="Calibri"/>
                <a:ea typeface="Calibri"/>
                <a:cs typeface="Calibri"/>
                <a:sym typeface="Calibri"/>
              </a:rPr>
              <a:t>Art Nouveau</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0"/>
                                        </p:tgtEl>
                                        <p:attrNameLst>
                                          <p:attrName>style.visibility</p:attrName>
                                        </p:attrNameLst>
                                      </p:cBhvr>
                                      <p:to>
                                        <p:strVal val="visible"/>
                                      </p:to>
                                    </p:set>
                                    <p:animEffect transition="in" filter="fade">
                                      <p:cBhvr>
                                        <p:cTn id="7" dur="1000"/>
                                        <p:tgtEl>
                                          <p:spTgt spid="4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1"/>
                                        </p:tgtEl>
                                        <p:attrNameLst>
                                          <p:attrName>style.visibility</p:attrName>
                                        </p:attrNameLst>
                                      </p:cBhvr>
                                      <p:to>
                                        <p:strVal val="visible"/>
                                      </p:to>
                                    </p:set>
                                    <p:animEffect transition="in" filter="fade">
                                      <p:cBhvr>
                                        <p:cTn id="12" dur="1000"/>
                                        <p:tgtEl>
                                          <p:spTgt spid="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pic>
        <p:nvPicPr>
          <p:cNvPr id="496" name="Google Shape;496;p56"/>
          <p:cNvPicPr preferRelativeResize="0"/>
          <p:nvPr/>
        </p:nvPicPr>
        <p:blipFill rotWithShape="1">
          <a:blip r:embed="rId3">
            <a:alphaModFix/>
          </a:blip>
          <a:srcRect l="49870" t="42850" r="27667" b="48255"/>
          <a:stretch/>
        </p:blipFill>
        <p:spPr>
          <a:xfrm>
            <a:off x="1704575" y="112337"/>
            <a:ext cx="2990076" cy="914899"/>
          </a:xfrm>
          <a:prstGeom prst="rect">
            <a:avLst/>
          </a:prstGeom>
          <a:noFill/>
          <a:ln>
            <a:noFill/>
          </a:ln>
        </p:spPr>
      </p:pic>
      <p:pic>
        <p:nvPicPr>
          <p:cNvPr id="497" name="Google Shape;497;p56"/>
          <p:cNvPicPr preferRelativeResize="0"/>
          <p:nvPr/>
        </p:nvPicPr>
        <p:blipFill rotWithShape="1">
          <a:blip r:embed="rId4">
            <a:alphaModFix/>
          </a:blip>
          <a:srcRect l="4510" t="47313" r="62322" b="46115"/>
          <a:stretch/>
        </p:blipFill>
        <p:spPr>
          <a:xfrm>
            <a:off x="4572000" y="189677"/>
            <a:ext cx="4382326" cy="670924"/>
          </a:xfrm>
          <a:prstGeom prst="rect">
            <a:avLst/>
          </a:prstGeom>
          <a:noFill/>
          <a:ln>
            <a:noFill/>
          </a:ln>
        </p:spPr>
      </p:pic>
      <p:sp>
        <p:nvSpPr>
          <p:cNvPr id="498" name="Google Shape;498;p56"/>
          <p:cNvSpPr txBox="1"/>
          <p:nvPr/>
        </p:nvSpPr>
        <p:spPr>
          <a:xfrm>
            <a:off x="678900" y="1503750"/>
            <a:ext cx="7786200" cy="114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alibri"/>
                <a:ea typeface="Calibri"/>
                <a:cs typeface="Calibri"/>
                <a:sym typeface="Calibri"/>
              </a:rPr>
              <a:t>Select one item and doodle it in the Art Nouveau and Art Deco styles. </a:t>
            </a:r>
            <a:endParaRPr sz="1800">
              <a:latin typeface="Calibri"/>
              <a:ea typeface="Calibri"/>
              <a:cs typeface="Calibri"/>
              <a:sym typeface="Calibri"/>
            </a:endParaRPr>
          </a:p>
          <a:p>
            <a:pPr marL="0" lvl="0" indent="0" algn="ctr" rtl="0">
              <a:spcBef>
                <a:spcPts val="0"/>
              </a:spcBef>
              <a:spcAft>
                <a:spcPts val="0"/>
              </a:spcAft>
              <a:buNone/>
            </a:pPr>
            <a:r>
              <a:rPr lang="en">
                <a:latin typeface="Calibri"/>
                <a:ea typeface="Calibri"/>
                <a:cs typeface="Calibri"/>
                <a:sym typeface="Calibri"/>
              </a:rPr>
              <a:t>(some ideas are: a piece of furniture, jewelry, building, door, window, poster, card, vase or etc.)</a:t>
            </a:r>
            <a:endParaRPr>
              <a:latin typeface="Calibri"/>
              <a:ea typeface="Calibri"/>
              <a:cs typeface="Calibri"/>
              <a:sym typeface="Calibri"/>
            </a:endParaRPr>
          </a:p>
        </p:txBody>
      </p:sp>
      <p:sp>
        <p:nvSpPr>
          <p:cNvPr id="499" name="Google Shape;499;p56"/>
          <p:cNvSpPr txBox="1"/>
          <p:nvPr/>
        </p:nvSpPr>
        <p:spPr>
          <a:xfrm>
            <a:off x="489000" y="2647950"/>
            <a:ext cx="3804000" cy="1316700"/>
          </a:xfrm>
          <a:prstGeom prst="rect">
            <a:avLst/>
          </a:prstGeom>
          <a:noFill/>
          <a:ln>
            <a:noFill/>
          </a:ln>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Inspiration from organic and geometric forms, Japanese prints with floral curved patterns</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Elegant and flowing designs with a distinct emphasis on contours</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Muted tones</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characterised by the raw force of nature, showing dynamic, whiplash curves and motifs</a:t>
            </a:r>
            <a:endParaRPr sz="1100">
              <a:solidFill>
                <a:schemeClr val="dk1"/>
              </a:solidFill>
              <a:highlight>
                <a:srgbClr val="FFFFFF"/>
              </a:highlight>
              <a:latin typeface="Calibri"/>
              <a:ea typeface="Calibri"/>
              <a:cs typeface="Calibri"/>
              <a:sym typeface="Calibri"/>
            </a:endParaRPr>
          </a:p>
        </p:txBody>
      </p:sp>
      <p:sp>
        <p:nvSpPr>
          <p:cNvPr id="500" name="Google Shape;500;p56"/>
          <p:cNvSpPr txBox="1"/>
          <p:nvPr/>
        </p:nvSpPr>
        <p:spPr>
          <a:xfrm>
            <a:off x="4519913" y="2647950"/>
            <a:ext cx="4181700" cy="1949100"/>
          </a:xfrm>
          <a:prstGeom prst="rect">
            <a:avLst/>
          </a:prstGeom>
          <a:noFill/>
          <a:ln>
            <a:noFill/>
          </a:ln>
        </p:spPr>
        <p:txBody>
          <a:bodyPr spcFirstLastPara="1" wrap="square" lIns="91425" tIns="91425" rIns="91425" bIns="91425" anchor="t" anchorCtr="0">
            <a:noAutofit/>
          </a:bodyPr>
          <a:lstStyle/>
          <a:p>
            <a:pPr marL="457200" lvl="0" indent="-298450" algn="l" rtl="0">
              <a:spcBef>
                <a:spcPts val="0"/>
              </a:spcBef>
              <a:spcAft>
                <a:spcPts val="0"/>
              </a:spcAft>
              <a:buSzPts val="1100"/>
              <a:buFont typeface="Calibri"/>
              <a:buChar char="●"/>
            </a:pPr>
            <a:r>
              <a:rPr lang="en" sz="1100">
                <a:latin typeface="Calibri"/>
                <a:ea typeface="Calibri"/>
                <a:cs typeface="Calibri"/>
                <a:sym typeface="Calibri"/>
              </a:rPr>
              <a:t>Embraced the influence of the Industrial Revolution</a:t>
            </a:r>
            <a:endParaRPr sz="1100">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A rise in wealth and social as well as technological progress gave birth to the widespread luxury industry</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Designs were symmetrical, streamlined, and </a:t>
            </a:r>
            <a:r>
              <a:rPr lang="en" sz="1100">
                <a:solidFill>
                  <a:schemeClr val="dk1"/>
                </a:solidFill>
                <a:latin typeface="Calibri"/>
                <a:ea typeface="Calibri"/>
                <a:cs typeface="Calibri"/>
                <a:sym typeface="Calibri"/>
              </a:rPr>
              <a:t>polished</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Use of curved forms and bold colours was also very typical. </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Highly influenced by the contemporary artists, especially by the abstract shapes and forms of the Cubists, notably </a:t>
            </a:r>
            <a:r>
              <a:rPr lang="en" sz="1100">
                <a:solidFill>
                  <a:schemeClr val="dk1"/>
                </a:solidFill>
                <a:highlight>
                  <a:srgbClr val="FFFFFF"/>
                </a:highlight>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Pablo Picasso</a:t>
            </a:r>
            <a:r>
              <a:rPr lang="en" sz="1100">
                <a:solidFill>
                  <a:schemeClr val="dk1"/>
                </a:solidFill>
                <a:highlight>
                  <a:srgbClr val="FFFFFF"/>
                </a:highlight>
                <a:latin typeface="Calibri"/>
                <a:ea typeface="Calibri"/>
                <a:cs typeface="Calibri"/>
                <a:sym typeface="Calibri"/>
              </a:rPr>
              <a:t> and Georges Braque.</a:t>
            </a:r>
            <a:endParaRPr sz="1100">
              <a:solidFill>
                <a:schemeClr val="dk1"/>
              </a:solidFill>
              <a:highlight>
                <a:srgbClr val="FFFFFF"/>
              </a:highlight>
              <a:latin typeface="Calibri"/>
              <a:ea typeface="Calibri"/>
              <a:cs typeface="Calibri"/>
              <a:sym typeface="Calibri"/>
            </a:endParaRPr>
          </a:p>
          <a:p>
            <a:pPr marL="457200" lvl="0" indent="-298450" algn="l" rtl="0">
              <a:spcBef>
                <a:spcPts val="0"/>
              </a:spcBef>
              <a:spcAft>
                <a:spcPts val="0"/>
              </a:spcAft>
              <a:buClr>
                <a:schemeClr val="dk1"/>
              </a:buClr>
              <a:buSzPts val="1100"/>
              <a:buFont typeface="Calibri"/>
              <a:buChar char="●"/>
            </a:pPr>
            <a:r>
              <a:rPr lang="en" sz="1100">
                <a:solidFill>
                  <a:schemeClr val="dk1"/>
                </a:solidFill>
                <a:highlight>
                  <a:srgbClr val="FFFFFF"/>
                </a:highlight>
                <a:latin typeface="Calibri"/>
                <a:ea typeface="Calibri"/>
                <a:cs typeface="Calibri"/>
                <a:sym typeface="Calibri"/>
              </a:rPr>
              <a:t>Glass became a staple of the luxury industry and important status throughout the Art Deco era</a:t>
            </a:r>
            <a:endParaRPr sz="1100">
              <a:solidFill>
                <a:schemeClr val="dk1"/>
              </a:solidFill>
              <a:highlight>
                <a:srgbClr val="FFFFFF"/>
              </a:highlight>
              <a:latin typeface="Calibri"/>
              <a:ea typeface="Calibri"/>
              <a:cs typeface="Calibri"/>
              <a:sym typeface="Calibri"/>
            </a:endParaRPr>
          </a:p>
        </p:txBody>
      </p:sp>
      <p:sp>
        <p:nvSpPr>
          <p:cNvPr id="501" name="Google Shape;501;p56"/>
          <p:cNvSpPr txBox="1"/>
          <p:nvPr/>
        </p:nvSpPr>
        <p:spPr>
          <a:xfrm>
            <a:off x="678900" y="2288850"/>
            <a:ext cx="1964400" cy="43530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800">
                <a:solidFill>
                  <a:schemeClr val="dk1"/>
                </a:solidFill>
                <a:latin typeface="Calibri"/>
                <a:ea typeface="Calibri"/>
                <a:cs typeface="Calibri"/>
                <a:sym typeface="Calibri"/>
              </a:rPr>
              <a:t>ART NOUVEAU</a:t>
            </a:r>
            <a:endParaRPr>
              <a:latin typeface="Calibri"/>
              <a:ea typeface="Calibri"/>
              <a:cs typeface="Calibri"/>
              <a:sym typeface="Calibri"/>
            </a:endParaRPr>
          </a:p>
        </p:txBody>
      </p:sp>
      <p:sp>
        <p:nvSpPr>
          <p:cNvPr id="502" name="Google Shape;502;p56"/>
          <p:cNvSpPr txBox="1"/>
          <p:nvPr/>
        </p:nvSpPr>
        <p:spPr>
          <a:xfrm>
            <a:off x="4250925" y="2288850"/>
            <a:ext cx="1964400" cy="435300"/>
          </a:xfrm>
          <a:prstGeom prst="rect">
            <a:avLst/>
          </a:prstGeom>
          <a:noFill/>
          <a:ln>
            <a:noFill/>
          </a:ln>
        </p:spPr>
        <p:txBody>
          <a:bodyPr spcFirstLastPara="1" wrap="square" lIns="91425" tIns="91425" rIns="91425" bIns="91425" anchor="t" anchorCtr="0">
            <a:noAutofit/>
          </a:bodyPr>
          <a:lstStyle/>
          <a:p>
            <a:pPr marL="0" lvl="0" indent="0" algn="ctr" rtl="0">
              <a:lnSpc>
                <a:spcPct val="120000"/>
              </a:lnSpc>
              <a:spcBef>
                <a:spcPts val="0"/>
              </a:spcBef>
              <a:spcAft>
                <a:spcPts val="0"/>
              </a:spcAft>
              <a:buNone/>
            </a:pPr>
            <a:r>
              <a:rPr lang="en" sz="1800">
                <a:solidFill>
                  <a:schemeClr val="dk1"/>
                </a:solidFill>
                <a:latin typeface="Calibri"/>
                <a:ea typeface="Calibri"/>
                <a:cs typeface="Calibri"/>
                <a:sym typeface="Calibri"/>
              </a:rPr>
              <a:t>ART DECO</a:t>
            </a:r>
            <a:endParaRPr>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3" name="Google Shape;93;p17"/>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94" name="Google Shape;94;p17"/>
          <p:cNvPicPr preferRelativeResize="0"/>
          <p:nvPr/>
        </p:nvPicPr>
        <p:blipFill rotWithShape="1">
          <a:blip r:embed="rId4">
            <a:alphaModFix/>
          </a:blip>
          <a:srcRect l="3775" t="34707" r="72757" b="55096"/>
          <a:stretch/>
        </p:blipFill>
        <p:spPr>
          <a:xfrm>
            <a:off x="4647875" y="46788"/>
            <a:ext cx="2789300" cy="936424"/>
          </a:xfrm>
          <a:prstGeom prst="rect">
            <a:avLst/>
          </a:prstGeom>
          <a:noFill/>
          <a:ln>
            <a:noFill/>
          </a:ln>
        </p:spPr>
      </p:pic>
      <p:pic>
        <p:nvPicPr>
          <p:cNvPr id="95" name="Google Shape;95;p17"/>
          <p:cNvPicPr preferRelativeResize="0"/>
          <p:nvPr/>
        </p:nvPicPr>
        <p:blipFill rotWithShape="1">
          <a:blip r:embed="rId5">
            <a:alphaModFix/>
          </a:blip>
          <a:srcRect l="25147" r="23852"/>
          <a:stretch/>
        </p:blipFill>
        <p:spPr>
          <a:xfrm>
            <a:off x="1611000" y="983200"/>
            <a:ext cx="1966300" cy="3855500"/>
          </a:xfrm>
          <a:prstGeom prst="rect">
            <a:avLst/>
          </a:prstGeom>
          <a:noFill/>
          <a:ln>
            <a:noFill/>
          </a:ln>
        </p:spPr>
      </p:pic>
      <p:pic>
        <p:nvPicPr>
          <p:cNvPr id="96" name="Google Shape;96;p17"/>
          <p:cNvPicPr preferRelativeResize="0"/>
          <p:nvPr/>
        </p:nvPicPr>
        <p:blipFill rotWithShape="1">
          <a:blip r:embed="rId6">
            <a:alphaModFix/>
          </a:blip>
          <a:srcRect l="18263" r="18345"/>
          <a:stretch/>
        </p:blipFill>
        <p:spPr>
          <a:xfrm>
            <a:off x="6346425" y="821825"/>
            <a:ext cx="2555100" cy="4030775"/>
          </a:xfrm>
          <a:prstGeom prst="rect">
            <a:avLst/>
          </a:prstGeom>
          <a:noFill/>
          <a:ln>
            <a:noFill/>
          </a:ln>
        </p:spPr>
      </p:pic>
      <p:pic>
        <p:nvPicPr>
          <p:cNvPr id="97" name="Google Shape;97;p17"/>
          <p:cNvPicPr preferRelativeResize="0"/>
          <p:nvPr/>
        </p:nvPicPr>
        <p:blipFill rotWithShape="1">
          <a:blip r:embed="rId7">
            <a:alphaModFix/>
          </a:blip>
          <a:srcRect l="11609" r="18372" b="7570"/>
          <a:stretch/>
        </p:blipFill>
        <p:spPr>
          <a:xfrm>
            <a:off x="3577125" y="1020451"/>
            <a:ext cx="2864250" cy="3781000"/>
          </a:xfrm>
          <a:prstGeom prst="rect">
            <a:avLst/>
          </a:prstGeom>
          <a:noFill/>
          <a:ln>
            <a:noFill/>
          </a:ln>
        </p:spPr>
      </p:pic>
      <p:sp>
        <p:nvSpPr>
          <p:cNvPr id="98" name="Google Shape;98;p17"/>
          <p:cNvSpPr txBox="1"/>
          <p:nvPr/>
        </p:nvSpPr>
        <p:spPr>
          <a:xfrm>
            <a:off x="265550" y="2571750"/>
            <a:ext cx="2234100" cy="223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Choose a</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Medieval</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Knight</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Shield and</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Sketch it or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create your own.</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Medivialism in art </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lasted over 60 years.</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It was a revival of </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character, virtue, and faith.</a:t>
            </a:r>
            <a:endParaRPr>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pic>
        <p:nvPicPr>
          <p:cNvPr id="103" name="Google Shape;103;p18"/>
          <p:cNvPicPr preferRelativeResize="0"/>
          <p:nvPr/>
        </p:nvPicPr>
        <p:blipFill rotWithShape="1">
          <a:blip r:embed="rId3">
            <a:alphaModFix/>
          </a:blip>
          <a:srcRect l="4510" t="37657" r="62322" b="56332"/>
          <a:stretch/>
        </p:blipFill>
        <p:spPr>
          <a:xfrm>
            <a:off x="113150" y="145027"/>
            <a:ext cx="4382326" cy="613651"/>
          </a:xfrm>
          <a:prstGeom prst="rect">
            <a:avLst/>
          </a:prstGeom>
          <a:noFill/>
          <a:ln>
            <a:noFill/>
          </a:ln>
        </p:spPr>
      </p:pic>
      <p:pic>
        <p:nvPicPr>
          <p:cNvPr id="104" name="Google Shape;104;p18"/>
          <p:cNvPicPr preferRelativeResize="0"/>
          <p:nvPr/>
        </p:nvPicPr>
        <p:blipFill rotWithShape="1">
          <a:blip r:embed="rId4">
            <a:alphaModFix/>
          </a:blip>
          <a:srcRect l="4110" t="49240" r="68902" b="39697"/>
          <a:stretch/>
        </p:blipFill>
        <p:spPr>
          <a:xfrm>
            <a:off x="4571675" y="0"/>
            <a:ext cx="3874501" cy="1227274"/>
          </a:xfrm>
          <a:prstGeom prst="rect">
            <a:avLst/>
          </a:prstGeom>
          <a:noFill/>
          <a:ln>
            <a:noFill/>
          </a:ln>
        </p:spPr>
      </p:pic>
      <p:pic>
        <p:nvPicPr>
          <p:cNvPr id="105" name="Google Shape;105;p18"/>
          <p:cNvPicPr preferRelativeResize="0"/>
          <p:nvPr/>
        </p:nvPicPr>
        <p:blipFill>
          <a:blip r:embed="rId5">
            <a:alphaModFix/>
          </a:blip>
          <a:stretch>
            <a:fillRect/>
          </a:stretch>
        </p:blipFill>
        <p:spPr>
          <a:xfrm>
            <a:off x="152400" y="911078"/>
            <a:ext cx="2374782" cy="4080022"/>
          </a:xfrm>
          <a:prstGeom prst="rect">
            <a:avLst/>
          </a:prstGeom>
          <a:noFill/>
          <a:ln>
            <a:noFill/>
          </a:ln>
        </p:spPr>
      </p:pic>
      <p:pic>
        <p:nvPicPr>
          <p:cNvPr id="106" name="Google Shape;106;p18"/>
          <p:cNvPicPr preferRelativeResize="0"/>
          <p:nvPr/>
        </p:nvPicPr>
        <p:blipFill>
          <a:blip r:embed="rId6">
            <a:alphaModFix/>
          </a:blip>
          <a:stretch>
            <a:fillRect/>
          </a:stretch>
        </p:blipFill>
        <p:spPr>
          <a:xfrm>
            <a:off x="2579799" y="968625"/>
            <a:ext cx="2152675" cy="3902325"/>
          </a:xfrm>
          <a:prstGeom prst="rect">
            <a:avLst/>
          </a:prstGeom>
          <a:noFill/>
          <a:ln>
            <a:noFill/>
          </a:ln>
        </p:spPr>
      </p:pic>
      <p:sp>
        <p:nvSpPr>
          <p:cNvPr id="107" name="Google Shape;107;p18"/>
          <p:cNvSpPr txBox="1"/>
          <p:nvPr/>
        </p:nvSpPr>
        <p:spPr>
          <a:xfrm>
            <a:off x="4965750" y="4435650"/>
            <a:ext cx="39882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a:solidFill>
                  <a:srgbClr val="999999"/>
                </a:solidFill>
                <a:highlight>
                  <a:srgbClr val="FFFFFF"/>
                </a:highlight>
              </a:rPr>
              <a:t>William Holman Hunt, </a:t>
            </a:r>
            <a:r>
              <a:rPr lang="en" sz="1050" i="1">
                <a:solidFill>
                  <a:srgbClr val="999999"/>
                </a:solidFill>
                <a:highlight>
                  <a:srgbClr val="FFFFFF"/>
                </a:highlight>
              </a:rPr>
              <a:t>Claudio and Isabella</a:t>
            </a:r>
            <a:r>
              <a:rPr lang="en" sz="1050">
                <a:solidFill>
                  <a:srgbClr val="999999"/>
                </a:solidFill>
                <a:highlight>
                  <a:srgbClr val="FFFFFF"/>
                </a:highlight>
              </a:rPr>
              <a:t>, 1850, oil on mahogany, 75.8 x 42.6 cm (London, Tate Britain), Medivalism</a:t>
            </a:r>
            <a:endParaRPr/>
          </a:p>
        </p:txBody>
      </p:sp>
      <p:sp>
        <p:nvSpPr>
          <p:cNvPr id="108" name="Google Shape;108;p18"/>
          <p:cNvSpPr txBox="1"/>
          <p:nvPr/>
        </p:nvSpPr>
        <p:spPr>
          <a:xfrm>
            <a:off x="4889550" y="3164525"/>
            <a:ext cx="3874500" cy="1347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rgbClr val="21242C"/>
                </a:solidFill>
                <a:latin typeface="Calibri"/>
                <a:ea typeface="Calibri"/>
                <a:cs typeface="Calibri"/>
                <a:sym typeface="Calibri"/>
              </a:rPr>
              <a:t>From William Shakespeare's </a:t>
            </a:r>
            <a:r>
              <a:rPr lang="en" sz="1200" i="1">
                <a:solidFill>
                  <a:srgbClr val="21242C"/>
                </a:solidFill>
                <a:latin typeface="Calibri"/>
                <a:ea typeface="Calibri"/>
                <a:cs typeface="Calibri"/>
                <a:sym typeface="Calibri"/>
              </a:rPr>
              <a:t>Measure for Measure</a:t>
            </a:r>
            <a:r>
              <a:rPr lang="en" sz="1200">
                <a:solidFill>
                  <a:srgbClr val="21242C"/>
                </a:solidFill>
                <a:latin typeface="Calibri"/>
                <a:ea typeface="Calibri"/>
                <a:cs typeface="Calibri"/>
                <a:sym typeface="Calibri"/>
              </a:rPr>
              <a:t>, Act III, scene 1 (a room in a prison):</a:t>
            </a:r>
            <a:endParaRPr sz="1200">
              <a:solidFill>
                <a:srgbClr val="21242C"/>
              </a:solidFill>
              <a:latin typeface="Calibri"/>
              <a:ea typeface="Calibri"/>
              <a:cs typeface="Calibri"/>
              <a:sym typeface="Calibri"/>
            </a:endParaRPr>
          </a:p>
          <a:p>
            <a:pPr marL="0" lvl="0" indent="0" algn="l" rtl="0">
              <a:lnSpc>
                <a:spcPct val="100000"/>
              </a:lnSpc>
              <a:spcBef>
                <a:spcPts val="400"/>
              </a:spcBef>
              <a:spcAft>
                <a:spcPts val="0"/>
              </a:spcAft>
              <a:buClr>
                <a:schemeClr val="dk1"/>
              </a:buClr>
              <a:buSzPts val="1100"/>
              <a:buFont typeface="Arial"/>
              <a:buNone/>
            </a:pPr>
            <a:r>
              <a:rPr lang="en" sz="1200">
                <a:solidFill>
                  <a:srgbClr val="21242C"/>
                </a:solidFill>
                <a:latin typeface="Calibri"/>
                <a:ea typeface="Calibri"/>
                <a:cs typeface="Calibri"/>
                <a:sym typeface="Calibri"/>
              </a:rPr>
              <a:t>ISABELLA: What says my brother?</a:t>
            </a:r>
            <a:endParaRPr sz="1200">
              <a:solidFill>
                <a:srgbClr val="21242C"/>
              </a:solidFill>
              <a:latin typeface="Calibri"/>
              <a:ea typeface="Calibri"/>
              <a:cs typeface="Calibri"/>
              <a:sym typeface="Calibri"/>
            </a:endParaRPr>
          </a:p>
          <a:p>
            <a:pPr marL="0" lvl="0" indent="0" algn="l" rtl="0">
              <a:lnSpc>
                <a:spcPct val="100000"/>
              </a:lnSpc>
              <a:spcBef>
                <a:spcPts val="400"/>
              </a:spcBef>
              <a:spcAft>
                <a:spcPts val="0"/>
              </a:spcAft>
              <a:buClr>
                <a:schemeClr val="dk1"/>
              </a:buClr>
              <a:buSzPts val="1100"/>
              <a:buFont typeface="Arial"/>
              <a:buNone/>
            </a:pPr>
            <a:r>
              <a:rPr lang="en" sz="1200">
                <a:solidFill>
                  <a:srgbClr val="21242C"/>
                </a:solidFill>
                <a:latin typeface="Calibri"/>
                <a:ea typeface="Calibri"/>
                <a:cs typeface="Calibri"/>
                <a:sym typeface="Calibri"/>
              </a:rPr>
              <a:t>CLAUDIO: Death is a fearful thing.</a:t>
            </a:r>
            <a:endParaRPr sz="1200">
              <a:solidFill>
                <a:srgbClr val="21242C"/>
              </a:solidFill>
              <a:latin typeface="Calibri"/>
              <a:ea typeface="Calibri"/>
              <a:cs typeface="Calibri"/>
              <a:sym typeface="Calibri"/>
            </a:endParaRPr>
          </a:p>
          <a:p>
            <a:pPr marL="0" lvl="0" indent="0" algn="l" rtl="0">
              <a:lnSpc>
                <a:spcPct val="100000"/>
              </a:lnSpc>
              <a:spcBef>
                <a:spcPts val="400"/>
              </a:spcBef>
              <a:spcAft>
                <a:spcPts val="0"/>
              </a:spcAft>
              <a:buNone/>
            </a:pPr>
            <a:r>
              <a:rPr lang="en" sz="1200">
                <a:solidFill>
                  <a:srgbClr val="21242C"/>
                </a:solidFill>
                <a:latin typeface="Calibri"/>
                <a:ea typeface="Calibri"/>
                <a:cs typeface="Calibri"/>
                <a:sym typeface="Calibri"/>
              </a:rPr>
              <a:t>ISABELLA: And shamed life a hateful.</a:t>
            </a:r>
            <a:endParaRPr sz="1200">
              <a:solidFill>
                <a:srgbClr val="21242C"/>
              </a:solidFill>
              <a:latin typeface="Calibri"/>
              <a:ea typeface="Calibri"/>
              <a:cs typeface="Calibri"/>
              <a:sym typeface="Calibri"/>
            </a:endParaRPr>
          </a:p>
          <a:p>
            <a:pPr marL="0" lvl="0" indent="0" algn="l" rtl="0">
              <a:lnSpc>
                <a:spcPct val="100000"/>
              </a:lnSpc>
              <a:spcBef>
                <a:spcPts val="400"/>
              </a:spcBef>
              <a:spcAft>
                <a:spcPts val="0"/>
              </a:spcAft>
              <a:buNone/>
            </a:pPr>
            <a:endParaRPr sz="1200">
              <a:solidFill>
                <a:srgbClr val="21242C"/>
              </a:solidFill>
              <a:latin typeface="Calibri"/>
              <a:ea typeface="Calibri"/>
              <a:cs typeface="Calibri"/>
              <a:sym typeface="Calibri"/>
            </a:endParaRPr>
          </a:p>
          <a:p>
            <a:pPr marL="0" lvl="0" indent="0" algn="l" rtl="0">
              <a:lnSpc>
                <a:spcPct val="100000"/>
              </a:lnSpc>
              <a:spcBef>
                <a:spcPts val="400"/>
              </a:spcBef>
              <a:spcAft>
                <a:spcPts val="400"/>
              </a:spcAft>
              <a:buNone/>
            </a:pPr>
            <a:endParaRPr sz="1200">
              <a:solidFill>
                <a:srgbClr val="21242C"/>
              </a:solidFill>
              <a:latin typeface="Calibri"/>
              <a:ea typeface="Calibri"/>
              <a:cs typeface="Calibri"/>
              <a:sym typeface="Calibri"/>
            </a:endParaRPr>
          </a:p>
        </p:txBody>
      </p:sp>
      <p:sp>
        <p:nvSpPr>
          <p:cNvPr id="109" name="Google Shape;109;p18"/>
          <p:cNvSpPr txBox="1"/>
          <p:nvPr/>
        </p:nvSpPr>
        <p:spPr>
          <a:xfrm>
            <a:off x="4889550" y="1016525"/>
            <a:ext cx="3874500" cy="214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On the left is William Holman Hunt’s preliminary sketch of the Shakespeare scene between siblings Claudio and Isabella. On the right his final woodcut with oil paint. The dress of Claudio categorizes this work as Medivalism (purity, imagination, chivalry, craftsmanship). It was an age to promote faith and virtue. Their discussion is controversial whether Isabella would give up her virginity to Angelo in order to free him from prison. Placing Isabella as the focal point of this artwork. What did Hunt decide to change from his first draft to his final draft? Did the changes enhance the piece? Why or why not?</a:t>
            </a:r>
            <a:endParaRPr sz="1200">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pic>
        <p:nvPicPr>
          <p:cNvPr id="114" name="Google Shape;114;p19"/>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115" name="Google Shape;115;p19"/>
          <p:cNvPicPr preferRelativeResize="0"/>
          <p:nvPr/>
        </p:nvPicPr>
        <p:blipFill rotWithShape="1">
          <a:blip r:embed="rId4">
            <a:alphaModFix/>
          </a:blip>
          <a:srcRect l="4445" t="62037" r="71920" b="23646"/>
          <a:stretch/>
        </p:blipFill>
        <p:spPr>
          <a:xfrm>
            <a:off x="4786475" y="111575"/>
            <a:ext cx="3905026" cy="1827875"/>
          </a:xfrm>
          <a:prstGeom prst="rect">
            <a:avLst/>
          </a:prstGeom>
          <a:noFill/>
          <a:ln>
            <a:noFill/>
          </a:ln>
        </p:spPr>
      </p:pic>
      <p:pic>
        <p:nvPicPr>
          <p:cNvPr id="116" name="Google Shape;116;p19"/>
          <p:cNvPicPr preferRelativeResize="0"/>
          <p:nvPr/>
        </p:nvPicPr>
        <p:blipFill>
          <a:blip r:embed="rId5">
            <a:alphaModFix/>
          </a:blip>
          <a:stretch>
            <a:fillRect/>
          </a:stretch>
        </p:blipFill>
        <p:spPr>
          <a:xfrm>
            <a:off x="152400" y="934900"/>
            <a:ext cx="4341500" cy="3240014"/>
          </a:xfrm>
          <a:prstGeom prst="rect">
            <a:avLst/>
          </a:prstGeom>
          <a:noFill/>
          <a:ln>
            <a:noFill/>
          </a:ln>
        </p:spPr>
      </p:pic>
      <p:sp>
        <p:nvSpPr>
          <p:cNvPr id="117" name="Google Shape;117;p19"/>
          <p:cNvSpPr txBox="1"/>
          <p:nvPr/>
        </p:nvSpPr>
        <p:spPr>
          <a:xfrm>
            <a:off x="152400" y="4198000"/>
            <a:ext cx="4341600" cy="670800"/>
          </a:xfrm>
          <a:prstGeom prst="rect">
            <a:avLst/>
          </a:prstGeom>
          <a:noFill/>
          <a:ln>
            <a:noFill/>
          </a:ln>
        </p:spPr>
        <p:txBody>
          <a:bodyPr spcFirstLastPara="1" wrap="square" lIns="91425" tIns="91425" rIns="91425" bIns="91425" anchor="t" anchorCtr="0">
            <a:noAutofit/>
          </a:bodyPr>
          <a:lstStyle/>
          <a:p>
            <a:pPr marL="0" marR="139700" lvl="0" indent="0" algn="l" rtl="0">
              <a:lnSpc>
                <a:spcPct val="100000"/>
              </a:lnSpc>
              <a:spcBef>
                <a:spcPts val="0"/>
              </a:spcBef>
              <a:spcAft>
                <a:spcPts val="0"/>
              </a:spcAft>
              <a:buNone/>
            </a:pPr>
            <a:r>
              <a:rPr lang="en" sz="1200">
                <a:latin typeface="Calibri"/>
                <a:ea typeface="Calibri"/>
                <a:cs typeface="Calibri"/>
                <a:sym typeface="Calibri"/>
              </a:rPr>
              <a:t>Strawberry Thief, William Morris</a:t>
            </a:r>
            <a:endParaRPr sz="1200">
              <a:latin typeface="Calibri"/>
              <a:ea typeface="Calibri"/>
              <a:cs typeface="Calibri"/>
              <a:sym typeface="Calibri"/>
            </a:endParaRPr>
          </a:p>
          <a:p>
            <a:pPr marL="0" marR="139700" lvl="0" indent="0" algn="l" rtl="0">
              <a:lnSpc>
                <a:spcPct val="100000"/>
              </a:lnSpc>
              <a:spcBef>
                <a:spcPts val="0"/>
              </a:spcBef>
              <a:spcAft>
                <a:spcPts val="0"/>
              </a:spcAft>
              <a:buNone/>
            </a:pPr>
            <a:r>
              <a:rPr lang="en" sz="1200">
                <a:uFill>
                  <a:noFill/>
                </a:uFill>
                <a:latin typeface="Calibri"/>
                <a:ea typeface="Calibri"/>
                <a:cs typeface="Calibri"/>
                <a:sym typeface="Calibri"/>
                <a:hlinkClick r:id="rId6"/>
              </a:rPr>
              <a:t>Periods</a:t>
            </a:r>
            <a:r>
              <a:rPr lang="en" sz="1200">
                <a:latin typeface="Calibri"/>
                <a:ea typeface="Calibri"/>
                <a:cs typeface="Calibri"/>
                <a:sym typeface="Calibri"/>
              </a:rPr>
              <a:t>: </a:t>
            </a:r>
            <a:r>
              <a:rPr lang="en" sz="1200">
                <a:uFill>
                  <a:noFill/>
                </a:uFill>
                <a:latin typeface="Calibri"/>
                <a:ea typeface="Calibri"/>
                <a:cs typeface="Calibri"/>
                <a:sym typeface="Calibri"/>
                <a:hlinkClick r:id="rId7"/>
              </a:rPr>
              <a:t>Romanticism</a:t>
            </a:r>
            <a:r>
              <a:rPr lang="en" sz="1200">
                <a:latin typeface="Calibri"/>
                <a:ea typeface="Calibri"/>
                <a:cs typeface="Calibri"/>
                <a:sym typeface="Calibri"/>
              </a:rPr>
              <a:t>, Medievalism, </a:t>
            </a:r>
            <a:r>
              <a:rPr lang="en" sz="1200">
                <a:uFill>
                  <a:noFill/>
                </a:uFill>
                <a:latin typeface="Calibri"/>
                <a:ea typeface="Calibri"/>
                <a:cs typeface="Calibri"/>
                <a:sym typeface="Calibri"/>
                <a:hlinkClick r:id="rId8"/>
              </a:rPr>
              <a:t>Arts and Crafts movement</a:t>
            </a:r>
            <a:r>
              <a:rPr lang="en" sz="1200">
                <a:latin typeface="Calibri"/>
                <a:ea typeface="Calibri"/>
                <a:cs typeface="Calibri"/>
                <a:sym typeface="Calibri"/>
              </a:rPr>
              <a:t>, </a:t>
            </a:r>
            <a:r>
              <a:rPr lang="en" sz="1200">
                <a:uFill>
                  <a:noFill/>
                </a:uFill>
                <a:latin typeface="Calibri"/>
                <a:ea typeface="Calibri"/>
                <a:cs typeface="Calibri"/>
                <a:sym typeface="Calibri"/>
                <a:hlinkClick r:id="rId9"/>
              </a:rPr>
              <a:t>Symbolism</a:t>
            </a:r>
            <a:r>
              <a:rPr lang="en" sz="1200">
                <a:latin typeface="Calibri"/>
                <a:ea typeface="Calibri"/>
                <a:cs typeface="Calibri"/>
                <a:sym typeface="Calibri"/>
              </a:rPr>
              <a:t>, </a:t>
            </a:r>
            <a:r>
              <a:rPr lang="en" sz="1200">
                <a:uFill>
                  <a:noFill/>
                </a:uFill>
                <a:latin typeface="Calibri"/>
                <a:ea typeface="Calibri"/>
                <a:cs typeface="Calibri"/>
                <a:sym typeface="Calibri"/>
                <a:hlinkClick r:id="rId10"/>
              </a:rPr>
              <a:t>Aestheticism</a:t>
            </a:r>
            <a:r>
              <a:rPr lang="en" sz="1200">
                <a:latin typeface="Calibri"/>
                <a:ea typeface="Calibri"/>
                <a:cs typeface="Calibri"/>
                <a:sym typeface="Calibri"/>
              </a:rPr>
              <a:t>, </a:t>
            </a:r>
            <a:r>
              <a:rPr lang="en" sz="1200">
                <a:uFill>
                  <a:noFill/>
                </a:uFill>
                <a:latin typeface="Calibri"/>
                <a:ea typeface="Calibri"/>
                <a:cs typeface="Calibri"/>
                <a:sym typeface="Calibri"/>
                <a:hlinkClick r:id="rId11"/>
              </a:rPr>
              <a:t>Pre-Raphaelite Brotherhood</a:t>
            </a:r>
            <a:endParaRPr sz="1200">
              <a:latin typeface="Calibri"/>
              <a:ea typeface="Calibri"/>
              <a:cs typeface="Calibri"/>
              <a:sym typeface="Calibri"/>
            </a:endParaRPr>
          </a:p>
        </p:txBody>
      </p:sp>
      <p:sp>
        <p:nvSpPr>
          <p:cNvPr id="118" name="Google Shape;118;p19"/>
          <p:cNvSpPr txBox="1"/>
          <p:nvPr/>
        </p:nvSpPr>
        <p:spPr>
          <a:xfrm>
            <a:off x="4786475" y="2433875"/>
            <a:ext cx="4011900" cy="271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rgbClr val="313131"/>
                </a:solidFill>
                <a:highlight>
                  <a:srgbClr val="FFFFFF"/>
                </a:highlight>
                <a:latin typeface="Calibri"/>
                <a:ea typeface="Calibri"/>
                <a:cs typeface="Calibri"/>
                <a:sym typeface="Calibri"/>
              </a:rPr>
              <a:t>William Morris</a:t>
            </a:r>
            <a:r>
              <a:rPr lang="en" sz="1200">
                <a:solidFill>
                  <a:srgbClr val="313131"/>
                </a:solidFill>
                <a:highlight>
                  <a:srgbClr val="FFFFFF"/>
                </a:highlight>
                <a:latin typeface="Calibri"/>
                <a:ea typeface="Calibri"/>
                <a:cs typeface="Calibri"/>
                <a:sym typeface="Calibri"/>
              </a:rPr>
              <a:t> (24 March 1834 – 3 October 1896) was an English textile designer, poet, novelist, translator, and socialist activist. Associated with the British Arts and Crafts Movement, he was a major contributor to the revival of traditional British textile arts and methods of production. Born in Walthamstow, Essex, to a wealthy middle-class family, Morris came under the strong influence of medievalism while studying Classics at Oxford University. He studied architecture and met many influential Pre-Raphaelite artists. With friends he opened a design house in which he designed tapestries, wallpaper, fabrics, furniture, and stained glass windows. After 14 years in business, Morris took over the business and renamed the company, Morris &amp; Co.</a:t>
            </a:r>
            <a:endParaRPr>
              <a:latin typeface="Calibri"/>
              <a:ea typeface="Calibri"/>
              <a:cs typeface="Calibri"/>
              <a:sym typeface="Calibri"/>
            </a:endParaRPr>
          </a:p>
        </p:txBody>
      </p:sp>
      <p:sp>
        <p:nvSpPr>
          <p:cNvPr id="119" name="Google Shape;119;p19"/>
          <p:cNvSpPr txBox="1"/>
          <p:nvPr/>
        </p:nvSpPr>
        <p:spPr>
          <a:xfrm>
            <a:off x="4831738" y="1677475"/>
            <a:ext cx="3814500" cy="670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3D85C6"/>
                </a:solidFill>
                <a:latin typeface="Calibri"/>
                <a:ea typeface="Calibri"/>
                <a:cs typeface="Calibri"/>
                <a:sym typeface="Calibri"/>
              </a:rPr>
              <a:t>Observe William Morris’ tapestry, Strawberry Thief. Which elements and principles of art can you identify? Draw your own tapestry.</a:t>
            </a:r>
            <a:endParaRPr>
              <a:solidFill>
                <a:srgbClr val="3D85C6"/>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124" name="Google Shape;124;p20"/>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125" name="Google Shape;125;p2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126" name="Google Shape;126;p20"/>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4    •    W E E K  20</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B51A4879-3A8E-F6CB-F1BD-F96B3E9075AB}"/>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pic>
        <p:nvPicPr>
          <p:cNvPr id="131" name="Google Shape;131;p21"/>
          <p:cNvPicPr preferRelativeResize="0"/>
          <p:nvPr/>
        </p:nvPicPr>
        <p:blipFill>
          <a:blip r:embed="rId3">
            <a:alphaModFix/>
          </a:blip>
          <a:stretch>
            <a:fillRect/>
          </a:stretch>
        </p:blipFill>
        <p:spPr>
          <a:xfrm>
            <a:off x="263500" y="399950"/>
            <a:ext cx="2273999" cy="1358425"/>
          </a:xfrm>
          <a:prstGeom prst="rect">
            <a:avLst/>
          </a:prstGeom>
          <a:noFill/>
          <a:ln>
            <a:noFill/>
          </a:ln>
        </p:spPr>
      </p:pic>
      <p:pic>
        <p:nvPicPr>
          <p:cNvPr id="132" name="Google Shape;132;p21"/>
          <p:cNvPicPr preferRelativeResize="0"/>
          <p:nvPr/>
        </p:nvPicPr>
        <p:blipFill rotWithShape="1">
          <a:blip r:embed="rId4">
            <a:alphaModFix/>
          </a:blip>
          <a:srcRect l="4510" t="6021" r="62322" b="87968"/>
          <a:stretch/>
        </p:blipFill>
        <p:spPr>
          <a:xfrm>
            <a:off x="4572000" y="156236"/>
            <a:ext cx="4382326" cy="613651"/>
          </a:xfrm>
          <a:prstGeom prst="rect">
            <a:avLst/>
          </a:prstGeom>
          <a:noFill/>
          <a:ln>
            <a:noFill/>
          </a:ln>
        </p:spPr>
      </p:pic>
      <p:pic>
        <p:nvPicPr>
          <p:cNvPr id="133" name="Google Shape;133;p21"/>
          <p:cNvPicPr preferRelativeResize="0"/>
          <p:nvPr/>
        </p:nvPicPr>
        <p:blipFill rotWithShape="1">
          <a:blip r:embed="rId5">
            <a:alphaModFix/>
          </a:blip>
          <a:srcRect l="45846" t="4337" r="29346" b="83731"/>
          <a:stretch/>
        </p:blipFill>
        <p:spPr>
          <a:xfrm>
            <a:off x="1426225" y="-122700"/>
            <a:ext cx="3152399" cy="1171499"/>
          </a:xfrm>
          <a:prstGeom prst="rect">
            <a:avLst/>
          </a:prstGeom>
          <a:noFill/>
          <a:ln>
            <a:noFill/>
          </a:ln>
        </p:spPr>
      </p:pic>
      <p:pic>
        <p:nvPicPr>
          <p:cNvPr id="134" name="Google Shape;134;p21"/>
          <p:cNvPicPr preferRelativeResize="0"/>
          <p:nvPr/>
        </p:nvPicPr>
        <p:blipFill>
          <a:blip r:embed="rId6">
            <a:alphaModFix/>
          </a:blip>
          <a:stretch>
            <a:fillRect/>
          </a:stretch>
        </p:blipFill>
        <p:spPr>
          <a:xfrm>
            <a:off x="6543575" y="3363225"/>
            <a:ext cx="2365687" cy="1576200"/>
          </a:xfrm>
          <a:prstGeom prst="rect">
            <a:avLst/>
          </a:prstGeom>
          <a:noFill/>
          <a:ln>
            <a:noFill/>
          </a:ln>
        </p:spPr>
      </p:pic>
      <p:pic>
        <p:nvPicPr>
          <p:cNvPr id="135" name="Google Shape;135;p21"/>
          <p:cNvPicPr preferRelativeResize="0"/>
          <p:nvPr/>
        </p:nvPicPr>
        <p:blipFill>
          <a:blip r:embed="rId7">
            <a:alphaModFix/>
          </a:blip>
          <a:stretch>
            <a:fillRect/>
          </a:stretch>
        </p:blipFill>
        <p:spPr>
          <a:xfrm>
            <a:off x="263500" y="1902775"/>
            <a:ext cx="2937018" cy="1548050"/>
          </a:xfrm>
          <a:prstGeom prst="rect">
            <a:avLst/>
          </a:prstGeom>
          <a:noFill/>
          <a:ln>
            <a:noFill/>
          </a:ln>
        </p:spPr>
      </p:pic>
      <p:sp>
        <p:nvSpPr>
          <p:cNvPr id="136" name="Google Shape;136;p21"/>
          <p:cNvSpPr txBox="1"/>
          <p:nvPr/>
        </p:nvSpPr>
        <p:spPr>
          <a:xfrm>
            <a:off x="3346275" y="893150"/>
            <a:ext cx="3152400" cy="4090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rgbClr val="707070"/>
                </a:solidFill>
                <a:highlight>
                  <a:srgbClr val="FFFFFF"/>
                </a:highlight>
                <a:latin typeface="Calibri"/>
                <a:ea typeface="Calibri"/>
                <a:cs typeface="Calibri"/>
                <a:sym typeface="Calibri"/>
              </a:rPr>
              <a:t>It is housed in a grand railway station – Gare d’Orsay – constructed by three architects: Lucien Magne, Émile Bénard and Victor Laloux for the 1900 World Fair.</a:t>
            </a:r>
            <a:endParaRPr sz="1200">
              <a:solidFill>
                <a:srgbClr val="707070"/>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a:solidFill>
                <a:srgbClr val="707070"/>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rgbClr val="707070"/>
                </a:solidFill>
                <a:latin typeface="Calibri"/>
                <a:ea typeface="Calibri"/>
                <a:cs typeface="Calibri"/>
                <a:sym typeface="Calibri"/>
              </a:rPr>
              <a:t>But soon the platforms had become too short for the now much longer trains and as early as 1939, the gare d’Orsay was out of use as a train station. Over time it was used as a parking lot, as a shooting stand, as a theatre location and even as a reception center for prisoners of war.</a:t>
            </a:r>
            <a:endParaRPr sz="1200">
              <a:solidFill>
                <a:srgbClr val="707070"/>
              </a:solidFill>
              <a:latin typeface="Calibri"/>
              <a:ea typeface="Calibri"/>
              <a:cs typeface="Calibri"/>
              <a:sym typeface="Calibri"/>
            </a:endParaRPr>
          </a:p>
          <a:p>
            <a:pPr marL="0" lvl="0" indent="0" algn="l" rtl="0">
              <a:lnSpc>
                <a:spcPct val="100000"/>
              </a:lnSpc>
              <a:spcBef>
                <a:spcPts val="1500"/>
              </a:spcBef>
              <a:spcAft>
                <a:spcPts val="0"/>
              </a:spcAft>
              <a:buNone/>
            </a:pPr>
            <a:r>
              <a:rPr lang="en" sz="1200">
                <a:solidFill>
                  <a:srgbClr val="707070"/>
                </a:solidFill>
                <a:highlight>
                  <a:srgbClr val="FFFFFF"/>
                </a:highlight>
                <a:latin typeface="Calibri"/>
                <a:ea typeface="Calibri"/>
                <a:cs typeface="Calibri"/>
                <a:sym typeface="Calibri"/>
              </a:rPr>
              <a:t>In 1977 the French Government decided to convert the station to a museum. In July 1986, the museum was ready to receive its exhibits. It took 6 months to install the 2000 or so paintings, 600 sculptures and other works. The museum officially opened in December 1986.</a:t>
            </a:r>
            <a:endParaRPr sz="1200">
              <a:solidFill>
                <a:srgbClr val="707070"/>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a:solidFill>
                <a:srgbClr val="707070"/>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 sz="1200">
                <a:solidFill>
                  <a:srgbClr val="707070"/>
                </a:solidFill>
                <a:highlight>
                  <a:srgbClr val="FFFFFF"/>
                </a:highlight>
                <a:latin typeface="Calibri"/>
                <a:ea typeface="Calibri"/>
                <a:cs typeface="Calibri"/>
                <a:sym typeface="Calibri"/>
              </a:rPr>
              <a:t>The museum holds mainly French art dating from 1848 to 1914, including paintings, sculptures, furniture, and photography.</a:t>
            </a:r>
            <a:endParaRPr sz="1200">
              <a:solidFill>
                <a:srgbClr val="707070"/>
              </a:solidFill>
              <a:highlight>
                <a:srgbClr val="FFFFFF"/>
              </a:highlight>
              <a:latin typeface="Calibri"/>
              <a:ea typeface="Calibri"/>
              <a:cs typeface="Calibri"/>
              <a:sym typeface="Calibri"/>
            </a:endParaRPr>
          </a:p>
        </p:txBody>
      </p:sp>
      <p:sp>
        <p:nvSpPr>
          <p:cNvPr id="137" name="Google Shape;137;p21"/>
          <p:cNvSpPr txBox="1"/>
          <p:nvPr/>
        </p:nvSpPr>
        <p:spPr>
          <a:xfrm>
            <a:off x="6498663" y="1955200"/>
            <a:ext cx="2455500" cy="157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707070"/>
                </a:solidFill>
                <a:highlight>
                  <a:srgbClr val="FFFFFF"/>
                </a:highlight>
                <a:latin typeface="Calibri"/>
                <a:ea typeface="Calibri"/>
                <a:cs typeface="Calibri"/>
                <a:sym typeface="Calibri"/>
              </a:rPr>
              <a:t>Musee d’Orsay houses the largest collection of impressionist (over 480 paintings) and post-Impressionist masterpieces in the world at nearly 1,100 paintings including: Van Gogh, Renoir, Manet, Courbet, Whistler, Cezzane more.</a:t>
            </a:r>
            <a:endParaRPr sz="1200">
              <a:solidFill>
                <a:srgbClr val="707070"/>
              </a:solidFill>
              <a:highlight>
                <a:srgbClr val="FFFFFF"/>
              </a:highlight>
              <a:latin typeface="Calibri"/>
              <a:ea typeface="Calibri"/>
              <a:cs typeface="Calibri"/>
              <a:sym typeface="Calibri"/>
            </a:endParaRPr>
          </a:p>
        </p:txBody>
      </p:sp>
      <p:pic>
        <p:nvPicPr>
          <p:cNvPr id="138" name="Google Shape;138;p21"/>
          <p:cNvPicPr preferRelativeResize="0"/>
          <p:nvPr/>
        </p:nvPicPr>
        <p:blipFill>
          <a:blip r:embed="rId8">
            <a:alphaModFix/>
          </a:blip>
          <a:stretch>
            <a:fillRect/>
          </a:stretch>
        </p:blipFill>
        <p:spPr>
          <a:xfrm>
            <a:off x="263500" y="3595224"/>
            <a:ext cx="2937024" cy="1344202"/>
          </a:xfrm>
          <a:prstGeom prst="rect">
            <a:avLst/>
          </a:prstGeom>
          <a:noFill/>
          <a:ln>
            <a:noFill/>
          </a:ln>
        </p:spPr>
      </p:pic>
      <p:pic>
        <p:nvPicPr>
          <p:cNvPr id="139" name="Google Shape;139;p21"/>
          <p:cNvPicPr preferRelativeResize="0"/>
          <p:nvPr/>
        </p:nvPicPr>
        <p:blipFill rotWithShape="1">
          <a:blip r:embed="rId9">
            <a:alphaModFix/>
          </a:blip>
          <a:srcRect b="14690"/>
          <a:stretch/>
        </p:blipFill>
        <p:spPr>
          <a:xfrm>
            <a:off x="6588650" y="769875"/>
            <a:ext cx="2365676" cy="12175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6178</Words>
  <Application>Microsoft Macintosh PowerPoint</Application>
  <PresentationFormat>On-screen Show (16:9)</PresentationFormat>
  <Paragraphs>288</Paragraphs>
  <Slides>44</Slides>
  <Notes>44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Times New Roman</vt:lpstr>
      <vt:lpstr>Comfortaa</vt:lpstr>
      <vt:lpstr>Calibri</vt:lpstr>
      <vt:lpstr>Georgia</vt:lpstr>
      <vt:lpstr>Economica</vt:lpstr>
      <vt:lpstr>Arial</vt:lpstr>
      <vt:lpstr>Simple Light</vt:lpstr>
      <vt:lpstr>PowerPoint Presentation</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1</cp:revision>
  <dcterms:modified xsi:type="dcterms:W3CDTF">2024-06-27T19:22:22Z</dcterms:modified>
</cp:coreProperties>
</file>