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5143500" type="screen16x9"/>
  <p:notesSz cx="6858000" cy="9144000"/>
  <p:embeddedFontLst>
    <p:embeddedFont>
      <p:font typeface="Calibri" panose="020F0502020204030204" pitchFamily="34" charset="0"/>
      <p:regular r:id="rId44"/>
      <p:bold r:id="rId45"/>
      <p:italic r:id="rId46"/>
      <p:boldItalic r:id="rId47"/>
    </p:embeddedFont>
    <p:embeddedFont>
      <p:font typeface="Comfortaa" pitchFamily="2" charset="0"/>
      <p:regular r:id="rId48"/>
      <p:bold r:id="rId49"/>
    </p:embeddedFont>
    <p:embeddedFont>
      <p:font typeface="Economica" panose="02000506040000020004" pitchFamily="2" charset="77"/>
      <p:regular r:id="rId50"/>
      <p:bold r:id="rId51"/>
      <p:italic r:id="rId52"/>
      <p:boldItalic r:id="rId53"/>
    </p:embeddedFont>
    <p:embeddedFont>
      <p:font typeface="Roboto" panose="02000000000000000000" pitchFamily="2"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theculturetrip.com/europe/articles/europe-s-10-best-museums-for-contemporary-ar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oma.org/s/ge/collection_ge/artist/artist_id-3115.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edwardhopper.net/chop-suey.jsp"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mark-rothko.org/"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oma.org/learn/moma_learning/glossary"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smarthistory.org/art-terms-in-action-viscosity/"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bi.gov/investigate/violent-crime/art-theft"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fbi.gov/news/stories/chagall-oil-painting-recovered-nearly-30-years-after-heist-041218"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edwardhopper.net/chop-suey.jsp"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www.mark-rothko.org/"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tate.org.uk/art/artists/wassily-kandinsky-1382"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iography.com/people/wassily-kandinsky-9359941"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supercoloring.com/coloring-pages/decalcomania-by-rene-magritt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tate.org.uk/art/artists/henry-moore-om-ch-1659/henry-moores-sculptures"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artnews.com/2018/07/09/long-hidden-view-longest-painting-north-america-grand-panorama-whaling-voyage-round-world-returns/"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guggenheim.org/artwork/142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emptyeasel.com/2007/01/16/how-to-choose-between-using-oil-paints-or-acrylics/"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keetonsonline.wordpress.com/2016/05/02/acrylic-vs-oil-paint-5-important-differences-you-need-to-know/"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5c06cf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5c06cf4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https://theculturetrip.com/europe/articles/europe-s-10-best-museums-for-contemporary-art/</a:t>
            </a:r>
            <a:endParaRPr/>
          </a:p>
          <a:p>
            <a:pPr marL="0" lvl="0" indent="0" algn="l" rtl="0">
              <a:spcBef>
                <a:spcPts val="0"/>
              </a:spcBef>
              <a:spcAft>
                <a:spcPts val="0"/>
              </a:spcAft>
              <a:buNone/>
            </a:pPr>
            <a:r>
              <a:rPr lang="en"/>
              <a:t>https://www.guggenheim.org/about-us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d5c06cf4f_0_1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d5c06cf4f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https://www.moma.org/s/ge/collection_ge/artist/artist_id-3115.html</a:t>
            </a:r>
            <a:endParaRPr/>
          </a:p>
          <a:p>
            <a:pPr marL="0" lvl="0" indent="0" algn="l" rtl="0">
              <a:spcBef>
                <a:spcPts val="0"/>
              </a:spcBef>
              <a:spcAft>
                <a:spcPts val="0"/>
              </a:spcAft>
              <a:buNone/>
            </a:pPr>
            <a:r>
              <a:rPr lang="en"/>
              <a:t>https://www.moma.org/s/ge/collection_ge/objbyartist/objbyartist_artid-3115_role-1_thumbs_page-2.html</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8f8b713b72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28f8b713b7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50">
                <a:solidFill>
                  <a:schemeClr val="dk1"/>
                </a:solidFill>
                <a:highlight>
                  <a:srgbClr val="FFFFFF"/>
                </a:highlight>
              </a:rPr>
              <a:t>Up until the 20’s, such behavior would have been construed as inappropriate, but the rise of feminism in the mid-1920’s contributed to gradual changes in such perceptions and restaurants began to post signs in their windows ‘Tables for Ladies’.</a:t>
            </a:r>
            <a:endParaRPr/>
          </a:p>
          <a:p>
            <a:pPr marL="0" lvl="0" indent="0" algn="l" rtl="0">
              <a:spcBef>
                <a:spcPts val="0"/>
              </a:spcBef>
              <a:spcAft>
                <a:spcPts val="0"/>
              </a:spcAft>
              <a:buNone/>
            </a:pPr>
            <a:r>
              <a:rPr lang="en" u="sng">
                <a:solidFill>
                  <a:schemeClr val="hlink"/>
                </a:solidFill>
                <a:hlinkClick r:id="rId3"/>
              </a:rPr>
              <a:t>https://www.edwardhopper.net/chop-suey.jsp</a:t>
            </a:r>
            <a:endParaRPr/>
          </a:p>
          <a:p>
            <a:pPr marL="0" lvl="0" indent="0" algn="l" rtl="0">
              <a:spcBef>
                <a:spcPts val="0"/>
              </a:spcBef>
              <a:spcAft>
                <a:spcPts val="0"/>
              </a:spcAft>
              <a:buNone/>
            </a:pPr>
            <a:r>
              <a:rPr lang="en"/>
              <a:t>http://www.galleryintell.com/artex/edward-hoppers-chop-suey/</a:t>
            </a:r>
            <a:endParaRPr/>
          </a:p>
          <a:p>
            <a:pPr marL="0" lvl="0" indent="0" algn="l" rtl="0">
              <a:spcBef>
                <a:spcPts val="0"/>
              </a:spcBef>
              <a:spcAft>
                <a:spcPts val="0"/>
              </a:spcAft>
              <a:buNone/>
            </a:pPr>
            <a:r>
              <a:rPr lang="en"/>
              <a:t>Good comparison: </a:t>
            </a:r>
            <a:r>
              <a:rPr lang="en" sz="1200" i="1">
                <a:solidFill>
                  <a:srgbClr val="484E46"/>
                </a:solidFill>
                <a:highlight>
                  <a:srgbClr val="F1EFE4"/>
                </a:highlight>
              </a:rPr>
              <a:t>Composition I</a:t>
            </a:r>
            <a:r>
              <a:rPr lang="en" sz="1200">
                <a:solidFill>
                  <a:srgbClr val="484E46"/>
                </a:solidFill>
                <a:highlight>
                  <a:srgbClr val="F1EFE4"/>
                </a:highlight>
              </a:rPr>
              <a:t> was completed by </a:t>
            </a:r>
            <a:r>
              <a:rPr lang="en" sz="1200" u="sng">
                <a:solidFill>
                  <a:srgbClr val="343932"/>
                </a:solidFill>
                <a:highlight>
                  <a:srgbClr val="F1EFE4"/>
                </a:highlight>
                <a:hlinkClick r:id="rId4">
                  <a:extLst>
                    <a:ext uri="{A12FA001-AC4F-418D-AE19-62706E023703}">
                      <ahyp:hlinkClr xmlns:ahyp="http://schemas.microsoft.com/office/drawing/2018/hyperlinkcolor" val="tx"/>
                    </a:ext>
                  </a:extLst>
                </a:hlinkClick>
              </a:rPr>
              <a:t>Mark Rothko</a:t>
            </a:r>
            <a:r>
              <a:rPr lang="en" sz="1200">
                <a:solidFill>
                  <a:srgbClr val="484E46"/>
                </a:solidFill>
                <a:highlight>
                  <a:srgbClr val="F1EFE4"/>
                </a:highlight>
              </a:rPr>
              <a:t> in 1931.</a:t>
            </a:r>
            <a:endParaRPr sz="1200">
              <a:solidFill>
                <a:srgbClr val="484E46"/>
              </a:solidFill>
              <a:highlight>
                <a:srgbClr val="F1EFE4"/>
              </a:highligh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https://www.moma.org/learn/moma_learning/glossary</a:t>
            </a:r>
            <a:endParaRPr/>
          </a:p>
          <a:p>
            <a:pPr marL="0" lvl="0" indent="0" algn="l" rtl="0">
              <a:spcBef>
                <a:spcPts val="0"/>
              </a:spcBef>
              <a:spcAft>
                <a:spcPts val="0"/>
              </a:spcAft>
              <a:buNone/>
            </a:pPr>
            <a:r>
              <a:rPr lang="en" u="sng">
                <a:solidFill>
                  <a:schemeClr val="hlink"/>
                </a:solidFill>
                <a:hlinkClick r:id="rId4"/>
              </a:rPr>
              <a:t>https://smarthistory.org/art-terms-in-action-viscosity/</a:t>
            </a:r>
            <a:endParaRPr/>
          </a:p>
          <a:p>
            <a:pPr marL="0" lvl="0" indent="0" algn="l" rtl="0">
              <a:spcBef>
                <a:spcPts val="0"/>
              </a:spcBef>
              <a:spcAft>
                <a:spcPts val="0"/>
              </a:spcAft>
              <a:buNone/>
            </a:pPr>
            <a:r>
              <a:rPr lang="en"/>
              <a:t>https://www.youtube.com/watch?v=N8GQQJZQrUc</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8f8b713b7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8f8b713b7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https://www.fbi.gov/investigate/violent-crime/art-theft</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4"/>
              </a:rPr>
              <a:t>https://www.fbi.gov/news/stories/chagall-oil-painting-recovered-nearly-30-years-after-heist-041218</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cf613787b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cf613787b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8f8b713b72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28f8b713b72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https://www.metmuseum.org/toah/works-of-art/1999.363.21/</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https://hyperallergic.com/419433/max-ernst-museum-of-modern-art-birds/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https://www.theartstory.org/artist-ernst-max-artworks.htm</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50">
                <a:solidFill>
                  <a:schemeClr val="dk1"/>
                </a:solidFill>
                <a:highlight>
                  <a:schemeClr val="lt1"/>
                </a:highlight>
              </a:rPr>
              <a:t>Up until the 20’s, such behavior would have been construed as inappropriate, but the rise of feminism in the mid-1920’s contributed to gradual changes in such perceptions and restaurants began to post signs in their windows ‘Tables for Ladies’.</a:t>
            </a:r>
            <a:endParaRPr>
              <a:solidFill>
                <a:schemeClr val="dk1"/>
              </a:solidFill>
            </a:endParaRPr>
          </a:p>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https://www.edwardhopper.net/chop-suey.jsp</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http://www.galleryintell.com/artex/edward-hoppers-chop-suey/</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Good comparison: </a:t>
            </a:r>
            <a:r>
              <a:rPr lang="en" sz="1200" i="1">
                <a:solidFill>
                  <a:srgbClr val="484E46"/>
                </a:solidFill>
                <a:highlight>
                  <a:srgbClr val="F1EFE4"/>
                </a:highlight>
              </a:rPr>
              <a:t>Composition I</a:t>
            </a:r>
            <a:r>
              <a:rPr lang="en" sz="1200">
                <a:solidFill>
                  <a:srgbClr val="484E46"/>
                </a:solidFill>
                <a:highlight>
                  <a:srgbClr val="F1EFE4"/>
                </a:highlight>
              </a:rPr>
              <a:t> was completed by </a:t>
            </a:r>
            <a:r>
              <a:rPr lang="en" sz="1200" u="sng">
                <a:solidFill>
                  <a:srgbClr val="343932"/>
                </a:solidFill>
                <a:highlight>
                  <a:srgbClr val="F1EFE4"/>
                </a:highlight>
                <a:hlinkClick r:id="rId4">
                  <a:extLst>
                    <a:ext uri="{A12FA001-AC4F-418D-AE19-62706E023703}">
                      <ahyp:hlinkClr xmlns:ahyp="http://schemas.microsoft.com/office/drawing/2018/hyperlinkcolor" val="tx"/>
                    </a:ext>
                  </a:extLst>
                </a:hlinkClick>
              </a:rPr>
              <a:t>Mark Rothko</a:t>
            </a:r>
            <a:r>
              <a:rPr lang="en" sz="1200">
                <a:solidFill>
                  <a:srgbClr val="484E46"/>
                </a:solidFill>
                <a:highlight>
                  <a:srgbClr val="F1EFE4"/>
                </a:highlight>
              </a:rPr>
              <a:t> in 1931.</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8f8b713b72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28f8b713b72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https://www.tate.org.uk/art/artists/wassily-kandinsky-1382</a:t>
            </a:r>
            <a:endParaRPr/>
          </a:p>
          <a:p>
            <a:pPr marL="0" lvl="0" indent="0" algn="l" rtl="0">
              <a:spcBef>
                <a:spcPts val="0"/>
              </a:spcBef>
              <a:spcAft>
                <a:spcPts val="0"/>
              </a:spcAft>
              <a:buNone/>
            </a:pPr>
            <a:r>
              <a:rPr lang="en" u="sng">
                <a:solidFill>
                  <a:schemeClr val="hlink"/>
                </a:solidFill>
                <a:hlinkClick r:id="rId4"/>
              </a:rPr>
              <a:t>https://www.biography.com/people/wassily-kandinsky-9359941</a:t>
            </a:r>
            <a:endParaRPr/>
          </a:p>
          <a:p>
            <a:pPr marL="0" lvl="0" indent="0" algn="l" rtl="0">
              <a:spcBef>
                <a:spcPts val="0"/>
              </a:spcBef>
              <a:spcAft>
                <a:spcPts val="0"/>
              </a:spcAft>
              <a:buNone/>
            </a:pPr>
            <a:r>
              <a:rPr lang="en"/>
              <a:t>https://learnodo-newtonic.com/wassily-kandinsky-famous-paintings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https://www.renemagritte.org/le-blanc-seing.jsp</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http://www.supercoloring.com/coloring-pages/decalcomania-by-rene-magritte</a:t>
            </a:r>
            <a:endParaRPr/>
          </a:p>
          <a:p>
            <a:pPr marL="0" lvl="0" indent="0" algn="l" rtl="0">
              <a:spcBef>
                <a:spcPts val="0"/>
              </a:spcBef>
              <a:spcAft>
                <a:spcPts val="0"/>
              </a:spcAft>
              <a:buNone/>
            </a:pPr>
            <a:r>
              <a:rPr lang="en"/>
              <a:t>https://www.masterworksfineart.com/artists/rene-magritte/lithograph/decalcomanie/id/W-5692</a:t>
            </a:r>
            <a:endParaRPr/>
          </a:p>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https://www.wikiart.org/en/mark-rothko/street-scene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8f8b713b72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28f8b713b72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https://www.tate.org.uk/art/artists/henry-moore-om-ch-1659/henry-moores-sculptures</a:t>
            </a:r>
            <a:endParaRPr/>
          </a:p>
          <a:p>
            <a:pPr marL="0" lvl="0" indent="0" algn="l" rtl="0">
              <a:spcBef>
                <a:spcPts val="0"/>
              </a:spcBef>
              <a:spcAft>
                <a:spcPts val="0"/>
              </a:spcAft>
              <a:buNone/>
            </a:pPr>
            <a:r>
              <a:rPr lang="en"/>
              <a:t>https://www.theartstory.org/artist-moore-henry.htm</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http://www.artnews.com/2018/07/09/long-hidden-view-longest-painting-north-america-grand-panorama-whaling-voyage-round-world-returns/</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3d01dc1371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3d01dc1371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http://www.artnews.com/2018/07/09/long-hidden-view-longest-painting-north-america-grand-panorama-whaling-voyage-round-world-returns/</a:t>
            </a:r>
            <a:endParaRPr/>
          </a:p>
          <a:p>
            <a:pPr marL="0" lvl="0" indent="0" algn="l" rtl="0">
              <a:spcBef>
                <a:spcPts val="0"/>
              </a:spcBef>
              <a:spcAft>
                <a:spcPts val="0"/>
              </a:spcAft>
              <a:buNone/>
            </a:pPr>
            <a:r>
              <a:rPr lang="en"/>
              <a:t>https://www.whalingmuseum.org/explore/collections/panorama</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https://www.guggenheim.org/artwork/1421</a:t>
            </a:r>
            <a:endParaRPr/>
          </a:p>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http://emptyeasel.com/2007/01/16/how-to-choose-between-using-oil-paints-or-acrylics/</a:t>
            </a:r>
            <a:endParaRPr/>
          </a:p>
          <a:p>
            <a:pPr marL="0" lvl="0" indent="0" algn="l" rtl="0">
              <a:spcBef>
                <a:spcPts val="0"/>
              </a:spcBef>
              <a:spcAft>
                <a:spcPts val="0"/>
              </a:spcAft>
              <a:buNone/>
            </a:pPr>
            <a:r>
              <a:rPr lang="en" u="sng">
                <a:solidFill>
                  <a:schemeClr val="hlink"/>
                </a:solidFill>
                <a:hlinkClick r:id="rId4"/>
              </a:rPr>
              <a:t>https://keetonsonline.wordpress.com/2016/05/02/acrylic-vs-oil-paint-5-important-differences-you-need-to-know/</a:t>
            </a:r>
            <a:endParaRPr/>
          </a:p>
          <a:p>
            <a:pPr marL="0" lvl="0" indent="0" algn="l" rtl="0">
              <a:spcBef>
                <a:spcPts val="0"/>
              </a:spcBef>
              <a:spcAft>
                <a:spcPts val="0"/>
              </a:spcAft>
              <a:buNone/>
            </a:pPr>
            <a:r>
              <a:rPr lang="en"/>
              <a:t>https://www.quora.com/What-are-the-differences-between-tempera-and-acrylic-paint</a:t>
            </a:r>
            <a:endParaRPr/>
          </a:p>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 name="Google Shape;470;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Primitivism reference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d5c06cf4f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d5c06cf4f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https://www.guggenheim.org/artwork/2773</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8f8b713b72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28f8b713b72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jp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5.jp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4.jp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5.jp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4.jp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4.jp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5.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38.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www.youtube.com/watch?v=N8GQQJZQrUc" TargetMode="External"/><Relationship Id="rId5" Type="http://schemas.openxmlformats.org/officeDocument/2006/relationships/hyperlink" Target="http://www.dictionary.com/browse/viscous" TargetMode="External"/><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hyperlink" Target="http://tips.fbi.gov/"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s://www.fbi.gov/investigate/violent-crime/art-theft/national-stolen-art-file" TargetMode="External"/><Relationship Id="rId5" Type="http://schemas.openxmlformats.org/officeDocument/2006/relationships/image" Target="../media/image35.jpg"/><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jpg"/><Relationship Id="rId7"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35.jpg"/></Relationships>
</file>

<file path=ppt/slides/_rels/slide2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jp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35.jpg"/><Relationship Id="rId9" Type="http://schemas.openxmlformats.org/officeDocument/2006/relationships/image" Target="../media/image49.png"/></Relationships>
</file>

<file path=ppt/slides/_rels/slide26.xml.rels><?xml version="1.0" encoding="UTF-8" standalone="yes"?>
<Relationships xmlns="http://schemas.openxmlformats.org/package/2006/relationships"><Relationship Id="rId8" Type="http://schemas.openxmlformats.org/officeDocument/2006/relationships/hyperlink" Target="https://www.google.com/search?safe=active&amp;sa=X&amp;biw=1336&amp;bih=685&amp;q=Expressionism&amp;stick=H4sIAAAAAAAAAOPgE-LQz9U3SCpMilcCswoqk3K09LOTrfTLMotLE3PiE4tKkJiZxSVWBalFmfkp8UmVIIHy_KLsYgBIwcAZRwAAAA&amp;ved=0ahUKEwiDnOyC1JjcAhXm7YMKHRVODJkQmxMI2wIoAzAi" TargetMode="External"/><Relationship Id="rId13" Type="http://schemas.openxmlformats.org/officeDocument/2006/relationships/image" Target="../media/image51.png"/><Relationship Id="rId3" Type="http://schemas.openxmlformats.org/officeDocument/2006/relationships/image" Target="../media/image4.jpg"/><Relationship Id="rId7" Type="http://schemas.openxmlformats.org/officeDocument/2006/relationships/hyperlink" Target="https://www.google.com/search?safe=active&amp;sa=X&amp;biw=1336&amp;bih=685&amp;q=Dada&amp;stick=H4sIAAAAAAAAAOPgE-LQz9U3SCpMilcCs4wsLQq19LOTrfTLMotLE3PiE4tKkJiZxSVWBalFmfkp8UmVIIHy_KLsYgAF2bvmRwAAAA&amp;ved=0ahUKEwiDnOyC1JjcAhXm7YMKHRVODJkQmxMI2gIoAjAi" TargetMode="External"/><Relationship Id="rId12" Type="http://schemas.openxmlformats.org/officeDocument/2006/relationships/hyperlink" Target="https://www.google.com/search?safe=active&amp;sa=X&amp;biw=1336&amp;bih=685&amp;q=Metaphysical+art&amp;stick=H4sIAAAAAAAAAOPgE-LQz9U3SCpMilfiBLHMiuKNzLT0s5Ot9Msyi0sTc-ITi0qQmJnFJVYFqUWZ-SnxSZUggfL8ouxiAH7rpplIAAAA&amp;ved=0ahUKEwiDnOyC1JjcAhXm7YMKHRVODJkQmxMI3wIoBzAi"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hyperlink" Target="https://www.google.com/search?safe=active&amp;sa=X&amp;biw=1336&amp;bih=685&amp;q=Surrealism&amp;stick=H4sIAAAAAAAAAOPgE-LQz9U3SCpMilcCs8yN48209LOTrfTLMotLE3PiE4tKkJiZxSVWBalFmfkp8UmVIIHy_KLsYgDw5rhmRwAAAA&amp;ved=0ahUKEwiDnOyC1JjcAhXm7YMKHRVODJkQmxMI2QIoATAi" TargetMode="External"/><Relationship Id="rId11" Type="http://schemas.openxmlformats.org/officeDocument/2006/relationships/hyperlink" Target="https://www.google.com/search?safe=active&amp;sa=X&amp;biw=1336&amp;bih=685&amp;q=Modern+art&amp;stick=H4sIAAAAAAAAAOPgE-LQz9U3SCpMilfiBLEMTYvMDLX0s5Ot9Msyi0sTc-ITi0qQmJnFJVYFqUWZ-SnxSZUggfL8ouxiAEoEmV9IAAAA&amp;ved=0ahUKEwiDnOyC1JjcAhXm7YMKHRVODJkQmxMI3gIoBjAi" TargetMode="External"/><Relationship Id="rId5" Type="http://schemas.openxmlformats.org/officeDocument/2006/relationships/hyperlink" Target="https://www.google.com/search?safe=active&amp;sa=X&amp;biw=1336&amp;bih=685&amp;q=max+ernst+periods&amp;stick=H4sIAAAAAAAAAOPgE-LQz9U3SCpMitfSz0620i_LLC5NzIlPLCpBYmYWl1gVpBZl5qfEJ1WCBMrzi7KLAXH28Og9AAAA&amp;ved=0ahUKEwiDnOyC1JjcAhXm7YMKHRVODJkQ6BMI2AIoADAi" TargetMode="External"/><Relationship Id="rId10" Type="http://schemas.openxmlformats.org/officeDocument/2006/relationships/hyperlink" Target="https://www.google.com/search?safe=active&amp;sa=X&amp;biw=1336&amp;bih=685&amp;q=Cubism&amp;stick=H4sIAAAAAAAAAOPgE-LQz9U3SCpMilcCsyzT0oy19LOTrfTLMotLE3PiE4tKkJiZxSVWBalFmfkp8UmVIIHy_KLsYgCxYiSHRwAAAA&amp;ved=0ahUKEwiDnOyC1JjcAhXm7YMKHRVODJkQmxMI3QIoBTAi" TargetMode="External"/><Relationship Id="rId4" Type="http://schemas.openxmlformats.org/officeDocument/2006/relationships/image" Target="../media/image50.png"/><Relationship Id="rId9" Type="http://schemas.openxmlformats.org/officeDocument/2006/relationships/hyperlink" Target="https://www.google.com/search?safe=active&amp;sa=X&amp;biw=1336&amp;bih=685&amp;q=Na%C3%AFve+art&amp;stick=H4sIAAAAAAAAAOPgE-LQz9U3SCpMilfi1k_XNzQ1LbQsMo_X0s9OttIvyywuTcyJTywqQWJmFpdYFaQWZeanxCdVggTK84uyiwENo5TCSgAAAA&amp;ved=0ahUKEwiDnOyC1JjcAhXm7YMKHRVODJkQmxMI3AIoBDAi" TargetMode="External"/><Relationship Id="rId1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35.jpg"/><Relationship Id="rId7"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4.jp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hyperlink" Target="http://www.mark-rothko.org/"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36.png"/><Relationship Id="rId4" Type="http://schemas.openxmlformats.org/officeDocument/2006/relationships/image" Target="../media/image35.jp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jpg"/></Relationships>
</file>

<file path=ppt/slides/_rels/slide3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image" Target="../media/image4.jp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7.jpg"/></Relationships>
</file>

<file path=ppt/slides/_rels/slide3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4.jp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57.jpg"/><Relationship Id="rId4" Type="http://schemas.openxmlformats.org/officeDocument/2006/relationships/image" Target="../media/image4.jp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4.jpg"/></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hyperlink" Target="http://www.artnews.com/author/cselvin/" TargetMode="External"/><Relationship Id="rId5" Type="http://schemas.openxmlformats.org/officeDocument/2006/relationships/image" Target="../media/image67.png"/><Relationship Id="rId4" Type="http://schemas.openxmlformats.org/officeDocument/2006/relationships/image" Target="../media/image57.jpg"/></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57.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jpg"/><Relationship Id="rId7" Type="http://schemas.openxmlformats.org/officeDocument/2006/relationships/hyperlink" Target="https://www.guggenheim.org/artwork/decade/1920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guggenheim.org/artwork/artist/alberto-giacometti" TargetMode="External"/><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4.jpg"/><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4.jpg"/><Relationship Id="rId4" Type="http://schemas.openxmlformats.org/officeDocument/2006/relationships/image" Target="../media/image57.jpg"/></Relationships>
</file>

<file path=ppt/slides/_rels/slide4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794450" y="1451050"/>
            <a:ext cx="1550400" cy="2675550"/>
          </a:xfrm>
          <a:prstGeom prst="rect">
            <a:avLst/>
          </a:prstGeom>
          <a:noFill/>
          <a:ln>
            <a:noFill/>
          </a:ln>
        </p:spPr>
      </p:pic>
      <p:sp>
        <p:nvSpPr>
          <p:cNvPr id="55" name="Google Shape;55;p13"/>
          <p:cNvSpPr txBox="1"/>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200">
                <a:solidFill>
                  <a:srgbClr val="000000"/>
                </a:solidFill>
                <a:latin typeface="Comfortaa"/>
                <a:ea typeface="Comfortaa"/>
                <a:cs typeface="Comfortaa"/>
                <a:sym typeface="Comfortaa"/>
              </a:rPr>
              <a:t>MODERN ART</a:t>
            </a:r>
            <a:endParaRPr sz="5200">
              <a:solidFill>
                <a:srgbClr val="000000"/>
              </a:solidFill>
              <a:latin typeface="Comfortaa"/>
              <a:ea typeface="Comfortaa"/>
              <a:cs typeface="Comfortaa"/>
              <a:sym typeface="Comfortaa"/>
            </a:endParaRPr>
          </a:p>
        </p:txBody>
      </p:sp>
      <p:sp>
        <p:nvSpPr>
          <p:cNvPr id="56" name="Google Shape;56;p13"/>
          <p:cNvSpPr txBo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800">
                <a:solidFill>
                  <a:srgbClr val="595959"/>
                </a:solidFill>
                <a:latin typeface="Economica"/>
                <a:ea typeface="Economica"/>
                <a:cs typeface="Economica"/>
                <a:sym typeface="Economica"/>
              </a:rPr>
              <a:t>T E R M   5</a:t>
            </a:r>
            <a:endParaRPr sz="2800">
              <a:solidFill>
                <a:srgbClr val="595959"/>
              </a:solidFill>
              <a:latin typeface="Economica"/>
              <a:ea typeface="Economica"/>
              <a:cs typeface="Economica"/>
              <a:sym typeface="Economica"/>
            </a:endParaRPr>
          </a:p>
        </p:txBody>
      </p:sp>
      <p:pic>
        <p:nvPicPr>
          <p:cNvPr id="2" name="Picture 1">
            <a:extLst>
              <a:ext uri="{FF2B5EF4-FFF2-40B4-BE49-F238E27FC236}">
                <a16:creationId xmlns:a16="http://schemas.microsoft.com/office/drawing/2014/main" id="{00E2F8E5-23AC-5BEB-7F02-FE62A8839FAB}"/>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22"/>
          <p:cNvPicPr preferRelativeResize="0"/>
          <p:nvPr/>
        </p:nvPicPr>
        <p:blipFill rotWithShape="1">
          <a:blip r:embed="rId3">
            <a:alphaModFix/>
          </a:blip>
          <a:srcRect l="45846" t="4337" r="29346" b="83731"/>
          <a:stretch/>
        </p:blipFill>
        <p:spPr>
          <a:xfrm>
            <a:off x="1614950" y="-51200"/>
            <a:ext cx="3094377" cy="1149973"/>
          </a:xfrm>
          <a:prstGeom prst="rect">
            <a:avLst/>
          </a:prstGeom>
          <a:noFill/>
          <a:ln>
            <a:noFill/>
          </a:ln>
        </p:spPr>
      </p:pic>
      <p:pic>
        <p:nvPicPr>
          <p:cNvPr id="144" name="Google Shape;144;p22"/>
          <p:cNvPicPr preferRelativeResize="0"/>
          <p:nvPr/>
        </p:nvPicPr>
        <p:blipFill>
          <a:blip r:embed="rId4">
            <a:alphaModFix/>
          </a:blip>
          <a:stretch>
            <a:fillRect/>
          </a:stretch>
        </p:blipFill>
        <p:spPr>
          <a:xfrm>
            <a:off x="4654025" y="2482488"/>
            <a:ext cx="4337574" cy="2439886"/>
          </a:xfrm>
          <a:prstGeom prst="rect">
            <a:avLst/>
          </a:prstGeom>
          <a:noFill/>
          <a:ln>
            <a:noFill/>
          </a:ln>
        </p:spPr>
      </p:pic>
      <p:pic>
        <p:nvPicPr>
          <p:cNvPr id="145" name="Google Shape;145;p22"/>
          <p:cNvPicPr preferRelativeResize="0"/>
          <p:nvPr/>
        </p:nvPicPr>
        <p:blipFill>
          <a:blip r:embed="rId5">
            <a:alphaModFix/>
          </a:blip>
          <a:stretch>
            <a:fillRect/>
          </a:stretch>
        </p:blipFill>
        <p:spPr>
          <a:xfrm>
            <a:off x="4578625" y="2405485"/>
            <a:ext cx="1705050" cy="852514"/>
          </a:xfrm>
          <a:prstGeom prst="rect">
            <a:avLst/>
          </a:prstGeom>
          <a:noFill/>
          <a:ln>
            <a:noFill/>
          </a:ln>
        </p:spPr>
      </p:pic>
      <p:pic>
        <p:nvPicPr>
          <p:cNvPr id="146" name="Google Shape;146;p22"/>
          <p:cNvPicPr preferRelativeResize="0"/>
          <p:nvPr/>
        </p:nvPicPr>
        <p:blipFill rotWithShape="1">
          <a:blip r:embed="rId6">
            <a:alphaModFix/>
          </a:blip>
          <a:srcRect l="4510" t="6021" r="62322" b="87968"/>
          <a:stretch/>
        </p:blipFill>
        <p:spPr>
          <a:xfrm>
            <a:off x="4572000" y="156236"/>
            <a:ext cx="4382326" cy="613651"/>
          </a:xfrm>
          <a:prstGeom prst="rect">
            <a:avLst/>
          </a:prstGeom>
          <a:noFill/>
          <a:ln>
            <a:noFill/>
          </a:ln>
        </p:spPr>
      </p:pic>
      <p:sp>
        <p:nvSpPr>
          <p:cNvPr id="147" name="Google Shape;147;p22"/>
          <p:cNvSpPr txBox="1"/>
          <p:nvPr/>
        </p:nvSpPr>
        <p:spPr>
          <a:xfrm>
            <a:off x="159725" y="2276175"/>
            <a:ext cx="4341900" cy="27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2B292B"/>
                </a:solidFill>
                <a:latin typeface="Calibri"/>
                <a:ea typeface="Calibri"/>
                <a:cs typeface="Calibri"/>
                <a:sym typeface="Calibri"/>
              </a:rPr>
              <a:t>1991, however, that Basque authorities proposed the idea for a Guggenheim Museum Bilbao to the Solomon R. Guggenheim Foundation. Three U.S. architects were invited to participate in a competition of conceptual ideas for the space. </a:t>
            </a:r>
            <a:r>
              <a:rPr lang="en" sz="1100">
                <a:solidFill>
                  <a:schemeClr val="dk1"/>
                </a:solidFill>
                <a:latin typeface="Calibri"/>
                <a:ea typeface="Calibri"/>
                <a:cs typeface="Calibri"/>
                <a:sym typeface="Calibri"/>
              </a:rPr>
              <a:t>Frank Gehry won. The Guggenheim Museum Bilbao building represents a magnificent example of the most groundbreaking 20th-century architecture. </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rgbClr val="2B292B"/>
                </a:solidFill>
                <a:latin typeface="Calibri"/>
                <a:ea typeface="Calibri"/>
                <a:cs typeface="Calibri"/>
                <a:sym typeface="Calibri"/>
              </a:rPr>
              <a:t>     The art is focused from mid-century to the present with a particular European-American axis, complementing the Guggenheim’s renowned holdings while establishing its own identity. It contains 1,025 pre-war European works of art.</a:t>
            </a:r>
            <a:endParaRPr sz="11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chemeClr val="dk1"/>
                </a:solidFill>
                <a:latin typeface="Calibri"/>
                <a:ea typeface="Calibri"/>
                <a:cs typeface="Calibri"/>
                <a:sym typeface="Calibri"/>
              </a:rPr>
              <a:t>     Altogether, Gehry's design creates a spectacular sculpture-like structure, perfectly integrated within Bilbao's urban pattern and its surrounding area. </a:t>
            </a:r>
            <a:r>
              <a:rPr lang="en" sz="1100">
                <a:solidFill>
                  <a:schemeClr val="dk1"/>
                </a:solidFill>
                <a:highlight>
                  <a:srgbClr val="FFFFFF"/>
                </a:highlight>
                <a:latin typeface="Calibri"/>
                <a:ea typeface="Calibri"/>
                <a:cs typeface="Calibri"/>
                <a:sym typeface="Calibri"/>
              </a:rPr>
              <a:t>The Atrium functions as an axis for the 20 galleries, some orthogonally shaped and with classical proportions and others with organic, irregular lines.</a:t>
            </a:r>
            <a:endParaRPr sz="1100">
              <a:solidFill>
                <a:srgbClr val="121416"/>
              </a:solidFill>
              <a:highlight>
                <a:srgbClr val="FFFFFF"/>
              </a:highlight>
              <a:latin typeface="Calibri"/>
              <a:ea typeface="Calibri"/>
              <a:cs typeface="Calibri"/>
              <a:sym typeface="Calibri"/>
            </a:endParaRPr>
          </a:p>
        </p:txBody>
      </p:sp>
      <p:pic>
        <p:nvPicPr>
          <p:cNvPr id="148" name="Google Shape;148;p22"/>
          <p:cNvPicPr preferRelativeResize="0"/>
          <p:nvPr/>
        </p:nvPicPr>
        <p:blipFill>
          <a:blip r:embed="rId7">
            <a:alphaModFix/>
          </a:blip>
          <a:stretch>
            <a:fillRect/>
          </a:stretch>
        </p:blipFill>
        <p:spPr>
          <a:xfrm>
            <a:off x="4572000" y="891475"/>
            <a:ext cx="2155977" cy="1438613"/>
          </a:xfrm>
          <a:prstGeom prst="rect">
            <a:avLst/>
          </a:prstGeom>
          <a:noFill/>
          <a:ln>
            <a:noFill/>
          </a:ln>
        </p:spPr>
      </p:pic>
      <p:pic>
        <p:nvPicPr>
          <p:cNvPr id="149" name="Google Shape;149;p22"/>
          <p:cNvPicPr preferRelativeResize="0"/>
          <p:nvPr/>
        </p:nvPicPr>
        <p:blipFill>
          <a:blip r:embed="rId8">
            <a:alphaModFix/>
          </a:blip>
          <a:stretch>
            <a:fillRect/>
          </a:stretch>
        </p:blipFill>
        <p:spPr>
          <a:xfrm>
            <a:off x="6798349" y="893435"/>
            <a:ext cx="2155976" cy="1434695"/>
          </a:xfrm>
          <a:prstGeom prst="rect">
            <a:avLst/>
          </a:prstGeom>
          <a:noFill/>
          <a:ln>
            <a:noFill/>
          </a:ln>
        </p:spPr>
      </p:pic>
      <p:pic>
        <p:nvPicPr>
          <p:cNvPr id="150" name="Google Shape;150;p22"/>
          <p:cNvPicPr preferRelativeResize="0"/>
          <p:nvPr/>
        </p:nvPicPr>
        <p:blipFill>
          <a:blip r:embed="rId9">
            <a:alphaModFix/>
          </a:blip>
          <a:stretch>
            <a:fillRect/>
          </a:stretch>
        </p:blipFill>
        <p:spPr>
          <a:xfrm>
            <a:off x="289102" y="1058200"/>
            <a:ext cx="2450125" cy="1232725"/>
          </a:xfrm>
          <a:prstGeom prst="rect">
            <a:avLst/>
          </a:prstGeom>
          <a:noFill/>
          <a:ln>
            <a:noFill/>
          </a:ln>
        </p:spPr>
      </p:pic>
      <p:sp>
        <p:nvSpPr>
          <p:cNvPr id="151" name="Google Shape;151;p22"/>
          <p:cNvSpPr txBox="1"/>
          <p:nvPr/>
        </p:nvSpPr>
        <p:spPr>
          <a:xfrm>
            <a:off x="2864875" y="1058200"/>
            <a:ext cx="1636800" cy="106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rgbClr val="2B292B"/>
                </a:solidFill>
                <a:latin typeface="Calibri"/>
                <a:ea typeface="Calibri"/>
                <a:cs typeface="Calibri"/>
                <a:sym typeface="Calibri"/>
              </a:rPr>
              <a:t>Plans for a new museum in Bilbao date to the late 1980s, when the Basque Administration began formulating a major redevelopment of the region. It was not until </a:t>
            </a:r>
            <a:endParaRPr sz="11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23"/>
          <p:cNvPicPr preferRelativeResize="0"/>
          <p:nvPr/>
        </p:nvPicPr>
        <p:blipFill rotWithShape="1">
          <a:blip r:embed="rId3">
            <a:alphaModFix/>
          </a:blip>
          <a:srcRect l="43667" t="21474" r="38229" b="68112"/>
          <a:stretch/>
        </p:blipFill>
        <p:spPr>
          <a:xfrm>
            <a:off x="1447826" y="1"/>
            <a:ext cx="2937227" cy="1305425"/>
          </a:xfrm>
          <a:prstGeom prst="rect">
            <a:avLst/>
          </a:prstGeom>
          <a:noFill/>
          <a:ln>
            <a:noFill/>
          </a:ln>
        </p:spPr>
      </p:pic>
      <p:pic>
        <p:nvPicPr>
          <p:cNvPr id="157" name="Google Shape;157;p23"/>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sp>
        <p:nvSpPr>
          <p:cNvPr id="158" name="Google Shape;158;p23"/>
          <p:cNvSpPr txBox="1"/>
          <p:nvPr/>
        </p:nvSpPr>
        <p:spPr>
          <a:xfrm>
            <a:off x="254425" y="368525"/>
            <a:ext cx="8318100" cy="156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alibri"/>
                <a:ea typeface="Calibri"/>
                <a:cs typeface="Calibri"/>
                <a:sym typeface="Calibri"/>
              </a:rPr>
              <a:t>Who’s Who?</a:t>
            </a:r>
            <a:endParaRPr sz="1600">
              <a:latin typeface="Calibri"/>
              <a:ea typeface="Calibri"/>
              <a:cs typeface="Calibri"/>
              <a:sym typeface="Calibri"/>
            </a:endParaRPr>
          </a:p>
          <a:p>
            <a:pPr marL="0" lvl="0" indent="0" algn="l" rtl="0">
              <a:spcBef>
                <a:spcPts val="0"/>
              </a:spcBef>
              <a:spcAft>
                <a:spcPts val="0"/>
              </a:spcAft>
              <a:buNone/>
            </a:pPr>
            <a:r>
              <a:rPr lang="en" sz="1600">
                <a:latin typeface="Calibri"/>
                <a:ea typeface="Calibri"/>
                <a:cs typeface="Calibri"/>
                <a:sym typeface="Calibri"/>
              </a:rPr>
              <a:t>If a picture is </a:t>
            </a:r>
            <a:endParaRPr sz="1600">
              <a:latin typeface="Calibri"/>
              <a:ea typeface="Calibri"/>
              <a:cs typeface="Calibri"/>
              <a:sym typeface="Calibri"/>
            </a:endParaRPr>
          </a:p>
          <a:p>
            <a:pPr marL="0" lvl="0" indent="0" algn="l" rtl="0">
              <a:spcBef>
                <a:spcPts val="0"/>
              </a:spcBef>
              <a:spcAft>
                <a:spcPts val="0"/>
              </a:spcAft>
              <a:buNone/>
            </a:pPr>
            <a:r>
              <a:rPr lang="en" sz="1600">
                <a:latin typeface="Calibri"/>
                <a:ea typeface="Calibri"/>
                <a:cs typeface="Calibri"/>
                <a:sym typeface="Calibri"/>
              </a:rPr>
              <a:t>worth a 1,000</a:t>
            </a:r>
            <a:endParaRPr sz="1600">
              <a:latin typeface="Calibri"/>
              <a:ea typeface="Calibri"/>
              <a:cs typeface="Calibri"/>
              <a:sym typeface="Calibri"/>
            </a:endParaRPr>
          </a:p>
          <a:p>
            <a:pPr marL="0" lvl="0" indent="0" algn="l" rtl="0">
              <a:spcBef>
                <a:spcPts val="0"/>
              </a:spcBef>
              <a:spcAft>
                <a:spcPts val="0"/>
              </a:spcAft>
              <a:buNone/>
            </a:pPr>
            <a:r>
              <a:rPr lang="en" sz="1600">
                <a:latin typeface="Calibri"/>
                <a:ea typeface="Calibri"/>
                <a:cs typeface="Calibri"/>
                <a:sym typeface="Calibri"/>
              </a:rPr>
              <a:t>words, can you match the modern artists’ names with their picture? </a:t>
            </a:r>
            <a:endParaRPr sz="1600">
              <a:latin typeface="Calibri"/>
              <a:ea typeface="Calibri"/>
              <a:cs typeface="Calibri"/>
              <a:sym typeface="Calibri"/>
            </a:endParaRPr>
          </a:p>
          <a:p>
            <a:pPr marL="0" lvl="0" indent="0" algn="l" rtl="0">
              <a:spcBef>
                <a:spcPts val="0"/>
              </a:spcBef>
              <a:spcAft>
                <a:spcPts val="0"/>
              </a:spcAft>
              <a:buNone/>
            </a:pPr>
            <a:r>
              <a:rPr lang="en" sz="1600">
                <a:solidFill>
                  <a:schemeClr val="dk1"/>
                </a:solidFill>
                <a:latin typeface="Calibri"/>
                <a:ea typeface="Calibri"/>
                <a:cs typeface="Calibri"/>
                <a:sym typeface="Calibri"/>
              </a:rPr>
              <a:t>Andy Warhol, Gustav Klimt, Pablo Picasso, Marc Chagall, Paul Cezanne, Paul Klee, Salvador Dali</a:t>
            </a:r>
            <a:endParaRPr sz="1600">
              <a:solidFill>
                <a:schemeClr val="dk1"/>
              </a:solidFill>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p:txBody>
      </p:sp>
      <p:pic>
        <p:nvPicPr>
          <p:cNvPr id="159" name="Google Shape;159;p23"/>
          <p:cNvPicPr preferRelativeResize="0"/>
          <p:nvPr/>
        </p:nvPicPr>
        <p:blipFill rotWithShape="1">
          <a:blip r:embed="rId5">
            <a:alphaModFix/>
          </a:blip>
          <a:srcRect l="7911" r="14598" b="33043"/>
          <a:stretch/>
        </p:blipFill>
        <p:spPr>
          <a:xfrm>
            <a:off x="1478778" y="1935726"/>
            <a:ext cx="1209742" cy="1393725"/>
          </a:xfrm>
          <a:prstGeom prst="rect">
            <a:avLst/>
          </a:prstGeom>
          <a:noFill/>
          <a:ln>
            <a:noFill/>
          </a:ln>
        </p:spPr>
      </p:pic>
      <p:pic>
        <p:nvPicPr>
          <p:cNvPr id="160" name="Google Shape;160;p23"/>
          <p:cNvPicPr preferRelativeResize="0"/>
          <p:nvPr/>
        </p:nvPicPr>
        <p:blipFill>
          <a:blip r:embed="rId6">
            <a:alphaModFix/>
          </a:blip>
          <a:stretch>
            <a:fillRect/>
          </a:stretch>
        </p:blipFill>
        <p:spPr>
          <a:xfrm>
            <a:off x="330637" y="1935726"/>
            <a:ext cx="1014802" cy="1393720"/>
          </a:xfrm>
          <a:prstGeom prst="rect">
            <a:avLst/>
          </a:prstGeom>
          <a:noFill/>
          <a:ln>
            <a:noFill/>
          </a:ln>
        </p:spPr>
      </p:pic>
      <p:pic>
        <p:nvPicPr>
          <p:cNvPr id="161" name="Google Shape;161;p23"/>
          <p:cNvPicPr preferRelativeResize="0"/>
          <p:nvPr/>
        </p:nvPicPr>
        <p:blipFill>
          <a:blip r:embed="rId7">
            <a:alphaModFix/>
          </a:blip>
          <a:stretch>
            <a:fillRect/>
          </a:stretch>
        </p:blipFill>
        <p:spPr>
          <a:xfrm>
            <a:off x="4016889" y="1935725"/>
            <a:ext cx="958182" cy="1393722"/>
          </a:xfrm>
          <a:prstGeom prst="rect">
            <a:avLst/>
          </a:prstGeom>
          <a:noFill/>
          <a:ln>
            <a:noFill/>
          </a:ln>
        </p:spPr>
      </p:pic>
      <p:pic>
        <p:nvPicPr>
          <p:cNvPr id="162" name="Google Shape;162;p23"/>
          <p:cNvPicPr preferRelativeResize="0"/>
          <p:nvPr/>
        </p:nvPicPr>
        <p:blipFill rotWithShape="1">
          <a:blip r:embed="rId8">
            <a:alphaModFix/>
          </a:blip>
          <a:srcRect l="30286" r="15938"/>
          <a:stretch/>
        </p:blipFill>
        <p:spPr>
          <a:xfrm>
            <a:off x="5138178" y="1935726"/>
            <a:ext cx="1333217" cy="1393724"/>
          </a:xfrm>
          <a:prstGeom prst="rect">
            <a:avLst/>
          </a:prstGeom>
          <a:noFill/>
          <a:ln>
            <a:noFill/>
          </a:ln>
        </p:spPr>
      </p:pic>
      <p:pic>
        <p:nvPicPr>
          <p:cNvPr id="163" name="Google Shape;163;p23"/>
          <p:cNvPicPr preferRelativeResize="0"/>
          <p:nvPr/>
        </p:nvPicPr>
        <p:blipFill>
          <a:blip r:embed="rId9">
            <a:alphaModFix/>
          </a:blip>
          <a:stretch>
            <a:fillRect/>
          </a:stretch>
        </p:blipFill>
        <p:spPr>
          <a:xfrm>
            <a:off x="2821860" y="1935726"/>
            <a:ext cx="1061678" cy="1393724"/>
          </a:xfrm>
          <a:prstGeom prst="rect">
            <a:avLst/>
          </a:prstGeom>
          <a:noFill/>
          <a:ln>
            <a:noFill/>
          </a:ln>
        </p:spPr>
      </p:pic>
      <p:pic>
        <p:nvPicPr>
          <p:cNvPr id="164" name="Google Shape;164;p23"/>
          <p:cNvPicPr preferRelativeResize="0"/>
          <p:nvPr/>
        </p:nvPicPr>
        <p:blipFill>
          <a:blip r:embed="rId10">
            <a:alphaModFix/>
          </a:blip>
          <a:stretch>
            <a:fillRect/>
          </a:stretch>
        </p:blipFill>
        <p:spPr>
          <a:xfrm>
            <a:off x="6634495" y="1973524"/>
            <a:ext cx="1061689" cy="1355924"/>
          </a:xfrm>
          <a:prstGeom prst="rect">
            <a:avLst/>
          </a:prstGeom>
          <a:noFill/>
          <a:ln>
            <a:noFill/>
          </a:ln>
        </p:spPr>
      </p:pic>
      <p:pic>
        <p:nvPicPr>
          <p:cNvPr id="165" name="Google Shape;165;p23"/>
          <p:cNvPicPr preferRelativeResize="0"/>
          <p:nvPr/>
        </p:nvPicPr>
        <p:blipFill>
          <a:blip r:embed="rId11">
            <a:alphaModFix/>
          </a:blip>
          <a:stretch>
            <a:fillRect/>
          </a:stretch>
        </p:blipFill>
        <p:spPr>
          <a:xfrm>
            <a:off x="7868768" y="1973520"/>
            <a:ext cx="1014794" cy="1320880"/>
          </a:xfrm>
          <a:prstGeom prst="rect">
            <a:avLst/>
          </a:prstGeom>
          <a:noFill/>
          <a:ln>
            <a:noFill/>
          </a:ln>
        </p:spPr>
      </p:pic>
      <p:sp>
        <p:nvSpPr>
          <p:cNvPr id="166" name="Google Shape;166;p23"/>
          <p:cNvSpPr txBox="1"/>
          <p:nvPr/>
        </p:nvSpPr>
        <p:spPr>
          <a:xfrm>
            <a:off x="5117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1</a:t>
            </a:r>
            <a:endParaRPr sz="2400">
              <a:latin typeface="Calibri"/>
              <a:ea typeface="Calibri"/>
              <a:cs typeface="Calibri"/>
              <a:sym typeface="Calibri"/>
            </a:endParaRPr>
          </a:p>
        </p:txBody>
      </p:sp>
      <p:sp>
        <p:nvSpPr>
          <p:cNvPr id="167" name="Google Shape;167;p23"/>
          <p:cNvSpPr txBox="1"/>
          <p:nvPr/>
        </p:nvSpPr>
        <p:spPr>
          <a:xfrm>
            <a:off x="17309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2</a:t>
            </a:r>
            <a:endParaRPr sz="2400">
              <a:latin typeface="Calibri"/>
              <a:ea typeface="Calibri"/>
              <a:cs typeface="Calibri"/>
              <a:sym typeface="Calibri"/>
            </a:endParaRPr>
          </a:p>
        </p:txBody>
      </p:sp>
      <p:sp>
        <p:nvSpPr>
          <p:cNvPr id="168" name="Google Shape;168;p23"/>
          <p:cNvSpPr txBox="1"/>
          <p:nvPr/>
        </p:nvSpPr>
        <p:spPr>
          <a:xfrm>
            <a:off x="29501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3</a:t>
            </a:r>
            <a:endParaRPr sz="2400">
              <a:latin typeface="Calibri"/>
              <a:ea typeface="Calibri"/>
              <a:cs typeface="Calibri"/>
              <a:sym typeface="Calibri"/>
            </a:endParaRPr>
          </a:p>
        </p:txBody>
      </p:sp>
      <p:sp>
        <p:nvSpPr>
          <p:cNvPr id="169" name="Google Shape;169;p23"/>
          <p:cNvSpPr txBox="1"/>
          <p:nvPr/>
        </p:nvSpPr>
        <p:spPr>
          <a:xfrm>
            <a:off x="41693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4</a:t>
            </a:r>
            <a:endParaRPr sz="2400">
              <a:latin typeface="Calibri"/>
              <a:ea typeface="Calibri"/>
              <a:cs typeface="Calibri"/>
              <a:sym typeface="Calibri"/>
            </a:endParaRPr>
          </a:p>
        </p:txBody>
      </p:sp>
      <p:sp>
        <p:nvSpPr>
          <p:cNvPr id="170" name="Google Shape;170;p23"/>
          <p:cNvSpPr txBox="1"/>
          <p:nvPr/>
        </p:nvSpPr>
        <p:spPr>
          <a:xfrm>
            <a:off x="54647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5</a:t>
            </a:r>
            <a:endParaRPr sz="2400">
              <a:latin typeface="Calibri"/>
              <a:ea typeface="Calibri"/>
              <a:cs typeface="Calibri"/>
              <a:sym typeface="Calibri"/>
            </a:endParaRPr>
          </a:p>
        </p:txBody>
      </p:sp>
      <p:sp>
        <p:nvSpPr>
          <p:cNvPr id="171" name="Google Shape;171;p23"/>
          <p:cNvSpPr txBox="1"/>
          <p:nvPr/>
        </p:nvSpPr>
        <p:spPr>
          <a:xfrm>
            <a:off x="68363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6</a:t>
            </a:r>
            <a:endParaRPr sz="2400">
              <a:latin typeface="Calibri"/>
              <a:ea typeface="Calibri"/>
              <a:cs typeface="Calibri"/>
              <a:sym typeface="Calibri"/>
            </a:endParaRPr>
          </a:p>
        </p:txBody>
      </p:sp>
      <p:sp>
        <p:nvSpPr>
          <p:cNvPr id="172" name="Google Shape;172;p23"/>
          <p:cNvSpPr txBox="1"/>
          <p:nvPr/>
        </p:nvSpPr>
        <p:spPr>
          <a:xfrm>
            <a:off x="80555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7</a:t>
            </a:r>
            <a:endParaRPr sz="24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4"/>
          <p:cNvPicPr preferRelativeResize="0"/>
          <p:nvPr/>
        </p:nvPicPr>
        <p:blipFill rotWithShape="1">
          <a:blip r:embed="rId3">
            <a:alphaModFix/>
          </a:blip>
          <a:srcRect l="43667" t="21474" r="38229" b="68112"/>
          <a:stretch/>
        </p:blipFill>
        <p:spPr>
          <a:xfrm>
            <a:off x="1447826" y="1"/>
            <a:ext cx="2937227" cy="1305425"/>
          </a:xfrm>
          <a:prstGeom prst="rect">
            <a:avLst/>
          </a:prstGeom>
          <a:noFill/>
          <a:ln>
            <a:noFill/>
          </a:ln>
        </p:spPr>
      </p:pic>
      <p:pic>
        <p:nvPicPr>
          <p:cNvPr id="178" name="Google Shape;178;p24"/>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sp>
        <p:nvSpPr>
          <p:cNvPr id="179" name="Google Shape;179;p24"/>
          <p:cNvSpPr txBox="1"/>
          <p:nvPr/>
        </p:nvSpPr>
        <p:spPr>
          <a:xfrm>
            <a:off x="254425" y="368525"/>
            <a:ext cx="8453700" cy="156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a:solidFill>
                  <a:schemeClr val="dk1"/>
                </a:solidFill>
                <a:latin typeface="Calibri"/>
                <a:ea typeface="Calibri"/>
                <a:cs typeface="Calibri"/>
                <a:sym typeface="Calibri"/>
              </a:rPr>
              <a:t>Who’s Who?</a:t>
            </a:r>
            <a:endParaRPr sz="1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600">
                <a:solidFill>
                  <a:schemeClr val="dk1"/>
                </a:solidFill>
                <a:latin typeface="Calibri"/>
                <a:ea typeface="Calibri"/>
                <a:cs typeface="Calibri"/>
                <a:sym typeface="Calibri"/>
              </a:rPr>
              <a:t>If a picture is </a:t>
            </a:r>
            <a:endParaRPr sz="1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600">
                <a:solidFill>
                  <a:schemeClr val="dk1"/>
                </a:solidFill>
                <a:latin typeface="Calibri"/>
                <a:ea typeface="Calibri"/>
                <a:cs typeface="Calibri"/>
                <a:sym typeface="Calibri"/>
              </a:rPr>
              <a:t>worth a 1,000</a:t>
            </a:r>
            <a:endParaRPr sz="1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600">
                <a:solidFill>
                  <a:schemeClr val="dk1"/>
                </a:solidFill>
                <a:latin typeface="Calibri"/>
                <a:ea typeface="Calibri"/>
                <a:cs typeface="Calibri"/>
                <a:sym typeface="Calibri"/>
              </a:rPr>
              <a:t>words, can you match the modern artists’ names with their picture? </a:t>
            </a:r>
            <a:endParaRPr sz="1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600">
                <a:solidFill>
                  <a:schemeClr val="dk1"/>
                </a:solidFill>
                <a:latin typeface="Calibri"/>
                <a:ea typeface="Calibri"/>
                <a:cs typeface="Calibri"/>
                <a:sym typeface="Calibri"/>
              </a:rPr>
              <a:t>Andy Warhol, Gustav Klimt, Pablo Picasso, Marc Chagall, Paul Cezanne, Paul Klee, Salvador Dali</a:t>
            </a:r>
            <a:endParaRPr sz="16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600">
              <a:solidFill>
                <a:schemeClr val="dk1"/>
              </a:solidFill>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p:txBody>
      </p:sp>
      <p:pic>
        <p:nvPicPr>
          <p:cNvPr id="180" name="Google Shape;180;p24"/>
          <p:cNvPicPr preferRelativeResize="0"/>
          <p:nvPr/>
        </p:nvPicPr>
        <p:blipFill rotWithShape="1">
          <a:blip r:embed="rId5">
            <a:alphaModFix/>
          </a:blip>
          <a:srcRect l="7911" r="14598" b="33043"/>
          <a:stretch/>
        </p:blipFill>
        <p:spPr>
          <a:xfrm>
            <a:off x="1478778" y="1935726"/>
            <a:ext cx="1209742" cy="1393725"/>
          </a:xfrm>
          <a:prstGeom prst="rect">
            <a:avLst/>
          </a:prstGeom>
          <a:noFill/>
          <a:ln>
            <a:noFill/>
          </a:ln>
        </p:spPr>
      </p:pic>
      <p:pic>
        <p:nvPicPr>
          <p:cNvPr id="181" name="Google Shape;181;p24"/>
          <p:cNvPicPr preferRelativeResize="0"/>
          <p:nvPr/>
        </p:nvPicPr>
        <p:blipFill>
          <a:blip r:embed="rId6">
            <a:alphaModFix/>
          </a:blip>
          <a:stretch>
            <a:fillRect/>
          </a:stretch>
        </p:blipFill>
        <p:spPr>
          <a:xfrm>
            <a:off x="330637" y="1935726"/>
            <a:ext cx="1014802" cy="1393720"/>
          </a:xfrm>
          <a:prstGeom prst="rect">
            <a:avLst/>
          </a:prstGeom>
          <a:noFill/>
          <a:ln>
            <a:noFill/>
          </a:ln>
        </p:spPr>
      </p:pic>
      <p:pic>
        <p:nvPicPr>
          <p:cNvPr id="182" name="Google Shape;182;p24"/>
          <p:cNvPicPr preferRelativeResize="0"/>
          <p:nvPr/>
        </p:nvPicPr>
        <p:blipFill>
          <a:blip r:embed="rId7">
            <a:alphaModFix/>
          </a:blip>
          <a:stretch>
            <a:fillRect/>
          </a:stretch>
        </p:blipFill>
        <p:spPr>
          <a:xfrm>
            <a:off x="4016889" y="1935725"/>
            <a:ext cx="958182" cy="1393722"/>
          </a:xfrm>
          <a:prstGeom prst="rect">
            <a:avLst/>
          </a:prstGeom>
          <a:noFill/>
          <a:ln>
            <a:noFill/>
          </a:ln>
        </p:spPr>
      </p:pic>
      <p:pic>
        <p:nvPicPr>
          <p:cNvPr id="183" name="Google Shape;183;p24"/>
          <p:cNvPicPr preferRelativeResize="0"/>
          <p:nvPr/>
        </p:nvPicPr>
        <p:blipFill rotWithShape="1">
          <a:blip r:embed="rId8">
            <a:alphaModFix/>
          </a:blip>
          <a:srcRect l="30286" r="15938"/>
          <a:stretch/>
        </p:blipFill>
        <p:spPr>
          <a:xfrm>
            <a:off x="5138178" y="1935726"/>
            <a:ext cx="1333217" cy="1393724"/>
          </a:xfrm>
          <a:prstGeom prst="rect">
            <a:avLst/>
          </a:prstGeom>
          <a:noFill/>
          <a:ln>
            <a:noFill/>
          </a:ln>
        </p:spPr>
      </p:pic>
      <p:pic>
        <p:nvPicPr>
          <p:cNvPr id="184" name="Google Shape;184;p24"/>
          <p:cNvPicPr preferRelativeResize="0"/>
          <p:nvPr/>
        </p:nvPicPr>
        <p:blipFill>
          <a:blip r:embed="rId9">
            <a:alphaModFix/>
          </a:blip>
          <a:stretch>
            <a:fillRect/>
          </a:stretch>
        </p:blipFill>
        <p:spPr>
          <a:xfrm>
            <a:off x="2821860" y="1935726"/>
            <a:ext cx="1061678" cy="1393724"/>
          </a:xfrm>
          <a:prstGeom prst="rect">
            <a:avLst/>
          </a:prstGeom>
          <a:noFill/>
          <a:ln>
            <a:noFill/>
          </a:ln>
        </p:spPr>
      </p:pic>
      <p:pic>
        <p:nvPicPr>
          <p:cNvPr id="185" name="Google Shape;185;p24"/>
          <p:cNvPicPr preferRelativeResize="0"/>
          <p:nvPr/>
        </p:nvPicPr>
        <p:blipFill>
          <a:blip r:embed="rId10">
            <a:alphaModFix/>
          </a:blip>
          <a:stretch>
            <a:fillRect/>
          </a:stretch>
        </p:blipFill>
        <p:spPr>
          <a:xfrm>
            <a:off x="6634495" y="1973524"/>
            <a:ext cx="1061689" cy="1355924"/>
          </a:xfrm>
          <a:prstGeom prst="rect">
            <a:avLst/>
          </a:prstGeom>
          <a:noFill/>
          <a:ln>
            <a:noFill/>
          </a:ln>
        </p:spPr>
      </p:pic>
      <p:pic>
        <p:nvPicPr>
          <p:cNvPr id="186" name="Google Shape;186;p24"/>
          <p:cNvPicPr preferRelativeResize="0"/>
          <p:nvPr/>
        </p:nvPicPr>
        <p:blipFill>
          <a:blip r:embed="rId11">
            <a:alphaModFix/>
          </a:blip>
          <a:stretch>
            <a:fillRect/>
          </a:stretch>
        </p:blipFill>
        <p:spPr>
          <a:xfrm>
            <a:off x="7868768" y="1973520"/>
            <a:ext cx="1014794" cy="1320880"/>
          </a:xfrm>
          <a:prstGeom prst="rect">
            <a:avLst/>
          </a:prstGeom>
          <a:noFill/>
          <a:ln>
            <a:noFill/>
          </a:ln>
        </p:spPr>
      </p:pic>
      <p:sp>
        <p:nvSpPr>
          <p:cNvPr id="187" name="Google Shape;187;p24"/>
          <p:cNvSpPr txBox="1"/>
          <p:nvPr/>
        </p:nvSpPr>
        <p:spPr>
          <a:xfrm>
            <a:off x="5117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1</a:t>
            </a:r>
            <a:endParaRPr sz="2400">
              <a:latin typeface="Calibri"/>
              <a:ea typeface="Calibri"/>
              <a:cs typeface="Calibri"/>
              <a:sym typeface="Calibri"/>
            </a:endParaRPr>
          </a:p>
        </p:txBody>
      </p:sp>
      <p:sp>
        <p:nvSpPr>
          <p:cNvPr id="188" name="Google Shape;188;p24"/>
          <p:cNvSpPr txBox="1"/>
          <p:nvPr/>
        </p:nvSpPr>
        <p:spPr>
          <a:xfrm>
            <a:off x="17309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2</a:t>
            </a:r>
            <a:endParaRPr sz="2400">
              <a:latin typeface="Calibri"/>
              <a:ea typeface="Calibri"/>
              <a:cs typeface="Calibri"/>
              <a:sym typeface="Calibri"/>
            </a:endParaRPr>
          </a:p>
        </p:txBody>
      </p:sp>
      <p:sp>
        <p:nvSpPr>
          <p:cNvPr id="189" name="Google Shape;189;p24"/>
          <p:cNvSpPr txBox="1"/>
          <p:nvPr/>
        </p:nvSpPr>
        <p:spPr>
          <a:xfrm>
            <a:off x="29501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3</a:t>
            </a:r>
            <a:endParaRPr sz="2400">
              <a:latin typeface="Calibri"/>
              <a:ea typeface="Calibri"/>
              <a:cs typeface="Calibri"/>
              <a:sym typeface="Calibri"/>
            </a:endParaRPr>
          </a:p>
        </p:txBody>
      </p:sp>
      <p:sp>
        <p:nvSpPr>
          <p:cNvPr id="190" name="Google Shape;190;p24"/>
          <p:cNvSpPr txBox="1"/>
          <p:nvPr/>
        </p:nvSpPr>
        <p:spPr>
          <a:xfrm>
            <a:off x="41693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4</a:t>
            </a:r>
            <a:endParaRPr sz="2400">
              <a:latin typeface="Calibri"/>
              <a:ea typeface="Calibri"/>
              <a:cs typeface="Calibri"/>
              <a:sym typeface="Calibri"/>
            </a:endParaRPr>
          </a:p>
        </p:txBody>
      </p:sp>
      <p:sp>
        <p:nvSpPr>
          <p:cNvPr id="191" name="Google Shape;191;p24"/>
          <p:cNvSpPr txBox="1"/>
          <p:nvPr/>
        </p:nvSpPr>
        <p:spPr>
          <a:xfrm>
            <a:off x="54647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5</a:t>
            </a:r>
            <a:endParaRPr sz="2400">
              <a:latin typeface="Calibri"/>
              <a:ea typeface="Calibri"/>
              <a:cs typeface="Calibri"/>
              <a:sym typeface="Calibri"/>
            </a:endParaRPr>
          </a:p>
        </p:txBody>
      </p:sp>
      <p:sp>
        <p:nvSpPr>
          <p:cNvPr id="192" name="Google Shape;192;p24"/>
          <p:cNvSpPr txBox="1"/>
          <p:nvPr/>
        </p:nvSpPr>
        <p:spPr>
          <a:xfrm>
            <a:off x="68363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6</a:t>
            </a:r>
            <a:endParaRPr sz="2400">
              <a:latin typeface="Calibri"/>
              <a:ea typeface="Calibri"/>
              <a:cs typeface="Calibri"/>
              <a:sym typeface="Calibri"/>
            </a:endParaRPr>
          </a:p>
        </p:txBody>
      </p:sp>
      <p:sp>
        <p:nvSpPr>
          <p:cNvPr id="193" name="Google Shape;193;p24"/>
          <p:cNvSpPr txBox="1"/>
          <p:nvPr/>
        </p:nvSpPr>
        <p:spPr>
          <a:xfrm>
            <a:off x="8055588" y="3484300"/>
            <a:ext cx="6525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alibri"/>
                <a:ea typeface="Calibri"/>
                <a:cs typeface="Calibri"/>
                <a:sym typeface="Calibri"/>
              </a:rPr>
              <a:t>7</a:t>
            </a:r>
            <a:endParaRPr sz="2400">
              <a:latin typeface="Calibri"/>
              <a:ea typeface="Calibri"/>
              <a:cs typeface="Calibri"/>
              <a:sym typeface="Calibri"/>
            </a:endParaRPr>
          </a:p>
        </p:txBody>
      </p:sp>
      <p:sp>
        <p:nvSpPr>
          <p:cNvPr id="194" name="Google Shape;194;p24"/>
          <p:cNvSpPr txBox="1"/>
          <p:nvPr/>
        </p:nvSpPr>
        <p:spPr>
          <a:xfrm>
            <a:off x="178225" y="4114600"/>
            <a:ext cx="1333200" cy="43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chemeClr val="dk1"/>
                </a:solidFill>
                <a:latin typeface="Calibri"/>
                <a:ea typeface="Calibri"/>
                <a:cs typeface="Calibri"/>
                <a:sym typeface="Calibri"/>
              </a:rPr>
              <a:t>Pablo Picasso</a:t>
            </a:r>
            <a:endParaRPr sz="1500">
              <a:latin typeface="Calibri"/>
              <a:ea typeface="Calibri"/>
              <a:cs typeface="Calibri"/>
              <a:sym typeface="Calibri"/>
            </a:endParaRPr>
          </a:p>
        </p:txBody>
      </p:sp>
      <p:sp>
        <p:nvSpPr>
          <p:cNvPr id="195" name="Google Shape;195;p24"/>
          <p:cNvSpPr txBox="1"/>
          <p:nvPr/>
        </p:nvSpPr>
        <p:spPr>
          <a:xfrm>
            <a:off x="1388400" y="4114600"/>
            <a:ext cx="1333200" cy="49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500">
                <a:solidFill>
                  <a:schemeClr val="dk1"/>
                </a:solidFill>
                <a:latin typeface="Calibri"/>
                <a:ea typeface="Calibri"/>
                <a:cs typeface="Calibri"/>
                <a:sym typeface="Calibri"/>
              </a:rPr>
              <a:t>Gustav Klimt</a:t>
            </a:r>
            <a:endParaRPr sz="1500">
              <a:latin typeface="Calibri"/>
              <a:ea typeface="Calibri"/>
              <a:cs typeface="Calibri"/>
              <a:sym typeface="Calibri"/>
            </a:endParaRPr>
          </a:p>
        </p:txBody>
      </p:sp>
      <p:sp>
        <p:nvSpPr>
          <p:cNvPr id="196" name="Google Shape;196;p24"/>
          <p:cNvSpPr txBox="1"/>
          <p:nvPr/>
        </p:nvSpPr>
        <p:spPr>
          <a:xfrm>
            <a:off x="2616625" y="4114600"/>
            <a:ext cx="1333200" cy="43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chemeClr val="dk1"/>
                </a:solidFill>
                <a:latin typeface="Calibri"/>
                <a:ea typeface="Calibri"/>
                <a:cs typeface="Calibri"/>
                <a:sym typeface="Calibri"/>
              </a:rPr>
              <a:t>Andy Warhol</a:t>
            </a:r>
            <a:endParaRPr sz="1500">
              <a:latin typeface="Calibri"/>
              <a:ea typeface="Calibri"/>
              <a:cs typeface="Calibri"/>
              <a:sym typeface="Calibri"/>
            </a:endParaRPr>
          </a:p>
        </p:txBody>
      </p:sp>
      <p:sp>
        <p:nvSpPr>
          <p:cNvPr id="197" name="Google Shape;197;p24"/>
          <p:cNvSpPr txBox="1"/>
          <p:nvPr/>
        </p:nvSpPr>
        <p:spPr>
          <a:xfrm>
            <a:off x="3826800" y="4114600"/>
            <a:ext cx="1333200" cy="431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chemeClr val="dk1"/>
                </a:solidFill>
                <a:latin typeface="Calibri"/>
                <a:ea typeface="Calibri"/>
                <a:cs typeface="Calibri"/>
                <a:sym typeface="Calibri"/>
              </a:rPr>
              <a:t>Paul </a:t>
            </a:r>
            <a:r>
              <a:rPr lang="en" sz="1500">
                <a:latin typeface="Calibri"/>
                <a:ea typeface="Calibri"/>
                <a:cs typeface="Calibri"/>
                <a:sym typeface="Calibri"/>
              </a:rPr>
              <a:t>Cezanne</a:t>
            </a:r>
            <a:endParaRPr sz="1500">
              <a:latin typeface="Calibri"/>
              <a:ea typeface="Calibri"/>
              <a:cs typeface="Calibri"/>
              <a:sym typeface="Calibri"/>
            </a:endParaRPr>
          </a:p>
        </p:txBody>
      </p:sp>
      <p:sp>
        <p:nvSpPr>
          <p:cNvPr id="198" name="Google Shape;198;p24"/>
          <p:cNvSpPr txBox="1"/>
          <p:nvPr/>
        </p:nvSpPr>
        <p:spPr>
          <a:xfrm>
            <a:off x="5122200" y="4114600"/>
            <a:ext cx="13332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latin typeface="Calibri"/>
                <a:ea typeface="Calibri"/>
                <a:cs typeface="Calibri"/>
                <a:sym typeface="Calibri"/>
              </a:rPr>
              <a:t>Paul Klee</a:t>
            </a:r>
            <a:endParaRPr sz="1500">
              <a:latin typeface="Calibri"/>
              <a:ea typeface="Calibri"/>
              <a:cs typeface="Calibri"/>
              <a:sym typeface="Calibri"/>
            </a:endParaRPr>
          </a:p>
        </p:txBody>
      </p:sp>
      <p:sp>
        <p:nvSpPr>
          <p:cNvPr id="199" name="Google Shape;199;p24"/>
          <p:cNvSpPr txBox="1"/>
          <p:nvPr/>
        </p:nvSpPr>
        <p:spPr>
          <a:xfrm>
            <a:off x="6502825" y="4114600"/>
            <a:ext cx="1333200" cy="49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latin typeface="Calibri"/>
                <a:ea typeface="Calibri"/>
                <a:cs typeface="Calibri"/>
                <a:sym typeface="Calibri"/>
              </a:rPr>
              <a:t>Salvador Dali</a:t>
            </a:r>
            <a:endParaRPr sz="1500">
              <a:latin typeface="Calibri"/>
              <a:ea typeface="Calibri"/>
              <a:cs typeface="Calibri"/>
              <a:sym typeface="Calibri"/>
            </a:endParaRPr>
          </a:p>
        </p:txBody>
      </p:sp>
      <p:sp>
        <p:nvSpPr>
          <p:cNvPr id="200" name="Google Shape;200;p24"/>
          <p:cNvSpPr txBox="1"/>
          <p:nvPr/>
        </p:nvSpPr>
        <p:spPr>
          <a:xfrm>
            <a:off x="7789200" y="4114600"/>
            <a:ext cx="1333200" cy="49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chemeClr val="dk1"/>
                </a:solidFill>
                <a:latin typeface="Calibri"/>
                <a:ea typeface="Calibri"/>
                <a:cs typeface="Calibri"/>
                <a:sym typeface="Calibri"/>
              </a:rPr>
              <a:t>Marc Chagall</a:t>
            </a:r>
            <a:endParaRPr sz="15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1000"/>
                                        <p:tgtEl>
                                          <p:spTgt spid="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5"/>
                                        </p:tgtEl>
                                        <p:attrNameLst>
                                          <p:attrName>style.visibility</p:attrName>
                                        </p:attrNameLst>
                                      </p:cBhvr>
                                      <p:to>
                                        <p:strVal val="visible"/>
                                      </p:to>
                                    </p:set>
                                    <p:animEffect transition="in" filter="fade">
                                      <p:cBhvr>
                                        <p:cTn id="12" dur="1000"/>
                                        <p:tgtEl>
                                          <p:spTgt spid="1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6"/>
                                        </p:tgtEl>
                                        <p:attrNameLst>
                                          <p:attrName>style.visibility</p:attrName>
                                        </p:attrNameLst>
                                      </p:cBhvr>
                                      <p:to>
                                        <p:strVal val="visible"/>
                                      </p:to>
                                    </p:set>
                                    <p:animEffect transition="in" filter="fade">
                                      <p:cBhvr>
                                        <p:cTn id="17" dur="1000"/>
                                        <p:tgtEl>
                                          <p:spTgt spid="19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7"/>
                                        </p:tgtEl>
                                        <p:attrNameLst>
                                          <p:attrName>style.visibility</p:attrName>
                                        </p:attrNameLst>
                                      </p:cBhvr>
                                      <p:to>
                                        <p:strVal val="visible"/>
                                      </p:to>
                                    </p:set>
                                    <p:animEffect transition="in" filter="fade">
                                      <p:cBhvr>
                                        <p:cTn id="22" dur="1000"/>
                                        <p:tgtEl>
                                          <p:spTgt spid="1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8"/>
                                        </p:tgtEl>
                                        <p:attrNameLst>
                                          <p:attrName>style.visibility</p:attrName>
                                        </p:attrNameLst>
                                      </p:cBhvr>
                                      <p:to>
                                        <p:strVal val="visible"/>
                                      </p:to>
                                    </p:set>
                                    <p:animEffect transition="in" filter="fade">
                                      <p:cBhvr>
                                        <p:cTn id="27" dur="1000"/>
                                        <p:tgtEl>
                                          <p:spTgt spid="19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9"/>
                                        </p:tgtEl>
                                        <p:attrNameLst>
                                          <p:attrName>style.visibility</p:attrName>
                                        </p:attrNameLst>
                                      </p:cBhvr>
                                      <p:to>
                                        <p:strVal val="visible"/>
                                      </p:to>
                                    </p:set>
                                    <p:animEffect transition="in" filter="fade">
                                      <p:cBhvr>
                                        <p:cTn id="32" dur="1000"/>
                                        <p:tgtEl>
                                          <p:spTgt spid="19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0"/>
                                        </p:tgtEl>
                                        <p:attrNameLst>
                                          <p:attrName>style.visibility</p:attrName>
                                        </p:attrNameLst>
                                      </p:cBhvr>
                                      <p:to>
                                        <p:strVal val="visible"/>
                                      </p:to>
                                    </p:set>
                                    <p:animEffect transition="in" filter="fade">
                                      <p:cBhvr>
                                        <p:cTn id="37" dur="10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25"/>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206" name="Google Shape;206;p25"/>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sp>
        <p:nvSpPr>
          <p:cNvPr id="207" name="Google Shape;207;p25"/>
          <p:cNvSpPr txBox="1"/>
          <p:nvPr/>
        </p:nvSpPr>
        <p:spPr>
          <a:xfrm>
            <a:off x="1496975" y="1382650"/>
            <a:ext cx="6327000" cy="225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The pressed tablecloth ruffled as the breeze seeped through the door left ajar. The kitchen staff had been planning and preparing for weeks on end. The final touches were being attended to before the festival of ages. There was enough food set out for the entire town and all of the visitors traveling from exotic locations.</a:t>
            </a:r>
            <a:endParaRPr sz="1800">
              <a:latin typeface="Calibri"/>
              <a:ea typeface="Calibri"/>
              <a:cs typeface="Calibri"/>
              <a:sym typeface="Calibri"/>
            </a:endParaRPr>
          </a:p>
          <a:p>
            <a:pPr marL="0" lvl="0" indent="0" algn="l" rtl="0">
              <a:spcBef>
                <a:spcPts val="0"/>
              </a:spcBef>
              <a:spcAft>
                <a:spcPts val="0"/>
              </a:spcAft>
              <a:buNone/>
            </a:pPr>
            <a:endParaRPr sz="1800">
              <a:latin typeface="Calibri"/>
              <a:ea typeface="Calibri"/>
              <a:cs typeface="Calibri"/>
              <a:sym typeface="Calibri"/>
            </a:endParaRPr>
          </a:p>
          <a:p>
            <a:pPr marL="0" lvl="0" indent="0" algn="l" rtl="0">
              <a:spcBef>
                <a:spcPts val="0"/>
              </a:spcBef>
              <a:spcAft>
                <a:spcPts val="0"/>
              </a:spcAft>
              <a:buNone/>
            </a:pPr>
            <a:r>
              <a:rPr lang="en" sz="1800">
                <a:latin typeface="Calibri"/>
                <a:ea typeface="Calibri"/>
                <a:cs typeface="Calibri"/>
                <a:sym typeface="Calibri"/>
              </a:rPr>
              <a:t>Draw the buffet table. What has the kitchen staff prepared for the celebration? What is the celebration for?</a:t>
            </a:r>
            <a:endParaRPr sz="18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6"/>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213" name="Google Shape;213;p26"/>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sp>
        <p:nvSpPr>
          <p:cNvPr id="214" name="Google Shape;214;p26"/>
          <p:cNvSpPr txBox="1"/>
          <p:nvPr/>
        </p:nvSpPr>
        <p:spPr>
          <a:xfrm>
            <a:off x="4493350" y="1028700"/>
            <a:ext cx="4461000" cy="387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Ernst Ludwig Kirchner, </a:t>
            </a:r>
            <a:r>
              <a:rPr lang="en" sz="1200"/>
              <a:t>German, </a:t>
            </a:r>
            <a:r>
              <a:rPr lang="en" sz="1200">
                <a:solidFill>
                  <a:srgbClr val="181614"/>
                </a:solidFill>
                <a:highlight>
                  <a:srgbClr val="FFFFFF"/>
                </a:highlight>
                <a:latin typeface="Calibri"/>
                <a:ea typeface="Calibri"/>
                <a:cs typeface="Calibri"/>
                <a:sym typeface="Calibri"/>
              </a:rPr>
              <a:t>1880–1938</a:t>
            </a:r>
            <a:endParaRPr sz="1200">
              <a:solidFill>
                <a:srgbClr val="181614"/>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181614"/>
                </a:solidFill>
                <a:highlight>
                  <a:srgbClr val="FFFFFF"/>
                </a:highlight>
                <a:latin typeface="Calibri"/>
                <a:ea typeface="Calibri"/>
                <a:cs typeface="Calibri"/>
                <a:sym typeface="Calibri"/>
              </a:rPr>
              <a:t>German Expressionism</a:t>
            </a:r>
            <a:endParaRPr sz="1200">
              <a:solidFill>
                <a:srgbClr val="181614"/>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
              <a:t>   </a:t>
            </a:r>
            <a:r>
              <a:rPr lang="en" sz="1000">
                <a:solidFill>
                  <a:srgbClr val="181614"/>
                </a:solidFill>
              </a:rPr>
              <a:t>Painter, printmaker, &amp; sculptor. One month before earning his architecture degree in Dresden in 1905, he founded Brücke artists' group with university friends Fritz Bleyl, Erich Heckel, and Karl Schmidt-Rottluff; assumed leadership role with his strong personality, talent, and ambition. During early years, concentrated on urban nightlife, and portraits. From 1910 was increasingly influenced by African, Indian, and Oceanic art. Moved to Berlin in 1911, with other Brücke artists, but the group dissolved in 1913. From 1913 to 1915 created dramatic Berlin Street Scenes paintings, marking a career highpoint. In 1915 enlisted as an "unwilling volunteer" and became driver for artillery regiment; suffered a mental and physical breakdown, and was discharged as unfit for military service. Convalesce in various sanatoriums, then settled in mountains of Switzerland, where the landscape and villagers became a favored subject.</a:t>
            </a:r>
            <a:endParaRPr sz="1000">
              <a:solidFill>
                <a:srgbClr val="181614"/>
              </a:solidFill>
            </a:endParaRPr>
          </a:p>
          <a:p>
            <a:pPr marL="0" lvl="0" indent="0" algn="l" rtl="0">
              <a:lnSpc>
                <a:spcPct val="100000"/>
              </a:lnSpc>
              <a:spcBef>
                <a:spcPts val="700"/>
              </a:spcBef>
              <a:spcAft>
                <a:spcPts val="0"/>
              </a:spcAft>
              <a:buClr>
                <a:schemeClr val="dk1"/>
              </a:buClr>
              <a:buSzPts val="1100"/>
              <a:buFont typeface="Arial"/>
              <a:buNone/>
            </a:pPr>
            <a:r>
              <a:rPr lang="en" sz="1000">
                <a:solidFill>
                  <a:srgbClr val="181614"/>
                </a:solidFill>
              </a:rPr>
              <a:t>    He was passionately engaged with printmaking throughout his career, making more than two thousand prints in woodcut, etching, and lithography; took an innovative approach, printing almost all of them himself in tiny editions, and often achieving unique and unorthodox effects.</a:t>
            </a:r>
            <a:endParaRPr sz="1000">
              <a:solidFill>
                <a:srgbClr val="181614"/>
              </a:solidFill>
            </a:endParaRPr>
          </a:p>
          <a:p>
            <a:pPr marL="0" lvl="0" indent="0" algn="l" rtl="0">
              <a:lnSpc>
                <a:spcPct val="100000"/>
              </a:lnSpc>
              <a:spcBef>
                <a:spcPts val="700"/>
              </a:spcBef>
              <a:spcAft>
                <a:spcPts val="0"/>
              </a:spcAft>
              <a:buNone/>
            </a:pPr>
            <a:r>
              <a:rPr lang="en" sz="1000">
                <a:solidFill>
                  <a:srgbClr val="181614"/>
                </a:solidFill>
              </a:rPr>
              <a:t>    In 1937 Nazis removed 639 paintings from public collections; the following year, he took his own life by gunshot.</a:t>
            </a:r>
            <a:endParaRPr/>
          </a:p>
        </p:txBody>
      </p:sp>
      <p:sp>
        <p:nvSpPr>
          <p:cNvPr id="215" name="Google Shape;215;p26"/>
          <p:cNvSpPr txBox="1"/>
          <p:nvPr/>
        </p:nvSpPr>
        <p:spPr>
          <a:xfrm>
            <a:off x="228600" y="4116125"/>
            <a:ext cx="4071900" cy="52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Ernst Ludwig Kirchner</a:t>
            </a:r>
            <a:r>
              <a:rPr lang="en" sz="1200">
                <a:latin typeface="Calibri"/>
                <a:ea typeface="Calibri"/>
                <a:cs typeface="Calibri"/>
                <a:sym typeface="Calibri"/>
              </a:rPr>
              <a:t>, </a:t>
            </a:r>
            <a:r>
              <a:rPr lang="en" sz="1000">
                <a:latin typeface="Roboto"/>
                <a:ea typeface="Roboto"/>
                <a:cs typeface="Roboto"/>
                <a:sym typeface="Roboto"/>
              </a:rPr>
              <a:t>View of Davos with Church , </a:t>
            </a:r>
            <a:r>
              <a:rPr lang="en" sz="1200">
                <a:latin typeface="Calibri"/>
                <a:ea typeface="Calibri"/>
                <a:cs typeface="Calibri"/>
                <a:sym typeface="Calibri"/>
              </a:rPr>
              <a:t>1905</a:t>
            </a:r>
            <a:endParaRPr sz="1200">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Avant-Garg German Expressionism</a:t>
            </a:r>
            <a:endParaRPr sz="1200">
              <a:solidFill>
                <a:schemeClr val="dk1"/>
              </a:solidFill>
              <a:latin typeface="Calibri"/>
              <a:ea typeface="Calibri"/>
              <a:cs typeface="Calibri"/>
              <a:sym typeface="Calibri"/>
            </a:endParaRPr>
          </a:p>
        </p:txBody>
      </p:sp>
      <p:pic>
        <p:nvPicPr>
          <p:cNvPr id="216" name="Google Shape;216;p26"/>
          <p:cNvPicPr preferRelativeResize="0"/>
          <p:nvPr/>
        </p:nvPicPr>
        <p:blipFill>
          <a:blip r:embed="rId5">
            <a:alphaModFix/>
          </a:blip>
          <a:stretch>
            <a:fillRect/>
          </a:stretch>
        </p:blipFill>
        <p:spPr>
          <a:xfrm>
            <a:off x="228600" y="1173868"/>
            <a:ext cx="4185362" cy="294225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27"/>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222" name="Google Shape;222;p27"/>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223" name="Google Shape;223;p27"/>
          <p:cNvSpPr txBox="1"/>
          <p:nvPr/>
        </p:nvSpPr>
        <p:spPr>
          <a:xfrm>
            <a:off x="521100" y="1206075"/>
            <a:ext cx="6648600" cy="9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dk1"/>
                </a:solidFill>
                <a:latin typeface="Calibri"/>
                <a:ea typeface="Calibri"/>
                <a:cs typeface="Calibri"/>
                <a:sym typeface="Calibri"/>
              </a:rPr>
              <a:t>Ernst Ludwig Kirchner used cool and warm color pallets when he painted. Color can create moods and feelings. Think of a memory. What season was it? </a:t>
            </a:r>
            <a:r>
              <a:rPr lang="en" sz="1500" b="1">
                <a:solidFill>
                  <a:schemeClr val="dk1"/>
                </a:solidFill>
                <a:latin typeface="Calibri"/>
                <a:ea typeface="Calibri"/>
                <a:cs typeface="Calibri"/>
                <a:sym typeface="Calibri"/>
              </a:rPr>
              <a:t>Using warm / cool colors, draw your memory.</a:t>
            </a:r>
            <a:r>
              <a:rPr lang="en" sz="1500">
                <a:solidFill>
                  <a:schemeClr val="dk1"/>
                </a:solidFill>
                <a:latin typeface="Calibri"/>
                <a:ea typeface="Calibri"/>
                <a:cs typeface="Calibri"/>
                <a:sym typeface="Calibri"/>
              </a:rPr>
              <a:t> Use color as your main element in this drawing.</a:t>
            </a:r>
            <a:endParaRPr sz="1500">
              <a:latin typeface="Calibri"/>
              <a:ea typeface="Calibri"/>
              <a:cs typeface="Calibri"/>
              <a:sym typeface="Calibri"/>
            </a:endParaRPr>
          </a:p>
        </p:txBody>
      </p:sp>
      <p:pic>
        <p:nvPicPr>
          <p:cNvPr id="224" name="Google Shape;224;p27"/>
          <p:cNvPicPr preferRelativeResize="0"/>
          <p:nvPr/>
        </p:nvPicPr>
        <p:blipFill>
          <a:blip r:embed="rId5">
            <a:alphaModFix/>
          </a:blip>
          <a:stretch>
            <a:fillRect/>
          </a:stretch>
        </p:blipFill>
        <p:spPr>
          <a:xfrm>
            <a:off x="2997845" y="2244850"/>
            <a:ext cx="2282360" cy="2291777"/>
          </a:xfrm>
          <a:prstGeom prst="rect">
            <a:avLst/>
          </a:prstGeom>
          <a:noFill/>
          <a:ln>
            <a:noFill/>
          </a:ln>
        </p:spPr>
      </p:pic>
      <p:pic>
        <p:nvPicPr>
          <p:cNvPr id="225" name="Google Shape;225;p27"/>
          <p:cNvPicPr preferRelativeResize="0"/>
          <p:nvPr/>
        </p:nvPicPr>
        <p:blipFill>
          <a:blip r:embed="rId6">
            <a:alphaModFix/>
          </a:blip>
          <a:stretch>
            <a:fillRect/>
          </a:stretch>
        </p:blipFill>
        <p:spPr>
          <a:xfrm>
            <a:off x="5423256" y="2247549"/>
            <a:ext cx="3132282" cy="2291776"/>
          </a:xfrm>
          <a:prstGeom prst="rect">
            <a:avLst/>
          </a:prstGeom>
          <a:noFill/>
          <a:ln>
            <a:noFill/>
          </a:ln>
        </p:spPr>
      </p:pic>
      <p:pic>
        <p:nvPicPr>
          <p:cNvPr id="226" name="Google Shape;226;p27"/>
          <p:cNvPicPr preferRelativeResize="0"/>
          <p:nvPr/>
        </p:nvPicPr>
        <p:blipFill>
          <a:blip r:embed="rId7">
            <a:alphaModFix/>
          </a:blip>
          <a:stretch>
            <a:fillRect/>
          </a:stretch>
        </p:blipFill>
        <p:spPr>
          <a:xfrm>
            <a:off x="588462" y="2244850"/>
            <a:ext cx="2266325" cy="2291776"/>
          </a:xfrm>
          <a:prstGeom prst="rect">
            <a:avLst/>
          </a:prstGeom>
          <a:noFill/>
          <a:ln>
            <a:noFill/>
          </a:ln>
        </p:spPr>
      </p:pic>
      <p:sp>
        <p:nvSpPr>
          <p:cNvPr id="227" name="Google Shape;227;p27"/>
          <p:cNvSpPr txBox="1"/>
          <p:nvPr/>
        </p:nvSpPr>
        <p:spPr>
          <a:xfrm>
            <a:off x="521100" y="4526525"/>
            <a:ext cx="2282400" cy="27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Bridge At Wiesen</a:t>
            </a:r>
            <a:endParaRPr sz="1200">
              <a:latin typeface="Calibri"/>
              <a:ea typeface="Calibri"/>
              <a:cs typeface="Calibri"/>
              <a:sym typeface="Calibri"/>
            </a:endParaRPr>
          </a:p>
        </p:txBody>
      </p:sp>
      <p:sp>
        <p:nvSpPr>
          <p:cNvPr id="228" name="Google Shape;228;p27"/>
          <p:cNvSpPr txBox="1"/>
          <p:nvPr/>
        </p:nvSpPr>
        <p:spPr>
          <a:xfrm>
            <a:off x="2959500" y="4526525"/>
            <a:ext cx="2282400" cy="27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Landscape Under Winter Moon</a:t>
            </a:r>
            <a:endParaRPr sz="1200">
              <a:latin typeface="Calibri"/>
              <a:ea typeface="Calibri"/>
              <a:cs typeface="Calibri"/>
              <a:sym typeface="Calibri"/>
            </a:endParaRPr>
          </a:p>
        </p:txBody>
      </p:sp>
      <p:sp>
        <p:nvSpPr>
          <p:cNvPr id="229" name="Google Shape;229;p27"/>
          <p:cNvSpPr txBox="1"/>
          <p:nvPr/>
        </p:nvSpPr>
        <p:spPr>
          <a:xfrm>
            <a:off x="5321700" y="4526525"/>
            <a:ext cx="2282400" cy="27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Landscape Sertigal</a:t>
            </a:r>
            <a:endParaRPr sz="1200">
              <a:latin typeface="Calibri"/>
              <a:ea typeface="Calibri"/>
              <a:cs typeface="Calibri"/>
              <a:sym typeface="Calibri"/>
            </a:endParaRPr>
          </a:p>
        </p:txBody>
      </p:sp>
      <p:pic>
        <p:nvPicPr>
          <p:cNvPr id="230" name="Google Shape;230;p27"/>
          <p:cNvPicPr preferRelativeResize="0"/>
          <p:nvPr/>
        </p:nvPicPr>
        <p:blipFill>
          <a:blip r:embed="rId8">
            <a:alphaModFix/>
          </a:blip>
          <a:stretch>
            <a:fillRect/>
          </a:stretch>
        </p:blipFill>
        <p:spPr>
          <a:xfrm>
            <a:off x="7169850" y="862851"/>
            <a:ext cx="1385700" cy="1385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8"/>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36" name="Google Shape;236;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37" name="Google Shape;237;p28"/>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27</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D36D8743-FD1F-531F-D28F-38290CBEFFE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29"/>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243" name="Google Shape;243;p29"/>
          <p:cNvPicPr preferRelativeResize="0"/>
          <p:nvPr/>
        </p:nvPicPr>
        <p:blipFill rotWithShape="1">
          <a:blip r:embed="rId4">
            <a:alphaModFix/>
          </a:blip>
          <a:srcRect l="4442" t="4769" r="66895" b="83299"/>
          <a:stretch/>
        </p:blipFill>
        <p:spPr>
          <a:xfrm>
            <a:off x="4724400" y="9275"/>
            <a:ext cx="4093275" cy="1316549"/>
          </a:xfrm>
          <a:prstGeom prst="rect">
            <a:avLst/>
          </a:prstGeom>
          <a:noFill/>
          <a:ln>
            <a:noFill/>
          </a:ln>
        </p:spPr>
      </p:pic>
      <p:pic>
        <p:nvPicPr>
          <p:cNvPr id="244" name="Google Shape;244;p29"/>
          <p:cNvPicPr preferRelativeResize="0"/>
          <p:nvPr/>
        </p:nvPicPr>
        <p:blipFill>
          <a:blip r:embed="rId5">
            <a:alphaModFix/>
          </a:blip>
          <a:stretch>
            <a:fillRect/>
          </a:stretch>
        </p:blipFill>
        <p:spPr>
          <a:xfrm>
            <a:off x="258463" y="982525"/>
            <a:ext cx="4244749" cy="3583800"/>
          </a:xfrm>
          <a:prstGeom prst="rect">
            <a:avLst/>
          </a:prstGeom>
          <a:noFill/>
          <a:ln>
            <a:noFill/>
          </a:ln>
        </p:spPr>
      </p:pic>
      <p:sp>
        <p:nvSpPr>
          <p:cNvPr id="245" name="Google Shape;245;p29"/>
          <p:cNvSpPr txBox="1"/>
          <p:nvPr/>
        </p:nvSpPr>
        <p:spPr>
          <a:xfrm>
            <a:off x="4563300" y="1134925"/>
            <a:ext cx="4382400" cy="375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     In 1925 one society columnist wrote that chop suey, a name commonly given to most second floor Chinese restaurants in New York City, has assumed a new, significant role in the lives of New Yorkers. It had become “a staple… vigorously vying with sandwiches and salad as the noontime nourishment of  the young women typists and telephonists of John, Dey, and Fulton streets. At lunchtime there is an eager exodus towards Chinatown of women workers employed in Franklin, Duane, and Worth streets. To them the district is not an intriguing bit of transplanted Orient. It’s simply a good place to eat.”</a:t>
            </a:r>
            <a:endParaRPr sz="1100" i="1">
              <a:latin typeface="Calibri"/>
              <a:ea typeface="Calibri"/>
              <a:cs typeface="Calibri"/>
              <a:sym typeface="Calibri"/>
            </a:endParaRPr>
          </a:p>
          <a:p>
            <a:pPr marL="0" lvl="0" indent="0" algn="l" rtl="0">
              <a:spcBef>
                <a:spcPts val="0"/>
              </a:spcBef>
              <a:spcAft>
                <a:spcPts val="0"/>
              </a:spcAft>
              <a:buNone/>
            </a:pPr>
            <a:r>
              <a:rPr lang="en" sz="1100" i="1">
                <a:latin typeface="Calibri"/>
                <a:ea typeface="Calibri"/>
                <a:cs typeface="Calibri"/>
                <a:sym typeface="Calibri"/>
              </a:rPr>
              <a:t>     Chop Suey</a:t>
            </a:r>
            <a:r>
              <a:rPr lang="en" sz="1100">
                <a:latin typeface="Calibri"/>
                <a:ea typeface="Calibri"/>
                <a:cs typeface="Calibri"/>
                <a:sym typeface="Calibri"/>
              </a:rPr>
              <a:t> (1929) is a painting by Edward Hopper which portrays two women in conversation at a restaurant. According to some art scholars, one "striking detail of Chop Suey is that its female subject faces her doppelganger." Others have pointed out it would not be so unusual for two women to be wearing similar hats, and that it is presumptuous to claim doppelgangers when one of subject's face is not visible to the viewer. The painting has an interior subject matter, being inside of a cafe and not specifying on any one given figure. As with many of Hopper's works, the painting features a close attention to the effects of light on his subjects. </a:t>
            </a:r>
            <a:endParaRPr sz="1100">
              <a:latin typeface="Calibri"/>
              <a:ea typeface="Calibri"/>
              <a:cs typeface="Calibri"/>
              <a:sym typeface="Calibri"/>
            </a:endParaRPr>
          </a:p>
          <a:p>
            <a:pPr marL="0" lvl="0" indent="0" algn="l" rtl="0">
              <a:spcBef>
                <a:spcPts val="0"/>
              </a:spcBef>
              <a:spcAft>
                <a:spcPts val="0"/>
              </a:spcAft>
              <a:buNone/>
            </a:pPr>
            <a:r>
              <a:rPr lang="en" sz="1100">
                <a:latin typeface="Calibri"/>
                <a:ea typeface="Calibri"/>
                <a:cs typeface="Calibri"/>
                <a:sym typeface="Calibri"/>
              </a:rPr>
              <a:t>     How did Hopper address the </a:t>
            </a:r>
            <a:r>
              <a:rPr lang="en" sz="1100">
                <a:solidFill>
                  <a:schemeClr val="dk1"/>
                </a:solidFill>
                <a:highlight>
                  <a:srgbClr val="FFFFFF"/>
                </a:highlight>
                <a:latin typeface="Calibri"/>
                <a:ea typeface="Calibri"/>
                <a:cs typeface="Calibri"/>
                <a:sym typeface="Calibri"/>
              </a:rPr>
              <a:t>fundamental changes in American society? What society changes were taking place in 1920-1930?</a:t>
            </a:r>
            <a:endParaRPr sz="1100">
              <a:latin typeface="Calibri"/>
              <a:ea typeface="Calibri"/>
              <a:cs typeface="Calibri"/>
              <a:sym typeface="Calibri"/>
            </a:endParaRPr>
          </a:p>
        </p:txBody>
      </p:sp>
      <p:sp>
        <p:nvSpPr>
          <p:cNvPr id="246" name="Google Shape;246;p29"/>
          <p:cNvSpPr txBox="1"/>
          <p:nvPr/>
        </p:nvSpPr>
        <p:spPr>
          <a:xfrm>
            <a:off x="189675" y="4566325"/>
            <a:ext cx="3561600" cy="26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latin typeface="Calibri"/>
                <a:ea typeface="Calibri"/>
                <a:cs typeface="Calibri"/>
                <a:sym typeface="Calibri"/>
              </a:rPr>
              <a:t>Chop Suey</a:t>
            </a:r>
            <a:r>
              <a:rPr lang="en" sz="1200">
                <a:solidFill>
                  <a:schemeClr val="dk1"/>
                </a:solidFill>
                <a:latin typeface="Calibri"/>
                <a:ea typeface="Calibri"/>
                <a:cs typeface="Calibri"/>
                <a:sym typeface="Calibri"/>
              </a:rPr>
              <a:t>, Edward Hopper, 1929</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30"/>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252" name="Google Shape;252;p30"/>
          <p:cNvPicPr preferRelativeResize="0"/>
          <p:nvPr/>
        </p:nvPicPr>
        <p:blipFill rotWithShape="1">
          <a:blip r:embed="rId4">
            <a:alphaModFix/>
          </a:blip>
          <a:srcRect l="4442" t="16266" r="75525" b="71803"/>
          <a:stretch/>
        </p:blipFill>
        <p:spPr>
          <a:xfrm>
            <a:off x="4775300" y="-114387"/>
            <a:ext cx="2945526" cy="1355625"/>
          </a:xfrm>
          <a:prstGeom prst="rect">
            <a:avLst/>
          </a:prstGeom>
          <a:noFill/>
          <a:ln>
            <a:noFill/>
          </a:ln>
        </p:spPr>
      </p:pic>
      <p:pic>
        <p:nvPicPr>
          <p:cNvPr id="253" name="Google Shape;253;p30"/>
          <p:cNvPicPr preferRelativeResize="0"/>
          <p:nvPr/>
        </p:nvPicPr>
        <p:blipFill>
          <a:blip r:embed="rId5">
            <a:alphaModFix/>
          </a:blip>
          <a:stretch>
            <a:fillRect/>
          </a:stretch>
        </p:blipFill>
        <p:spPr>
          <a:xfrm rot="-754518">
            <a:off x="4256025" y="1036718"/>
            <a:ext cx="5248275" cy="3578375"/>
          </a:xfrm>
          <a:prstGeom prst="rect">
            <a:avLst/>
          </a:prstGeom>
          <a:noFill/>
          <a:ln>
            <a:noFill/>
          </a:ln>
        </p:spPr>
      </p:pic>
      <p:sp>
        <p:nvSpPr>
          <p:cNvPr id="254" name="Google Shape;254;p30"/>
          <p:cNvSpPr txBox="1"/>
          <p:nvPr/>
        </p:nvSpPr>
        <p:spPr>
          <a:xfrm>
            <a:off x="290725" y="1039875"/>
            <a:ext cx="3779400" cy="38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The old house on the hill had an estate sale. The widow had no children or family, so everything was to be be sold. While browsing at the furniture, you found a desk that intrigued you. The price was right, so you bought it. Once settled in the corner of your room, you decided to polish every nook and cranny. While cleaning each shelf, you heard something drop to the floor. You backed up your chair, bent down, and saw a leaf of paper lying on the floor. You pick it up and back away, careful to not bump your head. As you read the lettering, you are surprised that the signature is the famous artist ________</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________________. </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What was written by the artist? What did you do with the letter?</a:t>
            </a:r>
            <a:endParaRPr>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31"/>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260" name="Google Shape;260;p31"/>
          <p:cNvPicPr preferRelativeResize="0"/>
          <p:nvPr/>
        </p:nvPicPr>
        <p:blipFill rotWithShape="1">
          <a:blip r:embed="rId4">
            <a:alphaModFix/>
          </a:blip>
          <a:srcRect l="4444" t="28414" r="79967" b="62909"/>
          <a:stretch/>
        </p:blipFill>
        <p:spPr>
          <a:xfrm>
            <a:off x="4697200" y="-26137"/>
            <a:ext cx="2516225" cy="1082274"/>
          </a:xfrm>
          <a:prstGeom prst="rect">
            <a:avLst/>
          </a:prstGeom>
          <a:noFill/>
          <a:ln>
            <a:noFill/>
          </a:ln>
        </p:spPr>
      </p:pic>
      <p:sp>
        <p:nvSpPr>
          <p:cNvPr id="261" name="Google Shape;261;p31"/>
          <p:cNvSpPr txBox="1"/>
          <p:nvPr/>
        </p:nvSpPr>
        <p:spPr>
          <a:xfrm>
            <a:off x="5948600" y="1341775"/>
            <a:ext cx="2571900" cy="3621000"/>
          </a:xfrm>
          <a:prstGeom prst="rect">
            <a:avLst/>
          </a:prstGeom>
          <a:noFill/>
          <a:ln>
            <a:noFill/>
          </a:ln>
        </p:spPr>
        <p:txBody>
          <a:bodyPr spcFirstLastPara="1" wrap="square" lIns="91425" tIns="91425" rIns="91425" bIns="91425" anchor="t" anchorCtr="0">
            <a:noAutofit/>
          </a:bodyPr>
          <a:lstStyle/>
          <a:p>
            <a:pPr marL="63500" lvl="0" indent="0" algn="l" rtl="0">
              <a:lnSpc>
                <a:spcPct val="111111"/>
              </a:lnSpc>
              <a:spcBef>
                <a:spcPts val="0"/>
              </a:spcBef>
              <a:spcAft>
                <a:spcPts val="0"/>
              </a:spcAft>
              <a:buClr>
                <a:schemeClr val="dk1"/>
              </a:buClr>
              <a:buSzPts val="1100"/>
              <a:buFont typeface="Arial"/>
              <a:buNone/>
            </a:pPr>
            <a:r>
              <a:rPr lang="en" sz="3000" b="1">
                <a:solidFill>
                  <a:srgbClr val="333333"/>
                </a:solidFill>
                <a:latin typeface="Calibri"/>
                <a:ea typeface="Calibri"/>
                <a:cs typeface="Calibri"/>
                <a:sym typeface="Calibri"/>
              </a:rPr>
              <a:t>Viscosity</a:t>
            </a:r>
            <a:endParaRPr sz="3000" b="1">
              <a:solidFill>
                <a:srgbClr val="333333"/>
              </a:solidFill>
              <a:latin typeface="Calibri"/>
              <a:ea typeface="Calibri"/>
              <a:cs typeface="Calibri"/>
              <a:sym typeface="Calibri"/>
            </a:endParaRPr>
          </a:p>
          <a:p>
            <a:pPr marL="63500" lvl="0" indent="0" algn="l" rtl="0">
              <a:lnSpc>
                <a:spcPct val="122727"/>
              </a:lnSpc>
              <a:spcBef>
                <a:spcPts val="500"/>
              </a:spcBef>
              <a:spcAft>
                <a:spcPts val="0"/>
              </a:spcAft>
              <a:buNone/>
            </a:pPr>
            <a:r>
              <a:rPr lang="en">
                <a:solidFill>
                  <a:srgbClr val="333333"/>
                </a:solidFill>
                <a:latin typeface="Calibri"/>
                <a:ea typeface="Calibri"/>
                <a:cs typeface="Calibri"/>
                <a:sym typeface="Calibri"/>
              </a:rPr>
              <a:t>The thickness of a liquid. In painting, the viscosity of oil paints is altered by adding a binder (such as linseed oil) or a solvent (such as turpentine).</a:t>
            </a:r>
            <a:endParaRPr>
              <a:solidFill>
                <a:srgbClr val="333333"/>
              </a:solidFill>
              <a:latin typeface="Calibri"/>
              <a:ea typeface="Calibri"/>
              <a:cs typeface="Calibri"/>
              <a:sym typeface="Calibri"/>
            </a:endParaRPr>
          </a:p>
          <a:p>
            <a:pPr marL="63500" lvl="0" indent="0" algn="l" rtl="0">
              <a:lnSpc>
                <a:spcPct val="122727"/>
              </a:lnSpc>
              <a:spcBef>
                <a:spcPts val="1500"/>
              </a:spcBef>
              <a:spcAft>
                <a:spcPts val="1500"/>
              </a:spcAft>
              <a:buNone/>
            </a:pPr>
            <a:r>
              <a:rPr lang="en">
                <a:solidFill>
                  <a:srgbClr val="333333"/>
                </a:solidFill>
                <a:latin typeface="Calibri"/>
                <a:ea typeface="Calibri"/>
                <a:cs typeface="Calibri"/>
                <a:sym typeface="Calibri"/>
              </a:rPr>
              <a:t>Origin: </a:t>
            </a:r>
            <a:r>
              <a:rPr lang="en">
                <a:solidFill>
                  <a:srgbClr val="666666"/>
                </a:solidFill>
                <a:highlight>
                  <a:srgbClr val="FFFFFF"/>
                </a:highlight>
                <a:latin typeface="Calibri"/>
                <a:ea typeface="Calibri"/>
                <a:cs typeface="Calibri"/>
                <a:sym typeface="Calibri"/>
              </a:rPr>
              <a:t>1375–1425; late Middle English &lt; Medieval Latin </a:t>
            </a:r>
            <a:r>
              <a:rPr lang="en" i="1">
                <a:solidFill>
                  <a:srgbClr val="666666"/>
                </a:solidFill>
                <a:highlight>
                  <a:srgbClr val="FFFFFF"/>
                </a:highlight>
                <a:latin typeface="Calibri"/>
                <a:ea typeface="Calibri"/>
                <a:cs typeface="Calibri"/>
                <a:sym typeface="Calibri"/>
              </a:rPr>
              <a:t>viscōsitās,</a:t>
            </a:r>
            <a:r>
              <a:rPr lang="en">
                <a:solidFill>
                  <a:srgbClr val="666666"/>
                </a:solidFill>
                <a:highlight>
                  <a:srgbClr val="FFFFFF"/>
                </a:highlight>
                <a:latin typeface="Calibri"/>
                <a:ea typeface="Calibri"/>
                <a:cs typeface="Calibri"/>
                <a:sym typeface="Calibri"/>
              </a:rPr>
              <a:t> equivalent to Latin </a:t>
            </a:r>
            <a:r>
              <a:rPr lang="en" i="1">
                <a:solidFill>
                  <a:srgbClr val="666666"/>
                </a:solidFill>
                <a:highlight>
                  <a:srgbClr val="FFFFFF"/>
                </a:highlight>
                <a:latin typeface="Calibri"/>
                <a:ea typeface="Calibri"/>
                <a:cs typeface="Calibri"/>
                <a:sym typeface="Calibri"/>
              </a:rPr>
              <a:t>viscōs(us</a:t>
            </a:r>
            <a:r>
              <a:rPr lang="en">
                <a:solidFill>
                  <a:srgbClr val="666666"/>
                </a:solidFill>
                <a:highlight>
                  <a:srgbClr val="FFFFFF"/>
                </a:highlight>
                <a:latin typeface="Calibri"/>
                <a:ea typeface="Calibri"/>
                <a:cs typeface="Calibri"/>
                <a:sym typeface="Calibri"/>
              </a:rPr>
              <a:t>) </a:t>
            </a:r>
            <a:r>
              <a:rPr lang="en" u="sng">
                <a:solidFill>
                  <a:srgbClr val="3C7BBE"/>
                </a:solidFill>
                <a:highlight>
                  <a:srgbClr val="FFFFFF"/>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viscous</a:t>
            </a:r>
            <a:r>
              <a:rPr lang="en">
                <a:solidFill>
                  <a:srgbClr val="666666"/>
                </a:solidFill>
                <a:highlight>
                  <a:srgbClr val="FFFFFF"/>
                </a:highlight>
                <a:latin typeface="Calibri"/>
                <a:ea typeface="Calibri"/>
                <a:cs typeface="Calibri"/>
                <a:sym typeface="Calibri"/>
              </a:rPr>
              <a:t> + </a:t>
            </a:r>
            <a:r>
              <a:rPr lang="en" i="1">
                <a:solidFill>
                  <a:srgbClr val="666666"/>
                </a:solidFill>
                <a:highlight>
                  <a:srgbClr val="FFFFFF"/>
                </a:highlight>
                <a:latin typeface="Calibri"/>
                <a:ea typeface="Calibri"/>
                <a:cs typeface="Calibri"/>
                <a:sym typeface="Calibri"/>
              </a:rPr>
              <a:t>-itās-</a:t>
            </a:r>
            <a:r>
              <a:rPr lang="en">
                <a:solidFill>
                  <a:srgbClr val="666666"/>
                </a:solidFill>
                <a:highlight>
                  <a:srgbClr val="FFFFFF"/>
                </a:highlight>
                <a:latin typeface="Calibri"/>
                <a:ea typeface="Calibri"/>
                <a:cs typeface="Calibri"/>
                <a:sym typeface="Calibri"/>
              </a:rPr>
              <a:t> -ity</a:t>
            </a:r>
            <a:endParaRPr b="1">
              <a:solidFill>
                <a:srgbClr val="333333"/>
              </a:solidFill>
              <a:latin typeface="Calibri"/>
              <a:ea typeface="Calibri"/>
              <a:cs typeface="Calibri"/>
              <a:sym typeface="Calibri"/>
            </a:endParaRPr>
          </a:p>
        </p:txBody>
      </p:sp>
      <p:pic>
        <p:nvPicPr>
          <p:cNvPr id="262" name="Google Shape;262;p31" descr="Learn what’s behind the viscosity of paint, as well as techniques for increasing or decreasing a paint’s viscosity, with MoMA IN THE STUDIO instructor Corey D’Augustine.&#10;&#10;Explore the techniques of other New York School painters like de Kooning, Rothko, and Pollock  in MoMA's new free, online course, &quot;In the Studio: Postwar Abstract Painting.&quot; Sign up: http://mo.ma/inthestudio&#10;&#10;Subscribe for our latest videos: http://mo.ma/subscribe&#10;Explore our collection online: http://mo.ma/art&#10;Plan your visit in-person:  http://mo.ma/visit&#10;&#10;Viscosity is the thickness of a liquid. Low-viscosity liquids are very fluid (such as water) while high-viscosity liquids are quite thick (such as molasses). The viscosity of oil paints is usually reduced by adding binder (such as linseed oil) and/or solvent (such as turpentine). At a lower viscosity, paint can be brushed onto the canvas more freely and quickly.&#10;&#10;#art #moma #museum #modernart #nyc #education #artist #paint #painting #howtopaint" title="Viscosity | ART TERMS IN ACTION">
            <a:hlinkClick r:id="rId6"/>
          </p:cNvPr>
          <p:cNvPicPr preferRelativeResize="0"/>
          <p:nvPr/>
        </p:nvPicPr>
        <p:blipFill>
          <a:blip r:embed="rId7">
            <a:alphaModFix/>
          </a:blip>
          <a:stretch>
            <a:fillRect/>
          </a:stretch>
        </p:blipFill>
        <p:spPr>
          <a:xfrm>
            <a:off x="304800" y="903725"/>
            <a:ext cx="5412275" cy="4059206"/>
          </a:xfrm>
          <a:prstGeom prst="rect">
            <a:avLst/>
          </a:prstGeom>
          <a:noFill/>
          <a:ln>
            <a:noFill/>
          </a:ln>
        </p:spPr>
      </p:pic>
      <p:sp>
        <p:nvSpPr>
          <p:cNvPr id="263" name="Google Shape;263;p31"/>
          <p:cNvSpPr/>
          <p:nvPr/>
        </p:nvSpPr>
        <p:spPr>
          <a:xfrm>
            <a:off x="226525" y="865125"/>
            <a:ext cx="5635500" cy="559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1"/>
          <p:cNvSpPr/>
          <p:nvPr/>
        </p:nvSpPr>
        <p:spPr>
          <a:xfrm>
            <a:off x="81575" y="4431900"/>
            <a:ext cx="5635500" cy="559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2" name="Google Shape;62;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3" name="Google Shape;63;p1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25</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9C87349F-0C8E-76C6-059D-309A87189A3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32"/>
          <p:cNvPicPr preferRelativeResize="0"/>
          <p:nvPr/>
        </p:nvPicPr>
        <p:blipFill>
          <a:blip r:embed="rId3">
            <a:alphaModFix/>
          </a:blip>
          <a:stretch>
            <a:fillRect/>
          </a:stretch>
        </p:blipFill>
        <p:spPr>
          <a:xfrm>
            <a:off x="6987850" y="-7375"/>
            <a:ext cx="2003750" cy="1868482"/>
          </a:xfrm>
          <a:prstGeom prst="rect">
            <a:avLst/>
          </a:prstGeom>
          <a:noFill/>
          <a:ln>
            <a:noFill/>
          </a:ln>
        </p:spPr>
      </p:pic>
      <p:pic>
        <p:nvPicPr>
          <p:cNvPr id="270" name="Google Shape;270;p32"/>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271" name="Google Shape;271;p32"/>
          <p:cNvPicPr preferRelativeResize="0"/>
          <p:nvPr/>
        </p:nvPicPr>
        <p:blipFill rotWithShape="1">
          <a:blip r:embed="rId5">
            <a:alphaModFix/>
          </a:blip>
          <a:srcRect l="4444" t="37522" r="81500" b="51848"/>
          <a:stretch/>
        </p:blipFill>
        <p:spPr>
          <a:xfrm>
            <a:off x="4554075" y="0"/>
            <a:ext cx="2365638" cy="1382342"/>
          </a:xfrm>
          <a:prstGeom prst="rect">
            <a:avLst/>
          </a:prstGeom>
          <a:noFill/>
          <a:ln>
            <a:noFill/>
          </a:ln>
        </p:spPr>
      </p:pic>
      <p:sp>
        <p:nvSpPr>
          <p:cNvPr id="272" name="Google Shape;272;p32"/>
          <p:cNvSpPr txBox="1"/>
          <p:nvPr/>
        </p:nvSpPr>
        <p:spPr>
          <a:xfrm>
            <a:off x="145350" y="719750"/>
            <a:ext cx="4382400" cy="4092300"/>
          </a:xfrm>
          <a:prstGeom prst="rect">
            <a:avLst/>
          </a:prstGeom>
          <a:noFill/>
          <a:ln>
            <a:noFill/>
          </a:ln>
        </p:spPr>
        <p:txBody>
          <a:bodyPr spcFirstLastPara="1" wrap="square" lIns="91425" tIns="91425" rIns="91425" bIns="91425" anchor="t" anchorCtr="0">
            <a:noAutofit/>
          </a:bodyPr>
          <a:lstStyle/>
          <a:p>
            <a:pPr marL="12700" marR="12700" lvl="0" indent="0" algn="l" rtl="0">
              <a:lnSpc>
                <a:spcPct val="100000"/>
              </a:lnSpc>
              <a:spcBef>
                <a:spcPts val="0"/>
              </a:spcBef>
              <a:spcAft>
                <a:spcPts val="0"/>
              </a:spcAft>
              <a:buClr>
                <a:schemeClr val="dk1"/>
              </a:buClr>
              <a:buSzPts val="1100"/>
              <a:buFont typeface="Arial"/>
              <a:buNone/>
            </a:pPr>
            <a:r>
              <a:rPr lang="en" sz="1100" b="1">
                <a:latin typeface="Calibri"/>
                <a:ea typeface="Calibri"/>
                <a:cs typeface="Calibri"/>
                <a:sym typeface="Calibri"/>
              </a:rPr>
              <a:t>Art Theft</a:t>
            </a:r>
            <a:endParaRPr sz="1100" b="1">
              <a:latin typeface="Calibri"/>
              <a:ea typeface="Calibri"/>
              <a:cs typeface="Calibri"/>
              <a:sym typeface="Calibri"/>
            </a:endParaRPr>
          </a:p>
          <a:p>
            <a:pPr marL="12700" marR="12700" lvl="0" indent="0" algn="l" rtl="0">
              <a:lnSpc>
                <a:spcPct val="100000"/>
              </a:lnSpc>
              <a:spcBef>
                <a:spcPts val="0"/>
              </a:spcBef>
              <a:spcAft>
                <a:spcPts val="0"/>
              </a:spcAft>
              <a:buClr>
                <a:schemeClr val="dk1"/>
              </a:buClr>
              <a:buSzPts val="1100"/>
              <a:buFont typeface="Arial"/>
              <a:buNone/>
            </a:pPr>
            <a:r>
              <a:rPr lang="en" sz="1100">
                <a:latin typeface="Calibri"/>
                <a:ea typeface="Calibri"/>
                <a:cs typeface="Calibri"/>
                <a:sym typeface="Calibri"/>
              </a:rPr>
              <a:t>     Art and cultural property crime—which includes theft, fraud, looting, and trafficking across state and international lines—is a looming criminal enterprise with estimated losses in the billions of dollars annually.</a:t>
            </a:r>
            <a:endParaRPr sz="1100">
              <a:latin typeface="Calibri"/>
              <a:ea typeface="Calibri"/>
              <a:cs typeface="Calibri"/>
              <a:sym typeface="Calibri"/>
            </a:endParaRPr>
          </a:p>
          <a:p>
            <a:pPr marL="12700" marR="12700" lvl="0" indent="0" algn="l" rtl="0">
              <a:lnSpc>
                <a:spcPct val="100000"/>
              </a:lnSpc>
              <a:spcBef>
                <a:spcPts val="0"/>
              </a:spcBef>
              <a:spcAft>
                <a:spcPts val="0"/>
              </a:spcAft>
              <a:buClr>
                <a:schemeClr val="dk1"/>
              </a:buClr>
              <a:buSzPts val="1100"/>
              <a:buFont typeface="Arial"/>
              <a:buNone/>
            </a:pPr>
            <a:r>
              <a:rPr lang="en" sz="1100">
                <a:latin typeface="Calibri"/>
                <a:ea typeface="Calibri"/>
                <a:cs typeface="Calibri"/>
                <a:sym typeface="Calibri"/>
              </a:rPr>
              <a:t>    To recover these precious pieces—and to bring these criminals to justice—the FBI has a dedicated Art Crime Team of 16 special agents, supported by DOJ trial attorneys for prosecutions. The Bureau also runs the National Stolen Art File, a computerized index of reported stolen art and cultural properties for the use of law enforcement agencies across the world.</a:t>
            </a:r>
            <a:endParaRPr sz="1100">
              <a:latin typeface="Calibri"/>
              <a:ea typeface="Calibri"/>
              <a:cs typeface="Calibri"/>
              <a:sym typeface="Calibri"/>
            </a:endParaRPr>
          </a:p>
          <a:p>
            <a:pPr marL="12700" marR="12700" lvl="0" indent="0" algn="l" rtl="0">
              <a:lnSpc>
                <a:spcPct val="100000"/>
              </a:lnSpc>
              <a:spcBef>
                <a:spcPts val="0"/>
              </a:spcBef>
              <a:spcAft>
                <a:spcPts val="0"/>
              </a:spcAft>
              <a:buClr>
                <a:schemeClr val="dk1"/>
              </a:buClr>
              <a:buSzPts val="1100"/>
              <a:buFont typeface="Arial"/>
              <a:buNone/>
            </a:pPr>
            <a:r>
              <a:rPr lang="en" sz="1100">
                <a:latin typeface="Calibri"/>
                <a:ea typeface="Calibri"/>
                <a:cs typeface="Calibri"/>
                <a:sym typeface="Calibri"/>
              </a:rPr>
              <a:t>    Please note: U.S. persons and organizations requiring access to the National Stolen Art File should contact their closest FBI Field Office; international organizations should contact their closest FBI Legal Attaché Office.</a:t>
            </a:r>
            <a:endParaRPr sz="1100">
              <a:latin typeface="Calibri"/>
              <a:ea typeface="Calibri"/>
              <a:cs typeface="Calibri"/>
              <a:sym typeface="Calibri"/>
            </a:endParaRPr>
          </a:p>
          <a:p>
            <a:pPr marL="12700" marR="12700" lvl="0" indent="0" algn="l" rtl="0">
              <a:lnSpc>
                <a:spcPct val="100000"/>
              </a:lnSpc>
              <a:spcBef>
                <a:spcPts val="0"/>
              </a:spcBef>
              <a:spcAft>
                <a:spcPts val="0"/>
              </a:spcAft>
              <a:buClr>
                <a:schemeClr val="dk1"/>
              </a:buClr>
              <a:buSzPts val="1100"/>
              <a:buFont typeface="Arial"/>
              <a:buNone/>
            </a:pPr>
            <a:r>
              <a:rPr lang="en" sz="1100" b="1">
                <a:uFill>
                  <a:noFill/>
                </a:uFill>
                <a:latin typeface="Calibri"/>
                <a:ea typeface="Calibri"/>
                <a:cs typeface="Calibri"/>
                <a:sym typeface="Calibri"/>
                <a:hlinkClick r:id="rId6"/>
              </a:rPr>
              <a:t>The National Stolen Art File (NSAF) </a:t>
            </a:r>
            <a:r>
              <a:rPr lang="en" sz="1100" b="1">
                <a:latin typeface="Calibri"/>
                <a:ea typeface="Calibri"/>
                <a:cs typeface="Calibri"/>
                <a:sym typeface="Calibri"/>
              </a:rPr>
              <a:t> </a:t>
            </a:r>
            <a:endParaRPr sz="1100" b="1">
              <a:latin typeface="Calibri"/>
              <a:ea typeface="Calibri"/>
              <a:cs typeface="Calibri"/>
              <a:sym typeface="Calibri"/>
            </a:endParaRPr>
          </a:p>
          <a:p>
            <a:pPr marL="12700" marR="12700" lvl="0" indent="0" algn="l" rtl="0">
              <a:lnSpc>
                <a:spcPct val="100000"/>
              </a:lnSpc>
              <a:spcBef>
                <a:spcPts val="0"/>
              </a:spcBef>
              <a:spcAft>
                <a:spcPts val="0"/>
              </a:spcAft>
              <a:buClr>
                <a:schemeClr val="dk1"/>
              </a:buClr>
              <a:buSzPts val="1100"/>
              <a:buFont typeface="Arial"/>
              <a:buNone/>
            </a:pPr>
            <a:r>
              <a:rPr lang="en" sz="1100">
                <a:latin typeface="Calibri"/>
                <a:ea typeface="Calibri"/>
                <a:cs typeface="Calibri"/>
                <a:sym typeface="Calibri"/>
              </a:rPr>
              <a:t>    The National Stolen Art File (NSAF) is a database of stolen art and cultural property. Stolen objects are submitted for entry to the NSAF by law enforcement agencies in the U.S. and abroad. When an object is recovered, it is removed from the database. However, be aware that not all recoveries are reported to the NSAF. If you have information on a work of art in the NSAF, please use the </a:t>
            </a:r>
            <a:r>
              <a:rPr lang="en" sz="1100" u="sng">
                <a:latin typeface="Calibri"/>
                <a:ea typeface="Calibri"/>
                <a:cs typeface="Calibri"/>
                <a:sym typeface="Calibri"/>
                <a:hlinkClick r:id="rId7"/>
              </a:rPr>
              <a:t>FBI.gov tip</a:t>
            </a:r>
            <a:r>
              <a:rPr lang="en" sz="1100">
                <a:uFill>
                  <a:noFill/>
                </a:uFill>
                <a:latin typeface="Calibri"/>
                <a:ea typeface="Calibri"/>
                <a:cs typeface="Calibri"/>
                <a:sym typeface="Calibri"/>
                <a:hlinkClick r:id="rId7"/>
              </a:rPr>
              <a:t> line</a:t>
            </a:r>
            <a:r>
              <a:rPr lang="en" sz="1100">
                <a:latin typeface="Calibri"/>
                <a:ea typeface="Calibri"/>
                <a:cs typeface="Calibri"/>
                <a:sym typeface="Calibri"/>
              </a:rPr>
              <a:t> to report it. </a:t>
            </a:r>
            <a:endParaRPr sz="11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b="1">
                <a:latin typeface="Calibri"/>
                <a:ea typeface="Calibri"/>
                <a:cs typeface="Calibri"/>
                <a:sym typeface="Calibri"/>
              </a:rPr>
              <a:t>Art Crime Team </a:t>
            </a:r>
            <a:endParaRPr sz="1100" b="1">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latin typeface="Calibri"/>
                <a:ea typeface="Calibri"/>
                <a:cs typeface="Calibri"/>
                <a:sym typeface="Calibri"/>
              </a:rPr>
              <a:t>    The FBI established a rapid deployment Art Crime Team in 2004. The team is composed of 16 special agents, each responsible for </a:t>
            </a:r>
            <a:endParaRPr sz="1100" b="1">
              <a:highlight>
                <a:srgbClr val="FFFFFF"/>
              </a:highlight>
              <a:latin typeface="Calibri"/>
              <a:ea typeface="Calibri"/>
              <a:cs typeface="Calibri"/>
              <a:sym typeface="Calibri"/>
            </a:endParaRPr>
          </a:p>
        </p:txBody>
      </p:sp>
      <p:sp>
        <p:nvSpPr>
          <p:cNvPr id="273" name="Google Shape;273;p32"/>
          <p:cNvSpPr txBox="1"/>
          <p:nvPr/>
        </p:nvSpPr>
        <p:spPr>
          <a:xfrm>
            <a:off x="4572000" y="1242550"/>
            <a:ext cx="4140600" cy="287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addressing art and cultural property crime </a:t>
            </a:r>
            <a:endParaRPr sz="1100">
              <a:solidFill>
                <a:srgbClr val="333333"/>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cases in an assigned geographic region. The </a:t>
            </a:r>
            <a:endParaRPr sz="1100">
              <a:solidFill>
                <a:srgbClr val="333333"/>
              </a:solidFill>
              <a:latin typeface="Calibri"/>
              <a:ea typeface="Calibri"/>
              <a:cs typeface="Calibri"/>
              <a:sym typeface="Calibri"/>
            </a:endParaRPr>
          </a:p>
          <a:p>
            <a:pPr marL="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Art Crime Team is coordinated through the FBI’s </a:t>
            </a:r>
            <a:endParaRPr sz="1100">
              <a:solidFill>
                <a:srgbClr val="333333"/>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rgbClr val="333333"/>
                </a:solidFill>
                <a:latin typeface="Calibri"/>
                <a:ea typeface="Calibri"/>
                <a:cs typeface="Calibri"/>
                <a:sym typeface="Calibri"/>
              </a:rPr>
              <a:t>Art Theft Program, located at FBI Headquarters in Washington, D.C. Art Crime Team agents receive specialized training in art and cultural property investigations and assist in art related investigations worldwide in cooperation with foreign law enforcement officials and FBI legal attaché offices.The U.S. Department of Justice provides special trial attorneys to the Art Crime Team for prosecutive support.</a:t>
            </a:r>
            <a:endParaRPr sz="1100">
              <a:solidFill>
                <a:srgbClr val="333333"/>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a:solidFill>
                  <a:srgbClr val="333333"/>
                </a:solidFill>
                <a:latin typeface="Calibri"/>
                <a:ea typeface="Calibri"/>
                <a:cs typeface="Calibri"/>
                <a:sym typeface="Calibri"/>
              </a:rPr>
              <a:t>    Since its inception, the Art Crime Team has recovered more than 14,850 items valued at over $165 million. </a:t>
            </a:r>
            <a:endParaRPr sz="1100">
              <a:solidFill>
                <a:srgbClr val="333333"/>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100" b="1">
                <a:solidFill>
                  <a:srgbClr val="333333"/>
                </a:solidFill>
                <a:latin typeface="Calibri"/>
                <a:ea typeface="Calibri"/>
                <a:cs typeface="Calibri"/>
                <a:sym typeface="Calibri"/>
              </a:rPr>
              <a:t>What to do when an art theft has been discovered:</a:t>
            </a:r>
            <a:endParaRPr sz="1100" b="1">
              <a:solidFill>
                <a:srgbClr val="333333"/>
              </a:solidFill>
              <a:latin typeface="Calibri"/>
              <a:ea typeface="Calibri"/>
              <a:cs typeface="Calibri"/>
              <a:sym typeface="Calibri"/>
            </a:endParaRPr>
          </a:p>
          <a:p>
            <a:pPr marL="457200" lvl="0" indent="-298450" algn="l" rtl="0">
              <a:lnSpc>
                <a:spcPct val="100000"/>
              </a:lnSpc>
              <a:spcBef>
                <a:spcPts val="0"/>
              </a:spcBef>
              <a:spcAft>
                <a:spcPts val="0"/>
              </a:spcAft>
              <a:buClr>
                <a:srgbClr val="333333"/>
              </a:buClr>
              <a:buSzPts val="1100"/>
              <a:buFont typeface="Calibri"/>
              <a:buChar char="■"/>
            </a:pPr>
            <a:r>
              <a:rPr lang="en" sz="1100">
                <a:solidFill>
                  <a:srgbClr val="333333"/>
                </a:solidFill>
                <a:latin typeface="Calibri"/>
                <a:ea typeface="Calibri"/>
                <a:cs typeface="Calibri"/>
                <a:sym typeface="Calibri"/>
              </a:rPr>
              <a:t>Protect the scene of the crime and do not let staff or visitors into the area to disturb evidence.</a:t>
            </a:r>
            <a:endParaRPr sz="1100">
              <a:solidFill>
                <a:srgbClr val="333333"/>
              </a:solidFill>
              <a:latin typeface="Calibri"/>
              <a:ea typeface="Calibri"/>
              <a:cs typeface="Calibri"/>
              <a:sym typeface="Calibri"/>
            </a:endParaRPr>
          </a:p>
          <a:p>
            <a:pPr marL="457200" lvl="0" indent="-298450" algn="l" rtl="0">
              <a:lnSpc>
                <a:spcPct val="100000"/>
              </a:lnSpc>
              <a:spcBef>
                <a:spcPts val="0"/>
              </a:spcBef>
              <a:spcAft>
                <a:spcPts val="0"/>
              </a:spcAft>
              <a:buClr>
                <a:srgbClr val="333333"/>
              </a:buClr>
              <a:buSzPts val="1100"/>
              <a:buFont typeface="Calibri"/>
              <a:buChar char="■"/>
            </a:pPr>
            <a:r>
              <a:rPr lang="en" sz="1100">
                <a:solidFill>
                  <a:srgbClr val="333333"/>
                </a:solidFill>
                <a:latin typeface="Calibri"/>
                <a:ea typeface="Calibri"/>
                <a:cs typeface="Calibri"/>
                <a:sym typeface="Calibri"/>
              </a:rPr>
              <a:t>Notify your local police department immediately.</a:t>
            </a:r>
            <a:endParaRPr sz="1100">
              <a:solidFill>
                <a:srgbClr val="333333"/>
              </a:solidFill>
              <a:latin typeface="Calibri"/>
              <a:ea typeface="Calibri"/>
              <a:cs typeface="Calibri"/>
              <a:sym typeface="Calibri"/>
            </a:endParaRPr>
          </a:p>
          <a:p>
            <a:pPr marL="457200" lvl="0" indent="-298450" algn="l" rtl="0">
              <a:lnSpc>
                <a:spcPct val="100000"/>
              </a:lnSpc>
              <a:spcBef>
                <a:spcPts val="0"/>
              </a:spcBef>
              <a:spcAft>
                <a:spcPts val="0"/>
              </a:spcAft>
              <a:buClr>
                <a:srgbClr val="333333"/>
              </a:buClr>
              <a:buSzPts val="1100"/>
              <a:buFont typeface="Calibri"/>
              <a:buChar char="■"/>
            </a:pPr>
            <a:r>
              <a:rPr lang="en" sz="1100">
                <a:solidFill>
                  <a:srgbClr val="333333"/>
                </a:solidFill>
                <a:latin typeface="Calibri"/>
                <a:ea typeface="Calibri"/>
                <a:cs typeface="Calibri"/>
                <a:sym typeface="Calibri"/>
              </a:rPr>
              <a:t>Determine the last time the objects were seen and what happened in the area, or to the objects, since that time.</a:t>
            </a:r>
            <a:endParaRPr sz="1100">
              <a:solidFill>
                <a:srgbClr val="333333"/>
              </a:solidFill>
              <a:latin typeface="Calibri"/>
              <a:ea typeface="Calibri"/>
              <a:cs typeface="Calibri"/>
              <a:sym typeface="Calibri"/>
            </a:endParaRPr>
          </a:p>
          <a:p>
            <a:pPr marL="457200" lvl="0" indent="-298450" algn="l" rtl="0">
              <a:lnSpc>
                <a:spcPct val="100000"/>
              </a:lnSpc>
              <a:spcBef>
                <a:spcPts val="0"/>
              </a:spcBef>
              <a:spcAft>
                <a:spcPts val="0"/>
              </a:spcAft>
              <a:buClr>
                <a:srgbClr val="333333"/>
              </a:buClr>
              <a:buSzPts val="1100"/>
              <a:buFont typeface="Calibri"/>
              <a:buChar char="■"/>
            </a:pPr>
            <a:r>
              <a:rPr lang="en" sz="1100">
                <a:solidFill>
                  <a:srgbClr val="333333"/>
                </a:solidFill>
                <a:latin typeface="Calibri"/>
                <a:ea typeface="Calibri"/>
                <a:cs typeface="Calibri"/>
                <a:sym typeface="Calibri"/>
              </a:rPr>
              <a:t>Gather documents, descriptions and images of the missing objects and provide to the police.</a:t>
            </a:r>
            <a:endParaRPr sz="1100">
              <a:solidFill>
                <a:srgbClr val="333333"/>
              </a:solidFill>
              <a:latin typeface="Calibri"/>
              <a:ea typeface="Calibri"/>
              <a:cs typeface="Calibri"/>
              <a:sym typeface="Calibri"/>
            </a:endParaRPr>
          </a:p>
          <a:p>
            <a:pPr marL="457200" lvl="0" indent="-298450" algn="l" rtl="0">
              <a:lnSpc>
                <a:spcPct val="100000"/>
              </a:lnSpc>
              <a:spcBef>
                <a:spcPts val="0"/>
              </a:spcBef>
              <a:spcAft>
                <a:spcPts val="0"/>
              </a:spcAft>
              <a:buClr>
                <a:srgbClr val="333333"/>
              </a:buClr>
              <a:buSzPts val="1100"/>
              <a:buFont typeface="Calibri"/>
              <a:buChar char="■"/>
            </a:pPr>
            <a:r>
              <a:rPr lang="en" sz="1100">
                <a:solidFill>
                  <a:srgbClr val="333333"/>
                </a:solidFill>
                <a:latin typeface="Calibri"/>
                <a:ea typeface="Calibri"/>
                <a:cs typeface="Calibri"/>
                <a:sym typeface="Calibri"/>
              </a:rPr>
              <a:t>Follow-up on police actions and investigations to ensure that everything possible is being done.</a:t>
            </a:r>
            <a:endParaRPr sz="11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33"/>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79" name="Google Shape;279;p33"/>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sp>
        <p:nvSpPr>
          <p:cNvPr id="280" name="Google Shape;280;p33"/>
          <p:cNvSpPr txBox="1"/>
          <p:nvPr/>
        </p:nvSpPr>
        <p:spPr>
          <a:xfrm>
            <a:off x="1156050" y="1733125"/>
            <a:ext cx="6831900" cy="2460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alibri"/>
                <a:ea typeface="Calibri"/>
                <a:cs typeface="Calibri"/>
                <a:sym typeface="Calibri"/>
              </a:rPr>
              <a:t>“I am always doing that which I cannot do, </a:t>
            </a:r>
            <a:endParaRPr sz="3000">
              <a:latin typeface="Calibri"/>
              <a:ea typeface="Calibri"/>
              <a:cs typeface="Calibri"/>
              <a:sym typeface="Calibri"/>
            </a:endParaRPr>
          </a:p>
          <a:p>
            <a:pPr marL="0" lvl="0" indent="0" algn="ctr" rtl="0">
              <a:spcBef>
                <a:spcPts val="0"/>
              </a:spcBef>
              <a:spcAft>
                <a:spcPts val="0"/>
              </a:spcAft>
              <a:buNone/>
            </a:pPr>
            <a:r>
              <a:rPr lang="en" sz="3000">
                <a:latin typeface="Calibri"/>
                <a:ea typeface="Calibri"/>
                <a:cs typeface="Calibri"/>
                <a:sym typeface="Calibri"/>
              </a:rPr>
              <a:t> in order that I may learn how to do it.”</a:t>
            </a:r>
            <a:endParaRPr sz="3000">
              <a:latin typeface="Calibri"/>
              <a:ea typeface="Calibri"/>
              <a:cs typeface="Calibri"/>
              <a:sym typeface="Calibri"/>
            </a:endParaRPr>
          </a:p>
          <a:p>
            <a:pPr marL="0" lvl="0" indent="0" algn="ctr" rtl="0">
              <a:spcBef>
                <a:spcPts val="0"/>
              </a:spcBef>
              <a:spcAft>
                <a:spcPts val="0"/>
              </a:spcAft>
              <a:buNone/>
            </a:pPr>
            <a:r>
              <a:rPr lang="en" sz="3000">
                <a:latin typeface="Calibri"/>
                <a:ea typeface="Calibri"/>
                <a:cs typeface="Calibri"/>
                <a:sym typeface="Calibri"/>
              </a:rPr>
              <a:t>Pablo Picasso</a:t>
            </a:r>
            <a:endParaRPr sz="3000">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p34"/>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86" name="Google Shape;286;p34"/>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pic>
        <p:nvPicPr>
          <p:cNvPr id="287" name="Google Shape;287;p34"/>
          <p:cNvPicPr preferRelativeResize="0"/>
          <p:nvPr/>
        </p:nvPicPr>
        <p:blipFill>
          <a:blip r:embed="rId5">
            <a:alphaModFix/>
          </a:blip>
          <a:stretch>
            <a:fillRect/>
          </a:stretch>
        </p:blipFill>
        <p:spPr>
          <a:xfrm>
            <a:off x="152400" y="934901"/>
            <a:ext cx="2898410" cy="4056199"/>
          </a:xfrm>
          <a:prstGeom prst="rect">
            <a:avLst/>
          </a:prstGeom>
          <a:noFill/>
          <a:ln w="9525" cap="flat" cmpd="sng">
            <a:solidFill>
              <a:schemeClr val="dk2"/>
            </a:solidFill>
            <a:prstDash val="solid"/>
            <a:round/>
            <a:headEnd type="none" w="sm" len="sm"/>
            <a:tailEnd type="none" w="sm" len="sm"/>
          </a:ln>
        </p:spPr>
      </p:pic>
      <p:pic>
        <p:nvPicPr>
          <p:cNvPr id="288" name="Google Shape;288;p34"/>
          <p:cNvPicPr preferRelativeResize="0"/>
          <p:nvPr/>
        </p:nvPicPr>
        <p:blipFill>
          <a:blip r:embed="rId6">
            <a:alphaModFix/>
          </a:blip>
          <a:stretch>
            <a:fillRect/>
          </a:stretch>
        </p:blipFill>
        <p:spPr>
          <a:xfrm>
            <a:off x="3453098" y="934902"/>
            <a:ext cx="2143125" cy="2143125"/>
          </a:xfrm>
          <a:prstGeom prst="rect">
            <a:avLst/>
          </a:prstGeom>
          <a:noFill/>
          <a:ln w="9525" cap="flat" cmpd="sng">
            <a:solidFill>
              <a:schemeClr val="dk2"/>
            </a:solidFill>
            <a:prstDash val="solid"/>
            <a:round/>
            <a:headEnd type="none" w="sm" len="sm"/>
            <a:tailEnd type="none" w="sm" len="sm"/>
          </a:ln>
        </p:spPr>
      </p:pic>
      <p:pic>
        <p:nvPicPr>
          <p:cNvPr id="289" name="Google Shape;289;p34"/>
          <p:cNvPicPr preferRelativeResize="0"/>
          <p:nvPr/>
        </p:nvPicPr>
        <p:blipFill>
          <a:blip r:embed="rId7">
            <a:alphaModFix/>
          </a:blip>
          <a:stretch>
            <a:fillRect/>
          </a:stretch>
        </p:blipFill>
        <p:spPr>
          <a:xfrm>
            <a:off x="5998499" y="934900"/>
            <a:ext cx="2704151" cy="4056201"/>
          </a:xfrm>
          <a:prstGeom prst="rect">
            <a:avLst/>
          </a:prstGeom>
          <a:noFill/>
          <a:ln w="9525" cap="flat" cmpd="sng">
            <a:solidFill>
              <a:schemeClr val="dk2"/>
            </a:solidFill>
            <a:prstDash val="solid"/>
            <a:round/>
            <a:headEnd type="none" w="sm" len="sm"/>
            <a:tailEnd type="none" w="sm" len="sm"/>
          </a:ln>
        </p:spPr>
      </p:pic>
      <p:pic>
        <p:nvPicPr>
          <p:cNvPr id="290" name="Google Shape;290;p34"/>
          <p:cNvPicPr preferRelativeResize="0"/>
          <p:nvPr/>
        </p:nvPicPr>
        <p:blipFill>
          <a:blip r:embed="rId8">
            <a:alphaModFix/>
          </a:blip>
          <a:stretch>
            <a:fillRect/>
          </a:stretch>
        </p:blipFill>
        <p:spPr>
          <a:xfrm>
            <a:off x="3453100" y="3154225"/>
            <a:ext cx="2127450" cy="1856997"/>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35"/>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96" name="Google Shape;296;p3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97" name="Google Shape;297;p35"/>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28</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DAB3EE58-DBE1-8AEE-4108-52DE5A9E7927}"/>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36"/>
          <p:cNvPicPr preferRelativeResize="0"/>
          <p:nvPr/>
        </p:nvPicPr>
        <p:blipFill rotWithShape="1">
          <a:blip r:embed="rId3">
            <a:alphaModFix/>
          </a:blip>
          <a:srcRect l="4510" t="6021" r="62322" b="87968"/>
          <a:stretch/>
        </p:blipFill>
        <p:spPr>
          <a:xfrm>
            <a:off x="4572000" y="156211"/>
            <a:ext cx="4382326" cy="613651"/>
          </a:xfrm>
          <a:prstGeom prst="rect">
            <a:avLst/>
          </a:prstGeom>
          <a:noFill/>
          <a:ln>
            <a:noFill/>
          </a:ln>
        </p:spPr>
      </p:pic>
      <p:pic>
        <p:nvPicPr>
          <p:cNvPr id="303" name="Google Shape;303;p36"/>
          <p:cNvPicPr preferRelativeResize="0"/>
          <p:nvPr/>
        </p:nvPicPr>
        <p:blipFill rotWithShape="1">
          <a:blip r:embed="rId4">
            <a:alphaModFix/>
          </a:blip>
          <a:srcRect l="42832" t="4338" r="25786" b="85900"/>
          <a:stretch/>
        </p:blipFill>
        <p:spPr>
          <a:xfrm>
            <a:off x="413075" y="80000"/>
            <a:ext cx="3806274" cy="914899"/>
          </a:xfrm>
          <a:prstGeom prst="rect">
            <a:avLst/>
          </a:prstGeom>
          <a:noFill/>
          <a:ln>
            <a:noFill/>
          </a:ln>
        </p:spPr>
      </p:pic>
      <p:sp>
        <p:nvSpPr>
          <p:cNvPr id="304" name="Google Shape;304;p36"/>
          <p:cNvSpPr txBox="1"/>
          <p:nvPr/>
        </p:nvSpPr>
        <p:spPr>
          <a:xfrm>
            <a:off x="257175" y="898400"/>
            <a:ext cx="3332100" cy="3813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solidFill>
                  <a:srgbClr val="333333"/>
                </a:solidFill>
                <a:latin typeface="Calibri"/>
                <a:ea typeface="Calibri"/>
                <a:cs typeface="Calibri"/>
                <a:sym typeface="Calibri"/>
              </a:rPr>
              <a:t>The Barbarians, 1937</a:t>
            </a:r>
            <a:endParaRPr b="1">
              <a:solidFill>
                <a:srgbClr val="333333"/>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Artist:</a:t>
            </a:r>
            <a:r>
              <a:rPr lang="en" sz="1200">
                <a:solidFill>
                  <a:schemeClr val="dk1"/>
                </a:solidFill>
                <a:latin typeface="Calibri"/>
                <a:ea typeface="Calibri"/>
                <a:cs typeface="Calibri"/>
                <a:sym typeface="Calibri"/>
              </a:rPr>
              <a:t> Max Ernst, 1891 Germany – 1976 France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highlight>
                  <a:srgbClr val="FFFFFF"/>
                </a:highlight>
                <a:latin typeface="Calibri"/>
                <a:ea typeface="Calibri"/>
                <a:cs typeface="Calibri"/>
                <a:sym typeface="Calibri"/>
              </a:rPr>
              <a:t>In 1924, in Paris, the thirty-three-year-old artist became one of the founding members of the Surrealist group. Ernst's Surrealist paintings are steeped in Freudian metaphor, private mythology, and childhood memories. One of his major themes centered on the image of the bird, which often incorporated human elements. Although some of these birds look benign, their mere presence appears to be ominous. He first coupled birds and windblown, apocalyptic animals in a series of small works entitled The Horde (1927), and he resumed the theme in 1935 in a series of even smaller paintings called The Barbarians, to which the present one belongs. In his biography of the artist, John Russell identified these creatures as expressions of Ernst's fearful anticipation of the impending devastation in Europe during World War II.</a:t>
            </a:r>
            <a:endParaRPr sz="1200">
              <a:latin typeface="Calibri"/>
              <a:ea typeface="Calibri"/>
              <a:cs typeface="Calibri"/>
              <a:sym typeface="Calibri"/>
            </a:endParaRPr>
          </a:p>
        </p:txBody>
      </p:sp>
      <p:pic>
        <p:nvPicPr>
          <p:cNvPr id="305" name="Google Shape;305;p36"/>
          <p:cNvPicPr preferRelativeResize="0"/>
          <p:nvPr/>
        </p:nvPicPr>
        <p:blipFill>
          <a:blip r:embed="rId5">
            <a:alphaModFix/>
          </a:blip>
          <a:stretch>
            <a:fillRect/>
          </a:stretch>
        </p:blipFill>
        <p:spPr>
          <a:xfrm>
            <a:off x="3696050" y="979649"/>
            <a:ext cx="5258275" cy="38437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37"/>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311" name="Google Shape;311;p37"/>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pic>
        <p:nvPicPr>
          <p:cNvPr id="312" name="Google Shape;312;p37"/>
          <p:cNvPicPr preferRelativeResize="0"/>
          <p:nvPr/>
        </p:nvPicPr>
        <p:blipFill>
          <a:blip r:embed="rId5">
            <a:alphaModFix/>
          </a:blip>
          <a:stretch>
            <a:fillRect/>
          </a:stretch>
        </p:blipFill>
        <p:spPr>
          <a:xfrm>
            <a:off x="102200" y="507799"/>
            <a:ext cx="2057400" cy="1390650"/>
          </a:xfrm>
          <a:prstGeom prst="rect">
            <a:avLst/>
          </a:prstGeom>
          <a:noFill/>
          <a:ln>
            <a:noFill/>
          </a:ln>
        </p:spPr>
      </p:pic>
      <p:sp>
        <p:nvSpPr>
          <p:cNvPr id="313" name="Google Shape;313;p37"/>
          <p:cNvSpPr txBox="1"/>
          <p:nvPr/>
        </p:nvSpPr>
        <p:spPr>
          <a:xfrm>
            <a:off x="708575" y="1138100"/>
            <a:ext cx="8496000" cy="24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alibri"/>
                <a:ea typeface="Calibri"/>
                <a:cs typeface="Calibri"/>
                <a:sym typeface="Calibri"/>
              </a:rPr>
              <a:t>Using Max Ernst as inspiration, design a toothbrush that </a:t>
            </a:r>
            <a:endParaRPr sz="1800">
              <a:latin typeface="Calibri"/>
              <a:ea typeface="Calibri"/>
              <a:cs typeface="Calibri"/>
              <a:sym typeface="Calibri"/>
            </a:endParaRPr>
          </a:p>
          <a:p>
            <a:pPr marL="0" lvl="0" indent="0" algn="ctr" rtl="0">
              <a:spcBef>
                <a:spcPts val="0"/>
              </a:spcBef>
              <a:spcAft>
                <a:spcPts val="0"/>
              </a:spcAft>
              <a:buNone/>
            </a:pPr>
            <a:r>
              <a:rPr lang="en" sz="1800">
                <a:latin typeface="Calibri"/>
                <a:ea typeface="Calibri"/>
                <a:cs typeface="Calibri"/>
                <a:sym typeface="Calibri"/>
              </a:rPr>
              <a:t>would be functional, yet Surrealist in style, that he would own. </a:t>
            </a:r>
            <a:endParaRPr sz="1800">
              <a:latin typeface="Calibri"/>
              <a:ea typeface="Calibri"/>
              <a:cs typeface="Calibri"/>
              <a:sym typeface="Calibri"/>
            </a:endParaRPr>
          </a:p>
          <a:p>
            <a:pPr marL="0" lvl="0" indent="0" algn="ctr" rtl="0">
              <a:spcBef>
                <a:spcPts val="0"/>
              </a:spcBef>
              <a:spcAft>
                <a:spcPts val="0"/>
              </a:spcAft>
              <a:buNone/>
            </a:pPr>
            <a:endParaRPr sz="1800">
              <a:latin typeface="Calibri"/>
              <a:ea typeface="Calibri"/>
              <a:cs typeface="Calibri"/>
              <a:sym typeface="Calibri"/>
            </a:endParaRPr>
          </a:p>
          <a:p>
            <a:pPr marL="0" lvl="0" indent="0" algn="ctr" rtl="0">
              <a:spcBef>
                <a:spcPts val="0"/>
              </a:spcBef>
              <a:spcAft>
                <a:spcPts val="0"/>
              </a:spcAft>
              <a:buNone/>
            </a:pPr>
            <a:r>
              <a:rPr lang="en" sz="1100">
                <a:solidFill>
                  <a:srgbClr val="222222"/>
                </a:solidFill>
                <a:highlight>
                  <a:srgbClr val="FFFFFF"/>
                </a:highlight>
                <a:latin typeface="Roboto"/>
                <a:ea typeface="Roboto"/>
                <a:cs typeface="Roboto"/>
                <a:sym typeface="Roboto"/>
              </a:rPr>
              <a:t>Surrealism - a 20th-century avant-garde movement in art and literature that sought to release the creative </a:t>
            </a:r>
            <a:endParaRPr sz="1100">
              <a:solidFill>
                <a:srgbClr val="222222"/>
              </a:solidFill>
              <a:highlight>
                <a:srgbClr val="FFFFFF"/>
              </a:highlight>
              <a:latin typeface="Roboto"/>
              <a:ea typeface="Roboto"/>
              <a:cs typeface="Roboto"/>
              <a:sym typeface="Roboto"/>
            </a:endParaRPr>
          </a:p>
          <a:p>
            <a:pPr marL="0" lvl="0" indent="0" algn="ctr" rtl="0">
              <a:spcBef>
                <a:spcPts val="0"/>
              </a:spcBef>
              <a:spcAft>
                <a:spcPts val="0"/>
              </a:spcAft>
              <a:buNone/>
            </a:pPr>
            <a:r>
              <a:rPr lang="en" sz="1100">
                <a:solidFill>
                  <a:srgbClr val="222222"/>
                </a:solidFill>
                <a:highlight>
                  <a:srgbClr val="FFFFFF"/>
                </a:highlight>
                <a:latin typeface="Roboto"/>
                <a:ea typeface="Roboto"/>
                <a:cs typeface="Roboto"/>
                <a:sym typeface="Roboto"/>
              </a:rPr>
              <a:t>potential of the unconscious mind, for example by the irrational juxtaposition of images.</a:t>
            </a:r>
            <a:endParaRPr sz="1800">
              <a:latin typeface="Calibri"/>
              <a:ea typeface="Calibri"/>
              <a:cs typeface="Calibri"/>
              <a:sym typeface="Calibri"/>
            </a:endParaRPr>
          </a:p>
        </p:txBody>
      </p:sp>
      <p:pic>
        <p:nvPicPr>
          <p:cNvPr id="314" name="Google Shape;314;p37"/>
          <p:cNvPicPr preferRelativeResize="0"/>
          <p:nvPr/>
        </p:nvPicPr>
        <p:blipFill>
          <a:blip r:embed="rId6">
            <a:alphaModFix/>
          </a:blip>
          <a:stretch>
            <a:fillRect/>
          </a:stretch>
        </p:blipFill>
        <p:spPr>
          <a:xfrm>
            <a:off x="6987488" y="2788850"/>
            <a:ext cx="1611375" cy="2014225"/>
          </a:xfrm>
          <a:prstGeom prst="rect">
            <a:avLst/>
          </a:prstGeom>
          <a:noFill/>
          <a:ln>
            <a:noFill/>
          </a:ln>
        </p:spPr>
      </p:pic>
      <p:pic>
        <p:nvPicPr>
          <p:cNvPr id="315" name="Google Shape;315;p37"/>
          <p:cNvPicPr preferRelativeResize="0"/>
          <p:nvPr/>
        </p:nvPicPr>
        <p:blipFill>
          <a:blip r:embed="rId7">
            <a:alphaModFix/>
          </a:blip>
          <a:stretch>
            <a:fillRect/>
          </a:stretch>
        </p:blipFill>
        <p:spPr>
          <a:xfrm>
            <a:off x="4493688" y="2782479"/>
            <a:ext cx="2412401" cy="2028671"/>
          </a:xfrm>
          <a:prstGeom prst="rect">
            <a:avLst/>
          </a:prstGeom>
          <a:noFill/>
          <a:ln>
            <a:noFill/>
          </a:ln>
        </p:spPr>
      </p:pic>
      <p:pic>
        <p:nvPicPr>
          <p:cNvPr id="316" name="Google Shape;316;p37"/>
          <p:cNvPicPr preferRelativeResize="0"/>
          <p:nvPr/>
        </p:nvPicPr>
        <p:blipFill>
          <a:blip r:embed="rId8">
            <a:alphaModFix/>
          </a:blip>
          <a:stretch>
            <a:fillRect/>
          </a:stretch>
        </p:blipFill>
        <p:spPr>
          <a:xfrm>
            <a:off x="545131" y="2796925"/>
            <a:ext cx="2378809" cy="2014225"/>
          </a:xfrm>
          <a:prstGeom prst="rect">
            <a:avLst/>
          </a:prstGeom>
          <a:noFill/>
          <a:ln>
            <a:noFill/>
          </a:ln>
        </p:spPr>
      </p:pic>
      <p:pic>
        <p:nvPicPr>
          <p:cNvPr id="317" name="Google Shape;317;p37"/>
          <p:cNvPicPr preferRelativeResize="0"/>
          <p:nvPr/>
        </p:nvPicPr>
        <p:blipFill rotWithShape="1">
          <a:blip r:embed="rId9">
            <a:alphaModFix/>
          </a:blip>
          <a:srcRect r="23076" b="5213"/>
          <a:stretch/>
        </p:blipFill>
        <p:spPr>
          <a:xfrm>
            <a:off x="3005338" y="2788850"/>
            <a:ext cx="1406952" cy="201422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38"/>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323" name="Google Shape;323;p38"/>
          <p:cNvPicPr preferRelativeResize="0"/>
          <p:nvPr/>
        </p:nvPicPr>
        <p:blipFill>
          <a:blip r:embed="rId4">
            <a:alphaModFix/>
          </a:blip>
          <a:stretch>
            <a:fillRect/>
          </a:stretch>
        </p:blipFill>
        <p:spPr>
          <a:xfrm>
            <a:off x="4482975" y="1021651"/>
            <a:ext cx="4382324" cy="3286755"/>
          </a:xfrm>
          <a:prstGeom prst="rect">
            <a:avLst/>
          </a:prstGeom>
          <a:noFill/>
          <a:ln>
            <a:noFill/>
          </a:ln>
        </p:spPr>
      </p:pic>
      <p:sp>
        <p:nvSpPr>
          <p:cNvPr id="324" name="Google Shape;324;p38"/>
          <p:cNvSpPr txBox="1"/>
          <p:nvPr/>
        </p:nvSpPr>
        <p:spPr>
          <a:xfrm>
            <a:off x="4444838" y="4288750"/>
            <a:ext cx="4458600" cy="67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latin typeface="Calibri"/>
                <a:ea typeface="Calibri"/>
                <a:cs typeface="Calibri"/>
                <a:sym typeface="Calibri"/>
              </a:rPr>
              <a:t>Max Ernst, Born in 1891 in Germany, Died in 1976 in France</a:t>
            </a:r>
            <a:endParaRPr sz="1300">
              <a:latin typeface="Calibri"/>
              <a:ea typeface="Calibri"/>
              <a:cs typeface="Calibri"/>
              <a:sym typeface="Calibri"/>
            </a:endParaRPr>
          </a:p>
          <a:p>
            <a:pPr marL="0" lvl="0" indent="0" algn="l" rtl="0">
              <a:spcBef>
                <a:spcPts val="0"/>
              </a:spcBef>
              <a:spcAft>
                <a:spcPts val="0"/>
              </a:spcAft>
              <a:buNone/>
            </a:pPr>
            <a:r>
              <a:rPr lang="en" sz="1100">
                <a:uFill>
                  <a:noFill/>
                </a:uFill>
                <a:latin typeface="Calibri"/>
                <a:ea typeface="Calibri"/>
                <a:cs typeface="Calibri"/>
                <a:sym typeface="Calibri"/>
                <a:hlinkClick r:id="rId5"/>
              </a:rPr>
              <a:t>Periods</a:t>
            </a:r>
            <a:r>
              <a:rPr lang="en" sz="1100">
                <a:latin typeface="Calibri"/>
                <a:ea typeface="Calibri"/>
                <a:cs typeface="Calibri"/>
                <a:sym typeface="Calibri"/>
              </a:rPr>
              <a:t>: </a:t>
            </a:r>
            <a:r>
              <a:rPr lang="en" sz="1100">
                <a:uFill>
                  <a:noFill/>
                </a:uFill>
                <a:latin typeface="Calibri"/>
                <a:ea typeface="Calibri"/>
                <a:cs typeface="Calibri"/>
                <a:sym typeface="Calibri"/>
                <a:hlinkClick r:id="rId6"/>
              </a:rPr>
              <a:t>Surrealism</a:t>
            </a:r>
            <a:r>
              <a:rPr lang="en" sz="1100">
                <a:latin typeface="Calibri"/>
                <a:ea typeface="Calibri"/>
                <a:cs typeface="Calibri"/>
                <a:sym typeface="Calibri"/>
              </a:rPr>
              <a:t>, </a:t>
            </a:r>
            <a:r>
              <a:rPr lang="en" sz="1100">
                <a:uFill>
                  <a:noFill/>
                </a:uFill>
                <a:latin typeface="Calibri"/>
                <a:ea typeface="Calibri"/>
                <a:cs typeface="Calibri"/>
                <a:sym typeface="Calibri"/>
                <a:hlinkClick r:id="rId7"/>
              </a:rPr>
              <a:t>Dada</a:t>
            </a:r>
            <a:r>
              <a:rPr lang="en" sz="1100">
                <a:latin typeface="Calibri"/>
                <a:ea typeface="Calibri"/>
                <a:cs typeface="Calibri"/>
                <a:sym typeface="Calibri"/>
              </a:rPr>
              <a:t>, </a:t>
            </a:r>
            <a:r>
              <a:rPr lang="en" sz="1100">
                <a:uFill>
                  <a:noFill/>
                </a:uFill>
                <a:latin typeface="Calibri"/>
                <a:ea typeface="Calibri"/>
                <a:cs typeface="Calibri"/>
                <a:sym typeface="Calibri"/>
                <a:hlinkClick r:id="rId8"/>
              </a:rPr>
              <a:t>Expressionism</a:t>
            </a:r>
            <a:r>
              <a:rPr lang="en" sz="1100">
                <a:latin typeface="Calibri"/>
                <a:ea typeface="Calibri"/>
                <a:cs typeface="Calibri"/>
                <a:sym typeface="Calibri"/>
              </a:rPr>
              <a:t>, </a:t>
            </a:r>
            <a:r>
              <a:rPr lang="en" sz="1100">
                <a:uFill>
                  <a:noFill/>
                </a:uFill>
                <a:latin typeface="Calibri"/>
                <a:ea typeface="Calibri"/>
                <a:cs typeface="Calibri"/>
                <a:sym typeface="Calibri"/>
                <a:hlinkClick r:id="rId9"/>
              </a:rPr>
              <a:t>Naïve art</a:t>
            </a:r>
            <a:r>
              <a:rPr lang="en" sz="1100">
                <a:latin typeface="Calibri"/>
                <a:ea typeface="Calibri"/>
                <a:cs typeface="Calibri"/>
                <a:sym typeface="Calibri"/>
              </a:rPr>
              <a:t>, </a:t>
            </a:r>
            <a:r>
              <a:rPr lang="en" sz="1100">
                <a:uFill>
                  <a:noFill/>
                </a:uFill>
                <a:latin typeface="Calibri"/>
                <a:ea typeface="Calibri"/>
                <a:cs typeface="Calibri"/>
                <a:sym typeface="Calibri"/>
                <a:hlinkClick r:id="rId10"/>
              </a:rPr>
              <a:t>Cubism</a:t>
            </a:r>
            <a:r>
              <a:rPr lang="en" sz="1100">
                <a:latin typeface="Calibri"/>
                <a:ea typeface="Calibri"/>
                <a:cs typeface="Calibri"/>
                <a:sym typeface="Calibri"/>
              </a:rPr>
              <a:t>, </a:t>
            </a:r>
            <a:r>
              <a:rPr lang="en" sz="1100">
                <a:uFill>
                  <a:noFill/>
                </a:uFill>
                <a:latin typeface="Calibri"/>
                <a:ea typeface="Calibri"/>
                <a:cs typeface="Calibri"/>
                <a:sym typeface="Calibri"/>
                <a:hlinkClick r:id="rId11"/>
              </a:rPr>
              <a:t>Modern art</a:t>
            </a:r>
            <a:r>
              <a:rPr lang="en" sz="1100">
                <a:latin typeface="Calibri"/>
                <a:ea typeface="Calibri"/>
                <a:cs typeface="Calibri"/>
                <a:sym typeface="Calibri"/>
              </a:rPr>
              <a:t>, </a:t>
            </a:r>
            <a:r>
              <a:rPr lang="en" sz="1100">
                <a:uFill>
                  <a:noFill/>
                </a:uFill>
                <a:latin typeface="Calibri"/>
                <a:ea typeface="Calibri"/>
                <a:cs typeface="Calibri"/>
                <a:sym typeface="Calibri"/>
                <a:hlinkClick r:id="rId12"/>
              </a:rPr>
              <a:t>Metaphysical art</a:t>
            </a:r>
            <a:endParaRPr>
              <a:latin typeface="Calibri"/>
              <a:ea typeface="Calibri"/>
              <a:cs typeface="Calibri"/>
              <a:sym typeface="Calibri"/>
            </a:endParaRPr>
          </a:p>
        </p:txBody>
      </p:sp>
      <p:pic>
        <p:nvPicPr>
          <p:cNvPr id="325" name="Google Shape;325;p38"/>
          <p:cNvPicPr preferRelativeResize="0"/>
          <p:nvPr/>
        </p:nvPicPr>
        <p:blipFill>
          <a:blip r:embed="rId13">
            <a:alphaModFix/>
          </a:blip>
          <a:stretch>
            <a:fillRect/>
          </a:stretch>
        </p:blipFill>
        <p:spPr>
          <a:xfrm>
            <a:off x="152400" y="1257736"/>
            <a:ext cx="4252450" cy="2628016"/>
          </a:xfrm>
          <a:prstGeom prst="rect">
            <a:avLst/>
          </a:prstGeom>
          <a:noFill/>
          <a:ln>
            <a:noFill/>
          </a:ln>
        </p:spPr>
      </p:pic>
      <p:sp>
        <p:nvSpPr>
          <p:cNvPr id="326" name="Google Shape;326;p38"/>
          <p:cNvSpPr txBox="1"/>
          <p:nvPr/>
        </p:nvSpPr>
        <p:spPr>
          <a:xfrm>
            <a:off x="78125" y="3870875"/>
            <a:ext cx="4342200" cy="9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highlight>
                  <a:srgbClr val="FFFFFF"/>
                </a:highlight>
                <a:latin typeface="Calibri"/>
                <a:ea typeface="Calibri"/>
                <a:cs typeface="Calibri"/>
                <a:sym typeface="Calibri"/>
              </a:rPr>
              <a:t>     Max Ernst, page from “Oedipus (Oedipe), Volume IV,” from </a:t>
            </a:r>
            <a:r>
              <a:rPr lang="en" sz="1000" i="1">
                <a:highlight>
                  <a:srgbClr val="FFFFFF"/>
                </a:highlight>
                <a:latin typeface="Calibri"/>
                <a:ea typeface="Calibri"/>
                <a:cs typeface="Calibri"/>
                <a:sym typeface="Calibri"/>
              </a:rPr>
              <a:t>A Week of Kindness or the Seven Capital Elements</a:t>
            </a:r>
            <a:r>
              <a:rPr lang="en" sz="1000">
                <a:highlight>
                  <a:srgbClr val="FFFFFF"/>
                </a:highlight>
                <a:latin typeface="Calibri"/>
                <a:ea typeface="Calibri"/>
                <a:cs typeface="Calibri"/>
                <a:sym typeface="Calibri"/>
              </a:rPr>
              <a:t> (“Une Semaine de bonté ou les sept éléments capitaux,” 1933–34), published 1934, line block after collage, from a five-volume serial novel with 182 line blocks after collages, the Museum of Modern Art, New York, the Louis E. Stern Collection, 1964. </a:t>
            </a:r>
            <a:endParaRPr sz="1000">
              <a:highlight>
                <a:srgbClr val="FFFFFF"/>
              </a:highlight>
              <a:latin typeface="Calibri"/>
              <a:ea typeface="Calibri"/>
              <a:cs typeface="Calibri"/>
              <a:sym typeface="Calibri"/>
            </a:endParaRPr>
          </a:p>
          <a:p>
            <a:pPr marL="0" lvl="0" indent="0" algn="l" rtl="0">
              <a:spcBef>
                <a:spcPts val="0"/>
              </a:spcBef>
              <a:spcAft>
                <a:spcPts val="0"/>
              </a:spcAft>
              <a:buNone/>
            </a:pPr>
            <a:r>
              <a:rPr lang="en" sz="1000">
                <a:highlight>
                  <a:srgbClr val="FFFFFF"/>
                </a:highlight>
                <a:latin typeface="Calibri"/>
                <a:ea typeface="Calibri"/>
                <a:cs typeface="Calibri"/>
                <a:sym typeface="Calibri"/>
              </a:rPr>
              <a:t>     Birds are often recognizable in his artwork - ‘Birdman’ can be seen as his signature.</a:t>
            </a:r>
            <a:endParaRPr sz="1000">
              <a:latin typeface="Calibri"/>
              <a:ea typeface="Calibri"/>
              <a:cs typeface="Calibri"/>
              <a:sym typeface="Calibri"/>
            </a:endParaRPr>
          </a:p>
        </p:txBody>
      </p:sp>
      <p:pic>
        <p:nvPicPr>
          <p:cNvPr id="327" name="Google Shape;327;p38"/>
          <p:cNvPicPr preferRelativeResize="0"/>
          <p:nvPr/>
        </p:nvPicPr>
        <p:blipFill>
          <a:blip r:embed="rId14">
            <a:alphaModFix/>
          </a:blip>
          <a:stretch>
            <a:fillRect/>
          </a:stretch>
        </p:blipFill>
        <p:spPr>
          <a:xfrm>
            <a:off x="1501225" y="159900"/>
            <a:ext cx="2981749" cy="8617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39"/>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333" name="Google Shape;333;p39"/>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pic>
        <p:nvPicPr>
          <p:cNvPr id="334" name="Google Shape;334;p39"/>
          <p:cNvPicPr preferRelativeResize="0"/>
          <p:nvPr/>
        </p:nvPicPr>
        <p:blipFill>
          <a:blip r:embed="rId5">
            <a:alphaModFix/>
          </a:blip>
          <a:stretch>
            <a:fillRect/>
          </a:stretch>
        </p:blipFill>
        <p:spPr>
          <a:xfrm>
            <a:off x="4535751" y="989178"/>
            <a:ext cx="2613195" cy="4001922"/>
          </a:xfrm>
          <a:prstGeom prst="rect">
            <a:avLst/>
          </a:prstGeom>
          <a:noFill/>
          <a:ln>
            <a:noFill/>
          </a:ln>
        </p:spPr>
      </p:pic>
      <p:sp>
        <p:nvSpPr>
          <p:cNvPr id="335" name="Google Shape;335;p39"/>
          <p:cNvSpPr txBox="1"/>
          <p:nvPr/>
        </p:nvSpPr>
        <p:spPr>
          <a:xfrm>
            <a:off x="7272200" y="4461100"/>
            <a:ext cx="1630500" cy="47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i="1">
                <a:latin typeface="Calibri"/>
                <a:ea typeface="Calibri"/>
                <a:cs typeface="Calibri"/>
                <a:sym typeface="Calibri"/>
              </a:rPr>
              <a:t>The Spindle's Victory,</a:t>
            </a:r>
            <a:r>
              <a:rPr lang="en" sz="1200">
                <a:latin typeface="Calibri"/>
                <a:ea typeface="Calibri"/>
                <a:cs typeface="Calibri"/>
                <a:sym typeface="Calibri"/>
              </a:rPr>
              <a:t> Max Ernst, 1917</a:t>
            </a:r>
            <a:endParaRPr sz="1200">
              <a:latin typeface="Calibri"/>
              <a:ea typeface="Calibri"/>
              <a:cs typeface="Calibri"/>
              <a:sym typeface="Calibri"/>
            </a:endParaRPr>
          </a:p>
        </p:txBody>
      </p:sp>
      <p:sp>
        <p:nvSpPr>
          <p:cNvPr id="336" name="Google Shape;336;p39"/>
          <p:cNvSpPr txBox="1"/>
          <p:nvPr/>
        </p:nvSpPr>
        <p:spPr>
          <a:xfrm>
            <a:off x="753700" y="1186750"/>
            <a:ext cx="3330600" cy="158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Max Ernst used a variety of shapes when orchestrating The Spindle’s Victory. How many shapes can you find?</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Using a variety of shapes, like Ernst did, create a picture.</a:t>
            </a:r>
            <a:endParaRPr>
              <a:latin typeface="Calibri"/>
              <a:ea typeface="Calibri"/>
              <a:cs typeface="Calibri"/>
              <a:sym typeface="Calibri"/>
            </a:endParaRPr>
          </a:p>
        </p:txBody>
      </p:sp>
      <p:pic>
        <p:nvPicPr>
          <p:cNvPr id="337" name="Google Shape;337;p39"/>
          <p:cNvPicPr preferRelativeResize="0"/>
          <p:nvPr/>
        </p:nvPicPr>
        <p:blipFill>
          <a:blip r:embed="rId6">
            <a:alphaModFix/>
          </a:blip>
          <a:stretch>
            <a:fillRect/>
          </a:stretch>
        </p:blipFill>
        <p:spPr>
          <a:xfrm>
            <a:off x="7301347" y="989178"/>
            <a:ext cx="1628775" cy="2505075"/>
          </a:xfrm>
          <a:prstGeom prst="rect">
            <a:avLst/>
          </a:prstGeom>
          <a:noFill/>
          <a:ln>
            <a:noFill/>
          </a:ln>
        </p:spPr>
      </p:pic>
      <p:pic>
        <p:nvPicPr>
          <p:cNvPr id="338" name="Google Shape;338;p39"/>
          <p:cNvPicPr preferRelativeResize="0"/>
          <p:nvPr/>
        </p:nvPicPr>
        <p:blipFill rotWithShape="1">
          <a:blip r:embed="rId7">
            <a:alphaModFix/>
          </a:blip>
          <a:srcRect b="2581"/>
          <a:stretch/>
        </p:blipFill>
        <p:spPr>
          <a:xfrm>
            <a:off x="794451" y="2749525"/>
            <a:ext cx="3155526" cy="204934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40"/>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344" name="Google Shape;344;p40"/>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345" name="Google Shape;345;p40"/>
          <p:cNvPicPr preferRelativeResize="0"/>
          <p:nvPr/>
        </p:nvPicPr>
        <p:blipFill>
          <a:blip r:embed="rId5">
            <a:alphaModFix/>
          </a:blip>
          <a:stretch>
            <a:fillRect/>
          </a:stretch>
        </p:blipFill>
        <p:spPr>
          <a:xfrm>
            <a:off x="363788" y="1085900"/>
            <a:ext cx="4244749" cy="3583800"/>
          </a:xfrm>
          <a:prstGeom prst="rect">
            <a:avLst/>
          </a:prstGeom>
          <a:noFill/>
          <a:ln>
            <a:noFill/>
          </a:ln>
        </p:spPr>
      </p:pic>
      <p:pic>
        <p:nvPicPr>
          <p:cNvPr id="346" name="Google Shape;346;p40"/>
          <p:cNvPicPr preferRelativeResize="0"/>
          <p:nvPr/>
        </p:nvPicPr>
        <p:blipFill>
          <a:blip r:embed="rId6">
            <a:alphaModFix/>
          </a:blip>
          <a:stretch>
            <a:fillRect/>
          </a:stretch>
        </p:blipFill>
        <p:spPr>
          <a:xfrm>
            <a:off x="4934525" y="1085900"/>
            <a:ext cx="3739610" cy="3583800"/>
          </a:xfrm>
          <a:prstGeom prst="rect">
            <a:avLst/>
          </a:prstGeom>
          <a:noFill/>
          <a:ln>
            <a:noFill/>
          </a:ln>
        </p:spPr>
      </p:pic>
      <p:sp>
        <p:nvSpPr>
          <p:cNvPr id="347" name="Google Shape;347;p40"/>
          <p:cNvSpPr txBox="1"/>
          <p:nvPr/>
        </p:nvSpPr>
        <p:spPr>
          <a:xfrm>
            <a:off x="4853400" y="4669700"/>
            <a:ext cx="3739500" cy="43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latin typeface="Calibri"/>
                <a:ea typeface="Calibri"/>
                <a:cs typeface="Calibri"/>
                <a:sym typeface="Calibri"/>
              </a:rPr>
              <a:t>Composition I</a:t>
            </a:r>
            <a:r>
              <a:rPr lang="en" sz="1200">
                <a:latin typeface="Calibri"/>
                <a:ea typeface="Calibri"/>
                <a:cs typeface="Calibri"/>
                <a:sym typeface="Calibri"/>
              </a:rPr>
              <a:t>, </a:t>
            </a:r>
            <a:r>
              <a:rPr lang="en" sz="1200">
                <a:uFill>
                  <a:noFill/>
                </a:uFill>
                <a:latin typeface="Calibri"/>
                <a:ea typeface="Calibri"/>
                <a:cs typeface="Calibri"/>
                <a:sym typeface="Calibri"/>
                <a:hlinkClick r:id="rId7"/>
              </a:rPr>
              <a:t>Mark Rothko</a:t>
            </a:r>
            <a:r>
              <a:rPr lang="en">
                <a:latin typeface="Calibri"/>
                <a:ea typeface="Calibri"/>
                <a:cs typeface="Calibri"/>
                <a:sym typeface="Calibri"/>
              </a:rPr>
              <a:t>, </a:t>
            </a:r>
            <a:r>
              <a:rPr lang="en" sz="1200">
                <a:solidFill>
                  <a:schemeClr val="dk1"/>
                </a:solidFill>
                <a:latin typeface="Calibri"/>
                <a:ea typeface="Calibri"/>
                <a:cs typeface="Calibri"/>
                <a:sym typeface="Calibri"/>
              </a:rPr>
              <a:t>1931</a:t>
            </a:r>
            <a:endParaRPr>
              <a:latin typeface="Calibri"/>
              <a:ea typeface="Calibri"/>
              <a:cs typeface="Calibri"/>
              <a:sym typeface="Calibri"/>
            </a:endParaRPr>
          </a:p>
        </p:txBody>
      </p:sp>
      <p:sp>
        <p:nvSpPr>
          <p:cNvPr id="348" name="Google Shape;348;p40"/>
          <p:cNvSpPr txBox="1"/>
          <p:nvPr/>
        </p:nvSpPr>
        <p:spPr>
          <a:xfrm>
            <a:off x="281400" y="4669700"/>
            <a:ext cx="3739500" cy="43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chemeClr val="dk1"/>
                </a:solidFill>
                <a:latin typeface="Calibri"/>
                <a:ea typeface="Calibri"/>
                <a:cs typeface="Calibri"/>
                <a:sym typeface="Calibri"/>
              </a:rPr>
              <a:t>Chop Suey</a:t>
            </a:r>
            <a:r>
              <a:rPr lang="en" sz="1200">
                <a:solidFill>
                  <a:schemeClr val="dk1"/>
                </a:solidFill>
                <a:latin typeface="Calibri"/>
                <a:ea typeface="Calibri"/>
                <a:cs typeface="Calibri"/>
                <a:sym typeface="Calibri"/>
              </a:rPr>
              <a:t>, Edward Hopper, 1929</a:t>
            </a:r>
            <a:endParaRPr>
              <a:solidFill>
                <a:schemeClr val="dk1"/>
              </a:solidFill>
            </a:endParaRPr>
          </a:p>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pic>
        <p:nvPicPr>
          <p:cNvPr id="353" name="Google Shape;353;p41"/>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54" name="Google Shape;354;p4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55" name="Google Shape;355;p41"/>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29</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FDD5B160-6218-5E59-A232-7F0090E0BBF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69" name="Google Shape;69;p15"/>
          <p:cNvPicPr preferRelativeResize="0"/>
          <p:nvPr/>
        </p:nvPicPr>
        <p:blipFill rotWithShape="1">
          <a:blip r:embed="rId4">
            <a:alphaModFix/>
          </a:blip>
          <a:srcRect l="3607" t="4988" r="58344" b="81995"/>
          <a:stretch/>
        </p:blipFill>
        <p:spPr>
          <a:xfrm>
            <a:off x="4706050" y="145050"/>
            <a:ext cx="4052227" cy="1071099"/>
          </a:xfrm>
          <a:prstGeom prst="rect">
            <a:avLst/>
          </a:prstGeom>
          <a:noFill/>
          <a:ln>
            <a:noFill/>
          </a:ln>
        </p:spPr>
      </p:pic>
      <p:sp>
        <p:nvSpPr>
          <p:cNvPr id="70" name="Google Shape;70;p15"/>
          <p:cNvSpPr txBox="1"/>
          <p:nvPr/>
        </p:nvSpPr>
        <p:spPr>
          <a:xfrm>
            <a:off x="153050" y="1706325"/>
            <a:ext cx="2970300" cy="319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latin typeface="Calibri"/>
                <a:ea typeface="Calibri"/>
                <a:cs typeface="Calibri"/>
                <a:sym typeface="Calibri"/>
              </a:rPr>
              <a:t>Wassily Kandinsky was born in Moscow on Dec 4, 1866, to musical parents; his father a tea merchant. When Kandinsky was about 5 years old, his parents divorced, and he moved to Odessa to live with an aunt, where he learned to play the piano and cello in grammar school, as well as study drawing with a coach. Even as a boy he had an intimate experience with art; the works of his childhood reveal rather specific color combinations, infused by his perception that "each color lives by its mysterious life."</a:t>
            </a:r>
            <a:endParaRPr sz="900">
              <a:latin typeface="Calibri"/>
              <a:ea typeface="Calibri"/>
              <a:cs typeface="Calibri"/>
              <a:sym typeface="Calibri"/>
            </a:endParaRPr>
          </a:p>
          <a:p>
            <a:pPr marL="0" lvl="0" indent="0" algn="l" rtl="0">
              <a:lnSpc>
                <a:spcPct val="100000"/>
              </a:lnSpc>
              <a:spcBef>
                <a:spcPts val="0"/>
              </a:spcBef>
              <a:spcAft>
                <a:spcPts val="0"/>
              </a:spcAft>
              <a:buNone/>
            </a:pPr>
            <a:r>
              <a:rPr lang="en" sz="900">
                <a:latin typeface="Calibri"/>
                <a:ea typeface="Calibri"/>
                <a:cs typeface="Calibri"/>
                <a:sym typeface="Calibri"/>
              </a:rPr>
              <a:t>    He followed his family’s wishes to go into law. He attended the University of Moscow in 1886, and graduated with honors. He earned a fieldwork scholarship and visited the Vologda. The folk art there and the spiritual study seemed to stir latent longings. Kandinsky married his cousin, Anna Chimyakina, in 1892 and took up a position on the Moscow Faculty of Law, managing an art-printing works on the side.</a:t>
            </a:r>
            <a:endParaRPr sz="900">
              <a:latin typeface="Calibri"/>
              <a:ea typeface="Calibri"/>
              <a:cs typeface="Calibri"/>
              <a:sym typeface="Calibri"/>
            </a:endParaRPr>
          </a:p>
          <a:p>
            <a:pPr marL="0" lvl="0" indent="0" algn="l" rtl="0">
              <a:lnSpc>
                <a:spcPct val="100000"/>
              </a:lnSpc>
              <a:spcBef>
                <a:spcPts val="0"/>
              </a:spcBef>
              <a:spcAft>
                <a:spcPts val="0"/>
              </a:spcAft>
              <a:buNone/>
            </a:pPr>
            <a:r>
              <a:rPr lang="en" sz="900">
                <a:latin typeface="Calibri"/>
                <a:ea typeface="Calibri"/>
                <a:cs typeface="Calibri"/>
                <a:sym typeface="Calibri"/>
              </a:rPr>
              <a:t>    But, two events affected his abrupt change of career in 1896: seeing an exhibition of French Impressionists in Moscow the previous year, especially Claude Monet's </a:t>
            </a:r>
            <a:r>
              <a:rPr lang="en" sz="900" i="1">
                <a:latin typeface="Calibri"/>
                <a:ea typeface="Calibri"/>
                <a:cs typeface="Calibri"/>
                <a:sym typeface="Calibri"/>
              </a:rPr>
              <a:t>Haystacks at Giverny</a:t>
            </a:r>
            <a:r>
              <a:rPr lang="en" sz="900">
                <a:latin typeface="Calibri"/>
                <a:ea typeface="Calibri"/>
                <a:cs typeface="Calibri"/>
                <a:sym typeface="Calibri"/>
              </a:rPr>
              <a:t>, which was his first experience of </a:t>
            </a:r>
            <a:endParaRPr sz="900">
              <a:latin typeface="Calibri"/>
              <a:ea typeface="Calibri"/>
              <a:cs typeface="Calibri"/>
              <a:sym typeface="Calibri"/>
            </a:endParaRPr>
          </a:p>
          <a:p>
            <a:pPr marL="0" lvl="0" indent="0" algn="l" rtl="0">
              <a:spcBef>
                <a:spcPts val="0"/>
              </a:spcBef>
              <a:spcAft>
                <a:spcPts val="0"/>
              </a:spcAft>
              <a:buNone/>
            </a:pPr>
            <a:r>
              <a:rPr lang="en" sz="900">
                <a:solidFill>
                  <a:schemeClr val="dk1"/>
                </a:solidFill>
                <a:latin typeface="Calibri"/>
                <a:ea typeface="Calibri"/>
                <a:cs typeface="Calibri"/>
                <a:sym typeface="Calibri"/>
              </a:rPr>
              <a:t>nonrepresentational art; and then hearing Wagner's </a:t>
            </a:r>
            <a:r>
              <a:rPr lang="en" sz="900" i="1">
                <a:solidFill>
                  <a:schemeClr val="dk1"/>
                </a:solidFill>
                <a:latin typeface="Calibri"/>
                <a:ea typeface="Calibri"/>
                <a:cs typeface="Calibri"/>
                <a:sym typeface="Calibri"/>
              </a:rPr>
              <a:t>Lohengrin</a:t>
            </a:r>
            <a:r>
              <a:rPr lang="en" sz="900">
                <a:solidFill>
                  <a:schemeClr val="dk1"/>
                </a:solidFill>
                <a:latin typeface="Calibri"/>
                <a:ea typeface="Calibri"/>
                <a:cs typeface="Calibri"/>
                <a:sym typeface="Calibri"/>
              </a:rPr>
              <a:t> at the Bolshoi Theatre. Kandinsky chose to </a:t>
            </a:r>
            <a:endParaRPr sz="900">
              <a:latin typeface="Calibri"/>
              <a:ea typeface="Calibri"/>
              <a:cs typeface="Calibri"/>
              <a:sym typeface="Calibri"/>
            </a:endParaRPr>
          </a:p>
        </p:txBody>
      </p:sp>
      <p:sp>
        <p:nvSpPr>
          <p:cNvPr id="71" name="Google Shape;71;p15"/>
          <p:cNvSpPr txBox="1"/>
          <p:nvPr/>
        </p:nvSpPr>
        <p:spPr>
          <a:xfrm>
            <a:off x="5927925" y="1958925"/>
            <a:ext cx="2835000" cy="295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latin typeface="Calibri"/>
                <a:ea typeface="Calibri"/>
                <a:cs typeface="Calibri"/>
                <a:sym typeface="Calibri"/>
              </a:rPr>
              <a:t>    Later they moved to the suburb of Paris in the late 1930s, when Marcel Duchamp had found a little apartment for them. When the Germans invaded France in 1940, Kandinsky fled to the Pyrenees, but returned to Neuilly afterward, where he lived a rather secluded life, depressed that his paintings weren’t selling. Although still considered controversial by many, he had earned </a:t>
            </a:r>
            <a:endParaRPr sz="900">
              <a:solidFill>
                <a:schemeClr val="dk1"/>
              </a:solidFill>
              <a:latin typeface="Calibri"/>
              <a:ea typeface="Calibri"/>
              <a:cs typeface="Calibri"/>
              <a:sym typeface="Calibri"/>
            </a:endParaRPr>
          </a:p>
          <a:p>
            <a:pPr marL="0" lvl="0" indent="0" algn="l" rtl="0">
              <a:spcBef>
                <a:spcPts val="0"/>
              </a:spcBef>
              <a:spcAft>
                <a:spcPts val="0"/>
              </a:spcAft>
              <a:buNone/>
            </a:pPr>
            <a:r>
              <a:rPr lang="en" sz="900">
                <a:solidFill>
                  <a:schemeClr val="dk1"/>
                </a:solidFill>
                <a:latin typeface="Calibri"/>
                <a:ea typeface="Calibri"/>
                <a:cs typeface="Calibri"/>
                <a:sym typeface="Calibri"/>
              </a:rPr>
              <a:t>prominent supporters such as Solomon Guggenheim and continued to exhibit till his death.</a:t>
            </a:r>
            <a:endParaRPr sz="9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900">
                <a:latin typeface="Calibri"/>
                <a:ea typeface="Calibri"/>
                <a:cs typeface="Calibri"/>
                <a:sym typeface="Calibri"/>
              </a:rPr>
              <a:t>    Little of the work Kandinsky produced in Russia has survived, although many of the paintings he created in Germany are still extant. The New York auction houses continue to do him proud today—in recent years, his artwork has sold for well over $20 million. Kandinsky believed that each time period puts its own indelible stamp on artistic expression; his vivid interpretations of color through musical and spiritual sensibilities certainly altered the artistic landscape at the start of the 20th century going forward, precipitating the modern age.</a:t>
            </a:r>
            <a:endParaRPr sz="900">
              <a:latin typeface="Calibri"/>
              <a:ea typeface="Calibri"/>
              <a:cs typeface="Calibri"/>
              <a:sym typeface="Calibri"/>
            </a:endParaRPr>
          </a:p>
          <a:p>
            <a:pPr marL="0" lvl="0" indent="0" algn="l" rtl="0">
              <a:spcBef>
                <a:spcPts val="0"/>
              </a:spcBef>
              <a:spcAft>
                <a:spcPts val="0"/>
              </a:spcAft>
              <a:buNone/>
            </a:pPr>
            <a:r>
              <a:rPr lang="en" sz="900">
                <a:latin typeface="Calibri"/>
                <a:ea typeface="Calibri"/>
                <a:cs typeface="Calibri"/>
                <a:sym typeface="Calibri"/>
              </a:rPr>
              <a:t>    Kandinsky died of cerebrovascular disease in Neuilly-sur-Seine, France, on December 13, 1944.</a:t>
            </a:r>
            <a:endParaRPr sz="900">
              <a:latin typeface="Calibri"/>
              <a:ea typeface="Calibri"/>
              <a:cs typeface="Calibri"/>
              <a:sym typeface="Calibri"/>
            </a:endParaRPr>
          </a:p>
        </p:txBody>
      </p:sp>
      <p:sp>
        <p:nvSpPr>
          <p:cNvPr id="72" name="Google Shape;72;p15"/>
          <p:cNvSpPr txBox="1"/>
          <p:nvPr/>
        </p:nvSpPr>
        <p:spPr>
          <a:xfrm>
            <a:off x="3095350" y="1053625"/>
            <a:ext cx="2835000" cy="396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latin typeface="Calibri"/>
                <a:ea typeface="Calibri"/>
                <a:cs typeface="Calibri"/>
                <a:sym typeface="Calibri"/>
              </a:rPr>
              <a:t>abandon his law career and move to Munich (he had learned German from his maternal grandmother as a child) to devote himself full-time to the study of art.</a:t>
            </a:r>
            <a:endParaRPr sz="900">
              <a:solidFill>
                <a:schemeClr val="dk1"/>
              </a:solidFill>
              <a:latin typeface="Calibri"/>
              <a:ea typeface="Calibri"/>
              <a:cs typeface="Calibri"/>
              <a:sym typeface="Calibri"/>
            </a:endParaRPr>
          </a:p>
          <a:p>
            <a:pPr marL="0" lvl="0" indent="0" algn="l" rtl="0">
              <a:spcBef>
                <a:spcPts val="0"/>
              </a:spcBef>
              <a:spcAft>
                <a:spcPts val="0"/>
              </a:spcAft>
              <a:buNone/>
            </a:pPr>
            <a:r>
              <a:rPr lang="en" sz="900">
                <a:solidFill>
                  <a:schemeClr val="dk1"/>
                </a:solidFill>
                <a:latin typeface="Calibri"/>
                <a:ea typeface="Calibri"/>
                <a:cs typeface="Calibri"/>
                <a:sym typeface="Calibri"/>
              </a:rPr>
              <a:t>    In Munich, Kandinsky was accepted into a prestigious private painting school, moving on to the Munich Academy of Arts. But much of his study was self-directed. He began with conventional themes and art forms, but all the while he was forming theories derived from devoted spiritual study and informed by an intense relationship between music and color. These theories coalesced through the first decade of the 20th century, leading him toward his ultimate status as the father of abstract art.</a:t>
            </a:r>
            <a:endParaRPr sz="9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900">
                <a:latin typeface="Calibri"/>
                <a:ea typeface="Calibri"/>
                <a:cs typeface="Calibri"/>
                <a:sym typeface="Calibri"/>
              </a:rPr>
              <a:t>    Color became more an expression of emotion rather than a faithful description of nature or subject matter. He formed friendships and artist groups with other painters of the time, such as Paul Klee. He frequently exhibited, taught art classes and published his ideas on theories of art.</a:t>
            </a:r>
            <a:endParaRPr sz="900">
              <a:latin typeface="Calibri"/>
              <a:ea typeface="Calibri"/>
              <a:cs typeface="Calibri"/>
              <a:sym typeface="Calibri"/>
            </a:endParaRPr>
          </a:p>
          <a:p>
            <a:pPr marL="0" lvl="0" indent="0" algn="l" rtl="0">
              <a:spcBef>
                <a:spcPts val="0"/>
              </a:spcBef>
              <a:spcAft>
                <a:spcPts val="0"/>
              </a:spcAft>
              <a:buNone/>
            </a:pPr>
            <a:r>
              <a:rPr lang="en" sz="900">
                <a:latin typeface="Calibri"/>
                <a:ea typeface="Calibri"/>
                <a:cs typeface="Calibri"/>
                <a:sym typeface="Calibri"/>
              </a:rPr>
              <a:t>    World War I took Kandinsky back to Russia, where his artistic eye was influenced by the constructivist movement, based on hard lines, dots and geometry. He remarried and  stayed on in Russia after the revolution, with Kandinsky applying his restless and comprehensive energies to the administration of educational and government-run art programs, </a:t>
            </a:r>
            <a:r>
              <a:rPr lang="en" sz="900">
                <a:solidFill>
                  <a:schemeClr val="dk1"/>
                </a:solidFill>
                <a:latin typeface="Calibri"/>
                <a:ea typeface="Calibri"/>
                <a:cs typeface="Calibri"/>
                <a:sym typeface="Calibri"/>
              </a:rPr>
              <a:t>helping to create Moscow’s Institute of Artistic Culture and Museum of Pictorial Culture.</a:t>
            </a:r>
            <a:endParaRPr sz="900">
              <a:latin typeface="Calibri"/>
              <a:ea typeface="Calibri"/>
              <a:cs typeface="Calibri"/>
              <a:sym typeface="Calibri"/>
            </a:endParaRPr>
          </a:p>
        </p:txBody>
      </p:sp>
      <p:pic>
        <p:nvPicPr>
          <p:cNvPr id="73" name="Google Shape;73;p15"/>
          <p:cNvPicPr preferRelativeResize="0"/>
          <p:nvPr/>
        </p:nvPicPr>
        <p:blipFill>
          <a:blip r:embed="rId5">
            <a:alphaModFix/>
          </a:blip>
          <a:stretch>
            <a:fillRect/>
          </a:stretch>
        </p:blipFill>
        <p:spPr>
          <a:xfrm>
            <a:off x="265875" y="846625"/>
            <a:ext cx="1149795" cy="859700"/>
          </a:xfrm>
          <a:prstGeom prst="rect">
            <a:avLst/>
          </a:prstGeom>
          <a:noFill/>
          <a:ln>
            <a:noFill/>
          </a:ln>
        </p:spPr>
      </p:pic>
      <p:pic>
        <p:nvPicPr>
          <p:cNvPr id="74" name="Google Shape;74;p15"/>
          <p:cNvPicPr preferRelativeResize="0"/>
          <p:nvPr/>
        </p:nvPicPr>
        <p:blipFill>
          <a:blip r:embed="rId6">
            <a:alphaModFix/>
          </a:blip>
          <a:stretch>
            <a:fillRect/>
          </a:stretch>
        </p:blipFill>
        <p:spPr>
          <a:xfrm>
            <a:off x="7177764" y="1053625"/>
            <a:ext cx="1307660" cy="905300"/>
          </a:xfrm>
          <a:prstGeom prst="rect">
            <a:avLst/>
          </a:prstGeom>
          <a:noFill/>
          <a:ln>
            <a:noFill/>
          </a:ln>
        </p:spPr>
      </p:pic>
      <p:pic>
        <p:nvPicPr>
          <p:cNvPr id="75" name="Google Shape;75;p15"/>
          <p:cNvPicPr preferRelativeResize="0"/>
          <p:nvPr/>
        </p:nvPicPr>
        <p:blipFill>
          <a:blip r:embed="rId7">
            <a:alphaModFix/>
          </a:blip>
          <a:stretch>
            <a:fillRect/>
          </a:stretch>
        </p:blipFill>
        <p:spPr>
          <a:xfrm>
            <a:off x="1512978" y="846625"/>
            <a:ext cx="1372856" cy="859700"/>
          </a:xfrm>
          <a:prstGeom prst="rect">
            <a:avLst/>
          </a:prstGeom>
          <a:noFill/>
          <a:ln>
            <a:noFill/>
          </a:ln>
        </p:spPr>
      </p:pic>
      <p:pic>
        <p:nvPicPr>
          <p:cNvPr id="76" name="Google Shape;76;p15"/>
          <p:cNvPicPr preferRelativeResize="0"/>
          <p:nvPr/>
        </p:nvPicPr>
        <p:blipFill>
          <a:blip r:embed="rId8">
            <a:alphaModFix/>
          </a:blip>
          <a:stretch>
            <a:fillRect/>
          </a:stretch>
        </p:blipFill>
        <p:spPr>
          <a:xfrm>
            <a:off x="6052044" y="1053625"/>
            <a:ext cx="910275" cy="9053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42"/>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361" name="Google Shape;361;p42"/>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sp>
        <p:nvSpPr>
          <p:cNvPr id="362" name="Google Shape;362;p42"/>
          <p:cNvSpPr txBox="1"/>
          <p:nvPr/>
        </p:nvSpPr>
        <p:spPr>
          <a:xfrm>
            <a:off x="113475" y="4593200"/>
            <a:ext cx="3340800" cy="570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rgbClr val="575757"/>
                </a:solidFill>
                <a:latin typeface="Calibri"/>
                <a:ea typeface="Calibri"/>
                <a:cs typeface="Calibri"/>
                <a:sym typeface="Calibri"/>
              </a:rPr>
              <a:t>Elective Affinities, Rene Magritte, 1933</a:t>
            </a:r>
            <a:endParaRPr sz="1200">
              <a:latin typeface="Calibri"/>
              <a:ea typeface="Calibri"/>
              <a:cs typeface="Calibri"/>
              <a:sym typeface="Calibri"/>
            </a:endParaRPr>
          </a:p>
        </p:txBody>
      </p:sp>
      <p:sp>
        <p:nvSpPr>
          <p:cNvPr id="363" name="Google Shape;363;p42"/>
          <p:cNvSpPr txBox="1"/>
          <p:nvPr/>
        </p:nvSpPr>
        <p:spPr>
          <a:xfrm>
            <a:off x="3454275" y="1204975"/>
            <a:ext cx="4911900" cy="34701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None/>
            </a:pPr>
            <a:r>
              <a:rPr lang="en" sz="1200" b="1">
                <a:solidFill>
                  <a:srgbClr val="292929"/>
                </a:solidFill>
                <a:latin typeface="Calibri"/>
                <a:ea typeface="Calibri"/>
                <a:cs typeface="Calibri"/>
                <a:sym typeface="Calibri"/>
              </a:rPr>
              <a:t>Elective Affinities</a:t>
            </a:r>
            <a:r>
              <a:rPr lang="en" sz="1200">
                <a:solidFill>
                  <a:srgbClr val="292929"/>
                </a:solidFill>
                <a:latin typeface="Calibri"/>
                <a:ea typeface="Calibri"/>
                <a:cs typeface="Calibri"/>
                <a:sym typeface="Calibri"/>
              </a:rPr>
              <a:t> was an oil canvas painting created by René Magritte in 1933. This impressive artwork was based on Johann Goethe's human chemical theory. The concept behind this theory is that external forces have a great impact on the will.</a:t>
            </a:r>
            <a:endParaRPr sz="1200">
              <a:solidFill>
                <a:srgbClr val="292929"/>
              </a:solidFill>
              <a:latin typeface="Calibri"/>
              <a:ea typeface="Calibri"/>
              <a:cs typeface="Calibri"/>
              <a:sym typeface="Calibri"/>
            </a:endParaRPr>
          </a:p>
          <a:p>
            <a:pPr marL="0" lvl="0" indent="0" algn="just" rtl="0">
              <a:lnSpc>
                <a:spcPct val="100000"/>
              </a:lnSpc>
              <a:spcBef>
                <a:spcPts val="0"/>
              </a:spcBef>
              <a:spcAft>
                <a:spcPts val="0"/>
              </a:spcAft>
              <a:buClr>
                <a:schemeClr val="dk1"/>
              </a:buClr>
              <a:buSzPts val="1100"/>
              <a:buFont typeface="Arial"/>
              <a:buNone/>
            </a:pPr>
            <a:endParaRPr sz="1200">
              <a:solidFill>
                <a:srgbClr val="292929"/>
              </a:solidFill>
              <a:latin typeface="Calibri"/>
              <a:ea typeface="Calibri"/>
              <a:cs typeface="Calibri"/>
              <a:sym typeface="Calibri"/>
            </a:endParaRPr>
          </a:p>
          <a:p>
            <a:pPr marL="0" lvl="0" indent="0" algn="just" rtl="0">
              <a:lnSpc>
                <a:spcPct val="100000"/>
              </a:lnSpc>
              <a:spcBef>
                <a:spcPts val="0"/>
              </a:spcBef>
              <a:spcAft>
                <a:spcPts val="0"/>
              </a:spcAft>
              <a:buNone/>
            </a:pPr>
            <a:r>
              <a:rPr lang="en" sz="1200">
                <a:solidFill>
                  <a:srgbClr val="292929"/>
                </a:solidFill>
                <a:latin typeface="Calibri"/>
                <a:ea typeface="Calibri"/>
                <a:cs typeface="Calibri"/>
                <a:sym typeface="Calibri"/>
              </a:rPr>
              <a:t>The painting depicts the fact that a person's ideas are hatched into a concrete world that is enclosed by external forces. In terms of thermodynamics, this 1933 surrealistic painting depicts the relation of free will and the concept of chemical affinity. This theory was introduced by Johann von Goethe, a German polymath. Elective Affinities by René Magritte captured the essence of this theory, which explained the rationale behind free will. Although we may feel free, there are always instances or forces that we cannot control. Hence, human beings may feel as though they are caged because of their inability to take full control of the circumstances that occur in their life. These facts of life are encapsulated in this oil on canvas painting by Magritte.</a:t>
            </a:r>
            <a:endParaRPr sz="1200">
              <a:solidFill>
                <a:srgbClr val="292929"/>
              </a:solidFill>
              <a:latin typeface="Calibri"/>
              <a:ea typeface="Calibri"/>
              <a:cs typeface="Calibri"/>
              <a:sym typeface="Calibri"/>
            </a:endParaRPr>
          </a:p>
          <a:p>
            <a:pPr marL="0" lvl="0" indent="0" algn="just" rtl="0">
              <a:lnSpc>
                <a:spcPct val="100000"/>
              </a:lnSpc>
              <a:spcBef>
                <a:spcPts val="0"/>
              </a:spcBef>
              <a:spcAft>
                <a:spcPts val="0"/>
              </a:spcAft>
              <a:buNone/>
            </a:pPr>
            <a:endParaRPr sz="1200">
              <a:solidFill>
                <a:srgbClr val="292929"/>
              </a:solidFill>
              <a:latin typeface="Calibri"/>
              <a:ea typeface="Calibri"/>
              <a:cs typeface="Calibri"/>
              <a:sym typeface="Calibri"/>
            </a:endParaRPr>
          </a:p>
          <a:p>
            <a:pPr marL="0" lvl="0" indent="0" algn="just" rtl="0">
              <a:lnSpc>
                <a:spcPct val="100000"/>
              </a:lnSpc>
              <a:spcBef>
                <a:spcPts val="0"/>
              </a:spcBef>
              <a:spcAft>
                <a:spcPts val="0"/>
              </a:spcAft>
              <a:buNone/>
            </a:pPr>
            <a:r>
              <a:rPr lang="en" sz="1200" b="1">
                <a:solidFill>
                  <a:srgbClr val="292929"/>
                </a:solidFill>
                <a:latin typeface="Calibri"/>
                <a:ea typeface="Calibri"/>
                <a:cs typeface="Calibri"/>
                <a:sym typeface="Calibri"/>
              </a:rPr>
              <a:t>Storyboard how the egg is set free...</a:t>
            </a:r>
            <a:endParaRPr sz="1200" b="1">
              <a:solidFill>
                <a:srgbClr val="292929"/>
              </a:solidFill>
              <a:latin typeface="Calibri"/>
              <a:ea typeface="Calibri"/>
              <a:cs typeface="Calibri"/>
              <a:sym typeface="Calibri"/>
            </a:endParaRPr>
          </a:p>
        </p:txBody>
      </p:sp>
      <p:pic>
        <p:nvPicPr>
          <p:cNvPr id="364" name="Google Shape;364;p42"/>
          <p:cNvPicPr preferRelativeResize="0"/>
          <p:nvPr/>
        </p:nvPicPr>
        <p:blipFill>
          <a:blip r:embed="rId5">
            <a:alphaModFix/>
          </a:blip>
          <a:stretch>
            <a:fillRect/>
          </a:stretch>
        </p:blipFill>
        <p:spPr>
          <a:xfrm>
            <a:off x="189675" y="931026"/>
            <a:ext cx="3049200" cy="383547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43"/>
          <p:cNvPicPr preferRelativeResize="0"/>
          <p:nvPr/>
        </p:nvPicPr>
        <p:blipFill rotWithShape="1">
          <a:blip r:embed="rId3">
            <a:alphaModFix/>
          </a:blip>
          <a:srcRect l="4444" t="15178" r="69909" b="75059"/>
          <a:stretch/>
        </p:blipFill>
        <p:spPr>
          <a:xfrm>
            <a:off x="4712525" y="120813"/>
            <a:ext cx="3527898" cy="1037624"/>
          </a:xfrm>
          <a:prstGeom prst="rect">
            <a:avLst/>
          </a:prstGeom>
          <a:noFill/>
          <a:ln>
            <a:noFill/>
          </a:ln>
        </p:spPr>
      </p:pic>
      <p:pic>
        <p:nvPicPr>
          <p:cNvPr id="370" name="Google Shape;370;p43"/>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pic>
        <p:nvPicPr>
          <p:cNvPr id="371" name="Google Shape;371;p43"/>
          <p:cNvPicPr preferRelativeResize="0"/>
          <p:nvPr/>
        </p:nvPicPr>
        <p:blipFill>
          <a:blip r:embed="rId5">
            <a:alphaModFix/>
          </a:blip>
          <a:stretch>
            <a:fillRect/>
          </a:stretch>
        </p:blipFill>
        <p:spPr>
          <a:xfrm>
            <a:off x="275125" y="956831"/>
            <a:ext cx="3200358" cy="3968444"/>
          </a:xfrm>
          <a:prstGeom prst="rect">
            <a:avLst/>
          </a:prstGeom>
          <a:noFill/>
          <a:ln>
            <a:noFill/>
          </a:ln>
        </p:spPr>
      </p:pic>
      <p:sp>
        <p:nvSpPr>
          <p:cNvPr id="372" name="Google Shape;372;p43"/>
          <p:cNvSpPr txBox="1"/>
          <p:nvPr/>
        </p:nvSpPr>
        <p:spPr>
          <a:xfrm>
            <a:off x="3671625" y="1173900"/>
            <a:ext cx="5163900" cy="360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Calibri"/>
                <a:ea typeface="Calibri"/>
                <a:cs typeface="Calibri"/>
                <a:sym typeface="Calibri"/>
              </a:rPr>
              <a:t>The story of what happened in Le Blanc Seing (The White Seing)</a:t>
            </a:r>
            <a:endParaRPr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Le Blanc Seing, 1965 by Rene Magritte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Surrealism aimed to transcend realist depiction of scenes available to ordinary perception. Under the influence of the new discipline of psychoanalysis, surrealists made use of such techniques as dream analysis to uncover the unconscious workings of the mind and the symbols that the unconscious works with. Not much of Magritte's oeuvre consists of literally inconsistent images, but at least one famous image does, Le Blanc Seing. </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This painting utilises a technique like that of the Schuster fork, and illustrates how the mind constructs the impossibility. The mind puts together the separate elements into a "coherent" whole of these parts. The horse is thus bisected by a patch of background grass. Also, one of the tree trunks is in front of the horse but its base is behind the horse. It certainly seems that these elements are inconsistent with our conception of a rider in a forest. For example, it qualifies as an occlusion illusion, since reversal of occlusions is sufficient to produce a consistent image.</a:t>
            </a:r>
            <a:endParaRPr sz="1200">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44"/>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378" name="Google Shape;378;p44"/>
          <p:cNvPicPr preferRelativeResize="0"/>
          <p:nvPr/>
        </p:nvPicPr>
        <p:blipFill rotWithShape="1">
          <a:blip r:embed="rId4">
            <a:alphaModFix/>
          </a:blip>
          <a:srcRect l="5952" t="24286" r="68232" b="65301"/>
          <a:stretch/>
        </p:blipFill>
        <p:spPr>
          <a:xfrm>
            <a:off x="4931500" y="1"/>
            <a:ext cx="3559174" cy="1109349"/>
          </a:xfrm>
          <a:prstGeom prst="rect">
            <a:avLst/>
          </a:prstGeom>
          <a:noFill/>
          <a:ln>
            <a:noFill/>
          </a:ln>
        </p:spPr>
      </p:pic>
      <p:pic>
        <p:nvPicPr>
          <p:cNvPr id="379" name="Google Shape;379;p44"/>
          <p:cNvPicPr preferRelativeResize="0"/>
          <p:nvPr/>
        </p:nvPicPr>
        <p:blipFill>
          <a:blip r:embed="rId5">
            <a:alphaModFix/>
          </a:blip>
          <a:stretch>
            <a:fillRect/>
          </a:stretch>
        </p:blipFill>
        <p:spPr>
          <a:xfrm>
            <a:off x="265550" y="935800"/>
            <a:ext cx="4972466" cy="3729350"/>
          </a:xfrm>
          <a:prstGeom prst="rect">
            <a:avLst/>
          </a:prstGeom>
          <a:noFill/>
          <a:ln>
            <a:noFill/>
          </a:ln>
        </p:spPr>
      </p:pic>
      <p:sp>
        <p:nvSpPr>
          <p:cNvPr id="380" name="Google Shape;380;p44"/>
          <p:cNvSpPr txBox="1"/>
          <p:nvPr/>
        </p:nvSpPr>
        <p:spPr>
          <a:xfrm>
            <a:off x="188625" y="4603675"/>
            <a:ext cx="4972500" cy="25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Decalcomania by Rene Magritte, 1966</a:t>
            </a:r>
            <a:endParaRPr sz="1200">
              <a:latin typeface="Calibri"/>
              <a:ea typeface="Calibri"/>
              <a:cs typeface="Calibri"/>
              <a:sym typeface="Calibri"/>
            </a:endParaRPr>
          </a:p>
        </p:txBody>
      </p:sp>
      <p:sp>
        <p:nvSpPr>
          <p:cNvPr id="381" name="Google Shape;381;p44"/>
          <p:cNvSpPr txBox="1"/>
          <p:nvPr/>
        </p:nvSpPr>
        <p:spPr>
          <a:xfrm>
            <a:off x="5453950" y="2276200"/>
            <a:ext cx="3442500" cy="246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At first glance, René Magritte </a:t>
            </a:r>
            <a:r>
              <a:rPr lang="en" sz="1000" i="1">
                <a:latin typeface="Calibri"/>
                <a:ea typeface="Calibri"/>
                <a:cs typeface="Calibri"/>
                <a:sym typeface="Calibri"/>
              </a:rPr>
              <a:t>Décalcomanie</a:t>
            </a:r>
            <a:r>
              <a:rPr lang="en" sz="1000">
                <a:latin typeface="Calibri"/>
                <a:ea typeface="Calibri"/>
                <a:cs typeface="Calibri"/>
                <a:sym typeface="Calibri"/>
              </a:rPr>
              <a:t> shows a man standing next to his own silhouette. The man wearing the bowler hat is a familiar image, reappearing throughout Magritte's body of work. Both the man and his absence face away from viewer and stare out across an empty beach and flat sea against a blue sky with white clouds. The image creates an inescapable sense of stillness, as if time has stopped for this moment.The man's silhouette seems to have been cut out of the curtain hanging down over half of the composition. Closer looking actually shows that the silhouettes are not quite the same; part of the curtain is seen, slightly distorted, in the man's outline. The profile becomes a kind of lens through which the world beyond is seen. By creating this image, Magritte returned once again to the Surrealist principle of letting thought reign free, untethered by associations.</a:t>
            </a:r>
            <a:endParaRPr sz="1000">
              <a:latin typeface="Calibri"/>
              <a:ea typeface="Calibri"/>
              <a:cs typeface="Calibri"/>
              <a:sym typeface="Calibri"/>
            </a:endParaRPr>
          </a:p>
        </p:txBody>
      </p:sp>
      <p:sp>
        <p:nvSpPr>
          <p:cNvPr id="382" name="Google Shape;382;p44"/>
          <p:cNvSpPr txBox="1"/>
          <p:nvPr/>
        </p:nvSpPr>
        <p:spPr>
          <a:xfrm>
            <a:off x="7058400" y="982225"/>
            <a:ext cx="1710900" cy="110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Observe Decalcomania by Rene Magritte. What details do you notice? Using a mirror-image approach, finish the second silhouette and add the details.</a:t>
            </a:r>
            <a:endParaRPr sz="1100">
              <a:latin typeface="Calibri"/>
              <a:ea typeface="Calibri"/>
              <a:cs typeface="Calibri"/>
              <a:sym typeface="Calibri"/>
            </a:endParaRPr>
          </a:p>
        </p:txBody>
      </p:sp>
      <p:pic>
        <p:nvPicPr>
          <p:cNvPr id="383" name="Google Shape;383;p44"/>
          <p:cNvPicPr preferRelativeResize="0"/>
          <p:nvPr/>
        </p:nvPicPr>
        <p:blipFill>
          <a:blip r:embed="rId6">
            <a:alphaModFix/>
          </a:blip>
          <a:stretch>
            <a:fillRect/>
          </a:stretch>
        </p:blipFill>
        <p:spPr>
          <a:xfrm>
            <a:off x="5545592" y="1130548"/>
            <a:ext cx="1468036" cy="1109401"/>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p45"/>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389" name="Google Shape;389;p45"/>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390" name="Google Shape;390;p45"/>
          <p:cNvPicPr preferRelativeResize="0"/>
          <p:nvPr/>
        </p:nvPicPr>
        <p:blipFill>
          <a:blip r:embed="rId5">
            <a:alphaModFix/>
          </a:blip>
          <a:stretch>
            <a:fillRect/>
          </a:stretch>
        </p:blipFill>
        <p:spPr>
          <a:xfrm>
            <a:off x="3318100" y="911450"/>
            <a:ext cx="5559700" cy="4018150"/>
          </a:xfrm>
          <a:prstGeom prst="rect">
            <a:avLst/>
          </a:prstGeom>
          <a:noFill/>
          <a:ln>
            <a:noFill/>
          </a:ln>
        </p:spPr>
      </p:pic>
      <p:sp>
        <p:nvSpPr>
          <p:cNvPr id="391" name="Google Shape;391;p45"/>
          <p:cNvSpPr txBox="1"/>
          <p:nvPr/>
        </p:nvSpPr>
        <p:spPr>
          <a:xfrm>
            <a:off x="162950" y="906475"/>
            <a:ext cx="3106500" cy="407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Although Mark Rothko is known for his later works of bold color combinations, there are a handful of more ‘traditional’ paintings from his early works. This one called, Street Scene is stark compared to his color exploration paintings.</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Observe carefully the scene and characters. What do you suppose Mark has portrayed? What is the meaning of each character?</a:t>
            </a:r>
            <a:endParaRPr>
              <a:latin typeface="Calibri"/>
              <a:ea typeface="Calibri"/>
              <a:cs typeface="Calibri"/>
              <a:sym typeface="Calibri"/>
            </a:endParaRPr>
          </a:p>
        </p:txBody>
      </p:sp>
      <p:pic>
        <p:nvPicPr>
          <p:cNvPr id="392" name="Google Shape;392;p45"/>
          <p:cNvPicPr preferRelativeResize="0"/>
          <p:nvPr/>
        </p:nvPicPr>
        <p:blipFill>
          <a:blip r:embed="rId6">
            <a:alphaModFix/>
          </a:blip>
          <a:stretch>
            <a:fillRect/>
          </a:stretch>
        </p:blipFill>
        <p:spPr>
          <a:xfrm>
            <a:off x="457925" y="2393225"/>
            <a:ext cx="2351359" cy="13756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46"/>
          <p:cNvPicPr preferRelativeResize="0"/>
          <p:nvPr/>
        </p:nvPicPr>
        <p:blipFill>
          <a:blip r:embed="rId3">
            <a:alphaModFix/>
          </a:blip>
          <a:stretch>
            <a:fillRect/>
          </a:stretch>
        </p:blipFill>
        <p:spPr>
          <a:xfrm>
            <a:off x="-104775" y="1055550"/>
            <a:ext cx="5620001" cy="3730149"/>
          </a:xfrm>
          <a:prstGeom prst="rect">
            <a:avLst/>
          </a:prstGeom>
          <a:noFill/>
          <a:ln>
            <a:noFill/>
          </a:ln>
        </p:spPr>
      </p:pic>
      <p:pic>
        <p:nvPicPr>
          <p:cNvPr id="398" name="Google Shape;398;p46"/>
          <p:cNvPicPr preferRelativeResize="0"/>
          <p:nvPr/>
        </p:nvPicPr>
        <p:blipFill rotWithShape="1">
          <a:blip r:embed="rId4">
            <a:alphaModFix/>
          </a:blip>
          <a:srcRect l="4510" t="47313" r="62322" b="46115"/>
          <a:stretch/>
        </p:blipFill>
        <p:spPr>
          <a:xfrm>
            <a:off x="111575" y="111577"/>
            <a:ext cx="4382326" cy="670924"/>
          </a:xfrm>
          <a:prstGeom prst="rect">
            <a:avLst/>
          </a:prstGeom>
          <a:noFill/>
          <a:ln>
            <a:noFill/>
          </a:ln>
        </p:spPr>
      </p:pic>
      <p:pic>
        <p:nvPicPr>
          <p:cNvPr id="399" name="Google Shape;399;p46"/>
          <p:cNvPicPr preferRelativeResize="0"/>
          <p:nvPr/>
        </p:nvPicPr>
        <p:blipFill rotWithShape="1">
          <a:blip r:embed="rId5">
            <a:alphaModFix/>
          </a:blip>
          <a:srcRect l="5954" t="42941" r="66555" b="41874"/>
          <a:stretch/>
        </p:blipFill>
        <p:spPr>
          <a:xfrm>
            <a:off x="4719525" y="-40825"/>
            <a:ext cx="4083577" cy="1742951"/>
          </a:xfrm>
          <a:prstGeom prst="rect">
            <a:avLst/>
          </a:prstGeom>
          <a:noFill/>
          <a:ln>
            <a:noFill/>
          </a:ln>
        </p:spPr>
      </p:pic>
      <p:sp>
        <p:nvSpPr>
          <p:cNvPr id="400" name="Google Shape;400;p46"/>
          <p:cNvSpPr txBox="1"/>
          <p:nvPr/>
        </p:nvSpPr>
        <p:spPr>
          <a:xfrm>
            <a:off x="5624300" y="1770825"/>
            <a:ext cx="3130800" cy="21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Suppose you had the chance to be tutored / trained by one artist, who would it be?</a:t>
            </a:r>
            <a:endParaRPr/>
          </a:p>
          <a:p>
            <a:pPr marL="0" lvl="0" indent="0" algn="l" rtl="0">
              <a:spcBef>
                <a:spcPts val="0"/>
              </a:spcBef>
              <a:spcAft>
                <a:spcPts val="0"/>
              </a:spcAft>
              <a:buNone/>
            </a:pPr>
            <a:endParaRPr/>
          </a:p>
          <a:p>
            <a:pPr marL="0" lvl="0" indent="0" algn="l" rtl="0">
              <a:spcBef>
                <a:spcPts val="0"/>
              </a:spcBef>
              <a:spcAft>
                <a:spcPts val="0"/>
              </a:spcAft>
              <a:buNone/>
            </a:pPr>
            <a:r>
              <a:rPr lang="en"/>
              <a:t>What would you hope to learn from them?</a:t>
            </a:r>
            <a:endParaRPr/>
          </a:p>
          <a:p>
            <a:pPr marL="0" lvl="0" indent="0" algn="l" rtl="0">
              <a:spcBef>
                <a:spcPts val="0"/>
              </a:spcBef>
              <a:spcAft>
                <a:spcPts val="0"/>
              </a:spcAft>
              <a:buNone/>
            </a:pPr>
            <a:endParaRPr/>
          </a:p>
          <a:p>
            <a:pPr marL="0" lvl="0" indent="0" algn="l" rtl="0">
              <a:spcBef>
                <a:spcPts val="0"/>
              </a:spcBef>
              <a:spcAft>
                <a:spcPts val="0"/>
              </a:spcAft>
              <a:buNone/>
            </a:pPr>
            <a:r>
              <a:rPr lang="en"/>
              <a:t>Where in the world would you be for the tutelage?</a:t>
            </a:r>
            <a:endParaRPr/>
          </a:p>
          <a:p>
            <a:pPr marL="0" lvl="0" indent="0" algn="l" rtl="0">
              <a:spcBef>
                <a:spcPts val="0"/>
              </a:spcBef>
              <a:spcAft>
                <a:spcPts val="0"/>
              </a:spcAft>
              <a:buNone/>
            </a:pPr>
            <a:endParaRPr/>
          </a:p>
          <a:p>
            <a:pPr marL="0" lvl="0" indent="0" algn="l" rtl="0">
              <a:spcBef>
                <a:spcPts val="0"/>
              </a:spcBef>
              <a:spcAft>
                <a:spcPts val="0"/>
              </a:spcAft>
              <a:buNone/>
            </a:pPr>
            <a:r>
              <a:rPr lang="en"/>
              <a:t>What questions would you ask the artist?</a:t>
            </a:r>
            <a:endParaRPr/>
          </a:p>
        </p:txBody>
      </p:sp>
      <p:sp>
        <p:nvSpPr>
          <p:cNvPr id="401" name="Google Shape;401;p46"/>
          <p:cNvSpPr txBox="1"/>
          <p:nvPr/>
        </p:nvSpPr>
        <p:spPr>
          <a:xfrm>
            <a:off x="5463600" y="1189725"/>
            <a:ext cx="2918400" cy="43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rPr>
              <a:t>...</a:t>
            </a:r>
            <a:r>
              <a:rPr lang="en" sz="1800" i="1">
                <a:solidFill>
                  <a:schemeClr val="dk1"/>
                </a:solidFill>
              </a:rPr>
              <a:t>a priceless experience</a:t>
            </a:r>
            <a:endParaRPr sz="18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pic>
        <p:nvPicPr>
          <p:cNvPr id="406" name="Google Shape;406;p47"/>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07" name="Google Shape;407;p4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08" name="Google Shape;408;p47"/>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30</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A912A75D-5CD0-2C0E-04A7-B64A08BBB254}"/>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pic>
        <p:nvPicPr>
          <p:cNvPr id="413" name="Google Shape;413;p48"/>
          <p:cNvPicPr preferRelativeResize="0"/>
          <p:nvPr/>
        </p:nvPicPr>
        <p:blipFill rotWithShape="1">
          <a:blip r:embed="rId3">
            <a:alphaModFix/>
          </a:blip>
          <a:srcRect l="49870" t="3246" r="16604" b="84823"/>
          <a:stretch/>
        </p:blipFill>
        <p:spPr>
          <a:xfrm>
            <a:off x="-100400" y="-13075"/>
            <a:ext cx="4787450" cy="1316549"/>
          </a:xfrm>
          <a:prstGeom prst="rect">
            <a:avLst/>
          </a:prstGeom>
          <a:noFill/>
          <a:ln>
            <a:noFill/>
          </a:ln>
        </p:spPr>
      </p:pic>
      <p:pic>
        <p:nvPicPr>
          <p:cNvPr id="414" name="Google Shape;414;p48"/>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sp>
        <p:nvSpPr>
          <p:cNvPr id="415" name="Google Shape;415;p48"/>
          <p:cNvSpPr txBox="1"/>
          <p:nvPr/>
        </p:nvSpPr>
        <p:spPr>
          <a:xfrm>
            <a:off x="4522225" y="937025"/>
            <a:ext cx="1853700" cy="2026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 sz="1200">
                <a:latin typeface="Calibri"/>
                <a:ea typeface="Calibri"/>
                <a:cs typeface="Calibri"/>
                <a:sym typeface="Calibri"/>
              </a:rPr>
              <a:t>“Bones are the inside structure that nature uses for both lightness and strength…so in bones you can find the principles which can be very important in sculpture.”</a:t>
            </a:r>
            <a:endParaRPr sz="1200">
              <a:latin typeface="Calibri"/>
              <a:ea typeface="Calibri"/>
              <a:cs typeface="Calibri"/>
              <a:sym typeface="Calibri"/>
            </a:endParaRPr>
          </a:p>
          <a:p>
            <a:pPr marL="0" lvl="0" indent="0" algn="ctr" rtl="0">
              <a:lnSpc>
                <a:spcPct val="115000"/>
              </a:lnSpc>
              <a:spcBef>
                <a:spcPts val="0"/>
              </a:spcBef>
              <a:spcAft>
                <a:spcPts val="0"/>
              </a:spcAft>
              <a:buNone/>
            </a:pPr>
            <a:r>
              <a:rPr lang="en" sz="1200" i="1">
                <a:latin typeface="Calibri"/>
                <a:ea typeface="Calibri"/>
                <a:cs typeface="Calibri"/>
                <a:sym typeface="Calibri"/>
              </a:rPr>
              <a:t>Henry Moore</a:t>
            </a:r>
            <a:endParaRPr sz="1200">
              <a:latin typeface="Calibri"/>
              <a:ea typeface="Calibri"/>
              <a:cs typeface="Calibri"/>
              <a:sym typeface="Calibri"/>
            </a:endParaRPr>
          </a:p>
        </p:txBody>
      </p:sp>
      <p:pic>
        <p:nvPicPr>
          <p:cNvPr id="416" name="Google Shape;416;p48"/>
          <p:cNvPicPr preferRelativeResize="0"/>
          <p:nvPr/>
        </p:nvPicPr>
        <p:blipFill>
          <a:blip r:embed="rId5">
            <a:alphaModFix/>
          </a:blip>
          <a:stretch>
            <a:fillRect/>
          </a:stretch>
        </p:blipFill>
        <p:spPr>
          <a:xfrm>
            <a:off x="6375925" y="937024"/>
            <a:ext cx="2625500" cy="1873409"/>
          </a:xfrm>
          <a:prstGeom prst="rect">
            <a:avLst/>
          </a:prstGeom>
          <a:noFill/>
          <a:ln>
            <a:noFill/>
          </a:ln>
        </p:spPr>
      </p:pic>
      <p:pic>
        <p:nvPicPr>
          <p:cNvPr id="417" name="Google Shape;417;p48"/>
          <p:cNvPicPr preferRelativeResize="0"/>
          <p:nvPr/>
        </p:nvPicPr>
        <p:blipFill>
          <a:blip r:embed="rId6">
            <a:alphaModFix/>
          </a:blip>
          <a:stretch>
            <a:fillRect/>
          </a:stretch>
        </p:blipFill>
        <p:spPr>
          <a:xfrm>
            <a:off x="4619100" y="2944125"/>
            <a:ext cx="1750261" cy="2026800"/>
          </a:xfrm>
          <a:prstGeom prst="rect">
            <a:avLst/>
          </a:prstGeom>
          <a:noFill/>
          <a:ln>
            <a:noFill/>
          </a:ln>
        </p:spPr>
      </p:pic>
      <p:sp>
        <p:nvSpPr>
          <p:cNvPr id="418" name="Google Shape;418;p48"/>
          <p:cNvSpPr txBox="1"/>
          <p:nvPr/>
        </p:nvSpPr>
        <p:spPr>
          <a:xfrm>
            <a:off x="58575" y="1242600"/>
            <a:ext cx="4382400" cy="3819900"/>
          </a:xfrm>
          <a:prstGeom prst="rect">
            <a:avLst/>
          </a:prstGeom>
          <a:noFill/>
          <a:ln>
            <a:noFill/>
          </a:ln>
        </p:spPr>
        <p:txBody>
          <a:bodyPr spcFirstLastPara="1" wrap="square" lIns="91425" tIns="91425" rIns="91425" bIns="91425" anchor="t" anchorCtr="0">
            <a:noAutofit/>
          </a:bodyPr>
          <a:lstStyle/>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Born in Castleford in Yorkshire, on July 30, 1898</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Seventh of eight children of a mining engineer and homemaker, Moore was encouraged by his often financially struggling father to pursue higher education and a white collar career. </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Moore later chose sculpting as his vocation, a job his father regarded as manual labor. </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Inspired by Michelangelo, Moore began modeling in clay and wood at his school in Castleford.</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Enrolled at Leeds School of Art, becoming their first sculpture student.</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Received a scholarship to pursue studies at the Royal College of Art in London.</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Traveled to Italy and Paris; found inspiration from the a plaster cast of the Chacmool, an Aztec sculpture from c.900-1000 AD that would be a crucial influence on his early work</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Taught for 7 years at the Royal College of Art in London</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Friends with Piet Mondrian; same group of artists</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In 1940, Moore's own home was bombed so he moved to the country, Perry Green, where he resided until he died.</a:t>
            </a:r>
            <a:endParaRPr sz="1100">
              <a:solidFill>
                <a:schemeClr val="accent2"/>
              </a:solidFill>
              <a:latin typeface="Calibri"/>
              <a:ea typeface="Calibri"/>
              <a:cs typeface="Calibri"/>
              <a:sym typeface="Calibri"/>
            </a:endParaRPr>
          </a:p>
          <a:p>
            <a:pPr marL="457200" lvl="0" indent="-298450" algn="l" rtl="0">
              <a:spcBef>
                <a:spcPts val="0"/>
              </a:spcBef>
              <a:spcAft>
                <a:spcPts val="0"/>
              </a:spcAft>
              <a:buClr>
                <a:schemeClr val="accent2"/>
              </a:buClr>
              <a:buSzPts val="1100"/>
              <a:buFont typeface="Calibri"/>
              <a:buChar char="●"/>
            </a:pPr>
            <a:r>
              <a:rPr lang="en" sz="1100">
                <a:solidFill>
                  <a:schemeClr val="accent2"/>
                </a:solidFill>
                <a:latin typeface="Calibri"/>
                <a:ea typeface="Calibri"/>
                <a:cs typeface="Calibri"/>
                <a:sym typeface="Calibri"/>
              </a:rPr>
              <a:t>His first trip to the United States was in 1946 to view his art displayed at the MoMA.</a:t>
            </a:r>
            <a:endParaRPr sz="1100">
              <a:solidFill>
                <a:schemeClr val="accent2"/>
              </a:solidFill>
              <a:latin typeface="Calibri"/>
              <a:ea typeface="Calibri"/>
              <a:cs typeface="Calibri"/>
              <a:sym typeface="Calibri"/>
            </a:endParaRPr>
          </a:p>
        </p:txBody>
      </p:sp>
      <p:sp>
        <p:nvSpPr>
          <p:cNvPr id="419" name="Google Shape;419;p48"/>
          <p:cNvSpPr txBox="1"/>
          <p:nvPr/>
        </p:nvSpPr>
        <p:spPr>
          <a:xfrm>
            <a:off x="6375875" y="2810425"/>
            <a:ext cx="2625600" cy="10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During his lifetime, Moore became synonymous with modern sculpture in England, America and beyond, introducing a wide public to modern styles such as Surrealism and Primitivism. </a:t>
            </a:r>
            <a:endParaRPr sz="1100">
              <a:latin typeface="Calibri"/>
              <a:ea typeface="Calibri"/>
              <a:cs typeface="Calibri"/>
              <a:sym typeface="Calibri"/>
            </a:endParaRPr>
          </a:p>
        </p:txBody>
      </p:sp>
      <p:sp>
        <p:nvSpPr>
          <p:cNvPr id="420" name="Google Shape;420;p48"/>
          <p:cNvSpPr txBox="1"/>
          <p:nvPr/>
        </p:nvSpPr>
        <p:spPr>
          <a:xfrm>
            <a:off x="6477525" y="3911025"/>
            <a:ext cx="2523900" cy="10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4B4B4B"/>
                </a:solidFill>
                <a:latin typeface="Times New Roman"/>
                <a:ea typeface="Times New Roman"/>
                <a:cs typeface="Times New Roman"/>
                <a:sym typeface="Times New Roman"/>
              </a:rPr>
              <a:t>"A sculptor is a person who is interested in the shape of things, a poet in words, a musician by sounds." - Henry Moore</a:t>
            </a:r>
            <a:endParaRPr/>
          </a:p>
        </p:txBody>
      </p:sp>
      <p:sp>
        <p:nvSpPr>
          <p:cNvPr id="421" name="Google Shape;421;p48"/>
          <p:cNvSpPr txBox="1"/>
          <p:nvPr/>
        </p:nvSpPr>
        <p:spPr>
          <a:xfrm>
            <a:off x="539800" y="570350"/>
            <a:ext cx="15075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alibri"/>
                <a:ea typeface="Calibri"/>
                <a:cs typeface="Calibri"/>
                <a:sym typeface="Calibri"/>
              </a:rPr>
              <a:t>HENRY</a:t>
            </a:r>
            <a:endParaRPr sz="2000">
              <a:latin typeface="Calibri"/>
              <a:ea typeface="Calibri"/>
              <a:cs typeface="Calibri"/>
              <a:sym typeface="Calibri"/>
            </a:endParaRPr>
          </a:p>
          <a:p>
            <a:pPr marL="0" lvl="0" indent="0" algn="l" rtl="0">
              <a:spcBef>
                <a:spcPts val="0"/>
              </a:spcBef>
              <a:spcAft>
                <a:spcPts val="0"/>
              </a:spcAft>
              <a:buNone/>
            </a:pPr>
            <a:r>
              <a:rPr lang="en" sz="2000">
                <a:latin typeface="Calibri"/>
                <a:ea typeface="Calibri"/>
                <a:cs typeface="Calibri"/>
                <a:sym typeface="Calibri"/>
              </a:rPr>
              <a:t>MOORE</a:t>
            </a:r>
            <a:endParaRPr sz="2000">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426" name="Google Shape;426;p49"/>
          <p:cNvPicPr preferRelativeResize="0"/>
          <p:nvPr/>
        </p:nvPicPr>
        <p:blipFill rotWithShape="1">
          <a:blip r:embed="rId3">
            <a:alphaModFix/>
          </a:blip>
          <a:srcRect l="4510" t="16822" r="62322" b="77167"/>
          <a:stretch/>
        </p:blipFill>
        <p:spPr>
          <a:xfrm>
            <a:off x="4470275" y="278905"/>
            <a:ext cx="4382326" cy="613651"/>
          </a:xfrm>
          <a:prstGeom prst="rect">
            <a:avLst/>
          </a:prstGeom>
          <a:noFill/>
          <a:ln>
            <a:noFill/>
          </a:ln>
        </p:spPr>
      </p:pic>
      <p:pic>
        <p:nvPicPr>
          <p:cNvPr id="427" name="Google Shape;427;p49"/>
          <p:cNvPicPr preferRelativeResize="0"/>
          <p:nvPr/>
        </p:nvPicPr>
        <p:blipFill rotWithShape="1">
          <a:blip r:embed="rId4">
            <a:alphaModFix/>
          </a:blip>
          <a:srcRect l="49869" t="14741" r="24819" b="77667"/>
          <a:stretch/>
        </p:blipFill>
        <p:spPr>
          <a:xfrm>
            <a:off x="63752" y="145050"/>
            <a:ext cx="4332224" cy="1004149"/>
          </a:xfrm>
          <a:prstGeom prst="rect">
            <a:avLst/>
          </a:prstGeom>
          <a:noFill/>
          <a:ln>
            <a:noFill/>
          </a:ln>
        </p:spPr>
      </p:pic>
      <p:pic>
        <p:nvPicPr>
          <p:cNvPr id="428" name="Google Shape;428;p49"/>
          <p:cNvPicPr preferRelativeResize="0"/>
          <p:nvPr/>
        </p:nvPicPr>
        <p:blipFill>
          <a:blip r:embed="rId5">
            <a:alphaModFix/>
          </a:blip>
          <a:stretch>
            <a:fillRect/>
          </a:stretch>
        </p:blipFill>
        <p:spPr>
          <a:xfrm>
            <a:off x="365950" y="2398475"/>
            <a:ext cx="1662600" cy="2497450"/>
          </a:xfrm>
          <a:prstGeom prst="rect">
            <a:avLst/>
          </a:prstGeom>
          <a:noFill/>
          <a:ln>
            <a:noFill/>
          </a:ln>
        </p:spPr>
      </p:pic>
      <p:sp>
        <p:nvSpPr>
          <p:cNvPr id="429" name="Google Shape;429;p49"/>
          <p:cNvSpPr txBox="1"/>
          <p:nvPr/>
        </p:nvSpPr>
        <p:spPr>
          <a:xfrm>
            <a:off x="2378000" y="983050"/>
            <a:ext cx="3134100" cy="4038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b="1">
                <a:solidFill>
                  <a:schemeClr val="dk1"/>
                </a:solidFill>
                <a:latin typeface="Calibri"/>
                <a:ea typeface="Calibri"/>
                <a:cs typeface="Calibri"/>
                <a:sym typeface="Calibri"/>
              </a:rPr>
              <a:t>On July 14, 2018, an artwork equal in length to 14 blue whales placed in a line will go on display in its entirety for the first time in more than half a century. Incidentally, those colossal creatures are central to the work. At 1,275 feet long, the </a:t>
            </a:r>
            <a:r>
              <a:rPr lang="en" sz="1100" b="1" i="1">
                <a:solidFill>
                  <a:schemeClr val="dk1"/>
                </a:solidFill>
                <a:latin typeface="Calibri"/>
                <a:ea typeface="Calibri"/>
                <a:cs typeface="Calibri"/>
                <a:sym typeface="Calibri"/>
              </a:rPr>
              <a:t>Grand Panorama of a Whaling Voyage ‘Round the World</a:t>
            </a:r>
            <a:r>
              <a:rPr lang="en" sz="1100" b="1">
                <a:solidFill>
                  <a:schemeClr val="dk1"/>
                </a:solidFill>
                <a:latin typeface="Calibri"/>
                <a:ea typeface="Calibri"/>
                <a:cs typeface="Calibri"/>
                <a:sym typeface="Calibri"/>
              </a:rPr>
              <a:t>, which was painted in 1848 in New Bedford, Massachusetts by Benjamin Russell, an artist and merchant, and Caleb Purrington, a sign painter, is the longest painting in North America, according to the New Bedford Whaling Museum, which is staging the work’s big return.</a:t>
            </a:r>
            <a:endParaRPr sz="11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100" b="1">
              <a:solidFill>
                <a:schemeClr val="dk1"/>
              </a:solidFill>
              <a:latin typeface="Calibri"/>
              <a:ea typeface="Calibri"/>
              <a:cs typeface="Calibri"/>
              <a:sym typeface="Calibri"/>
            </a:endParaRPr>
          </a:p>
          <a:p>
            <a:pPr marL="0" lvl="0" indent="0" algn="l" rtl="0">
              <a:spcBef>
                <a:spcPts val="0"/>
              </a:spcBef>
              <a:spcAft>
                <a:spcPts val="0"/>
              </a:spcAft>
              <a:buNone/>
            </a:pPr>
            <a:r>
              <a:rPr lang="en" sz="1100" b="1">
                <a:solidFill>
                  <a:schemeClr val="dk1"/>
                </a:solidFill>
                <a:latin typeface="Calibri"/>
                <a:ea typeface="Calibri"/>
                <a:cs typeface="Calibri"/>
                <a:sym typeface="Calibri"/>
              </a:rPr>
              <a:t>Over the last three years, it has undergone extensive restoration work, having damage that it incurred over its action-packed life repaired. During the mid-19th century, the </a:t>
            </a:r>
            <a:r>
              <a:rPr lang="en" sz="1100" b="1" i="1">
                <a:solidFill>
                  <a:schemeClr val="dk1"/>
                </a:solidFill>
                <a:latin typeface="Calibri"/>
                <a:ea typeface="Calibri"/>
                <a:cs typeface="Calibri"/>
                <a:sym typeface="Calibri"/>
              </a:rPr>
              <a:t>Panorama</a:t>
            </a:r>
            <a:r>
              <a:rPr lang="en" sz="1100" b="1">
                <a:solidFill>
                  <a:schemeClr val="dk1"/>
                </a:solidFill>
                <a:latin typeface="Calibri"/>
                <a:ea typeface="Calibri"/>
                <a:cs typeface="Calibri"/>
                <a:sym typeface="Calibri"/>
              </a:rPr>
              <a:t> traveled to cities around the country—Boston, New York, and St. Louis, to name a few—and was exhibited as a lively, cinematic experience, often narrated by Russell himself over the course of a two-hour performance.</a:t>
            </a:r>
            <a:endParaRPr sz="1100" b="1">
              <a:solidFill>
                <a:schemeClr val="dk1"/>
              </a:solidFill>
              <a:latin typeface="Calibri"/>
              <a:ea typeface="Calibri"/>
              <a:cs typeface="Calibri"/>
              <a:sym typeface="Calibri"/>
            </a:endParaRPr>
          </a:p>
        </p:txBody>
      </p:sp>
      <p:sp>
        <p:nvSpPr>
          <p:cNvPr id="430" name="Google Shape;430;p49"/>
          <p:cNvSpPr txBox="1"/>
          <p:nvPr/>
        </p:nvSpPr>
        <p:spPr>
          <a:xfrm>
            <a:off x="253925" y="960575"/>
            <a:ext cx="2198700" cy="1361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300"/>
              </a:spcAft>
              <a:buNone/>
            </a:pPr>
            <a:r>
              <a:rPr lang="en">
                <a:solidFill>
                  <a:schemeClr val="dk1"/>
                </a:solidFill>
                <a:latin typeface="Calibri"/>
                <a:ea typeface="Calibri"/>
                <a:cs typeface="Calibri"/>
                <a:sym typeface="Calibri"/>
              </a:rPr>
              <a:t>Long Hidden From View, Longest Painting in North America—Grand Panorama of a Whaling Voyage ‘Round the World—Returns                  </a:t>
            </a:r>
            <a:r>
              <a:rPr lang="en" sz="1000">
                <a:solidFill>
                  <a:srgbClr val="777777"/>
                </a:solidFill>
                <a:latin typeface="Calibri"/>
                <a:ea typeface="Calibri"/>
                <a:cs typeface="Calibri"/>
                <a:sym typeface="Calibri"/>
              </a:rPr>
              <a:t>BY </a:t>
            </a:r>
            <a:r>
              <a:rPr lang="en" sz="1000" i="1">
                <a:solidFill>
                  <a:schemeClr val="dk1"/>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Claire Selvin</a:t>
            </a:r>
            <a:r>
              <a:rPr lang="en" sz="1000">
                <a:solidFill>
                  <a:srgbClr val="777777"/>
                </a:solidFill>
                <a:latin typeface="Calibri"/>
                <a:ea typeface="Calibri"/>
                <a:cs typeface="Calibri"/>
                <a:sym typeface="Calibri"/>
              </a:rPr>
              <a:t>   </a:t>
            </a:r>
            <a:r>
              <a:rPr lang="en" sz="1000" b="1">
                <a:solidFill>
                  <a:srgbClr val="777777"/>
                </a:solidFill>
                <a:latin typeface="Calibri"/>
                <a:ea typeface="Calibri"/>
                <a:cs typeface="Calibri"/>
                <a:sym typeface="Calibri"/>
              </a:rPr>
              <a:t>07/09/18</a:t>
            </a:r>
            <a:endParaRPr sz="1000">
              <a:latin typeface="Calibri"/>
              <a:ea typeface="Calibri"/>
              <a:cs typeface="Calibri"/>
              <a:sym typeface="Calibri"/>
            </a:endParaRPr>
          </a:p>
        </p:txBody>
      </p:sp>
      <p:sp>
        <p:nvSpPr>
          <p:cNvPr id="431" name="Google Shape;431;p49"/>
          <p:cNvSpPr txBox="1"/>
          <p:nvPr/>
        </p:nvSpPr>
        <p:spPr>
          <a:xfrm>
            <a:off x="5588325" y="983050"/>
            <a:ext cx="3340500" cy="370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chemeClr val="dk1"/>
                </a:solidFill>
                <a:latin typeface="Calibri"/>
                <a:ea typeface="Calibri"/>
                <a:cs typeface="Calibri"/>
                <a:sym typeface="Calibri"/>
              </a:rPr>
              <a:t>The spools of painted cotton sheeting that comprise the work were furled and unfurled, revealing rich scenes of far-flung wonders, seen by Russell while working as a steerer on the </a:t>
            </a:r>
            <a:r>
              <a:rPr lang="en" sz="1100" b="1" i="1">
                <a:solidFill>
                  <a:schemeClr val="dk1"/>
                </a:solidFill>
                <a:latin typeface="Calibri"/>
                <a:ea typeface="Calibri"/>
                <a:cs typeface="Calibri"/>
                <a:sym typeface="Calibri"/>
              </a:rPr>
              <a:t>Kutusoff</a:t>
            </a:r>
            <a:r>
              <a:rPr lang="en" sz="1100" b="1">
                <a:solidFill>
                  <a:schemeClr val="dk1"/>
                </a:solidFill>
                <a:latin typeface="Calibri"/>
                <a:ea typeface="Calibri"/>
                <a:cs typeface="Calibri"/>
                <a:sym typeface="Calibri"/>
              </a:rPr>
              <a:t>, which set sail from New Bedford in 1841 and returned in 1845. The ship traveled to New Zealand, Tahiti, Cape Horn, and the Hawaiian Islands, among other distant locations, and Russell created the fanciful </a:t>
            </a:r>
            <a:r>
              <a:rPr lang="en" sz="1100" b="1" i="1">
                <a:solidFill>
                  <a:schemeClr val="dk1"/>
                </a:solidFill>
                <a:latin typeface="Calibri"/>
                <a:ea typeface="Calibri"/>
                <a:cs typeface="Calibri"/>
                <a:sym typeface="Calibri"/>
              </a:rPr>
              <a:t>Panorama</a:t>
            </a:r>
            <a:r>
              <a:rPr lang="en" sz="1100" b="1">
                <a:solidFill>
                  <a:schemeClr val="dk1"/>
                </a:solidFill>
                <a:latin typeface="Calibri"/>
                <a:ea typeface="Calibri"/>
                <a:cs typeface="Calibri"/>
                <a:sym typeface="Calibri"/>
              </a:rPr>
              <a:t> with the hope that it could function as a commercial attraction. </a:t>
            </a:r>
            <a:endParaRPr sz="1100" b="1">
              <a:solidFill>
                <a:schemeClr val="dk1"/>
              </a:solidFill>
              <a:latin typeface="Calibri"/>
              <a:ea typeface="Calibri"/>
              <a:cs typeface="Calibri"/>
              <a:sym typeface="Calibri"/>
            </a:endParaRPr>
          </a:p>
          <a:p>
            <a:pPr marL="0" lvl="0" indent="0" algn="l" rtl="0">
              <a:spcBef>
                <a:spcPts val="0"/>
              </a:spcBef>
              <a:spcAft>
                <a:spcPts val="0"/>
              </a:spcAft>
              <a:buNone/>
            </a:pPr>
            <a:endParaRPr sz="1100" b="1">
              <a:solidFill>
                <a:schemeClr val="dk1"/>
              </a:solidFill>
              <a:latin typeface="Calibri"/>
              <a:ea typeface="Calibri"/>
              <a:cs typeface="Calibri"/>
              <a:sym typeface="Calibri"/>
            </a:endParaRPr>
          </a:p>
          <a:p>
            <a:pPr marL="0" lvl="0" indent="0" algn="l" rtl="0">
              <a:spcBef>
                <a:spcPts val="0"/>
              </a:spcBef>
              <a:spcAft>
                <a:spcPts val="0"/>
              </a:spcAft>
              <a:buNone/>
            </a:pPr>
            <a:r>
              <a:rPr lang="en" sz="1100" b="1">
                <a:solidFill>
                  <a:schemeClr val="dk1"/>
                </a:solidFill>
                <a:latin typeface="Calibri"/>
                <a:ea typeface="Calibri"/>
                <a:cs typeface="Calibri"/>
                <a:sym typeface="Calibri"/>
              </a:rPr>
              <a:t>The gargantuan painting includes detailed information about “natural history, maritime history, and architectural history,” Connett said. “There are so many narratives within it. . . . And it was a way for people to experience places they probably never would have visited in their lifetimes.”</a:t>
            </a:r>
            <a:endParaRPr sz="1100" b="1">
              <a:solidFill>
                <a:schemeClr val="dk1"/>
              </a:solidFill>
              <a:latin typeface="Calibri"/>
              <a:ea typeface="Calibri"/>
              <a:cs typeface="Calibri"/>
              <a:sym typeface="Calibri"/>
            </a:endParaRPr>
          </a:p>
          <a:p>
            <a:pPr marL="0" lvl="0" indent="0" algn="l" rtl="0">
              <a:spcBef>
                <a:spcPts val="0"/>
              </a:spcBef>
              <a:spcAft>
                <a:spcPts val="0"/>
              </a:spcAft>
              <a:buNone/>
            </a:pPr>
            <a:endParaRPr sz="1100" b="1">
              <a:solidFill>
                <a:schemeClr val="dk1"/>
              </a:solidFill>
              <a:latin typeface="Calibri"/>
              <a:ea typeface="Calibri"/>
              <a:cs typeface="Calibri"/>
              <a:sym typeface="Calibri"/>
            </a:endParaRPr>
          </a:p>
          <a:p>
            <a:pPr marL="0" lvl="0" indent="0" algn="l" rtl="0">
              <a:spcBef>
                <a:spcPts val="0"/>
              </a:spcBef>
              <a:spcAft>
                <a:spcPts val="0"/>
              </a:spcAft>
              <a:buNone/>
            </a:pPr>
            <a:r>
              <a:rPr lang="en" sz="1100" b="1">
                <a:solidFill>
                  <a:schemeClr val="dk1"/>
                </a:solidFill>
                <a:latin typeface="Calibri"/>
                <a:ea typeface="Calibri"/>
                <a:cs typeface="Calibri"/>
                <a:sym typeface="Calibri"/>
              </a:rPr>
              <a:t>Four segments of the work remain today—the fifth, depicting the voyage’s course from Fiji to St. Helena, was lost at least 100 years ago, before it came into the hands of the museum.</a:t>
            </a:r>
            <a:endParaRPr sz="1100" b="1">
              <a:solidFill>
                <a:schemeClr val="dk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pic>
        <p:nvPicPr>
          <p:cNvPr id="436" name="Google Shape;436;p50"/>
          <p:cNvPicPr preferRelativeResize="0"/>
          <p:nvPr/>
        </p:nvPicPr>
        <p:blipFill>
          <a:blip r:embed="rId3">
            <a:alphaModFix/>
          </a:blip>
          <a:stretch>
            <a:fillRect/>
          </a:stretch>
        </p:blipFill>
        <p:spPr>
          <a:xfrm>
            <a:off x="157675" y="3167600"/>
            <a:ext cx="2617841" cy="1745197"/>
          </a:xfrm>
          <a:prstGeom prst="rect">
            <a:avLst/>
          </a:prstGeom>
          <a:noFill/>
          <a:ln>
            <a:noFill/>
          </a:ln>
        </p:spPr>
      </p:pic>
      <p:pic>
        <p:nvPicPr>
          <p:cNvPr id="437" name="Google Shape;437;p50"/>
          <p:cNvPicPr preferRelativeResize="0"/>
          <p:nvPr/>
        </p:nvPicPr>
        <p:blipFill>
          <a:blip r:embed="rId4">
            <a:alphaModFix/>
          </a:blip>
          <a:stretch>
            <a:fillRect/>
          </a:stretch>
        </p:blipFill>
        <p:spPr>
          <a:xfrm>
            <a:off x="2856598" y="3165603"/>
            <a:ext cx="1160525" cy="1749197"/>
          </a:xfrm>
          <a:prstGeom prst="rect">
            <a:avLst/>
          </a:prstGeom>
          <a:noFill/>
          <a:ln>
            <a:noFill/>
          </a:ln>
        </p:spPr>
      </p:pic>
      <p:pic>
        <p:nvPicPr>
          <p:cNvPr id="438" name="Google Shape;438;p50"/>
          <p:cNvPicPr preferRelativeResize="0"/>
          <p:nvPr/>
        </p:nvPicPr>
        <p:blipFill>
          <a:blip r:embed="rId5">
            <a:alphaModFix/>
          </a:blip>
          <a:stretch>
            <a:fillRect/>
          </a:stretch>
        </p:blipFill>
        <p:spPr>
          <a:xfrm>
            <a:off x="4125498" y="125350"/>
            <a:ext cx="4866102" cy="4892800"/>
          </a:xfrm>
          <a:prstGeom prst="rect">
            <a:avLst/>
          </a:prstGeom>
          <a:noFill/>
          <a:ln>
            <a:noFill/>
          </a:ln>
        </p:spPr>
      </p:pic>
      <p:pic>
        <p:nvPicPr>
          <p:cNvPr id="439" name="Google Shape;439;p50"/>
          <p:cNvPicPr preferRelativeResize="0"/>
          <p:nvPr/>
        </p:nvPicPr>
        <p:blipFill>
          <a:blip r:embed="rId6">
            <a:alphaModFix/>
          </a:blip>
          <a:stretch>
            <a:fillRect/>
          </a:stretch>
        </p:blipFill>
        <p:spPr>
          <a:xfrm>
            <a:off x="152400" y="152400"/>
            <a:ext cx="3726420" cy="286080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Google Shape;444;p51"/>
          <p:cNvPicPr preferRelativeResize="0"/>
          <p:nvPr/>
        </p:nvPicPr>
        <p:blipFill>
          <a:blip r:embed="rId3">
            <a:alphaModFix/>
          </a:blip>
          <a:stretch>
            <a:fillRect/>
          </a:stretch>
        </p:blipFill>
        <p:spPr>
          <a:xfrm>
            <a:off x="5660725" y="866474"/>
            <a:ext cx="3036625" cy="2264725"/>
          </a:xfrm>
          <a:prstGeom prst="rect">
            <a:avLst/>
          </a:prstGeom>
          <a:noFill/>
          <a:ln>
            <a:noFill/>
          </a:ln>
        </p:spPr>
      </p:pic>
      <p:pic>
        <p:nvPicPr>
          <p:cNvPr id="445" name="Google Shape;445;p51"/>
          <p:cNvPicPr preferRelativeResize="0"/>
          <p:nvPr/>
        </p:nvPicPr>
        <p:blipFill rotWithShape="1">
          <a:blip r:embed="rId4">
            <a:alphaModFix/>
          </a:blip>
          <a:srcRect l="4510" t="27568" r="62322" b="66421"/>
          <a:stretch/>
        </p:blipFill>
        <p:spPr>
          <a:xfrm>
            <a:off x="4572000" y="252813"/>
            <a:ext cx="4382326" cy="613651"/>
          </a:xfrm>
          <a:prstGeom prst="rect">
            <a:avLst/>
          </a:prstGeom>
          <a:noFill/>
          <a:ln>
            <a:noFill/>
          </a:ln>
        </p:spPr>
      </p:pic>
      <p:pic>
        <p:nvPicPr>
          <p:cNvPr id="446" name="Google Shape;446;p51"/>
          <p:cNvPicPr preferRelativeResize="0"/>
          <p:nvPr/>
        </p:nvPicPr>
        <p:blipFill rotWithShape="1">
          <a:blip r:embed="rId5">
            <a:alphaModFix/>
          </a:blip>
          <a:srcRect l="49870" t="21901" r="21633" b="67253"/>
          <a:stretch/>
        </p:blipFill>
        <p:spPr>
          <a:xfrm>
            <a:off x="412825" y="13288"/>
            <a:ext cx="3715350" cy="1092726"/>
          </a:xfrm>
          <a:prstGeom prst="rect">
            <a:avLst/>
          </a:prstGeom>
          <a:noFill/>
          <a:ln>
            <a:noFill/>
          </a:ln>
        </p:spPr>
      </p:pic>
      <p:sp>
        <p:nvSpPr>
          <p:cNvPr id="447" name="Google Shape;447;p51"/>
          <p:cNvSpPr txBox="1"/>
          <p:nvPr/>
        </p:nvSpPr>
        <p:spPr>
          <a:xfrm>
            <a:off x="2601750" y="790275"/>
            <a:ext cx="2597100" cy="61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Engage and Persist</a:t>
            </a:r>
            <a:endParaRPr sz="1800">
              <a:latin typeface="Calibri"/>
              <a:ea typeface="Calibri"/>
              <a:cs typeface="Calibri"/>
              <a:sym typeface="Calibri"/>
            </a:endParaRPr>
          </a:p>
        </p:txBody>
      </p:sp>
      <p:pic>
        <p:nvPicPr>
          <p:cNvPr id="448" name="Google Shape;448;p51"/>
          <p:cNvPicPr preferRelativeResize="0"/>
          <p:nvPr/>
        </p:nvPicPr>
        <p:blipFill>
          <a:blip r:embed="rId6">
            <a:alphaModFix/>
          </a:blip>
          <a:stretch>
            <a:fillRect/>
          </a:stretch>
        </p:blipFill>
        <p:spPr>
          <a:xfrm>
            <a:off x="308125" y="647293"/>
            <a:ext cx="2261100" cy="1462183"/>
          </a:xfrm>
          <a:prstGeom prst="rect">
            <a:avLst/>
          </a:prstGeom>
          <a:noFill/>
          <a:ln>
            <a:noFill/>
          </a:ln>
        </p:spPr>
      </p:pic>
      <p:sp>
        <p:nvSpPr>
          <p:cNvPr id="449" name="Google Shape;449;p51"/>
          <p:cNvSpPr txBox="1"/>
          <p:nvPr/>
        </p:nvSpPr>
        <p:spPr>
          <a:xfrm>
            <a:off x="325925" y="2001175"/>
            <a:ext cx="5316900" cy="3004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Skill - </a:t>
            </a:r>
            <a:r>
              <a:rPr lang="en" sz="1200">
                <a:solidFill>
                  <a:schemeClr val="dk1"/>
                </a:solidFill>
                <a:latin typeface="Calibri"/>
                <a:ea typeface="Calibri"/>
                <a:cs typeface="Calibri"/>
                <a:sym typeface="Calibri"/>
              </a:rPr>
              <a:t>Engagement is possible through self-awareness. Identify interests.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Persistence includes strategies of working through obstacles to continuing (taking a break, asking for someone to comment on their work, standing back and looking at one’s work from a new angel, or working on something else for a while.)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Alertness - </a:t>
            </a:r>
            <a:r>
              <a:rPr lang="en" sz="1200">
                <a:solidFill>
                  <a:schemeClr val="dk1"/>
                </a:solidFill>
                <a:latin typeface="Calibri"/>
                <a:ea typeface="Calibri"/>
                <a:cs typeface="Calibri"/>
                <a:sym typeface="Calibri"/>
              </a:rPr>
              <a:t>Engagement requires one  to recognize what engages them and notice when they feel engaged. Alertness to persistence means recognizing the obstacles to persistence (feeling stuck, overwhelmed, sleepy, distracted, or frustrated, and knowing that this is the time to pull out all stops and use the skills of persistence.)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Inclination -</a:t>
            </a:r>
            <a:r>
              <a:rPr lang="en" sz="1200">
                <a:solidFill>
                  <a:schemeClr val="dk1"/>
                </a:solidFill>
                <a:latin typeface="Calibri"/>
                <a:ea typeface="Calibri"/>
                <a:cs typeface="Calibri"/>
                <a:sym typeface="Calibri"/>
              </a:rPr>
              <a:t> Engagement means seeking out opportunities that are engaging and finding what is engaging in work that is assigned. Inclination to persists arises when one is engaged - if you genuinely care about what you’re doing, you push through obstacles until you are satisfied. Self-efficacy - believing that you can get better (can be improved through effort).</a:t>
            </a:r>
            <a:endParaRPr sz="1200">
              <a:latin typeface="Calibri"/>
              <a:ea typeface="Calibri"/>
              <a:cs typeface="Calibri"/>
              <a:sym typeface="Calibri"/>
            </a:endParaRPr>
          </a:p>
        </p:txBody>
      </p:sp>
      <p:sp>
        <p:nvSpPr>
          <p:cNvPr id="450" name="Google Shape;450;p51"/>
          <p:cNvSpPr txBox="1"/>
          <p:nvPr/>
        </p:nvSpPr>
        <p:spPr>
          <a:xfrm>
            <a:off x="2573475" y="1114975"/>
            <a:ext cx="3156900" cy="886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i="1">
                <a:solidFill>
                  <a:schemeClr val="dk1"/>
                </a:solidFill>
                <a:latin typeface="Calibri"/>
                <a:ea typeface="Calibri"/>
                <a:cs typeface="Calibri"/>
                <a:sym typeface="Calibri"/>
              </a:rPr>
              <a:t>Learning to embrace problems of relevance within the art world and/or of personal importance, to develop focus and other mental states conducive to working and preserving at art tasks.</a:t>
            </a:r>
            <a:endParaRPr sz="1100" i="1">
              <a:latin typeface="Calibri"/>
              <a:ea typeface="Calibri"/>
              <a:cs typeface="Calibri"/>
              <a:sym typeface="Calibri"/>
            </a:endParaRPr>
          </a:p>
        </p:txBody>
      </p:sp>
      <p:sp>
        <p:nvSpPr>
          <p:cNvPr id="451" name="Google Shape;451;p51"/>
          <p:cNvSpPr txBox="1"/>
          <p:nvPr/>
        </p:nvSpPr>
        <p:spPr>
          <a:xfrm>
            <a:off x="5660726" y="3059350"/>
            <a:ext cx="3304500" cy="13953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Stick to what you’ve begun</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Slowing down is sometimes a form of persisting</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Even if you’re not happy with your work right now, it’s important to keep going.</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Learn to manage time as you work</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Keep going even if you may not feel like it.</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Remember the task at hand.</a:t>
            </a:r>
            <a:endParaRPr sz="1100">
              <a:solidFill>
                <a:schemeClr val="dk1"/>
              </a:solidFill>
              <a:latin typeface="Calibri"/>
              <a:ea typeface="Calibri"/>
              <a:cs typeface="Calibri"/>
              <a:sym typeface="Calibri"/>
            </a:endParaRPr>
          </a:p>
          <a:p>
            <a:pPr marL="457200" lvl="0" indent="-298450" algn="l" rtl="0">
              <a:lnSpc>
                <a:spcPct val="100000"/>
              </a:lnSpc>
              <a:spcBef>
                <a:spcPts val="0"/>
              </a:spcBef>
              <a:spcAft>
                <a:spcPts val="0"/>
              </a:spcAft>
              <a:buClr>
                <a:schemeClr val="dk1"/>
              </a:buClr>
              <a:buSzPts val="1100"/>
              <a:buFont typeface="Calibri"/>
              <a:buChar char="●"/>
            </a:pPr>
            <a:r>
              <a:rPr lang="en" sz="1100">
                <a:solidFill>
                  <a:schemeClr val="dk1"/>
                </a:solidFill>
                <a:latin typeface="Calibri"/>
                <a:ea typeface="Calibri"/>
                <a:cs typeface="Calibri"/>
                <a:sym typeface="Calibri"/>
              </a:rPr>
              <a:t>Re-engage with a “good-enough” vision and a feasible plan of action you can carry through.</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6"/>
          <p:cNvPicPr preferRelativeResize="0"/>
          <p:nvPr/>
        </p:nvPicPr>
        <p:blipFill rotWithShape="1">
          <a:blip r:embed="rId3">
            <a:alphaModFix/>
          </a:blip>
          <a:srcRect l="2768" t="16704" r="76782" b="71365"/>
          <a:stretch/>
        </p:blipFill>
        <p:spPr>
          <a:xfrm>
            <a:off x="4159175" y="0"/>
            <a:ext cx="3761773" cy="1695900"/>
          </a:xfrm>
          <a:prstGeom prst="rect">
            <a:avLst/>
          </a:prstGeom>
          <a:noFill/>
          <a:ln>
            <a:noFill/>
          </a:ln>
        </p:spPr>
      </p:pic>
      <p:pic>
        <p:nvPicPr>
          <p:cNvPr id="82" name="Google Shape;82;p16"/>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pic>
        <p:nvPicPr>
          <p:cNvPr id="83" name="Google Shape;83;p16"/>
          <p:cNvPicPr preferRelativeResize="0"/>
          <p:nvPr/>
        </p:nvPicPr>
        <p:blipFill rotWithShape="1">
          <a:blip r:embed="rId5">
            <a:alphaModFix/>
          </a:blip>
          <a:srcRect l="22096" t="5864" r="26167"/>
          <a:stretch/>
        </p:blipFill>
        <p:spPr>
          <a:xfrm>
            <a:off x="7725375" y="172125"/>
            <a:ext cx="1184625" cy="2958525"/>
          </a:xfrm>
          <a:prstGeom prst="rect">
            <a:avLst/>
          </a:prstGeom>
          <a:noFill/>
          <a:ln>
            <a:noFill/>
          </a:ln>
        </p:spPr>
      </p:pic>
      <p:sp>
        <p:nvSpPr>
          <p:cNvPr id="84" name="Google Shape;84;p16"/>
          <p:cNvSpPr txBox="1"/>
          <p:nvPr/>
        </p:nvSpPr>
        <p:spPr>
          <a:xfrm>
            <a:off x="7745625" y="3097725"/>
            <a:ext cx="1184700" cy="78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Spoon Woman </a:t>
            </a:r>
            <a:r>
              <a:rPr lang="en" sz="1000">
                <a:solidFill>
                  <a:srgbClr val="2B292B"/>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Alberto Giacometti</a:t>
            </a:r>
            <a:endParaRPr sz="1000">
              <a:latin typeface="Calibri"/>
              <a:ea typeface="Calibri"/>
              <a:cs typeface="Calibri"/>
              <a:sym typeface="Calibri"/>
            </a:endParaRPr>
          </a:p>
          <a:p>
            <a:pPr marL="0" lvl="0" indent="0" algn="l" rtl="0">
              <a:spcBef>
                <a:spcPts val="0"/>
              </a:spcBef>
              <a:spcAft>
                <a:spcPts val="0"/>
              </a:spcAft>
              <a:buNone/>
            </a:pPr>
            <a:r>
              <a:rPr lang="en" sz="1000">
                <a:solidFill>
                  <a:srgbClr val="2B292B"/>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1926–27,</a:t>
            </a:r>
            <a:endParaRPr/>
          </a:p>
          <a:p>
            <a:pPr marL="0" lvl="0" indent="0" algn="l" rtl="0">
              <a:spcBef>
                <a:spcPts val="0"/>
              </a:spcBef>
              <a:spcAft>
                <a:spcPts val="0"/>
              </a:spcAft>
              <a:buNone/>
            </a:pPr>
            <a:r>
              <a:rPr lang="en" sz="1000">
                <a:solidFill>
                  <a:srgbClr val="2B292B"/>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(cast 1954)</a:t>
            </a:r>
            <a:r>
              <a:rPr lang="en" sz="1000">
                <a:latin typeface="Calibri"/>
                <a:ea typeface="Calibri"/>
                <a:cs typeface="Calibri"/>
                <a:sym typeface="Calibri"/>
              </a:rPr>
              <a:t>, Bronze</a:t>
            </a:r>
            <a:endParaRPr sz="1000">
              <a:latin typeface="Calibri"/>
              <a:ea typeface="Calibri"/>
              <a:cs typeface="Calibri"/>
              <a:sym typeface="Calibri"/>
            </a:endParaRPr>
          </a:p>
        </p:txBody>
      </p:sp>
      <p:sp>
        <p:nvSpPr>
          <p:cNvPr id="85" name="Google Shape;85;p16"/>
          <p:cNvSpPr txBox="1"/>
          <p:nvPr/>
        </p:nvSpPr>
        <p:spPr>
          <a:xfrm>
            <a:off x="293625" y="1022625"/>
            <a:ext cx="3979200" cy="3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alibri"/>
                <a:ea typeface="Calibri"/>
                <a:cs typeface="Calibri"/>
                <a:sym typeface="Calibri"/>
              </a:rPr>
              <a:t>Primitivism</a:t>
            </a:r>
            <a:endParaRPr sz="2000" b="1">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A search of ‘primitive’ artwork to inspire them with new art.</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Artists: Constantin Brancusi, Max Ernst, Paul Gauguin, Henry Moore, Emil Nolde, Pablo Picasso</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Characteristics: Ethnographic (</a:t>
            </a:r>
            <a:r>
              <a:rPr lang="en" sz="1100">
                <a:solidFill>
                  <a:srgbClr val="222222"/>
                </a:solidFill>
                <a:highlight>
                  <a:srgbClr val="FFFFFF"/>
                </a:highlight>
                <a:latin typeface="Calibri"/>
                <a:ea typeface="Calibri"/>
                <a:cs typeface="Calibri"/>
                <a:sym typeface="Calibri"/>
              </a:rPr>
              <a:t>relating to the scientific description of peoples and cultures with their customs, habits, and mutual differences)</a:t>
            </a:r>
            <a:r>
              <a:rPr lang="en" sz="1200">
                <a:latin typeface="Calibri"/>
                <a:ea typeface="Calibri"/>
                <a:cs typeface="Calibri"/>
                <a:sym typeface="Calibri"/>
              </a:rPr>
              <a:t>, expressive force, intuitive emotion, vigour, insanity, reproductive nature, wholeness, truth</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Primitive art was work that was done in creative jest through emotion or simplicity in studio. They rejected the changes of the times and looked back to embrace a simpler lifestyle. African art was subject for their pieces. It is hard to distinguish between ancient African art and Primitivism art with African subjects. Artwork did not follow the lines of academia, and made more of intuition and simplification. (1890 - </a:t>
            </a:r>
            <a:r>
              <a:rPr lang="en" sz="1200" i="1">
                <a:latin typeface="Calibri"/>
                <a:ea typeface="Calibri"/>
                <a:cs typeface="Calibri"/>
                <a:sym typeface="Calibri"/>
              </a:rPr>
              <a:t>Present, it didn’t really end)</a:t>
            </a:r>
            <a:endParaRPr sz="1200" i="1">
              <a:latin typeface="Calibri"/>
              <a:ea typeface="Calibri"/>
              <a:cs typeface="Calibri"/>
              <a:sym typeface="Calibri"/>
            </a:endParaRPr>
          </a:p>
        </p:txBody>
      </p:sp>
      <p:pic>
        <p:nvPicPr>
          <p:cNvPr id="86" name="Google Shape;86;p16"/>
          <p:cNvPicPr preferRelativeResize="0"/>
          <p:nvPr/>
        </p:nvPicPr>
        <p:blipFill>
          <a:blip r:embed="rId8">
            <a:alphaModFix/>
          </a:blip>
          <a:stretch>
            <a:fillRect/>
          </a:stretch>
        </p:blipFill>
        <p:spPr>
          <a:xfrm>
            <a:off x="4838550" y="1564237"/>
            <a:ext cx="2744550" cy="2166365"/>
          </a:xfrm>
          <a:prstGeom prst="rect">
            <a:avLst/>
          </a:prstGeom>
          <a:noFill/>
          <a:ln>
            <a:noFill/>
          </a:ln>
        </p:spPr>
      </p:pic>
      <p:sp>
        <p:nvSpPr>
          <p:cNvPr id="87" name="Google Shape;87;p16"/>
          <p:cNvSpPr txBox="1"/>
          <p:nvPr/>
        </p:nvSpPr>
        <p:spPr>
          <a:xfrm>
            <a:off x="4742813" y="1250175"/>
            <a:ext cx="2744700" cy="27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Calibri"/>
                <a:ea typeface="Calibri"/>
                <a:cs typeface="Calibri"/>
                <a:sym typeface="Calibri"/>
              </a:rPr>
              <a:t>Come Here, 1891, Paul Gauguin</a:t>
            </a:r>
            <a:endParaRPr sz="1000">
              <a:latin typeface="Calibri"/>
              <a:ea typeface="Calibri"/>
              <a:cs typeface="Calibri"/>
              <a:sym typeface="Calibri"/>
            </a:endParaRPr>
          </a:p>
        </p:txBody>
      </p:sp>
      <p:pic>
        <p:nvPicPr>
          <p:cNvPr id="88" name="Google Shape;88;p16"/>
          <p:cNvPicPr preferRelativeResize="0"/>
          <p:nvPr/>
        </p:nvPicPr>
        <p:blipFill>
          <a:blip r:embed="rId9">
            <a:alphaModFix/>
          </a:blip>
          <a:stretch>
            <a:fillRect/>
          </a:stretch>
        </p:blipFill>
        <p:spPr>
          <a:xfrm>
            <a:off x="6948725" y="3847558"/>
            <a:ext cx="1961274" cy="1103216"/>
          </a:xfrm>
          <a:prstGeom prst="rect">
            <a:avLst/>
          </a:prstGeom>
          <a:noFill/>
          <a:ln>
            <a:noFill/>
          </a:ln>
        </p:spPr>
      </p:pic>
      <p:pic>
        <p:nvPicPr>
          <p:cNvPr id="89" name="Google Shape;89;p16"/>
          <p:cNvPicPr preferRelativeResize="0"/>
          <p:nvPr/>
        </p:nvPicPr>
        <p:blipFill>
          <a:blip r:embed="rId10">
            <a:alphaModFix/>
          </a:blip>
          <a:stretch>
            <a:fillRect/>
          </a:stretch>
        </p:blipFill>
        <p:spPr>
          <a:xfrm>
            <a:off x="5220759" y="3887325"/>
            <a:ext cx="1629467" cy="1063450"/>
          </a:xfrm>
          <a:prstGeom prst="rect">
            <a:avLst/>
          </a:prstGeom>
          <a:noFill/>
          <a:ln>
            <a:noFill/>
          </a:ln>
        </p:spPr>
      </p:pic>
      <p:sp>
        <p:nvSpPr>
          <p:cNvPr id="90" name="Google Shape;90;p16"/>
          <p:cNvSpPr txBox="1"/>
          <p:nvPr/>
        </p:nvSpPr>
        <p:spPr>
          <a:xfrm rot="-5400000">
            <a:off x="4008275" y="4287900"/>
            <a:ext cx="1336500" cy="17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Pablo Picasso, influence of African Masks</a:t>
            </a:r>
            <a:endParaRPr sz="1100">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56" name="Google Shape;456;p52"/>
          <p:cNvPicPr preferRelativeResize="0"/>
          <p:nvPr/>
        </p:nvPicPr>
        <p:blipFill>
          <a:blip r:embed="rId3">
            <a:alphaModFix/>
          </a:blip>
          <a:stretch>
            <a:fillRect/>
          </a:stretch>
        </p:blipFill>
        <p:spPr>
          <a:xfrm rot="-4106281">
            <a:off x="7848625" y="1128550"/>
            <a:ext cx="842450" cy="1684900"/>
          </a:xfrm>
          <a:prstGeom prst="rect">
            <a:avLst/>
          </a:prstGeom>
          <a:noFill/>
          <a:ln>
            <a:noFill/>
          </a:ln>
        </p:spPr>
      </p:pic>
      <p:pic>
        <p:nvPicPr>
          <p:cNvPr id="457" name="Google Shape;457;p52"/>
          <p:cNvPicPr preferRelativeResize="0"/>
          <p:nvPr/>
        </p:nvPicPr>
        <p:blipFill rotWithShape="1">
          <a:blip r:embed="rId4">
            <a:alphaModFix/>
          </a:blip>
          <a:srcRect l="52050" t="32747" r="19454" b="57057"/>
          <a:stretch/>
        </p:blipFill>
        <p:spPr>
          <a:xfrm>
            <a:off x="325825" y="78100"/>
            <a:ext cx="4070125" cy="1125299"/>
          </a:xfrm>
          <a:prstGeom prst="rect">
            <a:avLst/>
          </a:prstGeom>
          <a:noFill/>
          <a:ln>
            <a:noFill/>
          </a:ln>
        </p:spPr>
      </p:pic>
      <p:pic>
        <p:nvPicPr>
          <p:cNvPr id="458" name="Google Shape;458;p52"/>
          <p:cNvPicPr preferRelativeResize="0"/>
          <p:nvPr/>
        </p:nvPicPr>
        <p:blipFill rotWithShape="1">
          <a:blip r:embed="rId5">
            <a:alphaModFix/>
          </a:blip>
          <a:srcRect l="4510" t="37657" r="62322" b="56332"/>
          <a:stretch/>
        </p:blipFill>
        <p:spPr>
          <a:xfrm>
            <a:off x="4572000" y="234302"/>
            <a:ext cx="4382326" cy="613651"/>
          </a:xfrm>
          <a:prstGeom prst="rect">
            <a:avLst/>
          </a:prstGeom>
          <a:noFill/>
          <a:ln>
            <a:noFill/>
          </a:ln>
        </p:spPr>
      </p:pic>
      <p:sp>
        <p:nvSpPr>
          <p:cNvPr id="459" name="Google Shape;459;p52"/>
          <p:cNvSpPr txBox="1"/>
          <p:nvPr/>
        </p:nvSpPr>
        <p:spPr>
          <a:xfrm>
            <a:off x="2826200" y="881000"/>
            <a:ext cx="6204600" cy="106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alibri"/>
                <a:ea typeface="Calibri"/>
                <a:cs typeface="Calibri"/>
                <a:sym typeface="Calibri"/>
              </a:rPr>
              <a:t>How do I know which paint to use? </a:t>
            </a:r>
            <a:r>
              <a:rPr lang="en" sz="1200" b="1">
                <a:solidFill>
                  <a:srgbClr val="333333"/>
                </a:solidFill>
                <a:latin typeface="Calibri"/>
                <a:ea typeface="Calibri"/>
                <a:cs typeface="Calibri"/>
                <a:sym typeface="Calibri"/>
              </a:rPr>
              <a:t>There are 3 main parts of paint. Pigment, binder, and medium. Pigment is the color. Binder holds the paint together and on the support. Medium is how the paint is manipulated. Binder and medium are often one and the same thing.</a:t>
            </a:r>
            <a:endParaRPr b="1">
              <a:latin typeface="Calibri"/>
              <a:ea typeface="Calibri"/>
              <a:cs typeface="Calibri"/>
              <a:sym typeface="Calibri"/>
            </a:endParaRPr>
          </a:p>
        </p:txBody>
      </p:sp>
      <p:sp>
        <p:nvSpPr>
          <p:cNvPr id="460" name="Google Shape;460;p52"/>
          <p:cNvSpPr txBox="1"/>
          <p:nvPr/>
        </p:nvSpPr>
        <p:spPr>
          <a:xfrm>
            <a:off x="2726600" y="1990850"/>
            <a:ext cx="2799900" cy="2556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Composition includes gum Arabic to bind the pigment</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Permanent dry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Lightfast on surface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Dries glossy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Flexible, without cracking</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May darken slightly as they dry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Fast drying time (15 min)</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Color stays over time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Harder color mixing</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Brushes must be washed      quickly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Inexpensive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Quick projects</a:t>
            </a:r>
            <a:endParaRPr sz="1200">
              <a:latin typeface="Calibri"/>
              <a:ea typeface="Calibri"/>
              <a:cs typeface="Calibri"/>
              <a:sym typeface="Calibri"/>
            </a:endParaRPr>
          </a:p>
        </p:txBody>
      </p:sp>
      <p:sp>
        <p:nvSpPr>
          <p:cNvPr id="461" name="Google Shape;461;p52"/>
          <p:cNvSpPr txBox="1"/>
          <p:nvPr/>
        </p:nvSpPr>
        <p:spPr>
          <a:xfrm>
            <a:off x="129125" y="1972600"/>
            <a:ext cx="2730900" cy="2892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Consists of pigment,                  egg yolk, and water</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Dries chalky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Cracking may occur</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Water-soluble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Non-toxic</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Fast drying time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Excellent for mixing colors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Brushes must be washed quickly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Work well on inflexible surfaces such as wood panels, cardboard, canvas, or cloth</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Add longevity by sealing - gloss or matte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Also called ‘poster paint’</a:t>
            </a:r>
            <a:endParaRPr sz="1200">
              <a:latin typeface="Calibri"/>
              <a:ea typeface="Calibri"/>
              <a:cs typeface="Calibri"/>
              <a:sym typeface="Calibri"/>
            </a:endParaRPr>
          </a:p>
        </p:txBody>
      </p:sp>
      <p:sp>
        <p:nvSpPr>
          <p:cNvPr id="462" name="Google Shape;462;p52"/>
          <p:cNvSpPr txBox="1"/>
          <p:nvPr/>
        </p:nvSpPr>
        <p:spPr>
          <a:xfrm>
            <a:off x="5656150" y="1990850"/>
            <a:ext cx="3298200" cy="2892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Consists of pigment 			suspended in drying oil (often linseed)</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Color fades over time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Slow dry time (stay wet for days or weeks; depending on humidity)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Easy color mixing, viscosity alterable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Brushes can hold paint, but Turpentine or Mineral Spirits (both toxic) must be used to clean brushes and hands.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Investment, more costly</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Requires a well ventilated room</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Requires a thinning solution</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Rework art even when dry (add moistner and change)</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Long-term projects</a:t>
            </a:r>
            <a:endParaRPr sz="1200">
              <a:latin typeface="Calibri"/>
              <a:ea typeface="Calibri"/>
              <a:cs typeface="Calibri"/>
              <a:sym typeface="Calibri"/>
            </a:endParaRPr>
          </a:p>
        </p:txBody>
      </p:sp>
      <p:sp>
        <p:nvSpPr>
          <p:cNvPr id="463" name="Google Shape;463;p52"/>
          <p:cNvSpPr txBox="1"/>
          <p:nvPr/>
        </p:nvSpPr>
        <p:spPr>
          <a:xfrm>
            <a:off x="2889175" y="1650650"/>
            <a:ext cx="1894500" cy="40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alibri"/>
                <a:ea typeface="Calibri"/>
                <a:cs typeface="Calibri"/>
                <a:sym typeface="Calibri"/>
              </a:rPr>
              <a:t>Acrylic Paint</a:t>
            </a:r>
            <a:endParaRPr sz="1800" b="1">
              <a:latin typeface="Calibri"/>
              <a:ea typeface="Calibri"/>
              <a:cs typeface="Calibri"/>
              <a:sym typeface="Calibri"/>
            </a:endParaRPr>
          </a:p>
        </p:txBody>
      </p:sp>
      <p:sp>
        <p:nvSpPr>
          <p:cNvPr id="464" name="Google Shape;464;p52"/>
          <p:cNvSpPr txBox="1"/>
          <p:nvPr/>
        </p:nvSpPr>
        <p:spPr>
          <a:xfrm>
            <a:off x="274900" y="1646000"/>
            <a:ext cx="1741800" cy="41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alibri"/>
                <a:ea typeface="Calibri"/>
                <a:cs typeface="Calibri"/>
                <a:sym typeface="Calibri"/>
              </a:rPr>
              <a:t>Tempera Paint</a:t>
            </a:r>
            <a:endParaRPr sz="1800" b="1">
              <a:latin typeface="Calibri"/>
              <a:ea typeface="Calibri"/>
              <a:cs typeface="Calibri"/>
              <a:sym typeface="Calibri"/>
            </a:endParaRPr>
          </a:p>
        </p:txBody>
      </p:sp>
      <p:sp>
        <p:nvSpPr>
          <p:cNvPr id="465" name="Google Shape;465;p52"/>
          <p:cNvSpPr txBox="1"/>
          <p:nvPr/>
        </p:nvSpPr>
        <p:spPr>
          <a:xfrm>
            <a:off x="5778750" y="1646000"/>
            <a:ext cx="1741800" cy="41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alibri"/>
                <a:ea typeface="Calibri"/>
                <a:cs typeface="Calibri"/>
                <a:sym typeface="Calibri"/>
              </a:rPr>
              <a:t>Oil Paint</a:t>
            </a:r>
            <a:endParaRPr sz="1800" b="1">
              <a:latin typeface="Calibri"/>
              <a:ea typeface="Calibri"/>
              <a:cs typeface="Calibri"/>
              <a:sym typeface="Calibri"/>
            </a:endParaRPr>
          </a:p>
        </p:txBody>
      </p:sp>
      <p:pic>
        <p:nvPicPr>
          <p:cNvPr id="466" name="Google Shape;466;p52"/>
          <p:cNvPicPr preferRelativeResize="0"/>
          <p:nvPr/>
        </p:nvPicPr>
        <p:blipFill rotWithShape="1">
          <a:blip r:embed="rId6">
            <a:alphaModFix/>
          </a:blip>
          <a:srcRect l="30227" r="29952"/>
          <a:stretch/>
        </p:blipFill>
        <p:spPr>
          <a:xfrm>
            <a:off x="2108188" y="1569788"/>
            <a:ext cx="689499" cy="1731474"/>
          </a:xfrm>
          <a:prstGeom prst="rect">
            <a:avLst/>
          </a:prstGeom>
          <a:noFill/>
          <a:ln>
            <a:noFill/>
          </a:ln>
        </p:spPr>
      </p:pic>
      <p:pic>
        <p:nvPicPr>
          <p:cNvPr id="467" name="Google Shape;467;p52"/>
          <p:cNvPicPr preferRelativeResize="0"/>
          <p:nvPr/>
        </p:nvPicPr>
        <p:blipFill rotWithShape="1">
          <a:blip r:embed="rId7">
            <a:alphaModFix/>
          </a:blip>
          <a:srcRect l="32156" r="32259"/>
          <a:stretch/>
        </p:blipFill>
        <p:spPr>
          <a:xfrm>
            <a:off x="5234250" y="3273907"/>
            <a:ext cx="544500" cy="1530192"/>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pic>
        <p:nvPicPr>
          <p:cNvPr id="472" name="Google Shape;472;p53"/>
          <p:cNvPicPr preferRelativeResize="0"/>
          <p:nvPr/>
        </p:nvPicPr>
        <p:blipFill rotWithShape="1">
          <a:blip r:embed="rId3">
            <a:alphaModFix/>
          </a:blip>
          <a:srcRect l="49870" t="42850" r="27667" b="48255"/>
          <a:stretch/>
        </p:blipFill>
        <p:spPr>
          <a:xfrm>
            <a:off x="1704575" y="112337"/>
            <a:ext cx="2990076" cy="914899"/>
          </a:xfrm>
          <a:prstGeom prst="rect">
            <a:avLst/>
          </a:prstGeom>
          <a:noFill/>
          <a:ln>
            <a:noFill/>
          </a:ln>
        </p:spPr>
      </p:pic>
      <p:pic>
        <p:nvPicPr>
          <p:cNvPr id="473" name="Google Shape;473;p53"/>
          <p:cNvPicPr preferRelativeResize="0"/>
          <p:nvPr/>
        </p:nvPicPr>
        <p:blipFill rotWithShape="1">
          <a:blip r:embed="rId4">
            <a:alphaModFix/>
          </a:blip>
          <a:srcRect l="4510" t="47313" r="62322" b="46115"/>
          <a:stretch/>
        </p:blipFill>
        <p:spPr>
          <a:xfrm>
            <a:off x="4572000" y="189677"/>
            <a:ext cx="4382326" cy="670924"/>
          </a:xfrm>
          <a:prstGeom prst="rect">
            <a:avLst/>
          </a:prstGeom>
          <a:noFill/>
          <a:ln>
            <a:noFill/>
          </a:ln>
        </p:spPr>
      </p:pic>
      <p:sp>
        <p:nvSpPr>
          <p:cNvPr id="474" name="Google Shape;474;p53"/>
          <p:cNvSpPr txBox="1"/>
          <p:nvPr/>
        </p:nvSpPr>
        <p:spPr>
          <a:xfrm>
            <a:off x="1765950" y="1568525"/>
            <a:ext cx="5612100" cy="245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555555"/>
                </a:solidFill>
                <a:highlight>
                  <a:srgbClr val="FFFFFF"/>
                </a:highlight>
                <a:latin typeface="Calibri"/>
                <a:ea typeface="Calibri"/>
                <a:cs typeface="Calibri"/>
                <a:sym typeface="Calibri"/>
              </a:rPr>
              <a:t>Benjamin Russell and Caleb Purrington, artists of </a:t>
            </a:r>
            <a:r>
              <a:rPr lang="en" sz="1800" i="1">
                <a:solidFill>
                  <a:srgbClr val="555555"/>
                </a:solidFill>
                <a:highlight>
                  <a:srgbClr val="FFFFFF"/>
                </a:highlight>
                <a:latin typeface="Calibri"/>
                <a:ea typeface="Calibri"/>
                <a:cs typeface="Calibri"/>
                <a:sym typeface="Calibri"/>
              </a:rPr>
              <a:t>The Grand Panorama of a Whaling Voyage ‘Round the World</a:t>
            </a:r>
            <a:r>
              <a:rPr lang="en" sz="1800">
                <a:solidFill>
                  <a:srgbClr val="555555"/>
                </a:solidFill>
                <a:highlight>
                  <a:srgbClr val="FFFFFF"/>
                </a:highlight>
                <a:latin typeface="Calibri"/>
                <a:ea typeface="Calibri"/>
                <a:cs typeface="Calibri"/>
                <a:sym typeface="Calibri"/>
              </a:rPr>
              <a:t>’, (ca. 1848, tempera on cotton sheeting) is your inspiration for your doodle. If you went on a trip and made a panorama, what would the subject be? Doodle what you would visually capture on your panorama.</a:t>
            </a:r>
            <a:endParaRPr sz="1800">
              <a:solidFill>
                <a:srgbClr val="555555"/>
              </a:solidFill>
              <a:highlight>
                <a:srgbClr val="FFFFFF"/>
              </a:highlight>
              <a:latin typeface="Calibri"/>
              <a:ea typeface="Calibri"/>
              <a:cs typeface="Calibri"/>
              <a:sym typeface="Calibri"/>
            </a:endParaRPr>
          </a:p>
          <a:p>
            <a:pPr marL="0" lvl="0" indent="0" algn="l" rtl="0">
              <a:spcBef>
                <a:spcPts val="0"/>
              </a:spcBef>
              <a:spcAft>
                <a:spcPts val="0"/>
              </a:spcAft>
              <a:buNone/>
            </a:pPr>
            <a:endParaRPr sz="1800">
              <a:solidFill>
                <a:srgbClr val="555555"/>
              </a:solidFill>
              <a:highlight>
                <a:srgbClr val="FFFFFF"/>
              </a:highlight>
              <a:latin typeface="Calibri"/>
              <a:ea typeface="Calibri"/>
              <a:cs typeface="Calibri"/>
              <a:sym typeface="Calibri"/>
            </a:endParaRPr>
          </a:p>
          <a:p>
            <a:pPr marL="0" lvl="0" indent="0" algn="ctr" rtl="0">
              <a:spcBef>
                <a:spcPts val="0"/>
              </a:spcBef>
              <a:spcAft>
                <a:spcPts val="0"/>
              </a:spcAft>
              <a:buNone/>
            </a:pPr>
            <a:r>
              <a:rPr lang="en" i="1">
                <a:solidFill>
                  <a:srgbClr val="555555"/>
                </a:solidFill>
                <a:highlight>
                  <a:srgbClr val="FFFFFF"/>
                </a:highlight>
                <a:latin typeface="Calibri"/>
                <a:ea typeface="Calibri"/>
                <a:cs typeface="Calibri"/>
                <a:sym typeface="Calibri"/>
              </a:rPr>
              <a:t>(turn your book to the side for a horizontal panorama space to doodle)</a:t>
            </a:r>
            <a:endParaRPr i="1">
              <a:solidFill>
                <a:srgbClr val="555555"/>
              </a:solidFill>
              <a:highlight>
                <a:srgbClr val="FFFFFF"/>
              </a:highlight>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7"/>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96" name="Google Shape;96;p17"/>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pic>
        <p:nvPicPr>
          <p:cNvPr id="97" name="Google Shape;97;p17"/>
          <p:cNvPicPr preferRelativeResize="0"/>
          <p:nvPr/>
        </p:nvPicPr>
        <p:blipFill rotWithShape="1">
          <a:blip r:embed="rId5">
            <a:alphaModFix/>
          </a:blip>
          <a:srcRect l="25441" r="23644"/>
          <a:stretch/>
        </p:blipFill>
        <p:spPr>
          <a:xfrm>
            <a:off x="417950" y="933725"/>
            <a:ext cx="2045250" cy="4016875"/>
          </a:xfrm>
          <a:prstGeom prst="rect">
            <a:avLst/>
          </a:prstGeom>
          <a:noFill/>
          <a:ln>
            <a:noFill/>
          </a:ln>
        </p:spPr>
      </p:pic>
      <p:pic>
        <p:nvPicPr>
          <p:cNvPr id="98" name="Google Shape;98;p17"/>
          <p:cNvPicPr preferRelativeResize="0"/>
          <p:nvPr/>
        </p:nvPicPr>
        <p:blipFill>
          <a:blip r:embed="rId6">
            <a:alphaModFix/>
          </a:blip>
          <a:stretch>
            <a:fillRect/>
          </a:stretch>
        </p:blipFill>
        <p:spPr>
          <a:xfrm>
            <a:off x="2463200" y="1105276"/>
            <a:ext cx="6025300" cy="4016875"/>
          </a:xfrm>
          <a:prstGeom prst="rect">
            <a:avLst/>
          </a:prstGeom>
          <a:noFill/>
          <a:ln>
            <a:noFill/>
          </a:ln>
        </p:spPr>
      </p:pic>
      <p:sp>
        <p:nvSpPr>
          <p:cNvPr id="99" name="Google Shape;99;p17"/>
          <p:cNvSpPr txBox="1"/>
          <p:nvPr/>
        </p:nvSpPr>
        <p:spPr>
          <a:xfrm>
            <a:off x="6443400" y="695000"/>
            <a:ext cx="2045100" cy="47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traditional african masks; or create your own.</a:t>
            </a:r>
            <a:endParaRPr>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104" name="Google Shape;104;p18"/>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05" name="Google Shape;105;p18"/>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06" name="Google Shape;106;p18"/>
          <p:cNvPicPr preferRelativeResize="0"/>
          <p:nvPr/>
        </p:nvPicPr>
        <p:blipFill rotWithShape="1">
          <a:blip r:embed="rId5">
            <a:alphaModFix/>
          </a:blip>
          <a:srcRect l="2358" r="2557" b="8466"/>
          <a:stretch/>
        </p:blipFill>
        <p:spPr>
          <a:xfrm>
            <a:off x="564125" y="758675"/>
            <a:ext cx="3473250" cy="4268525"/>
          </a:xfrm>
          <a:prstGeom prst="rect">
            <a:avLst/>
          </a:prstGeom>
          <a:noFill/>
          <a:ln>
            <a:noFill/>
          </a:ln>
        </p:spPr>
      </p:pic>
      <p:sp>
        <p:nvSpPr>
          <p:cNvPr id="107" name="Google Shape;107;p18"/>
          <p:cNvSpPr txBox="1"/>
          <p:nvPr/>
        </p:nvSpPr>
        <p:spPr>
          <a:xfrm>
            <a:off x="4347075" y="1238875"/>
            <a:ext cx="4382400" cy="153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Nature is a source of inspiration for many artists, no matter when they lived. Butterflies can camouflage themselves as a defense against predators. How many hidden butterflies can you find in this pages? Can you find at least 7? Color the butterflies when you find them.</a:t>
            </a:r>
            <a:endParaRPr>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9"/>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13" name="Google Shape;113;p19"/>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14" name="Google Shape;114;p19"/>
          <p:cNvPicPr preferRelativeResize="0"/>
          <p:nvPr/>
        </p:nvPicPr>
        <p:blipFill rotWithShape="1">
          <a:blip r:embed="rId5">
            <a:alphaModFix/>
          </a:blip>
          <a:srcRect l="2358" r="2557" b="8466"/>
          <a:stretch/>
        </p:blipFill>
        <p:spPr>
          <a:xfrm>
            <a:off x="564125" y="758675"/>
            <a:ext cx="3473250" cy="4268525"/>
          </a:xfrm>
          <a:prstGeom prst="rect">
            <a:avLst/>
          </a:prstGeom>
          <a:noFill/>
          <a:ln>
            <a:noFill/>
          </a:ln>
        </p:spPr>
      </p:pic>
      <p:sp>
        <p:nvSpPr>
          <p:cNvPr id="115" name="Google Shape;115;p19"/>
          <p:cNvSpPr txBox="1"/>
          <p:nvPr/>
        </p:nvSpPr>
        <p:spPr>
          <a:xfrm>
            <a:off x="4347075" y="1238875"/>
            <a:ext cx="4382400" cy="61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Puzzle Answer</a:t>
            </a:r>
            <a:endParaRPr>
              <a:latin typeface="Calibri"/>
              <a:ea typeface="Calibri"/>
              <a:cs typeface="Calibri"/>
              <a:sym typeface="Calibri"/>
            </a:endParaRPr>
          </a:p>
        </p:txBody>
      </p:sp>
      <p:sp>
        <p:nvSpPr>
          <p:cNvPr id="116" name="Google Shape;116;p19"/>
          <p:cNvSpPr/>
          <p:nvPr/>
        </p:nvSpPr>
        <p:spPr>
          <a:xfrm>
            <a:off x="741100" y="940200"/>
            <a:ext cx="918000" cy="8850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9"/>
          <p:cNvSpPr/>
          <p:nvPr/>
        </p:nvSpPr>
        <p:spPr>
          <a:xfrm>
            <a:off x="1457650" y="2129250"/>
            <a:ext cx="918000" cy="8850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9"/>
          <p:cNvSpPr/>
          <p:nvPr/>
        </p:nvSpPr>
        <p:spPr>
          <a:xfrm>
            <a:off x="902100" y="2649775"/>
            <a:ext cx="918000" cy="8850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9"/>
          <p:cNvSpPr/>
          <p:nvPr/>
        </p:nvSpPr>
        <p:spPr>
          <a:xfrm rot="1308085">
            <a:off x="2137737" y="1073270"/>
            <a:ext cx="1478228" cy="1033785"/>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9"/>
          <p:cNvSpPr/>
          <p:nvPr/>
        </p:nvSpPr>
        <p:spPr>
          <a:xfrm>
            <a:off x="2375650" y="3113800"/>
            <a:ext cx="1882800" cy="14055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9"/>
          <p:cNvSpPr/>
          <p:nvPr/>
        </p:nvSpPr>
        <p:spPr>
          <a:xfrm>
            <a:off x="1998450" y="2776382"/>
            <a:ext cx="1320000" cy="9549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9"/>
          <p:cNvSpPr/>
          <p:nvPr/>
        </p:nvSpPr>
        <p:spPr>
          <a:xfrm>
            <a:off x="1063200" y="3905500"/>
            <a:ext cx="756900" cy="6138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0"/>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128" name="Google Shape;128;p20"/>
          <p:cNvPicPr preferRelativeResize="0"/>
          <p:nvPr/>
        </p:nvPicPr>
        <p:blipFill rotWithShape="1">
          <a:blip r:embed="rId4">
            <a:alphaModFix/>
          </a:blip>
          <a:srcRect l="4445" t="62037" r="71920" b="23646"/>
          <a:stretch/>
        </p:blipFill>
        <p:spPr>
          <a:xfrm>
            <a:off x="4786475" y="111575"/>
            <a:ext cx="3905026" cy="1827875"/>
          </a:xfrm>
          <a:prstGeom prst="rect">
            <a:avLst/>
          </a:prstGeom>
          <a:noFill/>
          <a:ln>
            <a:noFill/>
          </a:ln>
        </p:spPr>
      </p:pic>
      <p:pic>
        <p:nvPicPr>
          <p:cNvPr id="129" name="Google Shape;129;p20"/>
          <p:cNvPicPr preferRelativeResize="0"/>
          <p:nvPr/>
        </p:nvPicPr>
        <p:blipFill>
          <a:blip r:embed="rId5">
            <a:alphaModFix/>
          </a:blip>
          <a:stretch>
            <a:fillRect/>
          </a:stretch>
        </p:blipFill>
        <p:spPr>
          <a:xfrm>
            <a:off x="2430150" y="1816550"/>
            <a:ext cx="6337556" cy="2899250"/>
          </a:xfrm>
          <a:prstGeom prst="rect">
            <a:avLst/>
          </a:prstGeom>
          <a:noFill/>
          <a:ln>
            <a:noFill/>
          </a:ln>
        </p:spPr>
      </p:pic>
      <p:sp>
        <p:nvSpPr>
          <p:cNvPr id="130" name="Google Shape;130;p20"/>
          <p:cNvSpPr txBox="1"/>
          <p:nvPr/>
        </p:nvSpPr>
        <p:spPr>
          <a:xfrm>
            <a:off x="-1900" y="822675"/>
            <a:ext cx="4572000" cy="10299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00000"/>
              </a:lnSpc>
              <a:spcBef>
                <a:spcPts val="0"/>
              </a:spcBef>
              <a:spcAft>
                <a:spcPts val="0"/>
              </a:spcAft>
              <a:buClr>
                <a:schemeClr val="dk1"/>
              </a:buClr>
              <a:buSzPts val="1100"/>
              <a:buFont typeface="Arial"/>
              <a:buNone/>
            </a:pPr>
            <a:r>
              <a:rPr lang="en" sz="1200">
                <a:latin typeface="Calibri"/>
                <a:ea typeface="Calibri"/>
                <a:cs typeface="Calibri"/>
                <a:sym typeface="Calibri"/>
              </a:rPr>
              <a:t>Born: 8 February 1880, Munich, Germany</a:t>
            </a:r>
            <a:endParaRPr sz="1200">
              <a:latin typeface="Calibri"/>
              <a:ea typeface="Calibri"/>
              <a:cs typeface="Calibri"/>
              <a:sym typeface="Calibri"/>
            </a:endParaRPr>
          </a:p>
          <a:p>
            <a:pPr marL="139700" marR="139700" lvl="0" indent="0" algn="l" rtl="0">
              <a:lnSpc>
                <a:spcPct val="100000"/>
              </a:lnSpc>
              <a:spcBef>
                <a:spcPts val="0"/>
              </a:spcBef>
              <a:spcAft>
                <a:spcPts val="0"/>
              </a:spcAft>
              <a:buClr>
                <a:schemeClr val="dk1"/>
              </a:buClr>
              <a:buSzPts val="1100"/>
              <a:buFont typeface="Arial"/>
              <a:buNone/>
            </a:pPr>
            <a:r>
              <a:rPr lang="en" sz="1200">
                <a:latin typeface="Calibri"/>
                <a:ea typeface="Calibri"/>
                <a:cs typeface="Calibri"/>
                <a:sym typeface="Calibri"/>
              </a:rPr>
              <a:t>Died: 4 March 1916, Braquis, France</a:t>
            </a:r>
            <a:endParaRPr sz="1200">
              <a:latin typeface="Calibri"/>
              <a:ea typeface="Calibri"/>
              <a:cs typeface="Calibri"/>
              <a:sym typeface="Calibri"/>
            </a:endParaRPr>
          </a:p>
          <a:p>
            <a:pPr marL="139700" marR="139700" lvl="0" indent="0" algn="l" rtl="0">
              <a:lnSpc>
                <a:spcPct val="100000"/>
              </a:lnSpc>
              <a:spcBef>
                <a:spcPts val="0"/>
              </a:spcBef>
              <a:spcAft>
                <a:spcPts val="0"/>
              </a:spcAft>
              <a:buNone/>
            </a:pPr>
            <a:r>
              <a:rPr lang="en" sz="1200">
                <a:latin typeface="Calibri"/>
                <a:ea typeface="Calibri"/>
                <a:cs typeface="Calibri"/>
                <a:sym typeface="Calibri"/>
              </a:rPr>
              <a:t>Periods: Expressionism, Cubism, Post-Impressionism, Modern Art</a:t>
            </a:r>
            <a:endParaRPr sz="1200">
              <a:latin typeface="Calibri"/>
              <a:ea typeface="Calibri"/>
              <a:cs typeface="Calibri"/>
              <a:sym typeface="Calibri"/>
            </a:endParaRPr>
          </a:p>
        </p:txBody>
      </p:sp>
      <p:sp>
        <p:nvSpPr>
          <p:cNvPr id="131" name="Google Shape;131;p20"/>
          <p:cNvSpPr txBox="1"/>
          <p:nvPr/>
        </p:nvSpPr>
        <p:spPr>
          <a:xfrm>
            <a:off x="212450" y="1771075"/>
            <a:ext cx="2162100" cy="28512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00">
                <a:solidFill>
                  <a:srgbClr val="2B292B"/>
                </a:solidFill>
                <a:latin typeface="Calibri"/>
                <a:ea typeface="Calibri"/>
                <a:cs typeface="Calibri"/>
                <a:sym typeface="Calibri"/>
              </a:rPr>
              <a:t>Franz Marc’s approach was oriented toward nature, founded on the pantheistic belief that animals possessed a certain godliness that men had long since lost. He completed </a:t>
            </a:r>
            <a:r>
              <a:rPr lang="en" sz="1000" i="1">
                <a:solidFill>
                  <a:srgbClr val="2B292B"/>
                </a:solidFill>
                <a:latin typeface="Calibri"/>
                <a:ea typeface="Calibri"/>
                <a:cs typeface="Calibri"/>
                <a:sym typeface="Calibri"/>
              </a:rPr>
              <a:t>Stables</a:t>
            </a:r>
            <a:r>
              <a:rPr lang="en" sz="1000">
                <a:solidFill>
                  <a:srgbClr val="2B292B"/>
                </a:solidFill>
                <a:latin typeface="Calibri"/>
                <a:ea typeface="Calibri"/>
                <a:cs typeface="Calibri"/>
                <a:sym typeface="Calibri"/>
              </a:rPr>
              <a:t>, the last major work based on his favorite subject, the horse, by the end of 1913. During the course of the year, Marc had become increasingly interested in abstract pictorial modes to express universal aspects of existence. Rather than portraying the natural world from the point of view of the individual animal, Marc now saw his subjects as part of a larger unified field and treated them in terms of the overall structure of the composition.</a:t>
            </a:r>
            <a:endParaRPr sz="10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1"/>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37" name="Google Shape;137;p2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38" name="Google Shape;138;p21"/>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5    •    W E E K  26</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4FE933BE-D6B6-BE65-0FDF-16EA1BA9DD9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5796</Words>
  <Application>Microsoft Macintosh PowerPoint</Application>
  <PresentationFormat>On-screen Show (16:9)</PresentationFormat>
  <Paragraphs>301</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Times New Roman</vt:lpstr>
      <vt:lpstr>Comfortaa</vt:lpstr>
      <vt:lpstr>Calibri</vt:lpstr>
      <vt:lpstr>Roboto</vt:lpstr>
      <vt:lpstr>Economica</vt:lpstr>
      <vt:lpstr>Arial</vt:lpstr>
      <vt:lpstr>Simple Light</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1</cp:revision>
  <dcterms:modified xsi:type="dcterms:W3CDTF">2024-06-27T19:24:01Z</dcterms:modified>
</cp:coreProperties>
</file>