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Bree Serif" panose="02000503040000020004" pitchFamily="2" charset="77"/>
      <p:regular r:id="rId48"/>
    </p:embeddedFont>
    <p:embeddedFont>
      <p:font typeface="Calibri" panose="020F0502020204030204" pitchFamily="34" charset="0"/>
      <p:regular r:id="rId49"/>
      <p:bold r:id="rId50"/>
      <p:italic r:id="rId51"/>
      <p:boldItalic r:id="rId52"/>
    </p:embeddedFont>
    <p:embeddedFont>
      <p:font typeface="Cambria" panose="02040503050406030204" pitchFamily="18" charset="0"/>
      <p:regular r:id="rId53"/>
      <p:bold r:id="rId54"/>
      <p:italic r:id="rId55"/>
      <p:boldItalic r:id="rId56"/>
    </p:embeddedFont>
    <p:embeddedFont>
      <p:font typeface="Comfortaa" pitchFamily="2" charset="0"/>
      <p:regular r:id="rId57"/>
      <p:bold r:id="rId58"/>
    </p:embeddedFont>
    <p:embeddedFont>
      <p:font typeface="Economica" panose="02000506040000020004" pitchFamily="2" charset="77"/>
      <p:regular r:id="rId59"/>
      <p:bold r:id="rId60"/>
      <p:italic r:id="rId61"/>
      <p:boldItalic r:id="rId62"/>
    </p:embeddedFont>
    <p:embeddedFont>
      <p:font typeface="Merriweather" pitchFamily="2" charset="77"/>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notesMaster" Target="notesMasters/notesMaster1.xml"/><Relationship Id="rId63" Type="http://schemas.openxmlformats.org/officeDocument/2006/relationships/font" Target="fonts/font16.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mymodernmet.com/best-contemporary-art-museums-in-the-world/2/"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hristies.com/lotfinder/Lot/georgia-okeeffe-1887-1986-lake-george-reflection-5994696-details.asp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ghostranch.org/product/georgia-okeeffe-and-new-mexico-a-sense-of-plac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moma.org/collection/works/78805"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hitney.org/WatchAndListen/1091"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thecut.com/2017/11/woman-mails-stolen-art-moma-new-york.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artsper.com/en/contemporary-artworks/painting/252538/jean-michel-basquia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ellogiggles.com/lifestyle/didnt-know-frida-kahlo-birthday/"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iography.com/people/frida-kahlo-9359496"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rpnlebanon.com/site/manasseh-introduces-the-new-balloon-animals-artworks-by-jeff-koons-for-bernardaud-in-beirut/"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www.jeffkoons.com/"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typoe.com/"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mymodernmet.com/colorful-confetti-death/"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designboom.com/art/yayoi-kusama-david-zwirner-obliteration-room-new-york-05-26-2015/"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baldessari.or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theartstory.org/artist-hirst-damien-artworks.htm#pnt_6"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youtube.com/watch?v=uDuzy-t7GDA"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theartstory.org/artist-hirst-damien-artworks.htm#pnt_6"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3e1802a06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3e1802a06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https://www.inexhibit.com/case-studies/macro-museum-contemporary-art-rome-by-odile-decq/</a:t>
            </a:r>
            <a:endParaRPr/>
          </a:p>
          <a:p>
            <a:pPr marL="0" lvl="0" indent="0" algn="l" rtl="0">
              <a:lnSpc>
                <a:spcPct val="100000"/>
              </a:lnSpc>
              <a:spcBef>
                <a:spcPts val="0"/>
              </a:spcBef>
              <a:spcAft>
                <a:spcPts val="0"/>
              </a:spcAft>
              <a:buNone/>
            </a:pPr>
            <a:r>
              <a:rPr lang="en" sz="1200" u="sng">
                <a:solidFill>
                  <a:schemeClr val="hlink"/>
                </a:solidFill>
                <a:latin typeface="Calibri"/>
                <a:ea typeface="Calibri"/>
                <a:cs typeface="Calibri"/>
                <a:sym typeface="Calibri"/>
                <a:hlinkClick r:id="rId3"/>
              </a:rPr>
              <a:t>https://mymodernmet.com/best-contemporary-art-museums-in-the-world/2/</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https://www.romecentral.com/en/macro-il-museo-di-arte-contemporanea-di-roma/</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https://www.christies.com/lotfinder/Lot/georgia-okeeffe-1887-1986-lake-george-reflection-5994696-details.aspx</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https://curiator.com/art/georgia-okeeffe/lake-george-reflection</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https://www.ghostranch.org/product/georgia-okeeffe-and-new-mexico-a-sense-of-place/</a:t>
            </a:r>
            <a:endParaRPr/>
          </a:p>
          <a:p>
            <a:pPr marL="0" lvl="0" indent="0" algn="l" rtl="0">
              <a:spcBef>
                <a:spcPts val="0"/>
              </a:spcBef>
              <a:spcAft>
                <a:spcPts val="0"/>
              </a:spcAft>
              <a:buNone/>
            </a:pPr>
            <a:r>
              <a:rPr lang="en"/>
              <a:t>https://www.nytimes.com/2013/01/06/nyregion/a-review-of-georgia-okeeffe-in-new-mexico-at-the-montclair-art-museum.html</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1802a067_0_1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e1802a067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https://www.jackson-pollock.org/</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e1802a067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3e1802a067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120b57b98b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2120b57b98b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https://www.moma.org/collection/works/78805</a:t>
            </a:r>
            <a:endParaRPr/>
          </a:p>
          <a:p>
            <a:pPr marL="0" lvl="0" indent="0" algn="l" rtl="0">
              <a:spcBef>
                <a:spcPts val="0"/>
              </a:spcBef>
              <a:spcAft>
                <a:spcPts val="0"/>
              </a:spcAft>
              <a:buNone/>
            </a:pPr>
            <a:r>
              <a:rPr lang="en" u="sng">
                <a:solidFill>
                  <a:schemeClr val="hlink"/>
                </a:solidFill>
                <a:hlinkClick r:id="rId4"/>
              </a:rPr>
              <a:t>https://whitney.org/WatchAndListen/1091</a:t>
            </a:r>
            <a:endParaRPr/>
          </a:p>
          <a:p>
            <a:pPr marL="0" lvl="0" indent="0" algn="l" rtl="0">
              <a:spcBef>
                <a:spcPts val="0"/>
              </a:spcBef>
              <a:spcAft>
                <a:spcPts val="0"/>
              </a:spcAft>
              <a:buNone/>
            </a:pPr>
            <a:r>
              <a:rPr lang="en"/>
              <a:t>http://www.phaidon.com/agenda/art/articles/2014/july/29/the-incredible-story-behind-flag-by-jasper-johns/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https://arthive.com/artists/62059~Jasper_Jones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2120b57b98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2120b57b98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https://quizlet.com/86834682/praxis-ii-art-content-knowledge-5134-vocabulary-flash-cards/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https://www.thecut.com/2017/11/woman-mails-stolen-art-moma-new-york.html</a:t>
            </a:r>
            <a:endParaRPr/>
          </a:p>
          <a:p>
            <a:pPr marL="0" lvl="0" indent="0" algn="l" rtl="0">
              <a:spcBef>
                <a:spcPts val="0"/>
              </a:spcBef>
              <a:spcAft>
                <a:spcPts val="0"/>
              </a:spcAft>
              <a:buNone/>
            </a:pPr>
            <a:r>
              <a:rPr lang="en"/>
              <a:t>https://www.apnews.com/2e3407165ec84c2a98531a344e14d4d3/Police-search-for-woman-seen-mailing-stolen-art-to-museum</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e1802a067_0_1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e1802a067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120b57b98b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2120b57b98b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https://www.artsper.com/en/contemporary-artworks/painting/252538/jean-michel-basquiat</a:t>
            </a:r>
            <a:endParaRPr/>
          </a:p>
          <a:p>
            <a:pPr marL="0" lvl="0" indent="0" algn="l" rtl="0">
              <a:spcBef>
                <a:spcPts val="0"/>
              </a:spcBef>
              <a:spcAft>
                <a:spcPts val="0"/>
              </a:spcAft>
              <a:buNone/>
            </a:pPr>
            <a:r>
              <a:rPr lang="en"/>
              <a:t>https://www.theartstory.org/artist-basquiat-jean-michel.htm</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https://www.smithsonianmag.com/history/recapping-the-jetsons-episode-03-the-space-car-67174086/</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https://pixels.com/featured/andy-warhol-and-jean-michel-basquiat-richard-day.html</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http://www.dailyartmagazine.com/frank-stella-video/</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https://www.artweek.com/events/united-states/art-exhibition/new-york/frank-stella-adaa-art-show#</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https://hellogiggles.com/lifestyle/didnt-know-frida-kahlo-birthday/</a:t>
            </a:r>
            <a:endParaRPr/>
          </a:p>
          <a:p>
            <a:pPr marL="0" lvl="0" indent="0" algn="l" rtl="0">
              <a:spcBef>
                <a:spcPts val="0"/>
              </a:spcBef>
              <a:spcAft>
                <a:spcPts val="0"/>
              </a:spcAft>
              <a:buNone/>
            </a:pPr>
            <a:r>
              <a:rPr lang="en" u="sng">
                <a:solidFill>
                  <a:schemeClr val="hlink"/>
                </a:solidFill>
                <a:hlinkClick r:id="rId4"/>
              </a:rPr>
              <a:t>https://www.biography.com/people/frida-kahlo-9359496</a:t>
            </a:r>
            <a:endParaRPr/>
          </a:p>
          <a:p>
            <a:pPr marL="0" lvl="0" indent="0" algn="l" rtl="0">
              <a:spcBef>
                <a:spcPts val="0"/>
              </a:spcBef>
              <a:spcAft>
                <a:spcPts val="0"/>
              </a:spcAft>
              <a:buNone/>
            </a:pPr>
            <a:r>
              <a:rPr lang="en"/>
              <a:t>http://www.artres.com/C.aspx?VP3=ViewBox_VPage&amp;VBID=2UN36550IU6H&amp;IT=ZoomImageTemplate01_VForm&amp;IID=2UN39YZFB1M&amp;PN=6&amp;CT=Search&amp;SF=0</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2120b57b98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2120b57b98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http://rpnlebanon.com/site/manasseh-introduces-the-new-balloon-animals-artworks-by-jeff-koons-for-bernardaud-in-beirut/</a:t>
            </a:r>
            <a:endParaRPr/>
          </a:p>
          <a:p>
            <a:pPr marL="0" lvl="0" indent="0" algn="l" rtl="0">
              <a:spcBef>
                <a:spcPts val="0"/>
              </a:spcBef>
              <a:spcAft>
                <a:spcPts val="0"/>
              </a:spcAft>
              <a:buNone/>
            </a:pPr>
            <a:r>
              <a:rPr lang="en" u="sng">
                <a:solidFill>
                  <a:schemeClr val="hlink"/>
                </a:solidFill>
                <a:hlinkClick r:id="rId4"/>
              </a:rPr>
              <a:t>http://www.jeffkoons.com/</a:t>
            </a:r>
            <a:endParaRPr/>
          </a:p>
          <a:p>
            <a:pPr marL="0" lvl="0" indent="0" algn="l" rtl="0">
              <a:spcBef>
                <a:spcPts val="0"/>
              </a:spcBef>
              <a:spcAft>
                <a:spcPts val="0"/>
              </a:spcAft>
              <a:buNone/>
            </a:pPr>
            <a:r>
              <a:rPr lang="en"/>
              <a:t>https://www.christies.com/features/Big-names-at-surprising-prices-7277-1.aspx?sc_lang=en#FID-7277</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http://typoe.com/</a:t>
            </a:r>
            <a:endParaRPr/>
          </a:p>
          <a:p>
            <a:pPr marL="0" lvl="0" indent="0" algn="l" rtl="0">
              <a:spcBef>
                <a:spcPts val="0"/>
              </a:spcBef>
              <a:spcAft>
                <a:spcPts val="0"/>
              </a:spcAft>
              <a:buNone/>
            </a:pPr>
            <a:r>
              <a:rPr lang="en" u="sng">
                <a:solidFill>
                  <a:schemeClr val="hlink"/>
                </a:solidFill>
                <a:hlinkClick r:id="rId4"/>
              </a:rPr>
              <a:t>https://mymodernmet.com/colorful-confetti-death/</a:t>
            </a:r>
            <a:endParaRPr/>
          </a:p>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https://www.designboom.com/art/yayoi-kusama-david-zwirner-obliteration-room-new-york-05-26-2015/</a:t>
            </a:r>
            <a:endParaRPr/>
          </a:p>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3e205f7609_0_1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3e205f7609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https://www.youtube.com/watch?v=-xNzr-fJHQw</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3e205f7609_0_1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3e205f7609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http://www.baldessari.org/</a:t>
            </a:r>
            <a:endParaRPr/>
          </a:p>
          <a:p>
            <a:pPr marL="0" lvl="0" indent="0" algn="l" rtl="0">
              <a:spcBef>
                <a:spcPts val="0"/>
              </a:spcBef>
              <a:spcAft>
                <a:spcPts val="0"/>
              </a:spcAft>
              <a:buNone/>
            </a:pPr>
            <a:r>
              <a:rPr lang="en"/>
              <a:t>https://www.theartstory.org/artist-baldessari-john.htm</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https://www.theartstory.org/artist-hirst-damien-artworks.htm#pnt_6</a:t>
            </a:r>
            <a:endParaRPr/>
          </a:p>
          <a:p>
            <a:pPr marL="0" lvl="0" indent="0" algn="l" rtl="0">
              <a:spcBef>
                <a:spcPts val="0"/>
              </a:spcBef>
              <a:spcAft>
                <a:spcPts val="0"/>
              </a:spcAft>
              <a:buNone/>
            </a:pPr>
            <a:r>
              <a:rPr lang="en"/>
              <a:t>http://www.damienhirst.com/the-physical-impossibility-of</a:t>
            </a:r>
            <a:endParaRPr/>
          </a:p>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e205f7609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3e205f7609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https://www.youtube.com/watch?v=uDuzy-t7GDA</a:t>
            </a:r>
            <a:endParaRPr/>
          </a:p>
          <a:p>
            <a:pPr marL="0" lvl="0" indent="0" algn="l" rtl="0">
              <a:spcBef>
                <a:spcPts val="0"/>
              </a:spcBef>
              <a:spcAft>
                <a:spcPts val="0"/>
              </a:spcAft>
              <a:buNone/>
            </a:pPr>
            <a:r>
              <a:rPr lang="en"/>
              <a:t>https://www.khanacademy.org/humanities/global-culture/beginners-guide-contemporary-art1/v/hirst-s-shark-interpreting-contemporary-art</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3e205f7609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3e205f7609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https://www.theartstory.org/artist-hirst-damien-artworks.htm#pnt_6</a:t>
            </a:r>
            <a:endParaRPr/>
          </a:p>
          <a:p>
            <a:pPr marL="0" lvl="0" indent="0" algn="l" rtl="0">
              <a:spcBef>
                <a:spcPts val="0"/>
              </a:spcBef>
              <a:spcAft>
                <a:spcPts val="0"/>
              </a:spcAft>
              <a:buNone/>
            </a:pPr>
            <a:r>
              <a:rPr lang="en"/>
              <a:t>http://www.damienhirst.com/the-physical-impossibility-of</a:t>
            </a:r>
            <a:endParaRPr/>
          </a:p>
          <a:p>
            <a:pPr marL="0" lvl="0" indent="0" algn="l" rtl="0">
              <a:spcBef>
                <a:spcPts val="0"/>
              </a:spcBef>
              <a:spcAft>
                <a:spcPts val="0"/>
              </a:spcAft>
              <a:buNone/>
            </a:pPr>
            <a:r>
              <a:rPr lang="en"/>
              <a:t>http://www.dailyartmagazine.com/story-damien-hirst-shark/</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120b57b98b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2120b57b98b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http://www.guylaramee.com/</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https://news.artnet.com/art-world/new-york-library-card-museums-1318802</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 (pg 92 - 96)</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https://quizlet.com/86834682/praxis-ii-art-content-knowledge-5134-vocabulary-flash-cards/</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3" name="Google Shape;523;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https://www.guggenheim.org/artwork/3409</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http://surrealism.website/Man%20Ray.html</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e1802a067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e1802a067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http://surrealism.website/Man%20Ray.html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120b57b98b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120b57b98b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AUTOLAYOUT">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p:nvPr/>
        </p:nvSpPr>
        <p:spPr>
          <a:xfrm>
            <a:off x="0" y="0"/>
            <a:ext cx="9144000" cy="5143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5.jpg"/><Relationship Id="rId4" Type="http://schemas.openxmlformats.org/officeDocument/2006/relationships/image" Target="../media/image4.jp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www.christies.com/lotfinder/Lot/georgia-okeeffe-1887-1986-lake-george-reflection-5994696-details.aspx" TargetMode="External"/><Relationship Id="rId5" Type="http://schemas.openxmlformats.org/officeDocument/2006/relationships/image" Target="../media/image34.png"/><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hyperlink" Target="https://www.moma.org/artists/2923?locale=en"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g"/></Relationships>
</file>

<file path=ppt/slides/_rels/slide19.xml.rels><?xml version="1.0" encoding="UTF-8" standalone="yes"?>
<Relationships xmlns="http://schemas.openxmlformats.org/package/2006/relationships"><Relationship Id="rId8" Type="http://schemas.openxmlformats.org/officeDocument/2006/relationships/hyperlink" Target="https://en.wikipedia.org/wiki/Venice_Biennial" TargetMode="External"/><Relationship Id="rId3" Type="http://schemas.openxmlformats.org/officeDocument/2006/relationships/image" Target="../media/image5.jpg"/><Relationship Id="rId7" Type="http://schemas.openxmlformats.org/officeDocument/2006/relationships/hyperlink" Target="https://en.wikipedia.org/wiki/Neo-Dada"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en.wikipedia.org/wiki/Abstract_expressionism" TargetMode="External"/><Relationship Id="rId11" Type="http://schemas.openxmlformats.org/officeDocument/2006/relationships/image" Target="../media/image51.png"/><Relationship Id="rId5" Type="http://schemas.openxmlformats.org/officeDocument/2006/relationships/image" Target="../media/image49.png"/><Relationship Id="rId10" Type="http://schemas.openxmlformats.org/officeDocument/2006/relationships/image" Target="../media/image50.jpg"/><Relationship Id="rId4" Type="http://schemas.openxmlformats.org/officeDocument/2006/relationships/hyperlink" Target="https://arthive.com/encyclopedia/2634~Abstraktnyj_ekspressionizm_golyj_nerv_zhivopisi" TargetMode="External"/><Relationship Id="rId9" Type="http://schemas.openxmlformats.org/officeDocument/2006/relationships/hyperlink" Target="https://en.wikipedia.org/wiki/Presidential_Medal_of_Freed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jpg"/><Relationship Id="rId7"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hyperlink" Target="http://www.dictionary.com/browse/portray" TargetMode="External"/><Relationship Id="rId4" Type="http://schemas.openxmlformats.org/officeDocument/2006/relationships/image" Target="../media/image46.jpg"/><Relationship Id="rId9"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jpg"/><Relationship Id="rId7" Type="http://schemas.openxmlformats.org/officeDocument/2006/relationships/hyperlink" Target="http://www.bravotv.com/gallery-girls"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https://www.apnews.com/2e3407165ec84c2a98531a344e14d4d3/Police-search-for-woman-seen-mailing-stolen-art-to-museum" TargetMode="External"/><Relationship Id="rId11" Type="http://schemas.openxmlformats.org/officeDocument/2006/relationships/image" Target="../media/image59.png"/><Relationship Id="rId5" Type="http://schemas.openxmlformats.org/officeDocument/2006/relationships/hyperlink" Target="https://www.thecut.com/author/Lisa%20Ryan/" TargetMode="External"/><Relationship Id="rId10" Type="http://schemas.openxmlformats.org/officeDocument/2006/relationships/image" Target="../media/image58.png"/><Relationship Id="rId4" Type="http://schemas.openxmlformats.org/officeDocument/2006/relationships/image" Target="../media/image46.jpg"/><Relationship Id="rId9"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46.jp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5.jpg"/><Relationship Id="rId7" Type="http://schemas.openxmlformats.org/officeDocument/2006/relationships/hyperlink" Target="http://www.paleofuture.com/blog/2011/2/22/flying-carpet-car-1958-1.html"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blogs.smithsonianmag.com/paleofuture/2011/11/arthur-radebaughs-shiny-happy-future/" TargetMode="External"/><Relationship Id="rId5" Type="http://schemas.openxmlformats.org/officeDocument/2006/relationships/image" Target="../media/image67.png"/><Relationship Id="rId4" Type="http://schemas.openxmlformats.org/officeDocument/2006/relationships/image" Target="../media/image46.jpg"/></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70.png"/><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6.jpg"/><Relationship Id="rId7"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5.jpg"/><Relationship Id="rId9" Type="http://schemas.openxmlformats.org/officeDocument/2006/relationships/image" Target="../media/image75.png"/></Relationships>
</file>

<file path=ppt/slides/_rels/slide2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5.jpg"/><Relationship Id="rId7" Type="http://schemas.openxmlformats.org/officeDocument/2006/relationships/image" Target="../media/image7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46.jpg"/></Relationships>
</file>

<file path=ppt/slides/_rels/slide3.xml.rels><?xml version="1.0" encoding="UTF-8" standalone="yes"?>
<Relationships xmlns="http://schemas.openxmlformats.org/package/2006/relationships"><Relationship Id="rId8" Type="http://schemas.openxmlformats.org/officeDocument/2006/relationships/hyperlink" Target="https://www.fridakahlo.org/the-broken-column.jsp" TargetMode="External"/><Relationship Id="rId13" Type="http://schemas.openxmlformats.org/officeDocument/2006/relationships/image" Target="../media/image8.png"/><Relationship Id="rId3" Type="http://schemas.openxmlformats.org/officeDocument/2006/relationships/image" Target="../media/image4.jpg"/><Relationship Id="rId7" Type="http://schemas.openxmlformats.org/officeDocument/2006/relationships/hyperlink" Target="http://www.fridakahlostory.com/frida-blog/the-accident-that-changed-fridas-life-forever-life-begins-tomorrow" TargetMode="External"/><Relationship Id="rId12"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mentalfloss.com/article/80067/17-artful-facts-about-frida-kahlo" TargetMode="External"/><Relationship Id="rId11" Type="http://schemas.openxmlformats.org/officeDocument/2006/relationships/image" Target="../media/image6.png"/><Relationship Id="rId5" Type="http://schemas.openxmlformats.org/officeDocument/2006/relationships/hyperlink" Target="https://www.seeker.com/what-caused-frida-kahlos-infertility-1766082483.html" TargetMode="External"/><Relationship Id="rId10" Type="http://schemas.openxmlformats.org/officeDocument/2006/relationships/hyperlink" Target="http://www.museofridakahlo.org.mx/" TargetMode="External"/><Relationship Id="rId4" Type="http://schemas.openxmlformats.org/officeDocument/2006/relationships/image" Target="../media/image5.jpg"/><Relationship Id="rId9" Type="http://schemas.openxmlformats.org/officeDocument/2006/relationships/hyperlink" Target="https://www.fridakahlo.org/the-wounded-deer.js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5.jpg"/><Relationship Id="rId7" Type="http://schemas.openxmlformats.org/officeDocument/2006/relationships/image" Target="../media/image84.png"/><Relationship Id="rId12" Type="http://schemas.openxmlformats.org/officeDocument/2006/relationships/image" Target="../media/image8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83.png"/><Relationship Id="rId11" Type="http://schemas.openxmlformats.org/officeDocument/2006/relationships/hyperlink" Target="http://www.christies.com/lotfinder/sculptures-statues-figures/jeff-koons-balloon-dog-5739099-details.aspx" TargetMode="External"/><Relationship Id="rId5" Type="http://schemas.openxmlformats.org/officeDocument/2006/relationships/image" Target="../media/image82.png"/><Relationship Id="rId10" Type="http://schemas.openxmlformats.org/officeDocument/2006/relationships/hyperlink" Target="http://artist.christies.com/Jeff-Koons--30522.aspx" TargetMode="External"/><Relationship Id="rId4" Type="http://schemas.openxmlformats.org/officeDocument/2006/relationships/image" Target="../media/image81.jpg"/><Relationship Id="rId9"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5.jpg"/></Relationships>
</file>

<file path=ppt/slides/_rels/slide33.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hyperlink" Target="https://www.google.com/search?safe=strict&amp;sa=X&amp;biw=1438&amp;bih=686&amp;q=Feminist+art&amp;stick=H4sIAAAAAAAAAOPgE-LUz9U3MLLIs8xV4gIx4y0skwxNtfSzk630yzKLSxNz4hOLSpCYmcUlVgWpRZn5KfFJlSCB8vyi7GIArBgv9EoAAAA&amp;ved=0ahUKEwjym4yI0KfcAhUn6oMKHb5zDfcQmxMIqgMoAzAo" TargetMode="External"/><Relationship Id="rId3" Type="http://schemas.openxmlformats.org/officeDocument/2006/relationships/image" Target="../media/image5.jpg"/><Relationship Id="rId7" Type="http://schemas.openxmlformats.org/officeDocument/2006/relationships/image" Target="../media/image92.png"/><Relationship Id="rId12" Type="http://schemas.openxmlformats.org/officeDocument/2006/relationships/hyperlink" Target="https://www.google.com/search?safe=strict&amp;sa=X&amp;biw=1438&amp;bih=686&amp;q=Minimalism&amp;stick=H4sIAAAAAAAAAOPgE-LUz9U3MLLIs8xV4gAxTc2zjbX0s5Ot9Msyi0sTc-ITi0qQmJnFJVYFqUWZ-SnxSZUggfL8ouxiAKHEUGlIAAAA&amp;ved=0ahUKEwjym4yI0KfcAhUn6oMKHb5zDfcQmxMIqQMoAjAo"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91.png"/><Relationship Id="rId11" Type="http://schemas.openxmlformats.org/officeDocument/2006/relationships/hyperlink" Target="https://www.google.com/search?safe=strict&amp;sa=X&amp;biw=1438&amp;bih=686&amp;q=contemporary+art&amp;stick=H4sIAAAAAAAAAOPgE-LUz9U3MLLIs8xV4gAxMwzKsrX0s5Ot9Msyi0sTc-ITi0qQmJnFJVYFqUWZ-SnxSZUggfL8ouxiAJa-6pdIAAAA&amp;ved=0ahUKEwjym4yI0KfcAhUn6oMKHb5zDfcQmxMIqAMoATAo" TargetMode="External"/><Relationship Id="rId5" Type="http://schemas.openxmlformats.org/officeDocument/2006/relationships/image" Target="../media/image90.png"/><Relationship Id="rId15" Type="http://schemas.openxmlformats.org/officeDocument/2006/relationships/image" Target="../media/image94.png"/><Relationship Id="rId10" Type="http://schemas.openxmlformats.org/officeDocument/2006/relationships/hyperlink" Target="https://www.google.com/search?safe=strict&amp;sa=X&amp;biw=1438&amp;bih=686&amp;q=Matsumoto+Japan&amp;stick=H4sIAAAAAAAAAOPgE-LUz9U3MLLIs8xVAjMNjSrSk7XEspOt9AtS8wtyUoFUUXF-nlVSflEeAB_gonswAAAA&amp;ved=0ahUKEwjym4yI0KfcAhUn6oMKHb5zDfcQmxMIlQMoATAk" TargetMode="External"/><Relationship Id="rId4" Type="http://schemas.openxmlformats.org/officeDocument/2006/relationships/image" Target="../media/image81.jpg"/><Relationship Id="rId9" Type="http://schemas.openxmlformats.org/officeDocument/2006/relationships/hyperlink" Target="https://www.google.com/search?safe=strict&amp;sa=X&amp;biw=1438&amp;bih=686&amp;q=yayoi+kusama+born&amp;stick=H4sIAAAAAAAAAOPgE-LUz9U3MLLIs8zVEstOttIvSM0vyEkFUkXF-XlWSflFeQDZ5C0XJQAAAA&amp;ved=0ahUKEwjym4yI0KfcAhUn6oMKHb5zDfcQ6BMIlAMoADAk" TargetMode="External"/><Relationship Id="rId14" Type="http://schemas.openxmlformats.org/officeDocument/2006/relationships/hyperlink" Target="https://www.google.com/search?safe=strict&amp;sa=X&amp;biw=1438&amp;bih=686&amp;q=Pop+art&amp;stick=H4sIAAAAAAAAAOPgE-LUz9U3MLLIs8xV4gAxC01y87T0s5Ot9Msyi0sTc-ITi0qQmJnFJVYFqUWZ-SnxSZUggfL8ouxiABiP-ttIAAAA&amp;ved=0ahUKEwjym4yI0KfcAhUn6oMKHb5zDfcQmxMIqwMoBDAo"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youtube.com/watch?v=-xNzr-fJHQw" TargetMode="External"/><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95.jpg"/></Relationships>
</file>

<file path=ppt/slides/_rels/slide3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6.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5.jpg"/></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106.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81.jpg"/></Relationships>
</file>

<file path=ppt/slides/_rels/slide38.xml.rels><?xml version="1.0" encoding="UTF-8" standalone="yes"?>
<Relationships xmlns="http://schemas.openxmlformats.org/package/2006/relationships"><Relationship Id="rId3" Type="http://schemas.openxmlformats.org/officeDocument/2006/relationships/hyperlink" Target="http://www.youtube.com/watch?v=uDuzy-t7GDA"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07.jpg"/></Relationships>
</file>

<file path=ppt/slides/_rels/slide3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81.jp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jp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81.jpg"/><Relationship Id="rId7" Type="http://schemas.openxmlformats.org/officeDocument/2006/relationships/image" Target="../media/image110.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5.jpg"/></Relationships>
</file>

<file path=ppt/slides/_rels/slide42.xml.rels><?xml version="1.0" encoding="UTF-8" standalone="yes"?>
<Relationships xmlns="http://schemas.openxmlformats.org/package/2006/relationships"><Relationship Id="rId8" Type="http://schemas.openxmlformats.org/officeDocument/2006/relationships/hyperlink" Target="https://www.nytimes.com/2018/07/16/arts/design/library-card-culture-pass-new-york-museums-free.html" TargetMode="External"/><Relationship Id="rId3" Type="http://schemas.openxmlformats.org/officeDocument/2006/relationships/image" Target="../media/image5.jpg"/><Relationship Id="rId7" Type="http://schemas.openxmlformats.org/officeDocument/2006/relationships/hyperlink" Target="https://nypost.com/2018/07/15/nyc-library-cards-can-now-get-you-free-entry-to-some-museums/"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12.png"/><Relationship Id="rId5" Type="http://schemas.openxmlformats.org/officeDocument/2006/relationships/hyperlink" Target="https://news.artnet.com/about/henri-neuendorf-205" TargetMode="External"/><Relationship Id="rId4" Type="http://schemas.openxmlformats.org/officeDocument/2006/relationships/image" Target="../media/image81.jpg"/><Relationship Id="rId9" Type="http://schemas.openxmlformats.org/officeDocument/2006/relationships/hyperlink" Target="https://www.culturepass.nyc/"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81.jpg"/></Relationships>
</file>

<file path=ppt/slides/_rels/slide4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81.jpg"/><Relationship Id="rId7" Type="http://schemas.openxmlformats.org/officeDocument/2006/relationships/image" Target="../media/image117.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15.png"/><Relationship Id="rId10" Type="http://schemas.openxmlformats.org/officeDocument/2006/relationships/image" Target="../media/image120.png"/><Relationship Id="rId4" Type="http://schemas.openxmlformats.org/officeDocument/2006/relationships/image" Target="../media/image5.jpg"/><Relationship Id="rId9" Type="http://schemas.openxmlformats.org/officeDocument/2006/relationships/image" Target="../media/image119.png"/></Relationships>
</file>

<file path=ppt/slides/_rels/slide45.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3.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81.jpg"/><Relationship Id="rId4" Type="http://schemas.openxmlformats.org/officeDocument/2006/relationships/image" Target="../media/image12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jpg"/><Relationship Id="rId7" Type="http://schemas.openxmlformats.org/officeDocument/2006/relationships/hyperlink" Target="https://www.guggenheim.org/artwork/new-york/collections/collection-online/show-full/bio/?artist_name=Marcel%20Duchamp&amp;page=1&amp;f=Name&amp;cr=1"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guggenheim.org/artwork/new-york/collections/collection-online/show-list/movement/?search=Dada" TargetMode="External"/><Relationship Id="rId5" Type="http://schemas.openxmlformats.org/officeDocument/2006/relationships/hyperlink" Target="https://www.guggenheim.org/artwork/new-york/collections/collection-online/show-full/bio/?artist_name=Francis%20Picabia&amp;page=1&amp;f=Name&amp;cr=1" TargetMode="Externa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5.jp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6.xml"/><Relationship Id="rId16"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4.jpg"/><Relationship Id="rId9" Type="http://schemas.openxmlformats.org/officeDocument/2006/relationships/image" Target="../media/image18.png"/><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pic>
        <p:nvPicPr>
          <p:cNvPr id="57" name="Google Shape;57;p14"/>
          <p:cNvPicPr preferRelativeResize="0"/>
          <p:nvPr/>
        </p:nvPicPr>
        <p:blipFill>
          <a:blip r:embed="rId3">
            <a:alphaModFix/>
          </a:blip>
          <a:stretch>
            <a:fillRect/>
          </a:stretch>
        </p:blipFill>
        <p:spPr>
          <a:xfrm>
            <a:off x="1768250" y="1398045"/>
            <a:ext cx="1591250" cy="2746024"/>
          </a:xfrm>
          <a:prstGeom prst="rect">
            <a:avLst/>
          </a:prstGeom>
          <a:noFill/>
          <a:ln>
            <a:noFill/>
          </a:ln>
        </p:spPr>
      </p:pic>
      <p:sp>
        <p:nvSpPr>
          <p:cNvPr id="58" name="Google Shape;58;p14"/>
          <p:cNvSpPr txBox="1"/>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200">
                <a:solidFill>
                  <a:srgbClr val="000000"/>
                </a:solidFill>
                <a:latin typeface="Comfortaa"/>
                <a:ea typeface="Comfortaa"/>
                <a:cs typeface="Comfortaa"/>
                <a:sym typeface="Comfortaa"/>
              </a:rPr>
              <a:t>MODERN ART</a:t>
            </a:r>
            <a:endParaRPr sz="5200">
              <a:solidFill>
                <a:srgbClr val="000000"/>
              </a:solidFill>
              <a:latin typeface="Comfortaa"/>
              <a:ea typeface="Comfortaa"/>
              <a:cs typeface="Comfortaa"/>
              <a:sym typeface="Comfortaa"/>
            </a:endParaRPr>
          </a:p>
        </p:txBody>
      </p:sp>
      <p:sp>
        <p:nvSpPr>
          <p:cNvPr id="59" name="Google Shape;59;p14"/>
          <p:cNvSpPr txBo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rgbClr val="595959"/>
                </a:solidFill>
                <a:latin typeface="Economica"/>
                <a:ea typeface="Economica"/>
                <a:cs typeface="Economica"/>
                <a:sym typeface="Economica"/>
              </a:rPr>
              <a:t>T E R M   6</a:t>
            </a:r>
            <a:endParaRPr sz="2800">
              <a:solidFill>
                <a:srgbClr val="595959"/>
              </a:solidFill>
              <a:latin typeface="Economica"/>
              <a:ea typeface="Economica"/>
              <a:cs typeface="Economica"/>
              <a:sym typeface="Economica"/>
            </a:endParaRPr>
          </a:p>
        </p:txBody>
      </p:sp>
      <p:pic>
        <p:nvPicPr>
          <p:cNvPr id="2" name="Picture 1">
            <a:extLst>
              <a:ext uri="{FF2B5EF4-FFF2-40B4-BE49-F238E27FC236}">
                <a16:creationId xmlns:a16="http://schemas.microsoft.com/office/drawing/2014/main" id="{1AD1119B-AB07-3884-9653-958705606D0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3"/>
          <p:cNvPicPr preferRelativeResize="0"/>
          <p:nvPr/>
        </p:nvPicPr>
        <p:blipFill>
          <a:blip r:embed="rId3">
            <a:alphaModFix/>
          </a:blip>
          <a:stretch>
            <a:fillRect/>
          </a:stretch>
        </p:blipFill>
        <p:spPr>
          <a:xfrm>
            <a:off x="284898" y="80023"/>
            <a:ext cx="2498875" cy="1052575"/>
          </a:xfrm>
          <a:prstGeom prst="rect">
            <a:avLst/>
          </a:prstGeom>
          <a:noFill/>
          <a:ln>
            <a:noFill/>
          </a:ln>
        </p:spPr>
      </p:pic>
      <p:pic>
        <p:nvPicPr>
          <p:cNvPr id="181" name="Google Shape;181;p23"/>
          <p:cNvPicPr preferRelativeResize="0"/>
          <p:nvPr/>
        </p:nvPicPr>
        <p:blipFill rotWithShape="1">
          <a:blip r:embed="rId4">
            <a:alphaModFix/>
          </a:blip>
          <a:srcRect l="45846" t="4337" r="29346" b="83731"/>
          <a:stretch/>
        </p:blipFill>
        <p:spPr>
          <a:xfrm>
            <a:off x="2783785" y="156225"/>
            <a:ext cx="1962213" cy="729201"/>
          </a:xfrm>
          <a:prstGeom prst="rect">
            <a:avLst/>
          </a:prstGeom>
          <a:noFill/>
          <a:ln>
            <a:noFill/>
          </a:ln>
        </p:spPr>
      </p:pic>
      <p:pic>
        <p:nvPicPr>
          <p:cNvPr id="182" name="Google Shape;182;p23"/>
          <p:cNvPicPr preferRelativeResize="0"/>
          <p:nvPr/>
        </p:nvPicPr>
        <p:blipFill rotWithShape="1">
          <a:blip r:embed="rId5">
            <a:alphaModFix/>
          </a:blip>
          <a:srcRect l="4510" t="6021" r="62322" b="87968"/>
          <a:stretch/>
        </p:blipFill>
        <p:spPr>
          <a:xfrm>
            <a:off x="4572000" y="156236"/>
            <a:ext cx="4382326" cy="613651"/>
          </a:xfrm>
          <a:prstGeom prst="rect">
            <a:avLst/>
          </a:prstGeom>
          <a:noFill/>
          <a:ln>
            <a:noFill/>
          </a:ln>
        </p:spPr>
      </p:pic>
      <p:sp>
        <p:nvSpPr>
          <p:cNvPr id="183" name="Google Shape;183;p23"/>
          <p:cNvSpPr txBox="1"/>
          <p:nvPr/>
        </p:nvSpPr>
        <p:spPr>
          <a:xfrm>
            <a:off x="131975" y="883325"/>
            <a:ext cx="4441800" cy="42621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    The </a:t>
            </a:r>
            <a:r>
              <a:rPr lang="en" sz="1100" b="1">
                <a:solidFill>
                  <a:srgbClr val="333333"/>
                </a:solidFill>
                <a:latin typeface="Calibri"/>
                <a:ea typeface="Calibri"/>
                <a:cs typeface="Calibri"/>
                <a:sym typeface="Calibri"/>
              </a:rPr>
              <a:t>MACRO – Museum of Contemporary Art</a:t>
            </a:r>
            <a:r>
              <a:rPr lang="en" sz="1100">
                <a:solidFill>
                  <a:srgbClr val="333333"/>
                </a:solidFill>
                <a:latin typeface="Calibri"/>
                <a:ea typeface="Calibri"/>
                <a:cs typeface="Calibri"/>
                <a:sym typeface="Calibri"/>
              </a:rPr>
              <a:t> of Rome is a museum dedicated to – mostly Italian – modern and contemporary art from the 1960s onward. The museum is currently composed of two venues, one in the Testaccio neighborhood, inaugurated in 2003, and a main home in via Nizza originally opened in the late 1990s and expanded in the early 2000s.</a:t>
            </a:r>
            <a:endParaRPr sz="1100">
              <a:solidFill>
                <a:srgbClr val="333333"/>
              </a:solidFill>
              <a:latin typeface="Calibri"/>
              <a:ea typeface="Calibri"/>
              <a:cs typeface="Calibri"/>
              <a:sym typeface="Calibri"/>
            </a:endParaRPr>
          </a:p>
          <a:p>
            <a:pPr marL="139700" marR="13970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    The </a:t>
            </a:r>
            <a:r>
              <a:rPr lang="en" sz="1100" b="1">
                <a:solidFill>
                  <a:srgbClr val="333333"/>
                </a:solidFill>
                <a:latin typeface="Calibri"/>
                <a:ea typeface="Calibri"/>
                <a:cs typeface="Calibri"/>
                <a:sym typeface="Calibri"/>
              </a:rPr>
              <a:t>MACRO Nizza </a:t>
            </a:r>
            <a:r>
              <a:rPr lang="en" sz="1100">
                <a:solidFill>
                  <a:srgbClr val="333333"/>
                </a:solidFill>
                <a:latin typeface="Calibri"/>
                <a:ea typeface="Calibri"/>
                <a:cs typeface="Calibri"/>
                <a:sym typeface="Calibri"/>
              </a:rPr>
              <a:t>building is located on the site of a formed brewery once belonging to the Peroni brand, located on Via Nizza (hence its name) in the Salario-Nomentano, a semi-central neighborhood mostly built in the 19th century.</a:t>
            </a:r>
            <a:endParaRPr sz="1100">
              <a:solidFill>
                <a:srgbClr val="333333"/>
              </a:solidFill>
              <a:latin typeface="Calibri"/>
              <a:ea typeface="Calibri"/>
              <a:cs typeface="Calibri"/>
              <a:sym typeface="Calibri"/>
            </a:endParaRPr>
          </a:p>
          <a:p>
            <a:pPr marL="139700" marR="13970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    The complex we see today is the result of an expansion project that approximately triplicated the original floor area of the museum, and for which an international design competition was organized in 2001 by the Municipality of Rome. The Art Nouveau edifice of the Peroni brewery was built between 1912 and 1932 to a design by the famous architect Gustavo Giovannoni.</a:t>
            </a:r>
            <a:endParaRPr sz="1100">
              <a:solidFill>
                <a:srgbClr val="333333"/>
              </a:solidFill>
              <a:latin typeface="Calibri"/>
              <a:ea typeface="Calibri"/>
              <a:cs typeface="Calibri"/>
              <a:sym typeface="Calibri"/>
            </a:endParaRPr>
          </a:p>
          <a:p>
            <a:pPr marL="139700" marR="139700" lvl="0" indent="0" algn="l" rtl="0">
              <a:lnSpc>
                <a:spcPct val="100000"/>
              </a:lnSpc>
              <a:spcBef>
                <a:spcPts val="0"/>
              </a:spcBef>
              <a:spcAft>
                <a:spcPts val="0"/>
              </a:spcAft>
              <a:buNone/>
            </a:pPr>
            <a:r>
              <a:rPr lang="en" sz="1150">
                <a:solidFill>
                  <a:srgbClr val="333333"/>
                </a:solidFill>
                <a:highlight>
                  <a:srgbClr val="FFFFFF"/>
                </a:highlight>
                <a:latin typeface="Calibri"/>
                <a:ea typeface="Calibri"/>
                <a:cs typeface="Calibri"/>
                <a:sym typeface="Calibri"/>
              </a:rPr>
              <a:t>    The expansion by Odile Decq, a French Architect, won the competition. His expansion was based on a precise scheme: new, flexible, spaces which include a large lobby, exhibition spaces and visitor services, are added to the historical buildings, renovated to accommodate more traditional exhibition galleries. The lobby is characterized by a set of suspended bridges organized around the red volume of a small auditorium.</a:t>
            </a:r>
            <a:endParaRPr sz="1100">
              <a:solidFill>
                <a:srgbClr val="333333"/>
              </a:solidFill>
              <a:latin typeface="Calibri"/>
              <a:ea typeface="Calibri"/>
              <a:cs typeface="Calibri"/>
              <a:sym typeface="Calibri"/>
            </a:endParaRPr>
          </a:p>
        </p:txBody>
      </p:sp>
      <p:pic>
        <p:nvPicPr>
          <p:cNvPr id="184" name="Google Shape;184;p23"/>
          <p:cNvPicPr preferRelativeResize="0"/>
          <p:nvPr/>
        </p:nvPicPr>
        <p:blipFill>
          <a:blip r:embed="rId6">
            <a:alphaModFix/>
          </a:blip>
          <a:stretch>
            <a:fillRect/>
          </a:stretch>
        </p:blipFill>
        <p:spPr>
          <a:xfrm>
            <a:off x="4570675" y="2779550"/>
            <a:ext cx="2948733" cy="2211550"/>
          </a:xfrm>
          <a:prstGeom prst="rect">
            <a:avLst/>
          </a:prstGeom>
          <a:noFill/>
          <a:ln>
            <a:noFill/>
          </a:ln>
        </p:spPr>
      </p:pic>
      <p:pic>
        <p:nvPicPr>
          <p:cNvPr id="185" name="Google Shape;185;p23"/>
          <p:cNvPicPr preferRelativeResize="0"/>
          <p:nvPr/>
        </p:nvPicPr>
        <p:blipFill>
          <a:blip r:embed="rId7">
            <a:alphaModFix/>
          </a:blip>
          <a:stretch>
            <a:fillRect/>
          </a:stretch>
        </p:blipFill>
        <p:spPr>
          <a:xfrm>
            <a:off x="6551875" y="922287"/>
            <a:ext cx="2273150" cy="1704863"/>
          </a:xfrm>
          <a:prstGeom prst="rect">
            <a:avLst/>
          </a:prstGeom>
          <a:noFill/>
          <a:ln>
            <a:noFill/>
          </a:ln>
        </p:spPr>
      </p:pic>
      <p:pic>
        <p:nvPicPr>
          <p:cNvPr id="186" name="Google Shape;186;p23"/>
          <p:cNvPicPr preferRelativeResize="0"/>
          <p:nvPr/>
        </p:nvPicPr>
        <p:blipFill rotWithShape="1">
          <a:blip r:embed="rId8">
            <a:alphaModFix/>
          </a:blip>
          <a:srcRect r="52805"/>
          <a:stretch/>
        </p:blipFill>
        <p:spPr>
          <a:xfrm>
            <a:off x="7592675" y="2733525"/>
            <a:ext cx="1422400" cy="2257575"/>
          </a:xfrm>
          <a:prstGeom prst="rect">
            <a:avLst/>
          </a:prstGeom>
          <a:noFill/>
          <a:ln>
            <a:noFill/>
          </a:ln>
        </p:spPr>
      </p:pic>
      <p:pic>
        <p:nvPicPr>
          <p:cNvPr id="187" name="Google Shape;187;p23"/>
          <p:cNvPicPr preferRelativeResize="0"/>
          <p:nvPr/>
        </p:nvPicPr>
        <p:blipFill rotWithShape="1">
          <a:blip r:embed="rId9">
            <a:alphaModFix/>
          </a:blip>
          <a:srcRect b="4915"/>
          <a:stretch/>
        </p:blipFill>
        <p:spPr>
          <a:xfrm>
            <a:off x="4573775" y="769875"/>
            <a:ext cx="1875725" cy="1783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24"/>
          <p:cNvPicPr preferRelativeResize="0"/>
          <p:nvPr/>
        </p:nvPicPr>
        <p:blipFill rotWithShape="1">
          <a:blip r:embed="rId3">
            <a:alphaModFix/>
          </a:blip>
          <a:srcRect l="43667" t="21474" r="38229" b="68112"/>
          <a:stretch/>
        </p:blipFill>
        <p:spPr>
          <a:xfrm>
            <a:off x="1905026" y="1"/>
            <a:ext cx="2937227" cy="1305425"/>
          </a:xfrm>
          <a:prstGeom prst="rect">
            <a:avLst/>
          </a:prstGeom>
          <a:noFill/>
          <a:ln>
            <a:noFill/>
          </a:ln>
        </p:spPr>
      </p:pic>
      <p:pic>
        <p:nvPicPr>
          <p:cNvPr id="193" name="Google Shape;193;p24"/>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pic>
        <p:nvPicPr>
          <p:cNvPr id="194" name="Google Shape;194;p24"/>
          <p:cNvPicPr preferRelativeResize="0"/>
          <p:nvPr/>
        </p:nvPicPr>
        <p:blipFill>
          <a:blip r:embed="rId5">
            <a:alphaModFix/>
          </a:blip>
          <a:stretch>
            <a:fillRect/>
          </a:stretch>
        </p:blipFill>
        <p:spPr>
          <a:xfrm>
            <a:off x="4450318" y="1111900"/>
            <a:ext cx="4536008" cy="2799502"/>
          </a:xfrm>
          <a:prstGeom prst="rect">
            <a:avLst/>
          </a:prstGeom>
          <a:noFill/>
          <a:ln>
            <a:noFill/>
          </a:ln>
        </p:spPr>
      </p:pic>
      <p:sp>
        <p:nvSpPr>
          <p:cNvPr id="195" name="Google Shape;195;p24"/>
          <p:cNvSpPr txBox="1"/>
          <p:nvPr/>
        </p:nvSpPr>
        <p:spPr>
          <a:xfrm>
            <a:off x="4585188" y="3911400"/>
            <a:ext cx="4325100" cy="151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50">
                <a:uFill>
                  <a:noFill/>
                </a:uFill>
                <a:latin typeface="Calibri"/>
                <a:ea typeface="Calibri"/>
                <a:cs typeface="Calibri"/>
                <a:sym typeface="Calibri"/>
                <a:hlinkClick r:id="rId6"/>
              </a:rPr>
              <a:t>Georgia O'Keeffe (1887-1986)</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Lake George Reflection, 1921-22</a:t>
            </a:r>
            <a:endParaRPr>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Signed with initials 'OK' in artist's star device (on the original backing)</a:t>
            </a:r>
            <a:endParaRPr sz="1100">
              <a:latin typeface="Calibri"/>
              <a:ea typeface="Calibri"/>
              <a:cs typeface="Calibri"/>
              <a:sym typeface="Calibri"/>
            </a:endParaRPr>
          </a:p>
          <a:p>
            <a:pPr marL="0" lvl="0" indent="0" algn="l" rtl="0">
              <a:spcBef>
                <a:spcPts val="0"/>
              </a:spcBef>
              <a:spcAft>
                <a:spcPts val="0"/>
              </a:spcAft>
              <a:buNone/>
            </a:pPr>
            <a:r>
              <a:rPr lang="en" sz="1300">
                <a:latin typeface="Calibri"/>
                <a:ea typeface="Calibri"/>
                <a:cs typeface="Calibri"/>
                <a:sym typeface="Calibri"/>
              </a:rPr>
              <a:t>Sold on 19 May 2016 for $12,933,000 to a private collection</a:t>
            </a:r>
            <a:endParaRPr sz="1300">
              <a:latin typeface="Calibri"/>
              <a:ea typeface="Calibri"/>
              <a:cs typeface="Calibri"/>
              <a:sym typeface="Calibri"/>
            </a:endParaRPr>
          </a:p>
        </p:txBody>
      </p:sp>
      <p:sp>
        <p:nvSpPr>
          <p:cNvPr id="196" name="Google Shape;196;p24"/>
          <p:cNvSpPr txBox="1"/>
          <p:nvPr/>
        </p:nvSpPr>
        <p:spPr>
          <a:xfrm>
            <a:off x="254175" y="341400"/>
            <a:ext cx="2471700" cy="381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Inspired by O’Keeffe’s </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frequent visits to the family</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home of Alfred Stieglitz, this </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work continues in the tradition </a:t>
            </a:r>
            <a:endParaRPr sz="12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of earlier Hudson River School painters inspired by the sublime topography of the region, but interpreted in O’Keeffe’s avant-garde style of abstraction.  The painting can be viewed either vertically or horizontally and this ambiguity of orientation creates a work that is at once highly representational and wholly abstract. First exhibited in 1923 by the artist at the Anderson Galleries, the work was hung vertically, encouraging anthropomorphic comparisons most closely relating to her magnified flower imagery, which she was simultaneously exploring. </a:t>
            </a:r>
            <a:endParaRPr sz="1200">
              <a:latin typeface="Calibri"/>
              <a:ea typeface="Calibri"/>
              <a:cs typeface="Calibri"/>
              <a:sym typeface="Calibri"/>
            </a:endParaRPr>
          </a:p>
        </p:txBody>
      </p:sp>
      <p:pic>
        <p:nvPicPr>
          <p:cNvPr id="197" name="Google Shape;197;p24"/>
          <p:cNvPicPr preferRelativeResize="0"/>
          <p:nvPr/>
        </p:nvPicPr>
        <p:blipFill>
          <a:blip r:embed="rId7">
            <a:alphaModFix/>
          </a:blip>
          <a:stretch>
            <a:fillRect/>
          </a:stretch>
        </p:blipFill>
        <p:spPr>
          <a:xfrm>
            <a:off x="2873650" y="1145803"/>
            <a:ext cx="1592625" cy="2719000"/>
          </a:xfrm>
          <a:prstGeom prst="rect">
            <a:avLst/>
          </a:prstGeom>
          <a:noFill/>
          <a:ln>
            <a:noFill/>
          </a:ln>
        </p:spPr>
      </p:pic>
      <p:sp>
        <p:nvSpPr>
          <p:cNvPr id="198" name="Google Shape;198;p24"/>
          <p:cNvSpPr txBox="1"/>
          <p:nvPr/>
        </p:nvSpPr>
        <p:spPr>
          <a:xfrm>
            <a:off x="2855638" y="3987600"/>
            <a:ext cx="1655700" cy="124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highlight>
                  <a:srgbClr val="FFFFFF"/>
                </a:highlight>
                <a:latin typeface="Calibri"/>
                <a:ea typeface="Calibri"/>
                <a:cs typeface="Calibri"/>
                <a:sym typeface="Calibri"/>
              </a:rPr>
              <a:t>O’Keeffe herself hung it vertically when it was first exhibited in a New York gallery in 1923.</a:t>
            </a:r>
            <a:endParaRPr sz="1200"/>
          </a:p>
        </p:txBody>
      </p:sp>
      <p:sp>
        <p:nvSpPr>
          <p:cNvPr id="199" name="Google Shape;199;p24"/>
          <p:cNvSpPr txBox="1"/>
          <p:nvPr/>
        </p:nvSpPr>
        <p:spPr>
          <a:xfrm>
            <a:off x="310075" y="4322700"/>
            <a:ext cx="24717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Which direction do you like the painting? Why?</a:t>
            </a:r>
            <a:endParaRPr>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25"/>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205" name="Google Shape;205;p25"/>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pic>
        <p:nvPicPr>
          <p:cNvPr id="206" name="Google Shape;206;p25"/>
          <p:cNvPicPr preferRelativeResize="0"/>
          <p:nvPr/>
        </p:nvPicPr>
        <p:blipFill rotWithShape="1">
          <a:blip r:embed="rId5">
            <a:alphaModFix/>
          </a:blip>
          <a:srcRect l="1265" t="7065" r="2097" b="6660"/>
          <a:stretch/>
        </p:blipFill>
        <p:spPr>
          <a:xfrm rot="-984799">
            <a:off x="-48337" y="1547777"/>
            <a:ext cx="3948021" cy="1674023"/>
          </a:xfrm>
          <a:prstGeom prst="rect">
            <a:avLst/>
          </a:prstGeom>
          <a:noFill/>
          <a:ln>
            <a:noFill/>
          </a:ln>
        </p:spPr>
      </p:pic>
      <p:pic>
        <p:nvPicPr>
          <p:cNvPr id="207" name="Google Shape;207;p25"/>
          <p:cNvPicPr preferRelativeResize="0"/>
          <p:nvPr/>
        </p:nvPicPr>
        <p:blipFill>
          <a:blip r:embed="rId6">
            <a:alphaModFix/>
          </a:blip>
          <a:stretch>
            <a:fillRect/>
          </a:stretch>
        </p:blipFill>
        <p:spPr>
          <a:xfrm>
            <a:off x="1377625" y="3213300"/>
            <a:ext cx="3038126" cy="1673599"/>
          </a:xfrm>
          <a:prstGeom prst="rect">
            <a:avLst/>
          </a:prstGeom>
          <a:noFill/>
          <a:ln>
            <a:noFill/>
          </a:ln>
        </p:spPr>
      </p:pic>
      <p:sp>
        <p:nvSpPr>
          <p:cNvPr id="208" name="Google Shape;208;p25"/>
          <p:cNvSpPr txBox="1"/>
          <p:nvPr/>
        </p:nvSpPr>
        <p:spPr>
          <a:xfrm>
            <a:off x="4408025" y="923700"/>
            <a:ext cx="4699800" cy="386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solidFill>
                  <a:srgbClr val="333333"/>
                </a:solidFill>
                <a:highlight>
                  <a:srgbClr val="FFFFFF"/>
                </a:highlight>
                <a:latin typeface="Cambria"/>
                <a:ea typeface="Cambria"/>
                <a:cs typeface="Cambria"/>
                <a:sym typeface="Cambria"/>
              </a:rPr>
              <a:t>The air was hot and dry, not at all like my childhood days in Wisconsin or even the congested streets of New York. The wind picked up the dust as it swirled around the sagebrush near my feet and disappeared into the distance.  Nailed into the knotted tree beside me, was an weathered piece paper with a red skull and ‘Red Rust Hills’ written in bold writing underneath it. The Ranchos Church bell rang six times. The sun would be setting and it would be worth the wait. The landscape was barren but was yet full of life and color. Trespassing was never a problem for me, and I never ever got caught. The sun was finally almost set...</a:t>
            </a:r>
            <a:endParaRPr sz="1300">
              <a:solidFill>
                <a:srgbClr val="333333"/>
              </a:solidFill>
              <a:highlight>
                <a:srgbClr val="FFFFFF"/>
              </a:highlight>
              <a:latin typeface="Cambria"/>
              <a:ea typeface="Cambria"/>
              <a:cs typeface="Cambria"/>
              <a:sym typeface="Cambria"/>
            </a:endParaRPr>
          </a:p>
          <a:p>
            <a:pPr marL="0" lvl="0" indent="0" algn="l" rtl="0">
              <a:spcBef>
                <a:spcPts val="0"/>
              </a:spcBef>
              <a:spcAft>
                <a:spcPts val="0"/>
              </a:spcAft>
              <a:buNone/>
            </a:pPr>
            <a:endParaRPr sz="11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33333"/>
                </a:solidFill>
                <a:highlight>
                  <a:srgbClr val="FFFFFF"/>
                </a:highlight>
                <a:latin typeface="Calibri"/>
                <a:ea typeface="Calibri"/>
                <a:cs typeface="Calibri"/>
                <a:sym typeface="Calibri"/>
              </a:rPr>
              <a:t>After being in New York City with her husband, Alfred, Georgia decided to travel west with her sister. When she first visited New Mexico in 1917, she was instantly drawn to the stark beauty of its unusual architectural and landscape forms. In 1929, she began spending part of almost every year painting there, first in Taos, and subsequently in and around Alcalde, Abiquiu, and Ghost Ranch, with occasional excursions to remote sites she found particularly compelling. The second third of her life, from 1929 to 1953, she came to represent a solitary artist living in the vast American Southwest, and her engagement with Native American arts and culture.</a:t>
            </a:r>
            <a:endParaRPr sz="1100">
              <a:solidFill>
                <a:srgbClr val="333333"/>
              </a:solidFill>
              <a:highlight>
                <a:srgbClr val="FFFFFF"/>
              </a:highlight>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6"/>
          <p:cNvPicPr preferRelativeResize="0"/>
          <p:nvPr/>
        </p:nvPicPr>
        <p:blipFill>
          <a:blip r:embed="rId3">
            <a:alphaModFix/>
          </a:blip>
          <a:stretch>
            <a:fillRect/>
          </a:stretch>
        </p:blipFill>
        <p:spPr>
          <a:xfrm>
            <a:off x="1842000" y="336376"/>
            <a:ext cx="2295174" cy="1821568"/>
          </a:xfrm>
          <a:prstGeom prst="rect">
            <a:avLst/>
          </a:prstGeom>
          <a:noFill/>
          <a:ln>
            <a:noFill/>
          </a:ln>
        </p:spPr>
      </p:pic>
      <p:pic>
        <p:nvPicPr>
          <p:cNvPr id="214" name="Google Shape;214;p26"/>
          <p:cNvPicPr preferRelativeResize="0"/>
          <p:nvPr/>
        </p:nvPicPr>
        <p:blipFill>
          <a:blip r:embed="rId4">
            <a:alphaModFix/>
          </a:blip>
          <a:stretch>
            <a:fillRect/>
          </a:stretch>
        </p:blipFill>
        <p:spPr>
          <a:xfrm>
            <a:off x="76200" y="2362200"/>
            <a:ext cx="4510925" cy="2342375"/>
          </a:xfrm>
          <a:prstGeom prst="rect">
            <a:avLst/>
          </a:prstGeom>
          <a:noFill/>
          <a:ln>
            <a:noFill/>
          </a:ln>
        </p:spPr>
      </p:pic>
      <p:pic>
        <p:nvPicPr>
          <p:cNvPr id="215" name="Google Shape;215;p26"/>
          <p:cNvPicPr preferRelativeResize="0"/>
          <p:nvPr/>
        </p:nvPicPr>
        <p:blipFill>
          <a:blip r:embed="rId5">
            <a:alphaModFix/>
          </a:blip>
          <a:stretch>
            <a:fillRect/>
          </a:stretch>
        </p:blipFill>
        <p:spPr>
          <a:xfrm>
            <a:off x="4703377" y="2362203"/>
            <a:ext cx="4353828" cy="2342375"/>
          </a:xfrm>
          <a:prstGeom prst="rect">
            <a:avLst/>
          </a:prstGeom>
          <a:noFill/>
          <a:ln>
            <a:noFill/>
          </a:ln>
        </p:spPr>
      </p:pic>
      <p:pic>
        <p:nvPicPr>
          <p:cNvPr id="216" name="Google Shape;216;p26"/>
          <p:cNvPicPr preferRelativeResize="0"/>
          <p:nvPr/>
        </p:nvPicPr>
        <p:blipFill>
          <a:blip r:embed="rId6">
            <a:alphaModFix/>
          </a:blip>
          <a:stretch>
            <a:fillRect/>
          </a:stretch>
        </p:blipFill>
        <p:spPr>
          <a:xfrm>
            <a:off x="4255074" y="336376"/>
            <a:ext cx="3238349" cy="1821568"/>
          </a:xfrm>
          <a:prstGeom prst="rect">
            <a:avLst/>
          </a:prstGeom>
          <a:noFill/>
          <a:ln>
            <a:noFill/>
          </a:ln>
        </p:spPr>
      </p:pic>
      <p:pic>
        <p:nvPicPr>
          <p:cNvPr id="217" name="Google Shape;217;p26"/>
          <p:cNvPicPr preferRelativeResize="0"/>
          <p:nvPr/>
        </p:nvPicPr>
        <p:blipFill>
          <a:blip r:embed="rId7">
            <a:alphaModFix/>
          </a:blip>
          <a:stretch>
            <a:fillRect/>
          </a:stretch>
        </p:blipFill>
        <p:spPr>
          <a:xfrm>
            <a:off x="7611332" y="336376"/>
            <a:ext cx="1445866" cy="1821566"/>
          </a:xfrm>
          <a:prstGeom prst="rect">
            <a:avLst/>
          </a:prstGeom>
          <a:noFill/>
          <a:ln>
            <a:noFill/>
          </a:ln>
        </p:spPr>
      </p:pic>
      <p:pic>
        <p:nvPicPr>
          <p:cNvPr id="218" name="Google Shape;218;p26"/>
          <p:cNvPicPr preferRelativeResize="0"/>
          <p:nvPr/>
        </p:nvPicPr>
        <p:blipFill>
          <a:blip r:embed="rId8">
            <a:alphaModFix/>
          </a:blip>
          <a:stretch>
            <a:fillRect/>
          </a:stretch>
        </p:blipFill>
        <p:spPr>
          <a:xfrm>
            <a:off x="76199" y="336375"/>
            <a:ext cx="1647900" cy="182156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27"/>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224" name="Google Shape;224;p27"/>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sp>
        <p:nvSpPr>
          <p:cNvPr id="225" name="Google Shape;225;p27"/>
          <p:cNvSpPr txBox="1"/>
          <p:nvPr/>
        </p:nvSpPr>
        <p:spPr>
          <a:xfrm>
            <a:off x="6470200" y="957625"/>
            <a:ext cx="2499000" cy="400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Born in the small western town of Cody, Wyoming, in 1912, Jackson Pollock was the son of a farmer. In 1939 while visiting the Museum of Modern Art, he was influenced by Pablo Picasso’s special display of 344 pieces of artwork. After World War II, Jackson became part of the Abstract Expressionist movement. Pollock is known for his methods of ‘drip and splash’ and the radical approach of paint application. He drew attention in August of 1949 as he was featured on the front of Life Magazine.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300">
                <a:latin typeface="Calibri"/>
                <a:ea typeface="Calibri"/>
                <a:cs typeface="Calibri"/>
                <a:sym typeface="Calibri"/>
              </a:rPr>
              <a:t>“</a:t>
            </a:r>
            <a:r>
              <a:rPr lang="en" sz="1300" i="1">
                <a:latin typeface="Calibri"/>
                <a:ea typeface="Calibri"/>
                <a:cs typeface="Calibri"/>
                <a:sym typeface="Calibri"/>
              </a:rPr>
              <a:t>The painting has a life of its own. I try to let it come through." </a:t>
            </a:r>
            <a:endParaRPr sz="1300" i="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Convergence, 1952</a:t>
            </a:r>
            <a:endParaRPr sz="1200">
              <a:latin typeface="Calibri"/>
              <a:ea typeface="Calibri"/>
              <a:cs typeface="Calibri"/>
              <a:sym typeface="Calibri"/>
            </a:endParaRPr>
          </a:p>
        </p:txBody>
      </p:sp>
      <p:pic>
        <p:nvPicPr>
          <p:cNvPr id="226" name="Google Shape;226;p27"/>
          <p:cNvPicPr preferRelativeResize="0"/>
          <p:nvPr/>
        </p:nvPicPr>
        <p:blipFill>
          <a:blip r:embed="rId5">
            <a:alphaModFix/>
          </a:blip>
          <a:stretch>
            <a:fillRect/>
          </a:stretch>
        </p:blipFill>
        <p:spPr>
          <a:xfrm>
            <a:off x="274250" y="1021476"/>
            <a:ext cx="6104850" cy="3703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28"/>
          <p:cNvPicPr preferRelativeResize="0"/>
          <p:nvPr/>
        </p:nvPicPr>
        <p:blipFill>
          <a:blip r:embed="rId3">
            <a:alphaModFix/>
          </a:blip>
          <a:stretch>
            <a:fillRect/>
          </a:stretch>
        </p:blipFill>
        <p:spPr>
          <a:xfrm>
            <a:off x="832975" y="200025"/>
            <a:ext cx="7620000" cy="4743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29"/>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237" name="Google Shape;237;p29"/>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238" name="Google Shape;238;p29"/>
          <p:cNvSpPr txBox="1"/>
          <p:nvPr/>
        </p:nvSpPr>
        <p:spPr>
          <a:xfrm>
            <a:off x="1539725" y="1450450"/>
            <a:ext cx="6181200" cy="247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Jackson Pollock physically engaged in his artwork and earned the name ‘Action Jackson’. </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r>
              <a:rPr lang="en" sz="2400">
                <a:latin typeface="Calibri"/>
                <a:ea typeface="Calibri"/>
                <a:cs typeface="Calibri"/>
                <a:sym typeface="Calibri"/>
              </a:rPr>
              <a:t>Think of your favorite physical activity. Draw your favorite sports figure(s) in action. What is the setting? </a:t>
            </a:r>
            <a:endParaRPr sz="24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30"/>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44" name="Google Shape;244;p3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45" name="Google Shape;245;p30"/>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8E9F9F4-4779-E1D2-CE42-EF22350B505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1"/>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251" name="Google Shape;251;p31"/>
          <p:cNvPicPr preferRelativeResize="0"/>
          <p:nvPr/>
        </p:nvPicPr>
        <p:blipFill rotWithShape="1">
          <a:blip r:embed="rId4">
            <a:alphaModFix/>
          </a:blip>
          <a:srcRect l="4442" t="4769" r="66895" b="83299"/>
          <a:stretch/>
        </p:blipFill>
        <p:spPr>
          <a:xfrm>
            <a:off x="4902900" y="0"/>
            <a:ext cx="3699325" cy="1189849"/>
          </a:xfrm>
          <a:prstGeom prst="rect">
            <a:avLst/>
          </a:prstGeom>
          <a:noFill/>
          <a:ln>
            <a:noFill/>
          </a:ln>
        </p:spPr>
      </p:pic>
      <p:pic>
        <p:nvPicPr>
          <p:cNvPr id="252" name="Google Shape;252;p31"/>
          <p:cNvPicPr preferRelativeResize="0"/>
          <p:nvPr/>
        </p:nvPicPr>
        <p:blipFill>
          <a:blip r:embed="rId5">
            <a:alphaModFix/>
          </a:blip>
          <a:stretch>
            <a:fillRect/>
          </a:stretch>
        </p:blipFill>
        <p:spPr>
          <a:xfrm>
            <a:off x="189675" y="2937780"/>
            <a:ext cx="2780687" cy="2053320"/>
          </a:xfrm>
          <a:prstGeom prst="rect">
            <a:avLst/>
          </a:prstGeom>
          <a:noFill/>
          <a:ln>
            <a:noFill/>
          </a:ln>
        </p:spPr>
      </p:pic>
      <p:pic>
        <p:nvPicPr>
          <p:cNvPr id="253" name="Google Shape;253;p31"/>
          <p:cNvPicPr preferRelativeResize="0"/>
          <p:nvPr/>
        </p:nvPicPr>
        <p:blipFill>
          <a:blip r:embed="rId6">
            <a:alphaModFix/>
          </a:blip>
          <a:stretch>
            <a:fillRect/>
          </a:stretch>
        </p:blipFill>
        <p:spPr>
          <a:xfrm>
            <a:off x="189675" y="886875"/>
            <a:ext cx="2780688" cy="1950637"/>
          </a:xfrm>
          <a:prstGeom prst="rect">
            <a:avLst/>
          </a:prstGeom>
          <a:noFill/>
          <a:ln>
            <a:noFill/>
          </a:ln>
        </p:spPr>
      </p:pic>
      <p:sp>
        <p:nvSpPr>
          <p:cNvPr id="254" name="Google Shape;254;p31"/>
          <p:cNvSpPr txBox="1"/>
          <p:nvPr/>
        </p:nvSpPr>
        <p:spPr>
          <a:xfrm>
            <a:off x="3046550" y="2940075"/>
            <a:ext cx="5768400" cy="215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latin typeface="Calibri"/>
                <a:ea typeface="Calibri"/>
                <a:cs typeface="Calibri"/>
                <a:sym typeface="Calibri"/>
              </a:rPr>
              <a:t>“One night I dreamed that I painted a large American flag,” Johns has said of this work, “and the next morning I got up and I went out and bought the materials to begin it.” Those materials included three canvases that he mounted on plywood, strips of newspaper, and encaustic paint—a mixture of pigment and molten wax that has formed a surface of lumps and smears. The newspaper scraps visible beneath the stripes and forty-eight stars lend this icon historical specificity. The American flag is something “the mind already knows,” Johns has said, but its execution complicates the representation and invites close inspection. A critic of the time encapsulated this painting’s ambivalence, asking, “Is this a flag or a painting?”</a:t>
            </a:r>
            <a:endParaRPr sz="1100">
              <a:solidFill>
                <a:schemeClr val="dk1"/>
              </a:solidFill>
              <a:latin typeface="Calibri"/>
              <a:ea typeface="Calibri"/>
              <a:cs typeface="Calibri"/>
              <a:sym typeface="Calibri"/>
            </a:endParaRPr>
          </a:p>
          <a:p>
            <a:pPr marL="0" lvl="0" indent="0" algn="l" rtl="0">
              <a:spcBef>
                <a:spcPts val="0"/>
              </a:spcBef>
              <a:spcAft>
                <a:spcPts val="0"/>
              </a:spcAft>
              <a:buNone/>
            </a:pPr>
            <a:endParaRPr sz="11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100">
                <a:solidFill>
                  <a:schemeClr val="dk1"/>
                </a:solidFill>
                <a:latin typeface="Calibri"/>
                <a:ea typeface="Calibri"/>
                <a:cs typeface="Calibri"/>
                <a:sym typeface="Calibri"/>
              </a:rPr>
              <a:t>[Above] Flag, 1954-55 (dated on reverse 1954), </a:t>
            </a:r>
            <a:r>
              <a:rPr lang="en" sz="1100">
                <a:solidFill>
                  <a:schemeClr val="dk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Jasper Johns</a:t>
            </a:r>
            <a:r>
              <a:rPr lang="en" sz="1100">
                <a:solidFill>
                  <a:schemeClr val="dk1"/>
                </a:solidFill>
                <a:latin typeface="Calibri"/>
                <a:ea typeface="Calibri"/>
                <a:cs typeface="Calibri"/>
                <a:sym typeface="Calibri"/>
              </a:rPr>
              <a:t>, MoMA, New York City NY</a:t>
            </a: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a:solidFill>
                  <a:schemeClr val="dk1"/>
                </a:solidFill>
                <a:latin typeface="Calibri"/>
                <a:ea typeface="Calibri"/>
                <a:cs typeface="Calibri"/>
                <a:sym typeface="Calibri"/>
              </a:rPr>
              <a:t>[Below] Three Flags, 1958, Jasper Johns, Whitney Museum, New York City, NY</a:t>
            </a:r>
            <a:endParaRPr sz="1100">
              <a:solidFill>
                <a:schemeClr val="dk1"/>
              </a:solidFill>
              <a:latin typeface="Calibri"/>
              <a:ea typeface="Calibri"/>
              <a:cs typeface="Calibri"/>
              <a:sym typeface="Calibri"/>
            </a:endParaRPr>
          </a:p>
        </p:txBody>
      </p:sp>
      <p:sp>
        <p:nvSpPr>
          <p:cNvPr id="255" name="Google Shape;255;p31"/>
          <p:cNvSpPr txBox="1"/>
          <p:nvPr/>
        </p:nvSpPr>
        <p:spPr>
          <a:xfrm>
            <a:off x="3047825" y="886875"/>
            <a:ext cx="5768400" cy="2053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a:solidFill>
                  <a:schemeClr val="dk1"/>
                </a:solidFill>
                <a:latin typeface="Calibri"/>
                <a:ea typeface="Calibri"/>
                <a:cs typeface="Calibri"/>
                <a:sym typeface="Calibri"/>
              </a:rPr>
              <a:t>Created when </a:t>
            </a:r>
            <a:r>
              <a:rPr lang="en" sz="1100" b="1">
                <a:solidFill>
                  <a:schemeClr val="dk1"/>
                </a:solidFill>
                <a:latin typeface="Calibri"/>
                <a:ea typeface="Calibri"/>
                <a:cs typeface="Calibri"/>
                <a:sym typeface="Calibri"/>
              </a:rPr>
              <a:t>Jasper Johns</a:t>
            </a:r>
            <a:r>
              <a:rPr lang="en" sz="1100">
                <a:solidFill>
                  <a:schemeClr val="dk1"/>
                </a:solidFill>
                <a:latin typeface="Calibri"/>
                <a:ea typeface="Calibri"/>
                <a:cs typeface="Calibri"/>
                <a:sym typeface="Calibri"/>
              </a:rPr>
              <a:t> was 24 (1954–55), two years after he           </a:t>
            </a:r>
            <a:endParaRPr sz="11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100">
                <a:solidFill>
                  <a:schemeClr val="dk1"/>
                </a:solidFill>
                <a:latin typeface="Calibri"/>
                <a:ea typeface="Calibri"/>
                <a:cs typeface="Calibri"/>
                <a:sym typeface="Calibri"/>
              </a:rPr>
              <a:t>was discharged from the US Army, this painting was the first of many works of the U.S. flag. </a:t>
            </a:r>
            <a:endParaRPr sz="11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100">
                <a:solidFill>
                  <a:schemeClr val="dk1"/>
                </a:solidFill>
                <a:highlight>
                  <a:srgbClr val="FFFFFF"/>
                </a:highlight>
                <a:latin typeface="Calibri"/>
                <a:ea typeface="Calibri"/>
                <a:cs typeface="Calibri"/>
                <a:sym typeface="Calibri"/>
              </a:rPr>
              <a:t>    In the early 1950s, while working closely with Robert Rauschenberg in adjacent lofts in lower Manhattan, Johns resolved to be an artist. With this novel sense of determination, Johns did two things that would help establish his identity and significance as an artist. First, he systematically destroyed all existing work in his possession, vowing that henceforth his art would be free of perceptible debt to other artists. Secondly, he painted Flag, a curiously mature work inspired by a dream in which he saw himself painting an American flag. Moderate in scale it has none of the visionary qualities one might expect given its purported origins in the artist’s unconscious. One flag painting from this series sold in 2010 for $110,000,000.00.</a:t>
            </a:r>
            <a:endParaRPr sz="11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1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32"/>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sp>
        <p:nvSpPr>
          <p:cNvPr id="261" name="Google Shape;261;p32"/>
          <p:cNvSpPr txBox="1"/>
          <p:nvPr/>
        </p:nvSpPr>
        <p:spPr>
          <a:xfrm>
            <a:off x="312400" y="993000"/>
            <a:ext cx="4382400" cy="388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Jasper Johns </a:t>
            </a:r>
            <a:r>
              <a:rPr lang="en" sz="1200" i="1">
                <a:latin typeface="Calibri"/>
                <a:ea typeface="Calibri"/>
                <a:cs typeface="Calibri"/>
                <a:sym typeface="Calibri"/>
              </a:rPr>
              <a:t>(born </a:t>
            </a:r>
            <a:r>
              <a:rPr lang="en" sz="1150" i="1">
                <a:solidFill>
                  <a:srgbClr val="333333"/>
                </a:solidFill>
                <a:highlight>
                  <a:srgbClr val="FFFFFF"/>
                </a:highlight>
              </a:rPr>
              <a:t>May 15, 1930, Augusta, USA) </a:t>
            </a:r>
            <a:r>
              <a:rPr lang="en" sz="1150">
                <a:solidFill>
                  <a:srgbClr val="333333"/>
                </a:solidFill>
                <a:highlight>
                  <a:srgbClr val="FFFFFF"/>
                </a:highlight>
              </a:rPr>
              <a:t>is </a:t>
            </a:r>
            <a:r>
              <a:rPr lang="en" sz="1200">
                <a:latin typeface="Calibri"/>
                <a:ea typeface="Calibri"/>
                <a:cs typeface="Calibri"/>
                <a:sym typeface="Calibri"/>
              </a:rPr>
              <a:t>called the artist who forged a bridge between A</a:t>
            </a:r>
            <a:r>
              <a:rPr lang="en" sz="1200">
                <a:uFill>
                  <a:noFill/>
                </a:uFill>
                <a:latin typeface="Calibri"/>
                <a:ea typeface="Calibri"/>
                <a:cs typeface="Calibri"/>
                <a:sym typeface="Calibri"/>
                <a:hlinkClick r:id="rId4"/>
              </a:rPr>
              <a:t>bstract Expressionism</a:t>
            </a:r>
            <a:r>
              <a:rPr lang="en" sz="1200">
                <a:latin typeface="Calibri"/>
                <a:ea typeface="Calibri"/>
                <a:cs typeface="Calibri"/>
                <a:sym typeface="Calibri"/>
              </a:rPr>
              <a:t> and Pop Art. Although it cannot be fully attributed to any of these areas. Jones rarely gives interviews, which in this case says nothing about his personal life prefers not to discuss its methods of work and refuses to somehow decipher the meaning and value of his paintings. Interviewers who still have the honor to speak with him, you have to work hard to build from very scanty material received a decent text. However, journalists do not leave attempts to talk to the artist, whom many recognize the greatest living.</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By special invitation, you have an </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interview with Jasper Johns. </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What questions will you </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ask him? Make a list</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of topics to discuss,</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with him during</a:t>
            </a:r>
            <a:endParaRPr sz="1200" b="1">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your interview.</a:t>
            </a:r>
            <a:endParaRPr sz="1200" b="1">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pic>
        <p:nvPicPr>
          <p:cNvPr id="262" name="Google Shape;262;p32"/>
          <p:cNvPicPr preferRelativeResize="0"/>
          <p:nvPr/>
        </p:nvPicPr>
        <p:blipFill>
          <a:blip r:embed="rId5">
            <a:alphaModFix/>
          </a:blip>
          <a:stretch>
            <a:fillRect/>
          </a:stretch>
        </p:blipFill>
        <p:spPr>
          <a:xfrm>
            <a:off x="2064100" y="2931900"/>
            <a:ext cx="2463250" cy="1960100"/>
          </a:xfrm>
          <a:prstGeom prst="rect">
            <a:avLst/>
          </a:prstGeom>
          <a:noFill/>
          <a:ln>
            <a:noFill/>
          </a:ln>
        </p:spPr>
      </p:pic>
      <p:sp>
        <p:nvSpPr>
          <p:cNvPr id="263" name="Google Shape;263;p32"/>
          <p:cNvSpPr txBox="1"/>
          <p:nvPr/>
        </p:nvSpPr>
        <p:spPr>
          <a:xfrm>
            <a:off x="4694800" y="4206300"/>
            <a:ext cx="4275600" cy="66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Calibri"/>
                <a:ea typeface="Calibri"/>
                <a:cs typeface="Calibri"/>
                <a:sym typeface="Calibri"/>
              </a:rPr>
              <a:t>Jasper Johns Art Movements: </a:t>
            </a:r>
            <a:r>
              <a:rPr lang="en" sz="1000">
                <a:highlight>
                  <a:srgbClr val="F8F9FA"/>
                </a:highlight>
                <a:uFill>
                  <a:noFill/>
                </a:uFill>
                <a:latin typeface="Calibri"/>
                <a:ea typeface="Calibri"/>
                <a:cs typeface="Calibri"/>
                <a:sym typeface="Calibri"/>
                <a:hlinkClick r:id="rId6"/>
              </a:rPr>
              <a:t>Abstract Expressionism</a:t>
            </a:r>
            <a:r>
              <a:rPr lang="en" sz="1000">
                <a:highlight>
                  <a:srgbClr val="F8F9FA"/>
                </a:highlight>
                <a:latin typeface="Calibri"/>
                <a:ea typeface="Calibri"/>
                <a:cs typeface="Calibri"/>
                <a:sym typeface="Calibri"/>
              </a:rPr>
              <a:t>, </a:t>
            </a:r>
            <a:r>
              <a:rPr lang="en" sz="1000">
                <a:highlight>
                  <a:srgbClr val="F8F9FA"/>
                </a:highlight>
                <a:uFill>
                  <a:noFill/>
                </a:uFill>
                <a:latin typeface="Calibri"/>
                <a:ea typeface="Calibri"/>
                <a:cs typeface="Calibri"/>
                <a:sym typeface="Calibri"/>
                <a:hlinkClick r:id="rId7"/>
              </a:rPr>
              <a:t>Neo-Dada</a:t>
            </a:r>
            <a:r>
              <a:rPr lang="en" sz="1000">
                <a:highlight>
                  <a:srgbClr val="F8F9FA"/>
                </a:highlight>
                <a:latin typeface="Calibri"/>
                <a:ea typeface="Calibri"/>
                <a:cs typeface="Calibri"/>
                <a:sym typeface="Calibri"/>
              </a:rPr>
              <a:t>, Pop Art</a:t>
            </a:r>
            <a:endParaRPr sz="1000">
              <a:highlight>
                <a:srgbClr val="F8F9FA"/>
              </a:highlight>
              <a:latin typeface="Calibri"/>
              <a:ea typeface="Calibri"/>
              <a:cs typeface="Calibri"/>
              <a:sym typeface="Calibri"/>
            </a:endParaRPr>
          </a:p>
          <a:p>
            <a:pPr marL="0" lvl="0" indent="0" algn="l" rtl="0">
              <a:lnSpc>
                <a:spcPct val="100000"/>
              </a:lnSpc>
              <a:spcBef>
                <a:spcPts val="0"/>
              </a:spcBef>
              <a:spcAft>
                <a:spcPts val="0"/>
              </a:spcAft>
              <a:buNone/>
            </a:pPr>
            <a:r>
              <a:rPr lang="en" sz="1000">
                <a:highlight>
                  <a:srgbClr val="F8F9FA"/>
                </a:highlight>
                <a:latin typeface="Calibri"/>
                <a:ea typeface="Calibri"/>
                <a:cs typeface="Calibri"/>
                <a:sym typeface="Calibri"/>
              </a:rPr>
              <a:t>Awards: (1988) Awarded the Grand Prize for Painting at the </a:t>
            </a:r>
            <a:r>
              <a:rPr lang="en" sz="1000">
                <a:highlight>
                  <a:srgbClr val="F8F9FA"/>
                </a:highlight>
                <a:uFill>
                  <a:noFill/>
                </a:uFill>
                <a:latin typeface="Calibri"/>
                <a:ea typeface="Calibri"/>
                <a:cs typeface="Calibri"/>
                <a:sym typeface="Calibri"/>
                <a:hlinkClick r:id="rId8"/>
              </a:rPr>
              <a:t>Venice Biennial</a:t>
            </a:r>
            <a:r>
              <a:rPr lang="en" sz="1000">
                <a:highlight>
                  <a:srgbClr val="F8F9FA"/>
                </a:highlight>
                <a:latin typeface="Calibri"/>
                <a:ea typeface="Calibri"/>
                <a:cs typeface="Calibri"/>
                <a:sym typeface="Calibri"/>
              </a:rPr>
              <a:t> Artist of the year; (1989) Awards By MIR; (1990) National Medal of Arts; (1993) Praemium Imperiale; (2011) </a:t>
            </a:r>
            <a:r>
              <a:rPr lang="en" sz="1000">
                <a:highlight>
                  <a:srgbClr val="F8F9FA"/>
                </a:highlight>
                <a:uFill>
                  <a:noFill/>
                </a:uFill>
                <a:latin typeface="Calibri"/>
                <a:ea typeface="Calibri"/>
                <a:cs typeface="Calibri"/>
                <a:sym typeface="Calibri"/>
                <a:hlinkClick r:id="rId9"/>
              </a:rPr>
              <a:t>Presidential Medal of Freedom</a:t>
            </a:r>
            <a:endParaRPr sz="1000">
              <a:highlight>
                <a:srgbClr val="F8F9FA"/>
              </a:highlight>
              <a:uFill>
                <a:noFill/>
              </a:uFill>
              <a:latin typeface="Calibri"/>
              <a:ea typeface="Calibri"/>
              <a:cs typeface="Calibri"/>
              <a:sym typeface="Calibri"/>
              <a:hlinkClick r:id="rId9"/>
            </a:endParaRPr>
          </a:p>
          <a:p>
            <a:pPr marL="0" lvl="0" indent="0" algn="l" rtl="0">
              <a:lnSpc>
                <a:spcPct val="100000"/>
              </a:lnSpc>
              <a:spcBef>
                <a:spcPts val="0"/>
              </a:spcBef>
              <a:spcAft>
                <a:spcPts val="0"/>
              </a:spcAft>
              <a:buNone/>
            </a:pPr>
            <a:endParaRPr sz="1000">
              <a:highlight>
                <a:srgbClr val="F8F9FA"/>
              </a:highlight>
              <a:latin typeface="Calibri"/>
              <a:ea typeface="Calibri"/>
              <a:cs typeface="Calibri"/>
              <a:sym typeface="Calibri"/>
            </a:endParaRPr>
          </a:p>
        </p:txBody>
      </p:sp>
      <p:pic>
        <p:nvPicPr>
          <p:cNvPr id="264" name="Google Shape;264;p32"/>
          <p:cNvPicPr preferRelativeResize="0"/>
          <p:nvPr/>
        </p:nvPicPr>
        <p:blipFill rotWithShape="1">
          <a:blip r:embed="rId10">
            <a:alphaModFix/>
          </a:blip>
          <a:srcRect l="7111" t="4989" r="47851" b="83080"/>
          <a:stretch/>
        </p:blipFill>
        <p:spPr>
          <a:xfrm>
            <a:off x="4775301" y="55775"/>
            <a:ext cx="3349674" cy="1148326"/>
          </a:xfrm>
          <a:prstGeom prst="rect">
            <a:avLst/>
          </a:prstGeom>
          <a:noFill/>
          <a:ln>
            <a:noFill/>
          </a:ln>
        </p:spPr>
      </p:pic>
      <p:pic>
        <p:nvPicPr>
          <p:cNvPr id="265" name="Google Shape;265;p32"/>
          <p:cNvPicPr preferRelativeResize="0"/>
          <p:nvPr/>
        </p:nvPicPr>
        <p:blipFill>
          <a:blip r:embed="rId11">
            <a:alphaModFix/>
          </a:blip>
          <a:stretch>
            <a:fillRect/>
          </a:stretch>
        </p:blipFill>
        <p:spPr>
          <a:xfrm>
            <a:off x="4775300" y="1109462"/>
            <a:ext cx="4144399" cy="3096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Google Shape;64;p15"/>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5" name="Google Shape;6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6" name="Google Shape;66;p15"/>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31</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D84CAA38-4353-70B0-54B2-917F72D675C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33"/>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271" name="Google Shape;271;p33"/>
          <p:cNvPicPr preferRelativeResize="0"/>
          <p:nvPr/>
        </p:nvPicPr>
        <p:blipFill rotWithShape="1">
          <a:blip r:embed="rId4">
            <a:alphaModFix/>
          </a:blip>
          <a:srcRect l="4444" t="28414" r="79967" b="62909"/>
          <a:stretch/>
        </p:blipFill>
        <p:spPr>
          <a:xfrm>
            <a:off x="4697200" y="-26137"/>
            <a:ext cx="2516225" cy="1082274"/>
          </a:xfrm>
          <a:prstGeom prst="rect">
            <a:avLst/>
          </a:prstGeom>
          <a:noFill/>
          <a:ln>
            <a:noFill/>
          </a:ln>
        </p:spPr>
      </p:pic>
      <p:sp>
        <p:nvSpPr>
          <p:cNvPr id="272" name="Google Shape;272;p33"/>
          <p:cNvSpPr txBox="1"/>
          <p:nvPr/>
        </p:nvSpPr>
        <p:spPr>
          <a:xfrm>
            <a:off x="203325" y="818325"/>
            <a:ext cx="4444500" cy="3933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rgbClr val="2D3639"/>
                </a:solidFill>
                <a:highlight>
                  <a:srgbClr val="FFFFFF"/>
                </a:highlight>
                <a:latin typeface="Calibri"/>
                <a:ea typeface="Calibri"/>
                <a:cs typeface="Calibri"/>
                <a:sym typeface="Calibri"/>
              </a:rPr>
              <a:t>Portrait</a:t>
            </a:r>
            <a:endParaRPr sz="1200" b="1">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22222"/>
                </a:solidFill>
                <a:highlight>
                  <a:srgbClr val="FFFFFF"/>
                </a:highlight>
                <a:latin typeface="Calibri"/>
                <a:ea typeface="Calibri"/>
                <a:cs typeface="Calibri"/>
                <a:sym typeface="Calibri"/>
              </a:rPr>
              <a:t>a painting, drawing, photograph, or engraving of a person, especially one depicting only the face or head and shoulders.</a:t>
            </a:r>
            <a:endParaRPr sz="1200">
              <a:solidFill>
                <a:srgbClr val="222222"/>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i="1">
              <a:solidFill>
                <a:srgbClr val="222222"/>
              </a:solidFill>
              <a:highlight>
                <a:srgbClr val="FFFFFF"/>
              </a:highlight>
            </a:endParaRPr>
          </a:p>
          <a:p>
            <a:pPr marL="0" lvl="0" indent="0" algn="l" rtl="0">
              <a:lnSpc>
                <a:spcPct val="100000"/>
              </a:lnSpc>
              <a:spcBef>
                <a:spcPts val="0"/>
              </a:spcBef>
              <a:spcAft>
                <a:spcPts val="0"/>
              </a:spcAft>
              <a:buNone/>
            </a:pPr>
            <a:r>
              <a:rPr lang="en" sz="1200" i="1">
                <a:solidFill>
                  <a:srgbClr val="2D3639"/>
                </a:solidFill>
                <a:highlight>
                  <a:srgbClr val="FFFFFF"/>
                </a:highlight>
                <a:latin typeface="Calibri"/>
                <a:ea typeface="Calibri"/>
                <a:cs typeface="Calibri"/>
                <a:sym typeface="Calibri"/>
              </a:rPr>
              <a:t>A work that represents the likeness of a specific individual, group or animal; artists are frequently concerned with including some conveyance of emotion or painting the sitter in a manner that reveals some aspect of his or her personality; frequently performed in both two and three dimensions.</a:t>
            </a:r>
            <a:endParaRPr sz="1200" i="1">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D3639"/>
                </a:solidFill>
                <a:highlight>
                  <a:srgbClr val="FFFFFF"/>
                </a:highlight>
                <a:latin typeface="Calibri"/>
                <a:ea typeface="Calibri"/>
                <a:cs typeface="Calibri"/>
                <a:sym typeface="Calibri"/>
              </a:rPr>
              <a:t>Origin of Portrait</a:t>
            </a: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highlight>
                  <a:srgbClr val="FFFFFF"/>
                </a:highlight>
                <a:latin typeface="Calibri"/>
                <a:ea typeface="Calibri"/>
                <a:cs typeface="Calibri"/>
                <a:sym typeface="Calibri"/>
              </a:rPr>
              <a:t>1560–70; &lt; Middle French: a drawing, image, etc., noun use of past participle of </a:t>
            </a:r>
            <a:r>
              <a:rPr lang="en" sz="1200" i="1">
                <a:highlight>
                  <a:srgbClr val="FFFFFF"/>
                </a:highlight>
                <a:latin typeface="Calibri"/>
                <a:ea typeface="Calibri"/>
                <a:cs typeface="Calibri"/>
                <a:sym typeface="Calibri"/>
              </a:rPr>
              <a:t>portraire</a:t>
            </a:r>
            <a:r>
              <a:rPr lang="en" sz="1200">
                <a:highlight>
                  <a:srgbClr val="FFFFFF"/>
                </a:highlight>
                <a:latin typeface="Calibri"/>
                <a:ea typeface="Calibri"/>
                <a:cs typeface="Calibri"/>
                <a:sym typeface="Calibri"/>
              </a:rPr>
              <a:t> to </a:t>
            </a:r>
            <a:r>
              <a:rPr lang="en" sz="1200">
                <a:highlight>
                  <a:srgbClr val="FFFFFF"/>
                </a:highlight>
                <a:uFill>
                  <a:noFill/>
                </a:uFill>
                <a:latin typeface="Calibri"/>
                <a:ea typeface="Calibri"/>
                <a:cs typeface="Calibri"/>
                <a:sym typeface="Calibri"/>
                <a:hlinkClick r:id="rId5"/>
              </a:rPr>
              <a:t>portray</a:t>
            </a:r>
            <a:endParaRPr sz="1200">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D3639"/>
                </a:solidFill>
                <a:highlight>
                  <a:srgbClr val="FFFFFF"/>
                </a:highlight>
                <a:latin typeface="Calibri"/>
                <a:ea typeface="Calibri"/>
                <a:cs typeface="Calibri"/>
                <a:sym typeface="Calibri"/>
              </a:rPr>
              <a:t>Self-Portrait</a:t>
            </a: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D3639"/>
                </a:solidFill>
                <a:highlight>
                  <a:srgbClr val="FFFFFF"/>
                </a:highlight>
                <a:latin typeface="Calibri"/>
                <a:ea typeface="Calibri"/>
                <a:cs typeface="Calibri"/>
                <a:sym typeface="Calibri"/>
              </a:rPr>
              <a:t>Occurs when an artist represents himself or herself as the principal subject within a work; often accomplished using a reflection in a mirror or, in the modern era, a photograph.</a:t>
            </a: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D3639"/>
                </a:solidFill>
                <a:highlight>
                  <a:srgbClr val="FFFFFF"/>
                </a:highlight>
                <a:latin typeface="Calibri"/>
                <a:ea typeface="Calibri"/>
                <a:cs typeface="Calibri"/>
                <a:sym typeface="Calibri"/>
              </a:rPr>
              <a:t>Portraiture</a:t>
            </a:r>
            <a:endParaRPr sz="1200">
              <a:solidFill>
                <a:srgbClr val="2D3639"/>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D3639"/>
                </a:solidFill>
                <a:highlight>
                  <a:srgbClr val="FFFFFF"/>
                </a:highlight>
                <a:latin typeface="Calibri"/>
                <a:ea typeface="Calibri"/>
                <a:cs typeface="Calibri"/>
                <a:sym typeface="Calibri"/>
              </a:rPr>
              <a:t>Refers to the field of portrait making; also used as a general term referring to portraits</a:t>
            </a:r>
            <a:endParaRPr sz="1200">
              <a:solidFill>
                <a:srgbClr val="2D3639"/>
              </a:solidFill>
              <a:highlight>
                <a:srgbClr val="FFFFFF"/>
              </a:highlight>
              <a:latin typeface="Calibri"/>
              <a:ea typeface="Calibri"/>
              <a:cs typeface="Calibri"/>
              <a:sym typeface="Calibri"/>
            </a:endParaRPr>
          </a:p>
        </p:txBody>
      </p:sp>
      <p:pic>
        <p:nvPicPr>
          <p:cNvPr id="273" name="Google Shape;273;p33"/>
          <p:cNvPicPr preferRelativeResize="0"/>
          <p:nvPr/>
        </p:nvPicPr>
        <p:blipFill>
          <a:blip r:embed="rId6">
            <a:alphaModFix/>
          </a:blip>
          <a:stretch>
            <a:fillRect/>
          </a:stretch>
        </p:blipFill>
        <p:spPr>
          <a:xfrm>
            <a:off x="7544775" y="1056125"/>
            <a:ext cx="1339575" cy="1697624"/>
          </a:xfrm>
          <a:prstGeom prst="rect">
            <a:avLst/>
          </a:prstGeom>
          <a:noFill/>
          <a:ln>
            <a:noFill/>
          </a:ln>
        </p:spPr>
      </p:pic>
      <p:pic>
        <p:nvPicPr>
          <p:cNvPr id="274" name="Google Shape;274;p33"/>
          <p:cNvPicPr preferRelativeResize="0"/>
          <p:nvPr/>
        </p:nvPicPr>
        <p:blipFill>
          <a:blip r:embed="rId7">
            <a:alphaModFix/>
          </a:blip>
          <a:stretch>
            <a:fillRect/>
          </a:stretch>
        </p:blipFill>
        <p:spPr>
          <a:xfrm>
            <a:off x="5734300" y="1056125"/>
            <a:ext cx="1697625" cy="1697625"/>
          </a:xfrm>
          <a:prstGeom prst="rect">
            <a:avLst/>
          </a:prstGeom>
          <a:noFill/>
          <a:ln>
            <a:noFill/>
          </a:ln>
        </p:spPr>
      </p:pic>
      <p:pic>
        <p:nvPicPr>
          <p:cNvPr id="275" name="Google Shape;275;p33"/>
          <p:cNvPicPr preferRelativeResize="0"/>
          <p:nvPr/>
        </p:nvPicPr>
        <p:blipFill>
          <a:blip r:embed="rId8">
            <a:alphaModFix/>
          </a:blip>
          <a:stretch>
            <a:fillRect/>
          </a:stretch>
        </p:blipFill>
        <p:spPr>
          <a:xfrm>
            <a:off x="5171725" y="2845149"/>
            <a:ext cx="1730509" cy="2084951"/>
          </a:xfrm>
          <a:prstGeom prst="rect">
            <a:avLst/>
          </a:prstGeom>
          <a:noFill/>
          <a:ln>
            <a:noFill/>
          </a:ln>
        </p:spPr>
      </p:pic>
      <p:pic>
        <p:nvPicPr>
          <p:cNvPr id="276" name="Google Shape;276;p33"/>
          <p:cNvPicPr preferRelativeResize="0"/>
          <p:nvPr/>
        </p:nvPicPr>
        <p:blipFill>
          <a:blip r:embed="rId9">
            <a:alphaModFix/>
          </a:blip>
          <a:stretch>
            <a:fillRect/>
          </a:stretch>
        </p:blipFill>
        <p:spPr>
          <a:xfrm>
            <a:off x="6997525" y="2845149"/>
            <a:ext cx="1886833" cy="2084951"/>
          </a:xfrm>
          <a:prstGeom prst="rect">
            <a:avLst/>
          </a:prstGeom>
          <a:noFill/>
          <a:ln>
            <a:noFill/>
          </a:ln>
        </p:spPr>
      </p:pic>
      <p:sp>
        <p:nvSpPr>
          <p:cNvPr id="277" name="Google Shape;277;p33"/>
          <p:cNvSpPr txBox="1"/>
          <p:nvPr/>
        </p:nvSpPr>
        <p:spPr>
          <a:xfrm>
            <a:off x="6627750" y="309925"/>
            <a:ext cx="2256600" cy="1036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00">
                <a:latin typeface="Calibri"/>
                <a:ea typeface="Calibri"/>
                <a:cs typeface="Calibri"/>
                <a:sym typeface="Calibri"/>
              </a:rPr>
              <a:t>(Top Left) Andy Warhol</a:t>
            </a:r>
            <a:endParaRPr sz="1000">
              <a:latin typeface="Calibri"/>
              <a:ea typeface="Calibri"/>
              <a:cs typeface="Calibri"/>
              <a:sym typeface="Calibri"/>
            </a:endParaRPr>
          </a:p>
          <a:p>
            <a:pPr marL="0" lvl="0" indent="0" algn="r" rtl="0">
              <a:spcBef>
                <a:spcPts val="0"/>
              </a:spcBef>
              <a:spcAft>
                <a:spcPts val="0"/>
              </a:spcAft>
              <a:buNone/>
            </a:pPr>
            <a:r>
              <a:rPr lang="en" sz="1000">
                <a:latin typeface="Calibri"/>
                <a:ea typeface="Calibri"/>
                <a:cs typeface="Calibri"/>
                <a:sym typeface="Calibri"/>
              </a:rPr>
              <a:t>(Top Right) Jasper Johns</a:t>
            </a:r>
            <a:endParaRPr sz="1000">
              <a:latin typeface="Calibri"/>
              <a:ea typeface="Calibri"/>
              <a:cs typeface="Calibri"/>
              <a:sym typeface="Calibri"/>
            </a:endParaRPr>
          </a:p>
          <a:p>
            <a:pPr marL="0" lvl="0" indent="0" algn="r" rtl="0">
              <a:spcBef>
                <a:spcPts val="0"/>
              </a:spcBef>
              <a:spcAft>
                <a:spcPts val="0"/>
              </a:spcAft>
              <a:buNone/>
            </a:pPr>
            <a:r>
              <a:rPr lang="en" sz="1000">
                <a:latin typeface="Calibri"/>
                <a:ea typeface="Calibri"/>
                <a:cs typeface="Calibri"/>
                <a:sym typeface="Calibri"/>
              </a:rPr>
              <a:t>(Bottom Right) Georgia O'Keeffe</a:t>
            </a:r>
            <a:endParaRPr sz="1000">
              <a:latin typeface="Calibri"/>
              <a:ea typeface="Calibri"/>
              <a:cs typeface="Calibri"/>
              <a:sym typeface="Calibri"/>
            </a:endParaRPr>
          </a:p>
          <a:p>
            <a:pPr marL="0" lvl="0" indent="0" algn="r"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O’Keefe - 1908 painted as a student</a:t>
            </a:r>
            <a:endParaRPr sz="1000">
              <a:solidFill>
                <a:schemeClr val="dk1"/>
              </a:solidFill>
              <a:latin typeface="Calibri"/>
              <a:ea typeface="Calibri"/>
              <a:cs typeface="Calibri"/>
              <a:sym typeface="Calibri"/>
            </a:endParaRPr>
          </a:p>
          <a:p>
            <a:pPr marL="0" lvl="0" indent="0" algn="r" rtl="0">
              <a:spcBef>
                <a:spcPts val="0"/>
              </a:spcBef>
              <a:spcAft>
                <a:spcPts val="0"/>
              </a:spcAft>
              <a:buNone/>
            </a:pPr>
            <a:endParaRPr sz="10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34"/>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283" name="Google Shape;283;p34"/>
          <p:cNvPicPr preferRelativeResize="0"/>
          <p:nvPr/>
        </p:nvPicPr>
        <p:blipFill rotWithShape="1">
          <a:blip r:embed="rId4">
            <a:alphaModFix/>
          </a:blip>
          <a:srcRect l="4444" t="37522" r="79967" b="51848"/>
          <a:stretch/>
        </p:blipFill>
        <p:spPr>
          <a:xfrm>
            <a:off x="4554075" y="-1"/>
            <a:ext cx="2265850" cy="1193824"/>
          </a:xfrm>
          <a:prstGeom prst="rect">
            <a:avLst/>
          </a:prstGeom>
          <a:noFill/>
          <a:ln>
            <a:noFill/>
          </a:ln>
        </p:spPr>
      </p:pic>
      <p:sp>
        <p:nvSpPr>
          <p:cNvPr id="284" name="Google Shape;284;p34"/>
          <p:cNvSpPr txBox="1"/>
          <p:nvPr/>
        </p:nvSpPr>
        <p:spPr>
          <a:xfrm>
            <a:off x="152475" y="772625"/>
            <a:ext cx="4382400" cy="322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200">
                <a:latin typeface="Cambria"/>
                <a:ea typeface="Cambria"/>
                <a:cs typeface="Cambria"/>
                <a:sym typeface="Cambria"/>
              </a:rPr>
              <a:t>Extremely Polite Woman Mails Stolen Art Back to Museum</a:t>
            </a:r>
            <a:endParaRPr sz="2200">
              <a:latin typeface="Cambria"/>
              <a:ea typeface="Cambria"/>
              <a:cs typeface="Cambria"/>
              <a:sym typeface="Cambria"/>
            </a:endParaRPr>
          </a:p>
          <a:p>
            <a:pPr marL="0" lvl="0" indent="0" algn="l" rtl="0">
              <a:lnSpc>
                <a:spcPct val="100000"/>
              </a:lnSpc>
              <a:spcBef>
                <a:spcPts val="0"/>
              </a:spcBef>
              <a:spcAft>
                <a:spcPts val="0"/>
              </a:spcAft>
              <a:buNone/>
            </a:pPr>
            <a:r>
              <a:rPr lang="en" sz="1000">
                <a:latin typeface="Calibri"/>
                <a:ea typeface="Calibri"/>
                <a:cs typeface="Calibri"/>
                <a:sym typeface="Calibri"/>
              </a:rPr>
              <a:t>By </a:t>
            </a:r>
            <a:r>
              <a:rPr lang="en" sz="1000">
                <a:uFill>
                  <a:noFill/>
                </a:uFill>
                <a:latin typeface="Calibri"/>
                <a:ea typeface="Calibri"/>
                <a:cs typeface="Calibri"/>
                <a:sym typeface="Calibri"/>
                <a:hlinkClick r:id="rId5"/>
              </a:rPr>
              <a:t>Lisa Ryan</a:t>
            </a:r>
            <a:r>
              <a:rPr lang="en" sz="1000">
                <a:latin typeface="Calibri"/>
                <a:ea typeface="Calibri"/>
                <a:cs typeface="Calibri"/>
                <a:sym typeface="Calibri"/>
              </a:rPr>
              <a:t>, NOVEMBER 13, 2017</a:t>
            </a:r>
            <a:endParaRPr sz="1000">
              <a:latin typeface="Calibri"/>
              <a:ea typeface="Calibri"/>
              <a:cs typeface="Calibri"/>
              <a:sym typeface="Calibri"/>
            </a:endParaRPr>
          </a:p>
          <a:p>
            <a:pPr marL="0" lvl="0" indent="0" algn="l" rtl="0">
              <a:lnSpc>
                <a:spcPct val="100000"/>
              </a:lnSpc>
              <a:spcBef>
                <a:spcPts val="0"/>
              </a:spcBef>
              <a:spcAft>
                <a:spcPts val="0"/>
              </a:spcAft>
              <a:buNone/>
            </a:pPr>
            <a:endParaRPr sz="1000">
              <a:latin typeface="Calibri"/>
              <a:ea typeface="Calibri"/>
              <a:cs typeface="Calibri"/>
              <a:sym typeface="Calibri"/>
            </a:endParaRPr>
          </a:p>
          <a:p>
            <a:pPr marL="0" lvl="0" indent="0" algn="l" rtl="0">
              <a:lnSpc>
                <a:spcPct val="100000"/>
              </a:lnSpc>
              <a:spcBef>
                <a:spcPts val="0"/>
              </a:spcBef>
              <a:spcAft>
                <a:spcPts val="0"/>
              </a:spcAft>
              <a:buNone/>
            </a:pPr>
            <a:r>
              <a:rPr lang="en" sz="1000">
                <a:latin typeface="Calibri"/>
                <a:ea typeface="Calibri"/>
                <a:cs typeface="Calibri"/>
                <a:sym typeface="Calibri"/>
              </a:rPr>
              <a:t>In a world where we still refuse to return the sweater we borrowed from our college roommate years ago (sorry), one woman in New York City bravely shipped $105,000 worth of stolen art back to a Manhattan museum last week. How polite.</a:t>
            </a:r>
            <a:endParaRPr sz="10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00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000">
                <a:latin typeface="Calibri"/>
                <a:ea typeface="Calibri"/>
                <a:cs typeface="Calibri"/>
                <a:sym typeface="Calibri"/>
              </a:rPr>
              <a:t>The </a:t>
            </a:r>
            <a:r>
              <a:rPr lang="en" sz="1000">
                <a:uFill>
                  <a:noFill/>
                </a:uFill>
                <a:latin typeface="Calibri"/>
                <a:ea typeface="Calibri"/>
                <a:cs typeface="Calibri"/>
                <a:sym typeface="Calibri"/>
                <a:hlinkClick r:id="rId6"/>
              </a:rPr>
              <a:t>Associated Press </a:t>
            </a:r>
            <a:r>
              <a:rPr lang="en" sz="1000">
                <a:latin typeface="Calibri"/>
                <a:ea typeface="Calibri"/>
                <a:cs typeface="Calibri"/>
                <a:sym typeface="Calibri"/>
              </a:rPr>
              <a:t>reports two print photographs were discovered missing from the Museum of Modern Art last Monday — but the pictures arrived back at the museum on Friday by mail. Police are now hoping to question a woman in her 20s who was caught on surveillance video sending the art from a shipping store on Thursday.</a:t>
            </a:r>
            <a:endParaRPr sz="1000">
              <a:latin typeface="Calibri"/>
              <a:ea typeface="Calibri"/>
              <a:cs typeface="Calibri"/>
              <a:sym typeface="Calibri"/>
            </a:endParaRPr>
          </a:p>
          <a:p>
            <a:pPr marL="0" lvl="0" indent="0" algn="l" rtl="0">
              <a:lnSpc>
                <a:spcPct val="100000"/>
              </a:lnSpc>
              <a:spcBef>
                <a:spcPts val="0"/>
              </a:spcBef>
              <a:spcAft>
                <a:spcPts val="0"/>
              </a:spcAft>
              <a:buNone/>
            </a:pPr>
            <a:endParaRPr sz="1000">
              <a:latin typeface="Calibri"/>
              <a:ea typeface="Calibri"/>
              <a:cs typeface="Calibri"/>
              <a:sym typeface="Calibri"/>
            </a:endParaRPr>
          </a:p>
          <a:p>
            <a:pPr marL="0" lvl="0" indent="0" algn="l" rtl="0">
              <a:lnSpc>
                <a:spcPct val="100000"/>
              </a:lnSpc>
              <a:spcBef>
                <a:spcPts val="0"/>
              </a:spcBef>
              <a:spcAft>
                <a:spcPts val="0"/>
              </a:spcAft>
              <a:buNone/>
            </a:pPr>
            <a:r>
              <a:rPr lang="en" sz="1000">
                <a:latin typeface="Calibri"/>
                <a:ea typeface="Calibri"/>
                <a:cs typeface="Calibri"/>
                <a:sym typeface="Calibri"/>
              </a:rPr>
              <a:t>The woman was reportedly wearing a dark cap, glasses, and a black overcoat (how chic) while shipping the stolen goods. Might we suggest checking the alibis of Bravo’s </a:t>
            </a:r>
            <a:r>
              <a:rPr lang="en" sz="1000" i="1">
                <a:uFill>
                  <a:noFill/>
                </a:uFill>
                <a:latin typeface="Calibri"/>
                <a:ea typeface="Calibri"/>
                <a:cs typeface="Calibri"/>
                <a:sym typeface="Calibri"/>
                <a:hlinkClick r:id="rId7"/>
              </a:rPr>
              <a:t>Gallery Girls</a:t>
            </a:r>
            <a:r>
              <a:rPr lang="en" sz="1000">
                <a:latin typeface="Calibri"/>
                <a:ea typeface="Calibri"/>
                <a:cs typeface="Calibri"/>
                <a:sym typeface="Calibri"/>
              </a:rPr>
              <a:t>?</a:t>
            </a:r>
            <a:endParaRPr sz="1000">
              <a:latin typeface="Calibri"/>
              <a:ea typeface="Calibri"/>
              <a:cs typeface="Calibri"/>
              <a:sym typeface="Calibri"/>
            </a:endParaRPr>
          </a:p>
        </p:txBody>
      </p:sp>
      <p:sp>
        <p:nvSpPr>
          <p:cNvPr id="285" name="Google Shape;285;p34"/>
          <p:cNvSpPr txBox="1"/>
          <p:nvPr/>
        </p:nvSpPr>
        <p:spPr>
          <a:xfrm>
            <a:off x="4477875" y="1108075"/>
            <a:ext cx="4382400" cy="290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latin typeface="Calibri"/>
                <a:ea typeface="Calibri"/>
                <a:cs typeface="Calibri"/>
                <a:sym typeface="Calibri"/>
              </a:rPr>
              <a:t>NEW YORK (AP) — In a story Nov. 12 </a:t>
            </a:r>
            <a:endParaRPr sz="1000">
              <a:solidFill>
                <a:schemeClr val="dk1"/>
              </a:solidFill>
              <a:latin typeface="Calibri"/>
              <a:ea typeface="Calibri"/>
              <a:cs typeface="Calibri"/>
              <a:sym typeface="Calibri"/>
            </a:endParaRPr>
          </a:p>
          <a:p>
            <a:pPr marL="0" lvl="0" indent="0" algn="l" rtl="0">
              <a:spcBef>
                <a:spcPts val="0"/>
              </a:spcBef>
              <a:spcAft>
                <a:spcPts val="0"/>
              </a:spcAft>
              <a:buNone/>
            </a:pPr>
            <a:r>
              <a:rPr lang="en" sz="1000">
                <a:solidFill>
                  <a:schemeClr val="dk1"/>
                </a:solidFill>
                <a:latin typeface="Calibri"/>
                <a:ea typeface="Calibri"/>
                <a:cs typeface="Calibri"/>
                <a:sym typeface="Calibri"/>
              </a:rPr>
              <a:t>about the theft of photographs from </a:t>
            </a:r>
            <a:endParaRPr sz="1000">
              <a:solidFill>
                <a:schemeClr val="dk1"/>
              </a:solidFill>
              <a:latin typeface="Calibri"/>
              <a:ea typeface="Calibri"/>
              <a:cs typeface="Calibri"/>
              <a:sym typeface="Calibri"/>
            </a:endParaRPr>
          </a:p>
          <a:p>
            <a:pPr marL="0" lvl="0" indent="0" algn="l" rtl="0">
              <a:spcBef>
                <a:spcPts val="0"/>
              </a:spcBef>
              <a:spcAft>
                <a:spcPts val="0"/>
              </a:spcAft>
              <a:buNone/>
            </a:pPr>
            <a:r>
              <a:rPr lang="en" sz="1000">
                <a:solidFill>
                  <a:schemeClr val="dk1"/>
                </a:solidFill>
                <a:latin typeface="Calibri"/>
                <a:ea typeface="Calibri"/>
                <a:cs typeface="Calibri"/>
                <a:sym typeface="Calibri"/>
              </a:rPr>
              <a:t>a museum in New York, The </a:t>
            </a:r>
            <a:endParaRPr sz="1000">
              <a:solidFill>
                <a:schemeClr val="dk1"/>
              </a:solidFill>
              <a:latin typeface="Calibri"/>
              <a:ea typeface="Calibri"/>
              <a:cs typeface="Calibri"/>
              <a:sym typeface="Calibri"/>
            </a:endParaRPr>
          </a:p>
          <a:p>
            <a:pPr marL="0" lvl="0" indent="0" algn="l" rtl="0">
              <a:spcBef>
                <a:spcPts val="0"/>
              </a:spcBef>
              <a:spcAft>
                <a:spcPts val="0"/>
              </a:spcAft>
              <a:buNone/>
            </a:pPr>
            <a:r>
              <a:rPr lang="en" sz="1000">
                <a:solidFill>
                  <a:schemeClr val="dk1"/>
                </a:solidFill>
                <a:latin typeface="Calibri"/>
                <a:ea typeface="Calibri"/>
                <a:cs typeface="Calibri"/>
                <a:sym typeface="Calibri"/>
              </a:rPr>
              <a:t>Associated Press erroneously </a:t>
            </a:r>
            <a:endParaRPr sz="1000">
              <a:solidFill>
                <a:schemeClr val="dk1"/>
              </a:solidFill>
              <a:latin typeface="Calibri"/>
              <a:ea typeface="Calibri"/>
              <a:cs typeface="Calibri"/>
              <a:sym typeface="Calibri"/>
            </a:endParaRPr>
          </a:p>
          <a:p>
            <a:pPr marL="0" lvl="0" indent="0" algn="l" rtl="0">
              <a:spcBef>
                <a:spcPts val="0"/>
              </a:spcBef>
              <a:spcAft>
                <a:spcPts val="0"/>
              </a:spcAft>
              <a:buNone/>
            </a:pPr>
            <a:r>
              <a:rPr lang="en" sz="1000">
                <a:solidFill>
                  <a:schemeClr val="dk1"/>
                </a:solidFill>
                <a:latin typeface="Calibri"/>
                <a:ea typeface="Calibri"/>
                <a:cs typeface="Calibri"/>
                <a:sym typeface="Calibri"/>
              </a:rPr>
              <a:t>reported where the theft took place. </a:t>
            </a:r>
            <a:endParaRPr sz="1000">
              <a:solidFill>
                <a:schemeClr val="dk1"/>
              </a:solidFill>
              <a:latin typeface="Calibri"/>
              <a:ea typeface="Calibri"/>
              <a:cs typeface="Calibri"/>
              <a:sym typeface="Calibri"/>
            </a:endParaRPr>
          </a:p>
          <a:p>
            <a:pPr marL="0" lvl="0" indent="0" algn="l" rtl="0">
              <a:spcBef>
                <a:spcPts val="0"/>
              </a:spcBef>
              <a:spcAft>
                <a:spcPts val="0"/>
              </a:spcAft>
              <a:buNone/>
            </a:pPr>
            <a:r>
              <a:rPr lang="en" sz="1000">
                <a:solidFill>
                  <a:schemeClr val="dk1"/>
                </a:solidFill>
                <a:latin typeface="Calibri"/>
                <a:ea typeface="Calibri"/>
                <a:cs typeface="Calibri"/>
                <a:sym typeface="Calibri"/>
              </a:rPr>
              <a:t>It was at MoMA PS1 in Queens, not the Museum of Modern Art in Manhattan.</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A corrected version of the story is below:</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Police search for woman seen mailing stolen art to museum</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The New York Police Department says it wants to question a woman seen on video mailing stolen art back to contemporary art museum</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NEW YORK (AP) — The New York Police Department says it wants to question a woman seen on video mailing stolen art back to a contemporary art museum, MoMA PS1.</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Police say the woman was seen on surveillance video at a shipping store on Nov. 9 as she mailed two stolen photographs valued at $105,000. The photos were packaged in a large box the woman carried into the store.</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Police say the two print photographs were found to be missing from the Queens museum around midday Nov. 6. There were no signs of forced entry into the building.</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The pictures arrived by mail back at the museum Nov. 10.</a:t>
            </a:r>
            <a:endParaRPr sz="1000">
              <a:solidFill>
                <a:schemeClr val="dk1"/>
              </a:solidFill>
              <a:latin typeface="Calibri"/>
              <a:ea typeface="Calibri"/>
              <a:cs typeface="Calibri"/>
              <a:sym typeface="Calibri"/>
            </a:endParaRPr>
          </a:p>
          <a:p>
            <a:pPr marL="457200" lvl="0" indent="-292100" algn="l" rtl="0">
              <a:spcBef>
                <a:spcPts val="0"/>
              </a:spcBef>
              <a:spcAft>
                <a:spcPts val="0"/>
              </a:spcAft>
              <a:buClr>
                <a:schemeClr val="dk1"/>
              </a:buClr>
              <a:buSzPts val="1000"/>
              <a:buFont typeface="Calibri"/>
              <a:buChar char="-"/>
            </a:pPr>
            <a:r>
              <a:rPr lang="en" sz="1000">
                <a:solidFill>
                  <a:schemeClr val="dk1"/>
                </a:solidFill>
                <a:latin typeface="Calibri"/>
                <a:ea typeface="Calibri"/>
                <a:cs typeface="Calibri"/>
                <a:sym typeface="Calibri"/>
              </a:rPr>
              <a:t>Police say the woman who mailed the pictures is in her 20s. She wore a dark cap, glasses and a black overcoat at the store.</a:t>
            </a:r>
            <a:endParaRPr sz="1000">
              <a:solidFill>
                <a:schemeClr val="dk1"/>
              </a:solidFill>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p:txBody>
      </p:sp>
      <p:pic>
        <p:nvPicPr>
          <p:cNvPr id="286" name="Google Shape;286;p34"/>
          <p:cNvPicPr preferRelativeResize="0"/>
          <p:nvPr/>
        </p:nvPicPr>
        <p:blipFill>
          <a:blip r:embed="rId8">
            <a:alphaModFix/>
          </a:blip>
          <a:stretch>
            <a:fillRect/>
          </a:stretch>
        </p:blipFill>
        <p:spPr>
          <a:xfrm>
            <a:off x="6591975" y="296600"/>
            <a:ext cx="2420549" cy="1512850"/>
          </a:xfrm>
          <a:prstGeom prst="rect">
            <a:avLst/>
          </a:prstGeom>
          <a:noFill/>
          <a:ln>
            <a:noFill/>
          </a:ln>
        </p:spPr>
      </p:pic>
      <p:pic>
        <p:nvPicPr>
          <p:cNvPr id="287" name="Google Shape;287;p34"/>
          <p:cNvPicPr preferRelativeResize="0"/>
          <p:nvPr/>
        </p:nvPicPr>
        <p:blipFill>
          <a:blip r:embed="rId9">
            <a:alphaModFix/>
          </a:blip>
          <a:stretch>
            <a:fillRect/>
          </a:stretch>
        </p:blipFill>
        <p:spPr>
          <a:xfrm>
            <a:off x="2116382" y="4098231"/>
            <a:ext cx="1055822" cy="790843"/>
          </a:xfrm>
          <a:prstGeom prst="rect">
            <a:avLst/>
          </a:prstGeom>
          <a:noFill/>
          <a:ln>
            <a:noFill/>
          </a:ln>
        </p:spPr>
      </p:pic>
      <p:pic>
        <p:nvPicPr>
          <p:cNvPr id="288" name="Google Shape;288;p34"/>
          <p:cNvPicPr preferRelativeResize="0"/>
          <p:nvPr/>
        </p:nvPicPr>
        <p:blipFill>
          <a:blip r:embed="rId10">
            <a:alphaModFix/>
          </a:blip>
          <a:stretch>
            <a:fillRect/>
          </a:stretch>
        </p:blipFill>
        <p:spPr>
          <a:xfrm>
            <a:off x="254474" y="4098227"/>
            <a:ext cx="1794006" cy="790844"/>
          </a:xfrm>
          <a:prstGeom prst="rect">
            <a:avLst/>
          </a:prstGeom>
          <a:noFill/>
          <a:ln>
            <a:noFill/>
          </a:ln>
        </p:spPr>
      </p:pic>
      <p:pic>
        <p:nvPicPr>
          <p:cNvPr id="289" name="Google Shape;289;p34"/>
          <p:cNvPicPr preferRelativeResize="0"/>
          <p:nvPr/>
        </p:nvPicPr>
        <p:blipFill>
          <a:blip r:embed="rId11">
            <a:alphaModFix/>
          </a:blip>
          <a:stretch>
            <a:fillRect/>
          </a:stretch>
        </p:blipFill>
        <p:spPr>
          <a:xfrm>
            <a:off x="3240094" y="4098224"/>
            <a:ext cx="1192755" cy="79084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Google Shape;294;p35"/>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95" name="Google Shape;295;p35"/>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pic>
        <p:nvPicPr>
          <p:cNvPr id="296" name="Google Shape;296;p35"/>
          <p:cNvPicPr preferRelativeResize="0"/>
          <p:nvPr/>
        </p:nvPicPr>
        <p:blipFill rotWithShape="1">
          <a:blip r:embed="rId5">
            <a:alphaModFix/>
          </a:blip>
          <a:srcRect b="9173"/>
          <a:stretch/>
        </p:blipFill>
        <p:spPr>
          <a:xfrm>
            <a:off x="111575" y="934934"/>
            <a:ext cx="3310699" cy="3963114"/>
          </a:xfrm>
          <a:prstGeom prst="rect">
            <a:avLst/>
          </a:prstGeom>
          <a:noFill/>
          <a:ln>
            <a:noFill/>
          </a:ln>
        </p:spPr>
      </p:pic>
      <p:pic>
        <p:nvPicPr>
          <p:cNvPr id="297" name="Google Shape;297;p35"/>
          <p:cNvPicPr preferRelativeResize="0"/>
          <p:nvPr/>
        </p:nvPicPr>
        <p:blipFill>
          <a:blip r:embed="rId6">
            <a:alphaModFix/>
          </a:blip>
          <a:stretch>
            <a:fillRect/>
          </a:stretch>
        </p:blipFill>
        <p:spPr>
          <a:xfrm>
            <a:off x="3684325" y="855874"/>
            <a:ext cx="5150300" cy="4287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36"/>
          <p:cNvPicPr preferRelativeResize="0"/>
          <p:nvPr/>
        </p:nvPicPr>
        <p:blipFill>
          <a:blip r:embed="rId3">
            <a:alphaModFix/>
          </a:blip>
          <a:stretch>
            <a:fillRect/>
          </a:stretch>
        </p:blipFill>
        <p:spPr>
          <a:xfrm>
            <a:off x="319750" y="308600"/>
            <a:ext cx="4419600" cy="4419600"/>
          </a:xfrm>
          <a:prstGeom prst="rect">
            <a:avLst/>
          </a:prstGeom>
          <a:noFill/>
          <a:ln>
            <a:noFill/>
          </a:ln>
        </p:spPr>
      </p:pic>
      <p:pic>
        <p:nvPicPr>
          <p:cNvPr id="303" name="Google Shape;303;p36"/>
          <p:cNvPicPr preferRelativeResize="0"/>
          <p:nvPr/>
        </p:nvPicPr>
        <p:blipFill rotWithShape="1">
          <a:blip r:embed="rId4">
            <a:alphaModFix/>
          </a:blip>
          <a:srcRect b="24288"/>
          <a:stretch/>
        </p:blipFill>
        <p:spPr>
          <a:xfrm>
            <a:off x="4847125" y="308600"/>
            <a:ext cx="4032250" cy="36633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37"/>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09" name="Google Shape;309;p3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10" name="Google Shape;310;p37"/>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33</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9AB055E3-65A6-565A-EF0F-B6FA78D0306A}"/>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315" name="Google Shape;315;p38"/>
          <p:cNvPicPr preferRelativeResize="0"/>
          <p:nvPr/>
        </p:nvPicPr>
        <p:blipFill rotWithShape="1">
          <a:blip r:embed="rId3">
            <a:alphaModFix/>
          </a:blip>
          <a:srcRect l="4510" t="6021" r="62322" b="87968"/>
          <a:stretch/>
        </p:blipFill>
        <p:spPr>
          <a:xfrm>
            <a:off x="4572000" y="156211"/>
            <a:ext cx="4382326" cy="613651"/>
          </a:xfrm>
          <a:prstGeom prst="rect">
            <a:avLst/>
          </a:prstGeom>
          <a:noFill/>
          <a:ln>
            <a:noFill/>
          </a:ln>
        </p:spPr>
      </p:pic>
      <p:pic>
        <p:nvPicPr>
          <p:cNvPr id="316" name="Google Shape;316;p38"/>
          <p:cNvPicPr preferRelativeResize="0"/>
          <p:nvPr/>
        </p:nvPicPr>
        <p:blipFill rotWithShape="1">
          <a:blip r:embed="rId4">
            <a:alphaModFix/>
          </a:blip>
          <a:srcRect l="42832" t="4338" r="25786" b="85900"/>
          <a:stretch/>
        </p:blipFill>
        <p:spPr>
          <a:xfrm>
            <a:off x="413075" y="80000"/>
            <a:ext cx="3806274" cy="914899"/>
          </a:xfrm>
          <a:prstGeom prst="rect">
            <a:avLst/>
          </a:prstGeom>
          <a:noFill/>
          <a:ln>
            <a:noFill/>
          </a:ln>
        </p:spPr>
      </p:pic>
      <p:sp>
        <p:nvSpPr>
          <p:cNvPr id="317" name="Google Shape;317;p38"/>
          <p:cNvSpPr txBox="1"/>
          <p:nvPr/>
        </p:nvSpPr>
        <p:spPr>
          <a:xfrm>
            <a:off x="4572000" y="842500"/>
            <a:ext cx="4382400" cy="191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latin typeface="Calibri"/>
                <a:ea typeface="Calibri"/>
                <a:cs typeface="Calibri"/>
                <a:sym typeface="Calibri"/>
              </a:rPr>
              <a:t>Jeg, Neo-Expressionism, Jean-Michel Basquiat</a:t>
            </a:r>
            <a:endParaRPr sz="1100">
              <a:latin typeface="Calibri"/>
              <a:ea typeface="Calibri"/>
              <a:cs typeface="Calibri"/>
              <a:sym typeface="Calibri"/>
            </a:endParaRPr>
          </a:p>
          <a:p>
            <a:pPr marL="0" lvl="0" indent="0" algn="l" rtl="0">
              <a:lnSpc>
                <a:spcPct val="100000"/>
              </a:lnSpc>
              <a:spcBef>
                <a:spcPts val="1100"/>
              </a:spcBef>
              <a:spcAft>
                <a:spcPts val="1100"/>
              </a:spcAft>
              <a:buNone/>
            </a:pPr>
            <a:r>
              <a:rPr lang="en" sz="1100">
                <a:latin typeface="Calibri"/>
                <a:ea typeface="Calibri"/>
                <a:cs typeface="Calibri"/>
                <a:sym typeface="Calibri"/>
              </a:rPr>
              <a:t>Jean-Michel Basquiat born in Brooklyn, New York in 1960s grew up exposed to art and attended art museums. His parents divorced and he lived with his father as his mother was deemed unfit to care for him. A friend’s family adopted him after he ran away from home. In the 1970s, the graffiti movement in New York became the </a:t>
            </a:r>
            <a:r>
              <a:rPr lang="en" sz="1100">
                <a:solidFill>
                  <a:schemeClr val="dk1"/>
                </a:solidFill>
                <a:latin typeface="Calibri"/>
                <a:ea typeface="Calibri"/>
                <a:cs typeface="Calibri"/>
                <a:sym typeface="Calibri"/>
              </a:rPr>
              <a:t>foundation for his art. His gritty, street-smart graffiti successfully crossed over from his "downtown" origins to the international art gallery circuit. In a few fast-paced years, Basquiat swiftly rose to become one of the most celebrated, and possibly most commercially exploited American "naif" painters of the widely </a:t>
            </a:r>
            <a:endParaRPr sz="1100">
              <a:latin typeface="Calibri"/>
              <a:ea typeface="Calibri"/>
              <a:cs typeface="Calibri"/>
              <a:sym typeface="Calibri"/>
            </a:endParaRPr>
          </a:p>
        </p:txBody>
      </p:sp>
      <p:pic>
        <p:nvPicPr>
          <p:cNvPr id="318" name="Google Shape;318;p38"/>
          <p:cNvPicPr preferRelativeResize="0"/>
          <p:nvPr/>
        </p:nvPicPr>
        <p:blipFill>
          <a:blip r:embed="rId5">
            <a:alphaModFix/>
          </a:blip>
          <a:stretch>
            <a:fillRect/>
          </a:stretch>
        </p:blipFill>
        <p:spPr>
          <a:xfrm>
            <a:off x="281799" y="922262"/>
            <a:ext cx="4068837" cy="4068837"/>
          </a:xfrm>
          <a:prstGeom prst="rect">
            <a:avLst/>
          </a:prstGeom>
          <a:noFill/>
          <a:ln>
            <a:noFill/>
          </a:ln>
        </p:spPr>
      </p:pic>
      <p:pic>
        <p:nvPicPr>
          <p:cNvPr id="319" name="Google Shape;319;p38"/>
          <p:cNvPicPr preferRelativeResize="0"/>
          <p:nvPr/>
        </p:nvPicPr>
        <p:blipFill rotWithShape="1">
          <a:blip r:embed="rId6">
            <a:alphaModFix/>
          </a:blip>
          <a:srcRect t="8991"/>
          <a:stretch/>
        </p:blipFill>
        <p:spPr>
          <a:xfrm>
            <a:off x="7631575" y="2835500"/>
            <a:ext cx="1208175" cy="1691139"/>
          </a:xfrm>
          <a:prstGeom prst="rect">
            <a:avLst/>
          </a:prstGeom>
          <a:noFill/>
          <a:ln>
            <a:noFill/>
          </a:ln>
        </p:spPr>
      </p:pic>
      <p:pic>
        <p:nvPicPr>
          <p:cNvPr id="320" name="Google Shape;320;p38"/>
          <p:cNvPicPr preferRelativeResize="0"/>
          <p:nvPr/>
        </p:nvPicPr>
        <p:blipFill rotWithShape="1">
          <a:blip r:embed="rId7">
            <a:alphaModFix/>
          </a:blip>
          <a:srcRect l="10144" t="19167" r="8435" b="41786"/>
          <a:stretch/>
        </p:blipFill>
        <p:spPr>
          <a:xfrm>
            <a:off x="7631575" y="4564335"/>
            <a:ext cx="1208174" cy="313440"/>
          </a:xfrm>
          <a:prstGeom prst="rect">
            <a:avLst/>
          </a:prstGeom>
          <a:noFill/>
          <a:ln>
            <a:noFill/>
          </a:ln>
        </p:spPr>
      </p:pic>
      <p:sp>
        <p:nvSpPr>
          <p:cNvPr id="321" name="Google Shape;321;p38"/>
          <p:cNvSpPr txBox="1"/>
          <p:nvPr/>
        </p:nvSpPr>
        <p:spPr>
          <a:xfrm>
            <a:off x="4572000" y="2700050"/>
            <a:ext cx="3059700" cy="21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celebrated Neo-Expressionism art movement. 1982 was his glory year as he received much attention for his artwork. For two years, ‘84-’86 he collaborated with his friend Andy Warhol on a series of paintings. Warhol would paint first, then Basquiat would layer over Andy’s work. </a:t>
            </a:r>
            <a:r>
              <a:rPr lang="en" sz="1100">
                <a:solidFill>
                  <a:schemeClr val="accent2"/>
                </a:solidFill>
                <a:latin typeface="Calibri"/>
                <a:ea typeface="Calibri"/>
                <a:cs typeface="Calibri"/>
                <a:sym typeface="Calibri"/>
              </a:rPr>
              <a:t> In 1985, a </a:t>
            </a:r>
            <a:r>
              <a:rPr lang="en" sz="1100" i="1">
                <a:solidFill>
                  <a:schemeClr val="accent2"/>
                </a:solidFill>
                <a:latin typeface="Calibri"/>
                <a:ea typeface="Calibri"/>
                <a:cs typeface="Calibri"/>
                <a:sym typeface="Calibri"/>
              </a:rPr>
              <a:t>New York Times Magazine</a:t>
            </a:r>
            <a:r>
              <a:rPr lang="en" sz="1100">
                <a:solidFill>
                  <a:schemeClr val="accent2"/>
                </a:solidFill>
                <a:latin typeface="Calibri"/>
                <a:ea typeface="Calibri"/>
                <a:cs typeface="Calibri"/>
                <a:sym typeface="Calibri"/>
              </a:rPr>
              <a:t> feature article declared Basquiat the hot young American artist of the 1980s. At the same time, Basquiat was unfortunately becoming increasingly addicted to heroin and cocaine, which untimely led to his tragic death in 1988 at the age of 27.</a:t>
            </a:r>
            <a:endParaRPr sz="1100">
              <a:solidFill>
                <a:schemeClr val="dk1"/>
              </a:solidFill>
              <a:latin typeface="Calibri"/>
              <a:ea typeface="Calibri"/>
              <a:cs typeface="Calibri"/>
              <a:sym typeface="Calibri"/>
            </a:endParaRPr>
          </a:p>
          <a:p>
            <a:pPr marL="0" lvl="0" indent="0" algn="l" rtl="0">
              <a:spcBef>
                <a:spcPts val="110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Google Shape;326;p39"/>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327" name="Google Shape;327;p39"/>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pic>
        <p:nvPicPr>
          <p:cNvPr id="328" name="Google Shape;328;p39"/>
          <p:cNvPicPr preferRelativeResize="0"/>
          <p:nvPr/>
        </p:nvPicPr>
        <p:blipFill>
          <a:blip r:embed="rId5">
            <a:alphaModFix/>
          </a:blip>
          <a:stretch>
            <a:fillRect/>
          </a:stretch>
        </p:blipFill>
        <p:spPr>
          <a:xfrm>
            <a:off x="3324237" y="1082225"/>
            <a:ext cx="5630087" cy="3797750"/>
          </a:xfrm>
          <a:prstGeom prst="rect">
            <a:avLst/>
          </a:prstGeom>
          <a:noFill/>
          <a:ln>
            <a:noFill/>
          </a:ln>
        </p:spPr>
      </p:pic>
      <p:sp>
        <p:nvSpPr>
          <p:cNvPr id="329" name="Google Shape;329;p39"/>
          <p:cNvSpPr txBox="1"/>
          <p:nvPr/>
        </p:nvSpPr>
        <p:spPr>
          <a:xfrm>
            <a:off x="277225" y="2097575"/>
            <a:ext cx="2856300" cy="2782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uFill>
                  <a:noFill/>
                </a:uFill>
                <a:latin typeface="Calibri"/>
                <a:ea typeface="Calibri"/>
                <a:cs typeface="Calibri"/>
                <a:sym typeface="Calibri"/>
                <a:hlinkClick r:id="rId6"/>
              </a:rPr>
              <a:t>Arthur Radebaugh</a:t>
            </a:r>
            <a:r>
              <a:rPr lang="en" sz="1200">
                <a:highlight>
                  <a:srgbClr val="FFFFFF"/>
                </a:highlight>
                <a:latin typeface="Calibri"/>
                <a:ea typeface="Calibri"/>
                <a:cs typeface="Calibri"/>
                <a:sym typeface="Calibri"/>
              </a:rPr>
              <a:t>‘s syndicated Sunday comic “Closer Than We Think” was a likely inspiration for The Jetsons’ vision of flying cars. The April 6, 1958 edition of the strip imagined cars that would </a:t>
            </a:r>
            <a:r>
              <a:rPr lang="en" sz="1200">
                <a:uFill>
                  <a:noFill/>
                </a:uFill>
                <a:latin typeface="Calibri"/>
                <a:ea typeface="Calibri"/>
                <a:cs typeface="Calibri"/>
                <a:sym typeface="Calibri"/>
                <a:hlinkClick r:id="rId7"/>
              </a:rPr>
              <a:t>ride on a cushion of air</a:t>
            </a:r>
            <a:r>
              <a:rPr lang="en" sz="1200">
                <a:highlight>
                  <a:srgbClr val="FFFFFF"/>
                </a:highlight>
                <a:latin typeface="Calibri"/>
                <a:ea typeface="Calibri"/>
                <a:cs typeface="Calibri"/>
                <a:sym typeface="Calibri"/>
              </a:rPr>
              <a:t> who was eager to tout this idea in the press during that time. The Jetson’s aired from 1962-1963 with </a:t>
            </a:r>
            <a:r>
              <a:rPr lang="en" sz="1200">
                <a:solidFill>
                  <a:srgbClr val="222222"/>
                </a:solidFill>
                <a:highlight>
                  <a:srgbClr val="FFFFFF"/>
                </a:highlight>
                <a:latin typeface="Calibri"/>
                <a:ea typeface="Calibri"/>
                <a:cs typeface="Calibri"/>
                <a:sym typeface="Calibri"/>
              </a:rPr>
              <a:t>new episodes in 1985 to 1987 as part of The Funtastic World of Hanna-Barbera</a:t>
            </a:r>
            <a:endParaRPr sz="1200">
              <a:highlight>
                <a:srgbClr val="FFFFFF"/>
              </a:highlight>
              <a:latin typeface="Calibri"/>
              <a:ea typeface="Calibri"/>
              <a:cs typeface="Calibri"/>
              <a:sym typeface="Calibri"/>
            </a:endParaRPr>
          </a:p>
          <a:p>
            <a:pPr marL="0" lvl="0" indent="0" algn="r" rtl="0">
              <a:spcBef>
                <a:spcPts val="0"/>
              </a:spcBef>
              <a:spcAft>
                <a:spcPts val="0"/>
              </a:spcAft>
              <a:buNone/>
            </a:pPr>
            <a:endParaRPr sz="1200">
              <a:highlight>
                <a:srgbClr val="FFFFFF"/>
              </a:highlight>
              <a:latin typeface="Calibri"/>
              <a:ea typeface="Calibri"/>
              <a:cs typeface="Calibri"/>
              <a:sym typeface="Calibri"/>
            </a:endParaRPr>
          </a:p>
          <a:p>
            <a:pPr marL="0" lvl="0" indent="0" algn="r" rtl="0">
              <a:spcBef>
                <a:spcPts val="0"/>
              </a:spcBef>
              <a:spcAft>
                <a:spcPts val="0"/>
              </a:spcAft>
              <a:buNone/>
            </a:pPr>
            <a:r>
              <a:rPr lang="en" sz="1200">
                <a:highlight>
                  <a:srgbClr val="FFFFFF"/>
                </a:highlight>
                <a:latin typeface="Calibri"/>
                <a:ea typeface="Calibri"/>
                <a:cs typeface="Calibri"/>
                <a:sym typeface="Calibri"/>
              </a:rPr>
              <a:t>What do you think cars / transportation will look like sixty years from now? </a:t>
            </a:r>
            <a:endParaRPr sz="1200">
              <a:highlight>
                <a:srgbClr val="FFFFFF"/>
              </a:highlight>
              <a:latin typeface="Calibri"/>
              <a:ea typeface="Calibri"/>
              <a:cs typeface="Calibri"/>
              <a:sym typeface="Calibri"/>
            </a:endParaRPr>
          </a:p>
          <a:p>
            <a:pPr marL="0" lvl="0" indent="0" algn="r" rtl="0">
              <a:spcBef>
                <a:spcPts val="0"/>
              </a:spcBef>
              <a:spcAft>
                <a:spcPts val="0"/>
              </a:spcAft>
              <a:buNone/>
            </a:pPr>
            <a:r>
              <a:rPr lang="en" sz="1200">
                <a:highlight>
                  <a:srgbClr val="FFFFFF"/>
                </a:highlight>
                <a:latin typeface="Calibri"/>
                <a:ea typeface="Calibri"/>
                <a:cs typeface="Calibri"/>
                <a:sym typeface="Calibri"/>
              </a:rPr>
              <a:t>Sketch your ideas in your book.</a:t>
            </a:r>
            <a:endParaRPr sz="1200">
              <a:highlight>
                <a:srgbClr val="FFFFFF"/>
              </a:highlight>
              <a:latin typeface="Calibri"/>
              <a:ea typeface="Calibri"/>
              <a:cs typeface="Calibri"/>
              <a:sym typeface="Calibri"/>
            </a:endParaRPr>
          </a:p>
        </p:txBody>
      </p:sp>
      <p:pic>
        <p:nvPicPr>
          <p:cNvPr id="330" name="Google Shape;330;p39"/>
          <p:cNvPicPr preferRelativeResize="0"/>
          <p:nvPr/>
        </p:nvPicPr>
        <p:blipFill>
          <a:blip r:embed="rId8">
            <a:alphaModFix/>
          </a:blip>
          <a:stretch>
            <a:fillRect/>
          </a:stretch>
        </p:blipFill>
        <p:spPr>
          <a:xfrm>
            <a:off x="277225" y="234273"/>
            <a:ext cx="1948850" cy="14616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40"/>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336" name="Google Shape;336;p40"/>
          <p:cNvPicPr preferRelativeResize="0"/>
          <p:nvPr/>
        </p:nvPicPr>
        <p:blipFill>
          <a:blip r:embed="rId4">
            <a:alphaModFix/>
          </a:blip>
          <a:stretch>
            <a:fillRect/>
          </a:stretch>
        </p:blipFill>
        <p:spPr>
          <a:xfrm>
            <a:off x="1865613" y="1338862"/>
            <a:ext cx="6999676" cy="3499838"/>
          </a:xfrm>
          <a:prstGeom prst="rect">
            <a:avLst/>
          </a:prstGeom>
          <a:noFill/>
          <a:ln>
            <a:noFill/>
          </a:ln>
        </p:spPr>
      </p:pic>
      <p:sp>
        <p:nvSpPr>
          <p:cNvPr id="337" name="Google Shape;337;p40"/>
          <p:cNvSpPr txBox="1"/>
          <p:nvPr/>
        </p:nvSpPr>
        <p:spPr>
          <a:xfrm>
            <a:off x="212000" y="4317850"/>
            <a:ext cx="1584300" cy="524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i="1">
                <a:solidFill>
                  <a:srgbClr val="666666"/>
                </a:solidFill>
                <a:highlight>
                  <a:srgbClr val="FFFFFF"/>
                </a:highlight>
              </a:rPr>
              <a:t>Andy Warhol And Jean-michel Basquiat</a:t>
            </a:r>
            <a:r>
              <a:rPr lang="en" sz="900">
                <a:solidFill>
                  <a:srgbClr val="666666"/>
                </a:solidFill>
                <a:highlight>
                  <a:srgbClr val="FFFFFF"/>
                </a:highlight>
              </a:rPr>
              <a:t> is a painting by Richard Day</a:t>
            </a:r>
            <a:endParaRPr/>
          </a:p>
        </p:txBody>
      </p:sp>
      <p:pic>
        <p:nvPicPr>
          <p:cNvPr id="338" name="Google Shape;338;p40"/>
          <p:cNvPicPr preferRelativeResize="0"/>
          <p:nvPr/>
        </p:nvPicPr>
        <p:blipFill>
          <a:blip r:embed="rId5">
            <a:alphaModFix/>
          </a:blip>
          <a:stretch>
            <a:fillRect/>
          </a:stretch>
        </p:blipFill>
        <p:spPr>
          <a:xfrm>
            <a:off x="1793787" y="148726"/>
            <a:ext cx="2689187" cy="7772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41"/>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344" name="Google Shape;344;p41"/>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pic>
        <p:nvPicPr>
          <p:cNvPr id="345" name="Google Shape;345;p41"/>
          <p:cNvPicPr preferRelativeResize="0"/>
          <p:nvPr/>
        </p:nvPicPr>
        <p:blipFill>
          <a:blip r:embed="rId5">
            <a:alphaModFix/>
          </a:blip>
          <a:stretch>
            <a:fillRect/>
          </a:stretch>
        </p:blipFill>
        <p:spPr>
          <a:xfrm>
            <a:off x="131975" y="1370436"/>
            <a:ext cx="3000375" cy="1524000"/>
          </a:xfrm>
          <a:prstGeom prst="rect">
            <a:avLst/>
          </a:prstGeom>
          <a:noFill/>
          <a:ln>
            <a:noFill/>
          </a:ln>
        </p:spPr>
      </p:pic>
      <p:pic>
        <p:nvPicPr>
          <p:cNvPr id="346" name="Google Shape;346;p41"/>
          <p:cNvPicPr preferRelativeResize="0"/>
          <p:nvPr/>
        </p:nvPicPr>
        <p:blipFill rotWithShape="1">
          <a:blip r:embed="rId6">
            <a:alphaModFix/>
          </a:blip>
          <a:srcRect l="5332" t="8022" r="4137" b="12624"/>
          <a:stretch/>
        </p:blipFill>
        <p:spPr>
          <a:xfrm>
            <a:off x="76200" y="3046850"/>
            <a:ext cx="3000375" cy="1472775"/>
          </a:xfrm>
          <a:prstGeom prst="rect">
            <a:avLst/>
          </a:prstGeom>
          <a:noFill/>
          <a:ln>
            <a:noFill/>
          </a:ln>
        </p:spPr>
      </p:pic>
      <p:pic>
        <p:nvPicPr>
          <p:cNvPr id="347" name="Google Shape;347;p41"/>
          <p:cNvPicPr preferRelativeResize="0"/>
          <p:nvPr/>
        </p:nvPicPr>
        <p:blipFill>
          <a:blip r:embed="rId7">
            <a:alphaModFix/>
          </a:blip>
          <a:stretch>
            <a:fillRect/>
          </a:stretch>
        </p:blipFill>
        <p:spPr>
          <a:xfrm>
            <a:off x="5304200" y="1421662"/>
            <a:ext cx="1782655" cy="1472776"/>
          </a:xfrm>
          <a:prstGeom prst="rect">
            <a:avLst/>
          </a:prstGeom>
          <a:noFill/>
          <a:ln>
            <a:noFill/>
          </a:ln>
        </p:spPr>
      </p:pic>
      <p:pic>
        <p:nvPicPr>
          <p:cNvPr id="348" name="Google Shape;348;p41"/>
          <p:cNvPicPr preferRelativeResize="0"/>
          <p:nvPr/>
        </p:nvPicPr>
        <p:blipFill>
          <a:blip r:embed="rId8">
            <a:alphaModFix/>
          </a:blip>
          <a:stretch>
            <a:fillRect/>
          </a:stretch>
        </p:blipFill>
        <p:spPr>
          <a:xfrm>
            <a:off x="3284751" y="1387600"/>
            <a:ext cx="1782650" cy="1489668"/>
          </a:xfrm>
          <a:prstGeom prst="rect">
            <a:avLst/>
          </a:prstGeom>
          <a:noFill/>
          <a:ln>
            <a:noFill/>
          </a:ln>
        </p:spPr>
      </p:pic>
      <p:pic>
        <p:nvPicPr>
          <p:cNvPr id="349" name="Google Shape;349;p41"/>
          <p:cNvPicPr preferRelativeResize="0"/>
          <p:nvPr/>
        </p:nvPicPr>
        <p:blipFill rotWithShape="1">
          <a:blip r:embed="rId9">
            <a:alphaModFix/>
          </a:blip>
          <a:srcRect b="4479"/>
          <a:stretch/>
        </p:blipFill>
        <p:spPr>
          <a:xfrm>
            <a:off x="3228975" y="3046825"/>
            <a:ext cx="2165470" cy="1472776"/>
          </a:xfrm>
          <a:prstGeom prst="rect">
            <a:avLst/>
          </a:prstGeom>
          <a:noFill/>
          <a:ln>
            <a:noFill/>
          </a:ln>
        </p:spPr>
      </p:pic>
      <p:pic>
        <p:nvPicPr>
          <p:cNvPr id="350" name="Google Shape;350;p41"/>
          <p:cNvPicPr preferRelativeResize="0"/>
          <p:nvPr/>
        </p:nvPicPr>
        <p:blipFill>
          <a:blip r:embed="rId10">
            <a:alphaModFix/>
          </a:blip>
          <a:stretch>
            <a:fillRect/>
          </a:stretch>
        </p:blipFill>
        <p:spPr>
          <a:xfrm>
            <a:off x="5546850" y="3046850"/>
            <a:ext cx="3579674" cy="1472775"/>
          </a:xfrm>
          <a:prstGeom prst="rect">
            <a:avLst/>
          </a:prstGeom>
          <a:noFill/>
          <a:ln>
            <a:noFill/>
          </a:ln>
        </p:spPr>
      </p:pic>
      <p:sp>
        <p:nvSpPr>
          <p:cNvPr id="351" name="Google Shape;351;p41"/>
          <p:cNvSpPr txBox="1"/>
          <p:nvPr/>
        </p:nvSpPr>
        <p:spPr>
          <a:xfrm>
            <a:off x="7195425" y="1396075"/>
            <a:ext cx="1641300" cy="14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Using inspiration from Frank Stella, create a design made of interlinking or connected shapes.</a:t>
            </a:r>
            <a:endParaRPr>
              <a:latin typeface="Calibri"/>
              <a:ea typeface="Calibri"/>
              <a:cs typeface="Calibri"/>
              <a:sym typeface="Calibri"/>
            </a:endParaRPr>
          </a:p>
        </p:txBody>
      </p:sp>
      <p:sp>
        <p:nvSpPr>
          <p:cNvPr id="352" name="Google Shape;352;p41"/>
          <p:cNvSpPr txBox="1"/>
          <p:nvPr/>
        </p:nvSpPr>
        <p:spPr>
          <a:xfrm>
            <a:off x="55775" y="4542900"/>
            <a:ext cx="9088200" cy="31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Frank Stella’s Movements and Styles: Minimalism, Hard-edge Painting, Post-Painterly Abstraction</a:t>
            </a:r>
            <a:endParaRPr sz="11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42"/>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358" name="Google Shape;358;p42"/>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sp>
        <p:nvSpPr>
          <p:cNvPr id="359" name="Google Shape;359;p42"/>
          <p:cNvSpPr txBox="1"/>
          <p:nvPr/>
        </p:nvSpPr>
        <p:spPr>
          <a:xfrm>
            <a:off x="7833225" y="4305200"/>
            <a:ext cx="1277700" cy="67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Severambia,</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Frank Stella,</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1995</a:t>
            </a:r>
            <a:endParaRPr sz="1200">
              <a:latin typeface="Calibri"/>
              <a:ea typeface="Calibri"/>
              <a:cs typeface="Calibri"/>
              <a:sym typeface="Calibri"/>
            </a:endParaRPr>
          </a:p>
        </p:txBody>
      </p:sp>
      <p:pic>
        <p:nvPicPr>
          <p:cNvPr id="360" name="Google Shape;360;p42"/>
          <p:cNvPicPr preferRelativeResize="0"/>
          <p:nvPr/>
        </p:nvPicPr>
        <p:blipFill>
          <a:blip r:embed="rId5">
            <a:alphaModFix/>
          </a:blip>
          <a:stretch>
            <a:fillRect/>
          </a:stretch>
        </p:blipFill>
        <p:spPr>
          <a:xfrm>
            <a:off x="1802493" y="1096425"/>
            <a:ext cx="2628517" cy="1717300"/>
          </a:xfrm>
          <a:prstGeom prst="rect">
            <a:avLst/>
          </a:prstGeom>
          <a:noFill/>
          <a:ln>
            <a:noFill/>
          </a:ln>
        </p:spPr>
      </p:pic>
      <p:pic>
        <p:nvPicPr>
          <p:cNvPr id="361" name="Google Shape;361;p42"/>
          <p:cNvPicPr preferRelativeResize="0"/>
          <p:nvPr/>
        </p:nvPicPr>
        <p:blipFill>
          <a:blip r:embed="rId6">
            <a:alphaModFix/>
          </a:blip>
          <a:stretch>
            <a:fillRect/>
          </a:stretch>
        </p:blipFill>
        <p:spPr>
          <a:xfrm>
            <a:off x="4431010" y="1096425"/>
            <a:ext cx="1717297" cy="1717299"/>
          </a:xfrm>
          <a:prstGeom prst="rect">
            <a:avLst/>
          </a:prstGeom>
          <a:noFill/>
          <a:ln>
            <a:noFill/>
          </a:ln>
        </p:spPr>
      </p:pic>
      <p:pic>
        <p:nvPicPr>
          <p:cNvPr id="362" name="Google Shape;362;p42"/>
          <p:cNvPicPr preferRelativeResize="0"/>
          <p:nvPr/>
        </p:nvPicPr>
        <p:blipFill>
          <a:blip r:embed="rId7">
            <a:alphaModFix/>
          </a:blip>
          <a:stretch>
            <a:fillRect/>
          </a:stretch>
        </p:blipFill>
        <p:spPr>
          <a:xfrm>
            <a:off x="6148308" y="1096425"/>
            <a:ext cx="2690893" cy="1717300"/>
          </a:xfrm>
          <a:prstGeom prst="rect">
            <a:avLst/>
          </a:prstGeom>
          <a:noFill/>
          <a:ln>
            <a:noFill/>
          </a:ln>
        </p:spPr>
      </p:pic>
      <p:sp>
        <p:nvSpPr>
          <p:cNvPr id="363" name="Google Shape;363;p42"/>
          <p:cNvSpPr txBox="1"/>
          <p:nvPr/>
        </p:nvSpPr>
        <p:spPr>
          <a:xfrm>
            <a:off x="189700" y="2299500"/>
            <a:ext cx="1527600" cy="544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latin typeface="Calibri"/>
                <a:ea typeface="Calibri"/>
                <a:cs typeface="Calibri"/>
                <a:sym typeface="Calibri"/>
              </a:rPr>
              <a:t>Street Art, Banksy (unknown artist)</a:t>
            </a:r>
            <a:endParaRPr sz="1200">
              <a:latin typeface="Calibri"/>
              <a:ea typeface="Calibri"/>
              <a:cs typeface="Calibri"/>
              <a:sym typeface="Calibri"/>
            </a:endParaRPr>
          </a:p>
        </p:txBody>
      </p:sp>
      <p:pic>
        <p:nvPicPr>
          <p:cNvPr id="364" name="Google Shape;364;p42"/>
          <p:cNvPicPr preferRelativeResize="0"/>
          <p:nvPr/>
        </p:nvPicPr>
        <p:blipFill rotWithShape="1">
          <a:blip r:embed="rId8">
            <a:alphaModFix/>
          </a:blip>
          <a:srcRect l="2359" t="10310" r="2120" b="23129"/>
          <a:stretch/>
        </p:blipFill>
        <p:spPr>
          <a:xfrm>
            <a:off x="189700" y="2990125"/>
            <a:ext cx="7643526" cy="1986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p16"/>
          <p:cNvPicPr preferRelativeResize="0"/>
          <p:nvPr/>
        </p:nvPicPr>
        <p:blipFill rotWithShape="1">
          <a:blip r:embed="rId3">
            <a:alphaModFix/>
          </a:blip>
          <a:srcRect l="3607" t="4988" r="58344" b="81995"/>
          <a:stretch/>
        </p:blipFill>
        <p:spPr>
          <a:xfrm>
            <a:off x="4390325" y="-83675"/>
            <a:ext cx="4052227" cy="1071099"/>
          </a:xfrm>
          <a:prstGeom prst="rect">
            <a:avLst/>
          </a:prstGeom>
          <a:noFill/>
          <a:ln>
            <a:noFill/>
          </a:ln>
        </p:spPr>
      </p:pic>
      <p:pic>
        <p:nvPicPr>
          <p:cNvPr id="72" name="Google Shape;72;p16"/>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sp>
        <p:nvSpPr>
          <p:cNvPr id="73" name="Google Shape;73;p16"/>
          <p:cNvSpPr txBox="1"/>
          <p:nvPr/>
        </p:nvSpPr>
        <p:spPr>
          <a:xfrm>
            <a:off x="213900" y="992600"/>
            <a:ext cx="4298100" cy="3911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solidFill>
                  <a:srgbClr val="282F2F"/>
                </a:solidFill>
                <a:latin typeface="Calibri"/>
                <a:ea typeface="Calibri"/>
                <a:cs typeface="Calibri"/>
                <a:sym typeface="Calibri"/>
              </a:rPr>
              <a:t>1. Frida was in an accident at 18, and it changed her life forever.</a:t>
            </a:r>
            <a:endParaRPr sz="1000" b="1">
              <a:solidFill>
                <a:srgbClr val="282F2F"/>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000">
                <a:solidFill>
                  <a:srgbClr val="282F2F"/>
                </a:solidFill>
                <a:latin typeface="Calibri"/>
                <a:ea typeface="Calibri"/>
                <a:cs typeface="Calibri"/>
                <a:sym typeface="Calibri"/>
              </a:rPr>
              <a:t>     When Frida Kahlo was 18, she was in a horrible bus accident. </a:t>
            </a:r>
            <a:r>
              <a:rPr lang="en" sz="1000">
                <a:solidFill>
                  <a:srgbClr val="282F2F"/>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A collision with a train caused</a:t>
            </a:r>
            <a:r>
              <a:rPr lang="en" sz="1000">
                <a:solidFill>
                  <a:srgbClr val="282F2F"/>
                </a:solidFill>
                <a:latin typeface="Calibri"/>
                <a:ea typeface="Calibri"/>
                <a:cs typeface="Calibri"/>
                <a:sym typeface="Calibri"/>
              </a:rPr>
              <a:t> a handrail to puncture through the painter’s torso. According to her boyfriend, Alex Gómez Arias, who was with her at the time of the accident, the incident actually unfastened all of Frida’s clothing, leaving her naked. Someone on the bus had been carrying powdered gold, which fell all over Frida, leaving her covered in gold and blood. Because of this accident, she suffered multiple miscarriages, chronic pain, and 32 surgeries.</a:t>
            </a:r>
            <a:endParaRPr sz="1000">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b="1">
                <a:latin typeface="Calibri"/>
                <a:ea typeface="Calibri"/>
                <a:cs typeface="Calibri"/>
                <a:sym typeface="Calibri"/>
              </a:rPr>
              <a:t>2. </a:t>
            </a:r>
            <a:r>
              <a:rPr lang="en" sz="1000" b="1">
                <a:solidFill>
                  <a:srgbClr val="282F2F"/>
                </a:solidFill>
                <a:latin typeface="Calibri"/>
                <a:ea typeface="Calibri"/>
                <a:cs typeface="Calibri"/>
                <a:sym typeface="Calibri"/>
              </a:rPr>
              <a:t>Frida’s accident is what inspired her to start painting.</a:t>
            </a:r>
            <a:endParaRPr sz="1000" b="1">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a:solidFill>
                  <a:srgbClr val="282F2F"/>
                </a:solidFill>
                <a:latin typeface="Calibri"/>
                <a:ea typeface="Calibri"/>
                <a:cs typeface="Calibri"/>
                <a:sym typeface="Calibri"/>
              </a:rPr>
              <a:t>     Frida’s father was a painter, </a:t>
            </a:r>
            <a:r>
              <a:rPr lang="en" sz="1000">
                <a:solidFill>
                  <a:srgbClr val="282F2F"/>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and when she was bedridden</a:t>
            </a:r>
            <a:r>
              <a:rPr lang="en" sz="1000">
                <a:solidFill>
                  <a:srgbClr val="282F2F"/>
                </a:solidFill>
                <a:latin typeface="Calibri"/>
                <a:ea typeface="Calibri"/>
                <a:cs typeface="Calibri"/>
                <a:sym typeface="Calibri"/>
              </a:rPr>
              <a:t> after her accident — </a:t>
            </a:r>
            <a:r>
              <a:rPr lang="en" sz="1000">
                <a:solidFill>
                  <a:srgbClr val="282F2F"/>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thanks to a broken</a:t>
            </a:r>
            <a:r>
              <a:rPr lang="en" sz="1000">
                <a:solidFill>
                  <a:srgbClr val="282F2F"/>
                </a:solidFill>
                <a:latin typeface="Calibri"/>
                <a:ea typeface="Calibri"/>
                <a:cs typeface="Calibri"/>
                <a:sym typeface="Calibri"/>
              </a:rPr>
              <a:t> spinal column, collar bone, ribs, and pelvis; 11 fractures in her right leg; a crushed and dislocated right foot; and a dislocated shoulder — she decided to start painting. Instead of being overcome by her circumstances, she made the most of them.</a:t>
            </a:r>
            <a:endParaRPr sz="1000">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b="1">
                <a:solidFill>
                  <a:srgbClr val="282F2F"/>
                </a:solidFill>
                <a:latin typeface="Calibri"/>
                <a:ea typeface="Calibri"/>
                <a:cs typeface="Calibri"/>
                <a:sym typeface="Calibri"/>
              </a:rPr>
              <a:t>3. She had a special easel she used to paint in bed.</a:t>
            </a:r>
            <a:endParaRPr sz="1000" b="1">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a:solidFill>
                  <a:srgbClr val="282F2F"/>
                </a:solidFill>
                <a:latin typeface="Calibri"/>
                <a:ea typeface="Calibri"/>
                <a:cs typeface="Calibri"/>
                <a:sym typeface="Calibri"/>
              </a:rPr>
              <a:t>     Since Frida was bedridden after her accident, </a:t>
            </a:r>
            <a:r>
              <a:rPr lang="en" sz="1000">
                <a:solidFill>
                  <a:srgbClr val="282F2F"/>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her mother made her a special easel</a:t>
            </a:r>
            <a:r>
              <a:rPr lang="en" sz="1000">
                <a:solidFill>
                  <a:srgbClr val="282F2F"/>
                </a:solidFill>
                <a:latin typeface="Calibri"/>
                <a:ea typeface="Calibri"/>
                <a:cs typeface="Calibri"/>
                <a:sym typeface="Calibri"/>
              </a:rPr>
              <a:t> that allowed her to paint in bed. This served her, on and off, for the rest of her life.</a:t>
            </a:r>
            <a:endParaRPr sz="1000">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b="1">
                <a:solidFill>
                  <a:srgbClr val="282F2F"/>
                </a:solidFill>
                <a:latin typeface="Calibri"/>
                <a:ea typeface="Calibri"/>
                <a:cs typeface="Calibri"/>
                <a:sym typeface="Calibri"/>
              </a:rPr>
              <a:t>4. Much of Frida’s inspiration came from her pain.</a:t>
            </a:r>
            <a:endParaRPr sz="1000" b="1">
              <a:solidFill>
                <a:srgbClr val="282F2F"/>
              </a:solidFill>
              <a:latin typeface="Calibri"/>
              <a:ea typeface="Calibri"/>
              <a:cs typeface="Calibri"/>
              <a:sym typeface="Calibri"/>
            </a:endParaRPr>
          </a:p>
          <a:p>
            <a:pPr marL="0" lvl="0" indent="0" algn="l" rtl="0">
              <a:lnSpc>
                <a:spcPct val="100000"/>
              </a:lnSpc>
              <a:spcBef>
                <a:spcPts val="0"/>
              </a:spcBef>
              <a:spcAft>
                <a:spcPts val="0"/>
              </a:spcAft>
              <a:buNone/>
            </a:pPr>
            <a:r>
              <a:rPr lang="en" sz="1000">
                <a:solidFill>
                  <a:srgbClr val="282F2F"/>
                </a:solidFill>
                <a:latin typeface="Calibri"/>
                <a:ea typeface="Calibri"/>
                <a:cs typeface="Calibri"/>
                <a:sym typeface="Calibri"/>
              </a:rPr>
              <a:t>     Frida painted about her pain, probably as a way to cope and learn from the hardships she was dealing with. Paintings like </a:t>
            </a:r>
            <a:r>
              <a:rPr lang="en" sz="1000" i="1">
                <a:solidFill>
                  <a:srgbClr val="282F2F"/>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The Broken Column</a:t>
            </a:r>
            <a:r>
              <a:rPr lang="en" sz="1000">
                <a:solidFill>
                  <a:srgbClr val="282F2F"/>
                </a:solidFill>
                <a:latin typeface="Calibri"/>
                <a:ea typeface="Calibri"/>
                <a:cs typeface="Calibri"/>
                <a:sym typeface="Calibri"/>
              </a:rPr>
              <a:t> and </a:t>
            </a:r>
            <a:r>
              <a:rPr lang="en" sz="1000" i="1">
                <a:solidFill>
                  <a:srgbClr val="282F2F"/>
                </a:solidFill>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The Wounded Deer</a:t>
            </a:r>
            <a:r>
              <a:rPr lang="en" sz="1000">
                <a:solidFill>
                  <a:srgbClr val="282F2F"/>
                </a:solidFill>
                <a:latin typeface="Calibri"/>
                <a:ea typeface="Calibri"/>
                <a:cs typeface="Calibri"/>
                <a:sym typeface="Calibri"/>
              </a:rPr>
              <a:t> express the artist’s struggle with chronic pain and her broken spine, and the effort that comes with receiving medical treatments that don’t work, respectively. Although much of Frida’s work is self-portraiture, a lot of it also centers around her illnesses and struggles.</a:t>
            </a:r>
            <a:endParaRPr sz="1000">
              <a:latin typeface="Calibri"/>
              <a:ea typeface="Calibri"/>
              <a:cs typeface="Calibri"/>
              <a:sym typeface="Calibri"/>
            </a:endParaRPr>
          </a:p>
        </p:txBody>
      </p:sp>
      <p:sp>
        <p:nvSpPr>
          <p:cNvPr id="74" name="Google Shape;74;p16"/>
          <p:cNvSpPr txBox="1"/>
          <p:nvPr/>
        </p:nvSpPr>
        <p:spPr>
          <a:xfrm>
            <a:off x="4629850" y="1914825"/>
            <a:ext cx="4216800" cy="309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rgbClr val="282F2F"/>
                </a:solidFill>
                <a:latin typeface="Calibri"/>
                <a:ea typeface="Calibri"/>
                <a:cs typeface="Calibri"/>
                <a:sym typeface="Calibri"/>
              </a:rPr>
              <a:t>5. She once arrived to one of her exhibitions in an ambulance.</a:t>
            </a:r>
            <a:endParaRPr sz="1000" b="1">
              <a:solidFill>
                <a:srgbClr val="282F2F"/>
              </a:solidFill>
              <a:latin typeface="Calibri"/>
              <a:ea typeface="Calibri"/>
              <a:cs typeface="Calibri"/>
              <a:sym typeface="Calibri"/>
            </a:endParaRPr>
          </a:p>
          <a:p>
            <a:pPr marL="0" lvl="0" indent="0" algn="l" rtl="0">
              <a:spcBef>
                <a:spcPts val="0"/>
              </a:spcBef>
              <a:spcAft>
                <a:spcPts val="0"/>
              </a:spcAft>
              <a:buNone/>
            </a:pPr>
            <a:r>
              <a:rPr lang="en" sz="1000">
                <a:solidFill>
                  <a:srgbClr val="282F2F"/>
                </a:solidFill>
                <a:latin typeface="Calibri"/>
                <a:ea typeface="Calibri"/>
                <a:cs typeface="Calibri"/>
                <a:sym typeface="Calibri"/>
              </a:rPr>
              <a:t>     Frida was in and out of the hospital in the early 1950s. She suffered with gangrene in her right foot when she had her first solo show in Mexico. She had to head to the opening, but the hospital didn’t think she should attend. And like the queen she is, Frida went anyway; except instead of a limo, she showed up in an ambulance. Mind over matter, right?</a:t>
            </a:r>
            <a:endParaRPr sz="1000">
              <a:solidFill>
                <a:srgbClr val="282F2F"/>
              </a:solidFill>
              <a:latin typeface="Calibri"/>
              <a:ea typeface="Calibri"/>
              <a:cs typeface="Calibri"/>
              <a:sym typeface="Calibri"/>
            </a:endParaRPr>
          </a:p>
          <a:p>
            <a:pPr marL="0" lvl="0" indent="0" algn="l" rtl="0">
              <a:spcBef>
                <a:spcPts val="0"/>
              </a:spcBef>
              <a:spcAft>
                <a:spcPts val="0"/>
              </a:spcAft>
              <a:buNone/>
            </a:pPr>
            <a:r>
              <a:rPr lang="en" sz="1000" b="1">
                <a:solidFill>
                  <a:srgbClr val="282F2F"/>
                </a:solidFill>
                <a:latin typeface="Calibri"/>
                <a:ea typeface="Calibri"/>
                <a:cs typeface="Calibri"/>
                <a:sym typeface="Calibri"/>
              </a:rPr>
              <a:t>6. She died at the house she was born in. </a:t>
            </a:r>
            <a:endParaRPr sz="1000" b="1">
              <a:solidFill>
                <a:srgbClr val="282F2F"/>
              </a:solidFill>
              <a:latin typeface="Calibri"/>
              <a:ea typeface="Calibri"/>
              <a:cs typeface="Calibri"/>
              <a:sym typeface="Calibri"/>
            </a:endParaRPr>
          </a:p>
          <a:p>
            <a:pPr marL="0" lvl="0" indent="0" algn="l" rtl="0">
              <a:spcBef>
                <a:spcPts val="0"/>
              </a:spcBef>
              <a:spcAft>
                <a:spcPts val="0"/>
              </a:spcAft>
              <a:buNone/>
            </a:pPr>
            <a:r>
              <a:rPr lang="en" sz="1000">
                <a:solidFill>
                  <a:srgbClr val="282F2F"/>
                </a:solidFill>
                <a:latin typeface="Calibri"/>
                <a:ea typeface="Calibri"/>
                <a:cs typeface="Calibri"/>
                <a:sym typeface="Calibri"/>
              </a:rPr>
              <a:t>     Frida was born on July 6th, 1907, in a house nicknamed “la casa azul,” which means “the blue house,” because of its bright blue exterior. This is also where Frida and husband Diego settled down. On July 13th, 1954, Kahlo died at the blue house at the age of 47. The house is now </a:t>
            </a:r>
            <a:r>
              <a:rPr lang="en" sz="1000">
                <a:solidFill>
                  <a:srgbClr val="282F2F"/>
                </a:solidFill>
                <a:uFill>
                  <a:noFill/>
                </a:uFill>
                <a:latin typeface="Calibri"/>
                <a:ea typeface="Calibri"/>
                <a:cs typeface="Calibri"/>
                <a:sym typeface="Calibri"/>
                <a:hlinkClick r:id="rId10">
                  <a:extLst>
                    <a:ext uri="{A12FA001-AC4F-418D-AE19-62706E023703}">
                      <ahyp:hlinkClr xmlns:ahyp="http://schemas.microsoft.com/office/drawing/2018/hyperlinkcolor" val="tx"/>
                    </a:ext>
                  </a:extLst>
                </a:hlinkClick>
              </a:rPr>
              <a:t>The Frida Kahlo Museum.</a:t>
            </a:r>
            <a:r>
              <a:rPr lang="en" sz="1000">
                <a:solidFill>
                  <a:srgbClr val="282F2F"/>
                </a:solidFill>
                <a:latin typeface="Calibri"/>
                <a:ea typeface="Calibri"/>
                <a:cs typeface="Calibri"/>
                <a:sym typeface="Calibri"/>
              </a:rPr>
              <a:t> After she passed away, Diego donated the house as well as the artwork it contained. The house is preserved the way Frida had it in the 1950s, and contains personal artifacts like the urn with her ashes.</a:t>
            </a:r>
            <a:endParaRPr sz="1000">
              <a:solidFill>
                <a:srgbClr val="282F2F"/>
              </a:solidFill>
              <a:latin typeface="Calibri"/>
              <a:ea typeface="Calibri"/>
              <a:cs typeface="Calibri"/>
              <a:sym typeface="Calibri"/>
            </a:endParaRPr>
          </a:p>
          <a:p>
            <a:pPr marL="0" lvl="0" indent="0" algn="l" rtl="0">
              <a:spcBef>
                <a:spcPts val="0"/>
              </a:spcBef>
              <a:spcAft>
                <a:spcPts val="0"/>
              </a:spcAft>
              <a:buNone/>
            </a:pPr>
            <a:r>
              <a:rPr lang="en" sz="1000" b="1">
                <a:solidFill>
                  <a:srgbClr val="282F2F"/>
                </a:solidFill>
                <a:latin typeface="Calibri"/>
                <a:ea typeface="Calibri"/>
                <a:cs typeface="Calibri"/>
                <a:sym typeface="Calibri"/>
              </a:rPr>
              <a:t>7. Over one-third of her paintings were self-portraits.</a:t>
            </a:r>
            <a:endParaRPr sz="1000" b="1">
              <a:solidFill>
                <a:srgbClr val="282F2F"/>
              </a:solidFill>
              <a:latin typeface="Calibri"/>
              <a:ea typeface="Calibri"/>
              <a:cs typeface="Calibri"/>
              <a:sym typeface="Calibri"/>
            </a:endParaRPr>
          </a:p>
          <a:p>
            <a:pPr marL="0" lvl="0" indent="0" algn="l" rtl="0">
              <a:spcBef>
                <a:spcPts val="0"/>
              </a:spcBef>
              <a:spcAft>
                <a:spcPts val="0"/>
              </a:spcAft>
              <a:buNone/>
            </a:pPr>
            <a:r>
              <a:rPr lang="en" sz="1000">
                <a:solidFill>
                  <a:srgbClr val="282F2F"/>
                </a:solidFill>
                <a:latin typeface="Calibri"/>
                <a:ea typeface="Calibri"/>
                <a:cs typeface="Calibri"/>
                <a:sym typeface="Calibri"/>
              </a:rPr>
              <a:t>     Of Frida’s 143 paintings, 55 were self portraits. Her struggles, life experiences, and relationship with her husband are common motifs in Frida’s work. She completed over 200 paintings, sketching, and drawings in her lifetime.</a:t>
            </a:r>
            <a:endParaRPr/>
          </a:p>
        </p:txBody>
      </p:sp>
      <p:pic>
        <p:nvPicPr>
          <p:cNvPr id="75" name="Google Shape;75;p16"/>
          <p:cNvPicPr preferRelativeResize="0"/>
          <p:nvPr/>
        </p:nvPicPr>
        <p:blipFill>
          <a:blip r:embed="rId11">
            <a:alphaModFix/>
          </a:blip>
          <a:stretch>
            <a:fillRect/>
          </a:stretch>
        </p:blipFill>
        <p:spPr>
          <a:xfrm>
            <a:off x="7999925" y="701313"/>
            <a:ext cx="1067875" cy="1403100"/>
          </a:xfrm>
          <a:prstGeom prst="rect">
            <a:avLst/>
          </a:prstGeom>
          <a:noFill/>
          <a:ln>
            <a:noFill/>
          </a:ln>
        </p:spPr>
      </p:pic>
      <p:pic>
        <p:nvPicPr>
          <p:cNvPr id="76" name="Google Shape;76;p16"/>
          <p:cNvPicPr preferRelativeResize="0"/>
          <p:nvPr/>
        </p:nvPicPr>
        <p:blipFill>
          <a:blip r:embed="rId12">
            <a:alphaModFix/>
          </a:blip>
          <a:stretch>
            <a:fillRect/>
          </a:stretch>
        </p:blipFill>
        <p:spPr>
          <a:xfrm>
            <a:off x="6403275" y="844706"/>
            <a:ext cx="1465624" cy="1116325"/>
          </a:xfrm>
          <a:prstGeom prst="rect">
            <a:avLst/>
          </a:prstGeom>
          <a:noFill/>
          <a:ln>
            <a:noFill/>
          </a:ln>
        </p:spPr>
      </p:pic>
      <p:pic>
        <p:nvPicPr>
          <p:cNvPr id="77" name="Google Shape;77;p16"/>
          <p:cNvPicPr preferRelativeResize="0"/>
          <p:nvPr/>
        </p:nvPicPr>
        <p:blipFill>
          <a:blip r:embed="rId13">
            <a:alphaModFix/>
          </a:blip>
          <a:stretch>
            <a:fillRect/>
          </a:stretch>
        </p:blipFill>
        <p:spPr>
          <a:xfrm>
            <a:off x="4680035" y="844700"/>
            <a:ext cx="1592219" cy="1116326"/>
          </a:xfrm>
          <a:prstGeom prst="rect">
            <a:avLst/>
          </a:prstGeom>
          <a:noFill/>
          <a:ln>
            <a:noFill/>
          </a:ln>
        </p:spPr>
      </p:pic>
      <p:sp>
        <p:nvSpPr>
          <p:cNvPr id="78" name="Google Shape;78;p16"/>
          <p:cNvSpPr txBox="1"/>
          <p:nvPr/>
        </p:nvSpPr>
        <p:spPr>
          <a:xfrm>
            <a:off x="200400" y="790450"/>
            <a:ext cx="4631400" cy="32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One of Mexico’s Greatest Artists - Frida Kahlo </a:t>
            </a:r>
            <a:r>
              <a:rPr lang="en" sz="1200" b="1">
                <a:solidFill>
                  <a:srgbClr val="333333"/>
                </a:solidFill>
                <a:highlight>
                  <a:srgbClr val="FFFFFF"/>
                </a:highlight>
                <a:latin typeface="Calibri"/>
                <a:ea typeface="Calibri"/>
                <a:cs typeface="Calibri"/>
                <a:sym typeface="Calibri"/>
              </a:rPr>
              <a:t>(1907–1954)</a:t>
            </a:r>
            <a:endParaRPr sz="1200" b="1">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4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70" name="Google Shape;370;p4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71" name="Google Shape;371;p43"/>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34</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58A8B5E-3274-0F58-6306-86DFC39B892C}"/>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pic>
        <p:nvPicPr>
          <p:cNvPr id="376" name="Google Shape;376;p44"/>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377" name="Google Shape;377;p44"/>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pic>
        <p:nvPicPr>
          <p:cNvPr id="378" name="Google Shape;378;p44"/>
          <p:cNvPicPr preferRelativeResize="0"/>
          <p:nvPr/>
        </p:nvPicPr>
        <p:blipFill>
          <a:blip r:embed="rId5">
            <a:alphaModFix/>
          </a:blip>
          <a:stretch>
            <a:fillRect/>
          </a:stretch>
        </p:blipFill>
        <p:spPr>
          <a:xfrm>
            <a:off x="3391800" y="1430025"/>
            <a:ext cx="2200625" cy="1751699"/>
          </a:xfrm>
          <a:prstGeom prst="rect">
            <a:avLst/>
          </a:prstGeom>
          <a:noFill/>
          <a:ln>
            <a:noFill/>
          </a:ln>
        </p:spPr>
      </p:pic>
      <p:pic>
        <p:nvPicPr>
          <p:cNvPr id="379" name="Google Shape;379;p44"/>
          <p:cNvPicPr preferRelativeResize="0"/>
          <p:nvPr/>
        </p:nvPicPr>
        <p:blipFill>
          <a:blip r:embed="rId6">
            <a:alphaModFix/>
          </a:blip>
          <a:stretch>
            <a:fillRect/>
          </a:stretch>
        </p:blipFill>
        <p:spPr>
          <a:xfrm>
            <a:off x="189675" y="834900"/>
            <a:ext cx="3129100" cy="2346825"/>
          </a:xfrm>
          <a:prstGeom prst="rect">
            <a:avLst/>
          </a:prstGeom>
          <a:noFill/>
          <a:ln>
            <a:noFill/>
          </a:ln>
        </p:spPr>
      </p:pic>
      <p:pic>
        <p:nvPicPr>
          <p:cNvPr id="380" name="Google Shape;380;p44"/>
          <p:cNvPicPr preferRelativeResize="0"/>
          <p:nvPr/>
        </p:nvPicPr>
        <p:blipFill>
          <a:blip r:embed="rId7">
            <a:alphaModFix/>
          </a:blip>
          <a:stretch>
            <a:fillRect/>
          </a:stretch>
        </p:blipFill>
        <p:spPr>
          <a:xfrm>
            <a:off x="5731050" y="1430025"/>
            <a:ext cx="3156144" cy="1656976"/>
          </a:xfrm>
          <a:prstGeom prst="rect">
            <a:avLst/>
          </a:prstGeom>
          <a:noFill/>
          <a:ln>
            <a:noFill/>
          </a:ln>
        </p:spPr>
      </p:pic>
      <p:pic>
        <p:nvPicPr>
          <p:cNvPr id="381" name="Google Shape;381;p44"/>
          <p:cNvPicPr preferRelativeResize="0"/>
          <p:nvPr/>
        </p:nvPicPr>
        <p:blipFill>
          <a:blip r:embed="rId8">
            <a:alphaModFix/>
          </a:blip>
          <a:stretch>
            <a:fillRect/>
          </a:stretch>
        </p:blipFill>
        <p:spPr>
          <a:xfrm>
            <a:off x="6456200" y="3257925"/>
            <a:ext cx="2507205" cy="1751701"/>
          </a:xfrm>
          <a:prstGeom prst="rect">
            <a:avLst/>
          </a:prstGeom>
          <a:noFill/>
          <a:ln>
            <a:noFill/>
          </a:ln>
        </p:spPr>
      </p:pic>
      <p:sp>
        <p:nvSpPr>
          <p:cNvPr id="382" name="Google Shape;382;p44"/>
          <p:cNvSpPr txBox="1"/>
          <p:nvPr/>
        </p:nvSpPr>
        <p:spPr>
          <a:xfrm>
            <a:off x="4124300" y="3087000"/>
            <a:ext cx="5272200" cy="34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Dog				Swan		   Monkey	      Rabbit</a:t>
            </a:r>
            <a:endParaRPr>
              <a:latin typeface="Calibri"/>
              <a:ea typeface="Calibri"/>
              <a:cs typeface="Calibri"/>
              <a:sym typeface="Calibri"/>
            </a:endParaRPr>
          </a:p>
        </p:txBody>
      </p:sp>
      <p:sp>
        <p:nvSpPr>
          <p:cNvPr id="383" name="Google Shape;383;p44"/>
          <p:cNvSpPr txBox="1"/>
          <p:nvPr/>
        </p:nvSpPr>
        <p:spPr>
          <a:xfrm>
            <a:off x="3275950" y="3432900"/>
            <a:ext cx="2950800" cy="148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Using the four characters above - dog, swan, monkey, and rabbit - create a storyboard in the Jeff Koons style (identify 3-D shapes when drawing) in the setting of your choice. It might be fun to think in a cartoon mindset.</a:t>
            </a:r>
            <a:endParaRPr>
              <a:latin typeface="Calibri"/>
              <a:ea typeface="Calibri"/>
              <a:cs typeface="Calibri"/>
              <a:sym typeface="Calibri"/>
            </a:endParaRPr>
          </a:p>
        </p:txBody>
      </p:sp>
      <p:pic>
        <p:nvPicPr>
          <p:cNvPr id="384" name="Google Shape;384;p44"/>
          <p:cNvPicPr preferRelativeResize="0"/>
          <p:nvPr/>
        </p:nvPicPr>
        <p:blipFill>
          <a:blip r:embed="rId9">
            <a:alphaModFix/>
          </a:blip>
          <a:stretch>
            <a:fillRect/>
          </a:stretch>
        </p:blipFill>
        <p:spPr>
          <a:xfrm>
            <a:off x="189675" y="3305287"/>
            <a:ext cx="2856855" cy="1656976"/>
          </a:xfrm>
          <a:prstGeom prst="rect">
            <a:avLst/>
          </a:prstGeom>
          <a:noFill/>
          <a:ln>
            <a:noFill/>
          </a:ln>
        </p:spPr>
      </p:pic>
      <p:sp>
        <p:nvSpPr>
          <p:cNvPr id="385" name="Google Shape;385;p44"/>
          <p:cNvSpPr txBox="1"/>
          <p:nvPr/>
        </p:nvSpPr>
        <p:spPr>
          <a:xfrm>
            <a:off x="7588850" y="3905250"/>
            <a:ext cx="970800" cy="69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Monkey</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Sideview</a:t>
            </a:r>
            <a:endParaRPr sz="1200">
              <a:latin typeface="Calibri"/>
              <a:ea typeface="Calibri"/>
              <a:cs typeface="Calibri"/>
              <a:sym typeface="Calibri"/>
            </a:endParaRPr>
          </a:p>
        </p:txBody>
      </p:sp>
      <p:sp>
        <p:nvSpPr>
          <p:cNvPr id="386" name="Google Shape;386;p44"/>
          <p:cNvSpPr txBox="1"/>
          <p:nvPr/>
        </p:nvSpPr>
        <p:spPr>
          <a:xfrm>
            <a:off x="6272500" y="872400"/>
            <a:ext cx="2722200" cy="46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When it sold for $58 million at Christie’s in 2013, </a:t>
            </a:r>
            <a:r>
              <a:rPr lang="en" sz="1000">
                <a:uFill>
                  <a:noFill/>
                </a:uFill>
                <a:latin typeface="Calibri"/>
                <a:ea typeface="Calibri"/>
                <a:cs typeface="Calibri"/>
                <a:sym typeface="Calibri"/>
                <a:hlinkClick r:id="rId10"/>
              </a:rPr>
              <a:t>Jeff Koons</a:t>
            </a:r>
            <a:r>
              <a:rPr lang="en" sz="1000">
                <a:latin typeface="Calibri"/>
                <a:ea typeface="Calibri"/>
                <a:cs typeface="Calibri"/>
                <a:sym typeface="Calibri"/>
              </a:rPr>
              <a:t>’ 10-foot stainless steel </a:t>
            </a:r>
            <a:r>
              <a:rPr lang="en" sz="1000" i="1">
                <a:uFill>
                  <a:noFill/>
                </a:uFill>
                <a:latin typeface="Calibri"/>
                <a:ea typeface="Calibri"/>
                <a:cs typeface="Calibri"/>
                <a:sym typeface="Calibri"/>
                <a:hlinkClick r:id="rId11"/>
              </a:rPr>
              <a:t>Balloon Dog (Orange)</a:t>
            </a:r>
            <a:r>
              <a:rPr lang="en" sz="1000">
                <a:latin typeface="Calibri"/>
                <a:ea typeface="Calibri"/>
                <a:cs typeface="Calibri"/>
                <a:sym typeface="Calibri"/>
              </a:rPr>
              <a:t>  became the most expensive work by a living artist ever sold at auction.</a:t>
            </a:r>
            <a:endParaRPr sz="1000">
              <a:latin typeface="Calibri"/>
              <a:ea typeface="Calibri"/>
              <a:cs typeface="Calibri"/>
              <a:sym typeface="Calibri"/>
            </a:endParaRPr>
          </a:p>
        </p:txBody>
      </p:sp>
      <p:pic>
        <p:nvPicPr>
          <p:cNvPr id="387" name="Google Shape;387;p44"/>
          <p:cNvPicPr preferRelativeResize="0"/>
          <p:nvPr/>
        </p:nvPicPr>
        <p:blipFill>
          <a:blip r:embed="rId12">
            <a:alphaModFix/>
          </a:blip>
          <a:stretch>
            <a:fillRect/>
          </a:stretch>
        </p:blipFill>
        <p:spPr>
          <a:xfrm>
            <a:off x="8278796" y="115250"/>
            <a:ext cx="790799" cy="8256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pic>
        <p:nvPicPr>
          <p:cNvPr id="392" name="Google Shape;392;p45"/>
          <p:cNvPicPr preferRelativeResize="0"/>
          <p:nvPr/>
        </p:nvPicPr>
        <p:blipFill rotWithShape="1">
          <a:blip r:embed="rId3">
            <a:alphaModFix/>
          </a:blip>
          <a:srcRect l="4444" t="15178" r="69909" b="75059"/>
          <a:stretch/>
        </p:blipFill>
        <p:spPr>
          <a:xfrm>
            <a:off x="4432425" y="44613"/>
            <a:ext cx="3527898" cy="1037624"/>
          </a:xfrm>
          <a:prstGeom prst="rect">
            <a:avLst/>
          </a:prstGeom>
          <a:noFill/>
          <a:ln>
            <a:noFill/>
          </a:ln>
        </p:spPr>
      </p:pic>
      <p:pic>
        <p:nvPicPr>
          <p:cNvPr id="393" name="Google Shape;393;p45"/>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pic>
        <p:nvPicPr>
          <p:cNvPr id="394" name="Google Shape;394;p45"/>
          <p:cNvPicPr preferRelativeResize="0"/>
          <p:nvPr/>
        </p:nvPicPr>
        <p:blipFill rotWithShape="1">
          <a:blip r:embed="rId5">
            <a:alphaModFix/>
          </a:blip>
          <a:srcRect b="14994"/>
          <a:stretch/>
        </p:blipFill>
        <p:spPr>
          <a:xfrm>
            <a:off x="275125" y="1033801"/>
            <a:ext cx="2656674" cy="3373326"/>
          </a:xfrm>
          <a:prstGeom prst="rect">
            <a:avLst/>
          </a:prstGeom>
          <a:noFill/>
          <a:ln>
            <a:noFill/>
          </a:ln>
        </p:spPr>
      </p:pic>
      <p:pic>
        <p:nvPicPr>
          <p:cNvPr id="395" name="Google Shape;395;p45"/>
          <p:cNvPicPr preferRelativeResize="0"/>
          <p:nvPr/>
        </p:nvPicPr>
        <p:blipFill>
          <a:blip r:embed="rId6">
            <a:alphaModFix/>
          </a:blip>
          <a:stretch>
            <a:fillRect/>
          </a:stretch>
        </p:blipFill>
        <p:spPr>
          <a:xfrm>
            <a:off x="3050725" y="1033800"/>
            <a:ext cx="5837782" cy="3910750"/>
          </a:xfrm>
          <a:prstGeom prst="rect">
            <a:avLst/>
          </a:prstGeom>
          <a:noFill/>
          <a:ln>
            <a:noFill/>
          </a:ln>
        </p:spPr>
      </p:pic>
      <p:sp>
        <p:nvSpPr>
          <p:cNvPr id="396" name="Google Shape;396;p45"/>
          <p:cNvSpPr txBox="1"/>
          <p:nvPr/>
        </p:nvSpPr>
        <p:spPr>
          <a:xfrm>
            <a:off x="275063" y="4407125"/>
            <a:ext cx="2656800" cy="44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solidFill>
                  <a:schemeClr val="dk1"/>
                </a:solidFill>
                <a:highlight>
                  <a:srgbClr val="FFFFFF"/>
                </a:highlight>
                <a:latin typeface="Calibri"/>
                <a:ea typeface="Calibri"/>
                <a:cs typeface="Calibri"/>
                <a:sym typeface="Calibri"/>
              </a:rPr>
              <a:t>Confetti Death</a:t>
            </a:r>
            <a:r>
              <a:rPr lang="en" sz="1000">
                <a:solidFill>
                  <a:schemeClr val="dk1"/>
                </a:solidFill>
                <a:highlight>
                  <a:srgbClr val="FFFFFF"/>
                </a:highlight>
                <a:latin typeface="Calibri"/>
                <a:ea typeface="Calibri"/>
                <a:cs typeface="Calibri"/>
                <a:sym typeface="Calibri"/>
              </a:rPr>
              <a:t> by Miami-based TYPOE</a:t>
            </a:r>
            <a:endParaRPr sz="100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r>
              <a:rPr lang="en" sz="1000">
                <a:solidFill>
                  <a:schemeClr val="dk1"/>
                </a:solidFill>
                <a:highlight>
                  <a:srgbClr val="FFFFFF"/>
                </a:highlight>
                <a:latin typeface="Calibri"/>
                <a:ea typeface="Calibri"/>
                <a:cs typeface="Calibri"/>
                <a:sym typeface="Calibri"/>
              </a:rPr>
              <a:t>A skull is seen vomiting colorful shards of spray paint caps onto a bright white wall</a:t>
            </a:r>
            <a:endParaRPr sz="1000">
              <a:solidFill>
                <a:schemeClr val="dk1"/>
              </a:solidFill>
              <a:highlight>
                <a:srgbClr val="FFFFFF"/>
              </a:highlight>
              <a:latin typeface="Calibri"/>
              <a:ea typeface="Calibri"/>
              <a:cs typeface="Calibri"/>
              <a:sym typeface="Calibri"/>
            </a:endParaRPr>
          </a:p>
        </p:txBody>
      </p:sp>
      <p:sp>
        <p:nvSpPr>
          <p:cNvPr id="397" name="Google Shape;397;p45"/>
          <p:cNvSpPr txBox="1"/>
          <p:nvPr/>
        </p:nvSpPr>
        <p:spPr>
          <a:xfrm>
            <a:off x="7564600" y="44625"/>
            <a:ext cx="1323900" cy="780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800">
                <a:latin typeface="Calibri"/>
                <a:ea typeface="Calibri"/>
                <a:cs typeface="Calibri"/>
                <a:sym typeface="Calibri"/>
              </a:rPr>
              <a:t>The story behind </a:t>
            </a:r>
            <a:endParaRPr sz="1800">
              <a:latin typeface="Calibri"/>
              <a:ea typeface="Calibri"/>
              <a:cs typeface="Calibri"/>
              <a:sym typeface="Calibri"/>
            </a:endParaRPr>
          </a:p>
          <a:p>
            <a:pPr marL="0" lvl="0" indent="0" algn="r" rtl="0">
              <a:spcBef>
                <a:spcPts val="0"/>
              </a:spcBef>
              <a:spcAft>
                <a:spcPts val="0"/>
              </a:spcAft>
              <a:buNone/>
            </a:pPr>
            <a:r>
              <a:rPr lang="en" sz="1800">
                <a:latin typeface="Calibri"/>
                <a:ea typeface="Calibri"/>
                <a:cs typeface="Calibri"/>
                <a:sym typeface="Calibri"/>
              </a:rPr>
              <a:t>this art.</a:t>
            </a:r>
            <a:endParaRPr sz="1800">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46"/>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403" name="Google Shape;403;p46"/>
          <p:cNvPicPr preferRelativeResize="0"/>
          <p:nvPr/>
        </p:nvPicPr>
        <p:blipFill rotWithShape="1">
          <a:blip r:embed="rId4">
            <a:alphaModFix/>
          </a:blip>
          <a:srcRect l="5952" t="24286" r="68232" b="65301"/>
          <a:stretch/>
        </p:blipFill>
        <p:spPr>
          <a:xfrm>
            <a:off x="4931500" y="1"/>
            <a:ext cx="3559174" cy="1109349"/>
          </a:xfrm>
          <a:prstGeom prst="rect">
            <a:avLst/>
          </a:prstGeom>
          <a:noFill/>
          <a:ln>
            <a:noFill/>
          </a:ln>
        </p:spPr>
      </p:pic>
      <p:pic>
        <p:nvPicPr>
          <p:cNvPr id="404" name="Google Shape;404;p46"/>
          <p:cNvPicPr preferRelativeResize="0"/>
          <p:nvPr/>
        </p:nvPicPr>
        <p:blipFill>
          <a:blip r:embed="rId5">
            <a:alphaModFix/>
          </a:blip>
          <a:stretch>
            <a:fillRect/>
          </a:stretch>
        </p:blipFill>
        <p:spPr>
          <a:xfrm>
            <a:off x="7504926" y="977301"/>
            <a:ext cx="1522280" cy="2095799"/>
          </a:xfrm>
          <a:prstGeom prst="rect">
            <a:avLst/>
          </a:prstGeom>
          <a:noFill/>
          <a:ln>
            <a:noFill/>
          </a:ln>
        </p:spPr>
      </p:pic>
      <p:sp>
        <p:nvSpPr>
          <p:cNvPr id="405" name="Google Shape;405;p46"/>
          <p:cNvSpPr txBox="1"/>
          <p:nvPr/>
        </p:nvSpPr>
        <p:spPr>
          <a:xfrm>
            <a:off x="4311500" y="959125"/>
            <a:ext cx="3079800" cy="21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Yayoi Kusama makes art rooms. The full-scale environment envelope the viewer to participate in the space. Notice the elements and principles she’s applied. Imagine have        have been given an </a:t>
            </a:r>
            <a:endParaRPr/>
          </a:p>
          <a:p>
            <a:pPr marL="457200" lvl="0" indent="0" algn="l" rtl="0">
              <a:spcBef>
                <a:spcPts val="0"/>
              </a:spcBef>
              <a:spcAft>
                <a:spcPts val="0"/>
              </a:spcAft>
              <a:buNone/>
            </a:pPr>
            <a:r>
              <a:rPr lang="en"/>
              <a:t>      unlimited amount of </a:t>
            </a:r>
            <a:endParaRPr/>
          </a:p>
          <a:p>
            <a:pPr marL="457200" lvl="0" indent="0" algn="l" rtl="0">
              <a:spcBef>
                <a:spcPts val="0"/>
              </a:spcBef>
              <a:spcAft>
                <a:spcPts val="0"/>
              </a:spcAft>
              <a:buNone/>
            </a:pPr>
            <a:r>
              <a:rPr lang="en"/>
              <a:t>      stickers to place in this</a:t>
            </a:r>
            <a:endParaRPr/>
          </a:p>
          <a:p>
            <a:pPr marL="0" lvl="0" indent="0" algn="l" rtl="0">
              <a:spcBef>
                <a:spcPts val="0"/>
              </a:spcBef>
              <a:spcAft>
                <a:spcPts val="0"/>
              </a:spcAft>
              <a:buNone/>
            </a:pPr>
            <a:r>
              <a:rPr lang="en"/>
              <a:t>               white room. Go!</a:t>
            </a:r>
            <a:endParaRPr/>
          </a:p>
        </p:txBody>
      </p:sp>
      <p:pic>
        <p:nvPicPr>
          <p:cNvPr id="406" name="Google Shape;406;p46"/>
          <p:cNvPicPr preferRelativeResize="0"/>
          <p:nvPr/>
        </p:nvPicPr>
        <p:blipFill>
          <a:blip r:embed="rId6">
            <a:alphaModFix/>
          </a:blip>
          <a:stretch>
            <a:fillRect/>
          </a:stretch>
        </p:blipFill>
        <p:spPr>
          <a:xfrm>
            <a:off x="4311499" y="3110699"/>
            <a:ext cx="3193426" cy="1795349"/>
          </a:xfrm>
          <a:prstGeom prst="rect">
            <a:avLst/>
          </a:prstGeom>
          <a:noFill/>
          <a:ln>
            <a:noFill/>
          </a:ln>
        </p:spPr>
      </p:pic>
      <p:pic>
        <p:nvPicPr>
          <p:cNvPr id="407" name="Google Shape;407;p46"/>
          <p:cNvPicPr preferRelativeResize="0"/>
          <p:nvPr/>
        </p:nvPicPr>
        <p:blipFill>
          <a:blip r:embed="rId7">
            <a:alphaModFix/>
          </a:blip>
          <a:stretch>
            <a:fillRect/>
          </a:stretch>
        </p:blipFill>
        <p:spPr>
          <a:xfrm>
            <a:off x="265550" y="959114"/>
            <a:ext cx="3926198" cy="2095821"/>
          </a:xfrm>
          <a:prstGeom prst="rect">
            <a:avLst/>
          </a:prstGeom>
          <a:noFill/>
          <a:ln>
            <a:noFill/>
          </a:ln>
        </p:spPr>
      </p:pic>
      <p:pic>
        <p:nvPicPr>
          <p:cNvPr id="408" name="Google Shape;408;p46"/>
          <p:cNvPicPr preferRelativeResize="0"/>
          <p:nvPr/>
        </p:nvPicPr>
        <p:blipFill>
          <a:blip r:embed="rId8">
            <a:alphaModFix/>
          </a:blip>
          <a:stretch>
            <a:fillRect/>
          </a:stretch>
        </p:blipFill>
        <p:spPr>
          <a:xfrm>
            <a:off x="1512375" y="3116498"/>
            <a:ext cx="2679379" cy="1783765"/>
          </a:xfrm>
          <a:prstGeom prst="rect">
            <a:avLst/>
          </a:prstGeom>
          <a:noFill/>
          <a:ln>
            <a:noFill/>
          </a:ln>
        </p:spPr>
      </p:pic>
      <p:sp>
        <p:nvSpPr>
          <p:cNvPr id="409" name="Google Shape;409;p46"/>
          <p:cNvSpPr txBox="1"/>
          <p:nvPr/>
        </p:nvSpPr>
        <p:spPr>
          <a:xfrm>
            <a:off x="7598100" y="3146350"/>
            <a:ext cx="1372500" cy="178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Yayoi Kusama is a contemporary artist </a:t>
            </a:r>
            <a:r>
              <a:rPr lang="en" sz="1000">
                <a:uFill>
                  <a:noFill/>
                </a:uFill>
                <a:latin typeface="Calibri"/>
                <a:ea typeface="Calibri"/>
                <a:cs typeface="Calibri"/>
                <a:sym typeface="Calibri"/>
                <a:hlinkClick r:id="rId9"/>
              </a:rPr>
              <a:t>Born</a:t>
            </a:r>
            <a:r>
              <a:rPr lang="en" sz="1000">
                <a:latin typeface="Calibri"/>
                <a:ea typeface="Calibri"/>
                <a:cs typeface="Calibri"/>
                <a:sym typeface="Calibri"/>
              </a:rPr>
              <a:t>: March 22, 1929 (age 89 years), </a:t>
            </a:r>
            <a:r>
              <a:rPr lang="en" sz="1000">
                <a:uFill>
                  <a:noFill/>
                </a:uFill>
                <a:latin typeface="Calibri"/>
                <a:ea typeface="Calibri"/>
                <a:cs typeface="Calibri"/>
                <a:sym typeface="Calibri"/>
                <a:hlinkClick r:id="rId10"/>
              </a:rPr>
              <a:t>Matsumoto, Nagano Prefecture, Japan</a:t>
            </a:r>
            <a:endParaRPr sz="1000">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Art Periods: </a:t>
            </a:r>
            <a:r>
              <a:rPr lang="en" sz="1000">
                <a:uFill>
                  <a:noFill/>
                </a:uFill>
                <a:latin typeface="Calibri"/>
                <a:ea typeface="Calibri"/>
                <a:cs typeface="Calibri"/>
                <a:sym typeface="Calibri"/>
                <a:hlinkClick r:id="rId11"/>
              </a:rPr>
              <a:t>Contemporary art</a:t>
            </a:r>
            <a:r>
              <a:rPr lang="en" sz="1000">
                <a:latin typeface="Calibri"/>
                <a:ea typeface="Calibri"/>
                <a:cs typeface="Calibri"/>
                <a:sym typeface="Calibri"/>
              </a:rPr>
              <a:t>, </a:t>
            </a:r>
            <a:r>
              <a:rPr lang="en" sz="1000">
                <a:uFill>
                  <a:noFill/>
                </a:uFill>
                <a:latin typeface="Calibri"/>
                <a:ea typeface="Calibri"/>
                <a:cs typeface="Calibri"/>
                <a:sym typeface="Calibri"/>
                <a:hlinkClick r:id="rId12"/>
              </a:rPr>
              <a:t>Minimalism</a:t>
            </a:r>
            <a:r>
              <a:rPr lang="en" sz="1000">
                <a:latin typeface="Calibri"/>
                <a:ea typeface="Calibri"/>
                <a:cs typeface="Calibri"/>
                <a:sym typeface="Calibri"/>
              </a:rPr>
              <a:t>, </a:t>
            </a:r>
            <a:r>
              <a:rPr lang="en" sz="1000">
                <a:uFill>
                  <a:noFill/>
                </a:uFill>
                <a:latin typeface="Calibri"/>
                <a:ea typeface="Calibri"/>
                <a:cs typeface="Calibri"/>
                <a:sym typeface="Calibri"/>
                <a:hlinkClick r:id="rId13"/>
              </a:rPr>
              <a:t>Feminist Art</a:t>
            </a:r>
            <a:r>
              <a:rPr lang="en" sz="1000">
                <a:latin typeface="Calibri"/>
                <a:ea typeface="Calibri"/>
                <a:cs typeface="Calibri"/>
                <a:sym typeface="Calibri"/>
              </a:rPr>
              <a:t>, </a:t>
            </a:r>
            <a:r>
              <a:rPr lang="en" sz="1000">
                <a:uFill>
                  <a:noFill/>
                </a:uFill>
                <a:latin typeface="Calibri"/>
                <a:ea typeface="Calibri"/>
                <a:cs typeface="Calibri"/>
                <a:sym typeface="Calibri"/>
                <a:hlinkClick r:id="rId14"/>
              </a:rPr>
              <a:t>Pop Art</a:t>
            </a:r>
            <a:endParaRPr sz="1000">
              <a:latin typeface="Calibri"/>
              <a:ea typeface="Calibri"/>
              <a:cs typeface="Calibri"/>
              <a:sym typeface="Calibri"/>
            </a:endParaRPr>
          </a:p>
        </p:txBody>
      </p:sp>
      <p:sp>
        <p:nvSpPr>
          <p:cNvPr id="410" name="Google Shape;410;p46"/>
          <p:cNvSpPr txBox="1"/>
          <p:nvPr/>
        </p:nvSpPr>
        <p:spPr>
          <a:xfrm>
            <a:off x="256525" y="3142575"/>
            <a:ext cx="1136100" cy="173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The above image is of an interactive children’s art room prior to dot application called “</a:t>
            </a:r>
            <a:r>
              <a:rPr lang="en" sz="1000">
                <a:highlight>
                  <a:srgbClr val="FFFFFF"/>
                </a:highlight>
                <a:latin typeface="Calibri"/>
                <a:ea typeface="Calibri"/>
                <a:cs typeface="Calibri"/>
                <a:sym typeface="Calibri"/>
              </a:rPr>
              <a:t>The obliteration room”. It has been featured throughout the world in multiple museums.</a:t>
            </a:r>
            <a:endParaRPr sz="1000">
              <a:latin typeface="Calibri"/>
              <a:ea typeface="Calibri"/>
              <a:cs typeface="Calibri"/>
              <a:sym typeface="Calibri"/>
            </a:endParaRPr>
          </a:p>
        </p:txBody>
      </p:sp>
      <p:pic>
        <p:nvPicPr>
          <p:cNvPr id="411" name="Google Shape;411;p46"/>
          <p:cNvPicPr preferRelativeResize="0"/>
          <p:nvPr/>
        </p:nvPicPr>
        <p:blipFill>
          <a:blip r:embed="rId15">
            <a:alphaModFix/>
          </a:blip>
          <a:stretch>
            <a:fillRect/>
          </a:stretch>
        </p:blipFill>
        <p:spPr>
          <a:xfrm>
            <a:off x="4378505" y="2147049"/>
            <a:ext cx="676325" cy="92604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p47" descr="Artist Yayoi Kusama's interactive Obliteration Room begins as an entirely white space, furnished as a monochrome living room, which people are then invited to 'obliterate' with multi-coloured stickers.&#10;&#10;Over the course of a few weeks the room was transformed from a blank canvas into an explosion of colour, with thousands of spots stuck over every available surface. &#10;&#10;TateShots produced this time-lapse video of the Obliteration Room covering the first few weeks of its presentation at Tate Modern in 2012. It was first conceived as a project for children, and was first staged at the Queensland Art Gallery in 2002.&#10;&#10;Find out more about Yayoi Kusama: https://goo.gl/aWbbK4&#10;&#10;&#10;Subscribe for weekly films: https://goo.gl/lNZDZY&#10;&#10;----&#10;&#10;We are carrying out research to understand who is watching TateShots videos and how far they are meeting the interests of our audiences. By taking part, you will help us shape further online content. The survey should take no more than seven minutes to complete.&#10;&#10;Take the survey: https://goo.gl/tc0hdi&#10;&#10;Thank you." title="Yayoi Kusama's Obliteration Room | TateShots">
            <a:hlinkClick r:id="rId3"/>
          </p:cNvPr>
          <p:cNvPicPr preferRelativeResize="0"/>
          <p:nvPr/>
        </p:nvPicPr>
        <p:blipFill>
          <a:blip r:embed="rId4">
            <a:alphaModFix/>
          </a:blip>
          <a:stretch>
            <a:fillRect/>
          </a:stretch>
        </p:blipFill>
        <p:spPr>
          <a:xfrm>
            <a:off x="480275" y="-498650"/>
            <a:ext cx="8194876" cy="61461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48"/>
          <p:cNvPicPr preferRelativeResize="0"/>
          <p:nvPr/>
        </p:nvPicPr>
        <p:blipFill>
          <a:blip r:embed="rId3">
            <a:alphaModFix/>
          </a:blip>
          <a:stretch>
            <a:fillRect/>
          </a:stretch>
        </p:blipFill>
        <p:spPr>
          <a:xfrm>
            <a:off x="152401" y="152400"/>
            <a:ext cx="2289418" cy="2289424"/>
          </a:xfrm>
          <a:prstGeom prst="rect">
            <a:avLst/>
          </a:prstGeom>
          <a:noFill/>
          <a:ln>
            <a:noFill/>
          </a:ln>
        </p:spPr>
      </p:pic>
      <p:pic>
        <p:nvPicPr>
          <p:cNvPr id="422" name="Google Shape;422;p48"/>
          <p:cNvPicPr preferRelativeResize="0"/>
          <p:nvPr/>
        </p:nvPicPr>
        <p:blipFill>
          <a:blip r:embed="rId4">
            <a:alphaModFix/>
          </a:blip>
          <a:stretch>
            <a:fillRect/>
          </a:stretch>
        </p:blipFill>
        <p:spPr>
          <a:xfrm>
            <a:off x="152400" y="2594018"/>
            <a:ext cx="3047375" cy="2437907"/>
          </a:xfrm>
          <a:prstGeom prst="rect">
            <a:avLst/>
          </a:prstGeom>
          <a:noFill/>
          <a:ln>
            <a:noFill/>
          </a:ln>
        </p:spPr>
      </p:pic>
      <p:pic>
        <p:nvPicPr>
          <p:cNvPr id="423" name="Google Shape;423;p48"/>
          <p:cNvPicPr preferRelativeResize="0"/>
          <p:nvPr/>
        </p:nvPicPr>
        <p:blipFill>
          <a:blip r:embed="rId5">
            <a:alphaModFix/>
          </a:blip>
          <a:stretch>
            <a:fillRect/>
          </a:stretch>
        </p:blipFill>
        <p:spPr>
          <a:xfrm>
            <a:off x="3274075" y="2594025"/>
            <a:ext cx="3575168" cy="2437900"/>
          </a:xfrm>
          <a:prstGeom prst="rect">
            <a:avLst/>
          </a:prstGeom>
          <a:noFill/>
          <a:ln>
            <a:noFill/>
          </a:ln>
        </p:spPr>
      </p:pic>
      <p:pic>
        <p:nvPicPr>
          <p:cNvPr id="424" name="Google Shape;424;p48"/>
          <p:cNvPicPr preferRelativeResize="0"/>
          <p:nvPr/>
        </p:nvPicPr>
        <p:blipFill>
          <a:blip r:embed="rId6">
            <a:alphaModFix/>
          </a:blip>
          <a:stretch>
            <a:fillRect/>
          </a:stretch>
        </p:blipFill>
        <p:spPr>
          <a:xfrm>
            <a:off x="2594219" y="152400"/>
            <a:ext cx="5341509" cy="2289218"/>
          </a:xfrm>
          <a:prstGeom prst="rect">
            <a:avLst/>
          </a:prstGeom>
          <a:noFill/>
          <a:ln>
            <a:noFill/>
          </a:ln>
        </p:spPr>
      </p:pic>
      <p:pic>
        <p:nvPicPr>
          <p:cNvPr id="425" name="Google Shape;425;p48"/>
          <p:cNvPicPr preferRelativeResize="0"/>
          <p:nvPr/>
        </p:nvPicPr>
        <p:blipFill>
          <a:blip r:embed="rId7">
            <a:alphaModFix/>
          </a:blip>
          <a:stretch>
            <a:fillRect/>
          </a:stretch>
        </p:blipFill>
        <p:spPr>
          <a:xfrm>
            <a:off x="7010475" y="2262475"/>
            <a:ext cx="1826075" cy="1370677"/>
          </a:xfrm>
          <a:prstGeom prst="rect">
            <a:avLst/>
          </a:prstGeom>
          <a:noFill/>
          <a:ln>
            <a:noFill/>
          </a:ln>
        </p:spPr>
      </p:pic>
      <p:pic>
        <p:nvPicPr>
          <p:cNvPr id="426" name="Google Shape;426;p48"/>
          <p:cNvPicPr preferRelativeResize="0"/>
          <p:nvPr/>
        </p:nvPicPr>
        <p:blipFill>
          <a:blip r:embed="rId8">
            <a:alphaModFix/>
          </a:blip>
          <a:stretch>
            <a:fillRect/>
          </a:stretch>
        </p:blipFill>
        <p:spPr>
          <a:xfrm>
            <a:off x="7010476" y="3814537"/>
            <a:ext cx="1826074" cy="1217388"/>
          </a:xfrm>
          <a:prstGeom prst="rect">
            <a:avLst/>
          </a:prstGeom>
          <a:noFill/>
          <a:ln>
            <a:noFill/>
          </a:ln>
        </p:spPr>
      </p:pic>
      <p:sp>
        <p:nvSpPr>
          <p:cNvPr id="427" name="Google Shape;427;p48"/>
          <p:cNvSpPr txBox="1"/>
          <p:nvPr/>
        </p:nvSpPr>
        <p:spPr>
          <a:xfrm rot="5400000">
            <a:off x="7326525" y="1143675"/>
            <a:ext cx="2409900" cy="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latin typeface="Bree Serif"/>
                <a:ea typeface="Bree Serif"/>
                <a:cs typeface="Bree Serif"/>
                <a:sym typeface="Bree Serif"/>
              </a:rPr>
              <a:t>after...</a:t>
            </a:r>
            <a:endParaRPr sz="4800">
              <a:latin typeface="Bree Serif"/>
              <a:ea typeface="Bree Serif"/>
              <a:cs typeface="Bree Serif"/>
              <a:sym typeface="Bree Serif"/>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9"/>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433" name="Google Shape;433;p49"/>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434" name="Google Shape;434;p49"/>
          <p:cNvPicPr preferRelativeResize="0"/>
          <p:nvPr/>
        </p:nvPicPr>
        <p:blipFill>
          <a:blip r:embed="rId5">
            <a:alphaModFix/>
          </a:blip>
          <a:stretch>
            <a:fillRect/>
          </a:stretch>
        </p:blipFill>
        <p:spPr>
          <a:xfrm>
            <a:off x="152400" y="911078"/>
            <a:ext cx="3052748" cy="4080023"/>
          </a:xfrm>
          <a:prstGeom prst="rect">
            <a:avLst/>
          </a:prstGeom>
          <a:noFill/>
          <a:ln>
            <a:noFill/>
          </a:ln>
        </p:spPr>
      </p:pic>
      <p:pic>
        <p:nvPicPr>
          <p:cNvPr id="435" name="Google Shape;435;p49"/>
          <p:cNvPicPr preferRelativeResize="0"/>
          <p:nvPr/>
        </p:nvPicPr>
        <p:blipFill>
          <a:blip r:embed="rId6">
            <a:alphaModFix/>
          </a:blip>
          <a:stretch>
            <a:fillRect/>
          </a:stretch>
        </p:blipFill>
        <p:spPr>
          <a:xfrm>
            <a:off x="3301898" y="1232886"/>
            <a:ext cx="5634052" cy="3758206"/>
          </a:xfrm>
          <a:prstGeom prst="rect">
            <a:avLst/>
          </a:prstGeom>
          <a:noFill/>
          <a:ln>
            <a:noFill/>
          </a:ln>
        </p:spPr>
      </p:pic>
      <p:sp>
        <p:nvSpPr>
          <p:cNvPr id="436" name="Google Shape;436;p49"/>
          <p:cNvSpPr txBox="1"/>
          <p:nvPr/>
        </p:nvSpPr>
        <p:spPr>
          <a:xfrm>
            <a:off x="3301900" y="824625"/>
            <a:ext cx="5343900" cy="3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John Baldessari, American Conceptual Artist</a:t>
            </a:r>
            <a:endParaRPr>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pic>
        <p:nvPicPr>
          <p:cNvPr id="441" name="Google Shape;441;p50"/>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42" name="Google Shape;442;p50"/>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pic>
        <p:nvPicPr>
          <p:cNvPr id="443" name="Google Shape;443;p50"/>
          <p:cNvPicPr preferRelativeResize="0"/>
          <p:nvPr/>
        </p:nvPicPr>
        <p:blipFill>
          <a:blip r:embed="rId5">
            <a:alphaModFix/>
          </a:blip>
          <a:stretch>
            <a:fillRect/>
          </a:stretch>
        </p:blipFill>
        <p:spPr>
          <a:xfrm>
            <a:off x="152400" y="934901"/>
            <a:ext cx="3200951" cy="4056199"/>
          </a:xfrm>
          <a:prstGeom prst="rect">
            <a:avLst/>
          </a:prstGeom>
          <a:noFill/>
          <a:ln>
            <a:noFill/>
          </a:ln>
        </p:spPr>
      </p:pic>
      <p:pic>
        <p:nvPicPr>
          <p:cNvPr id="444" name="Google Shape;444;p50"/>
          <p:cNvPicPr preferRelativeResize="0"/>
          <p:nvPr/>
        </p:nvPicPr>
        <p:blipFill rotWithShape="1">
          <a:blip r:embed="rId6">
            <a:alphaModFix/>
          </a:blip>
          <a:srcRect t="18206" b="20985"/>
          <a:stretch/>
        </p:blipFill>
        <p:spPr>
          <a:xfrm>
            <a:off x="3570300" y="2726100"/>
            <a:ext cx="5377825" cy="2265000"/>
          </a:xfrm>
          <a:prstGeom prst="rect">
            <a:avLst/>
          </a:prstGeom>
          <a:noFill/>
          <a:ln>
            <a:noFill/>
          </a:ln>
        </p:spPr>
      </p:pic>
      <p:sp>
        <p:nvSpPr>
          <p:cNvPr id="445" name="Google Shape;445;p50"/>
          <p:cNvSpPr txBox="1"/>
          <p:nvPr/>
        </p:nvSpPr>
        <p:spPr>
          <a:xfrm>
            <a:off x="3514550" y="2164500"/>
            <a:ext cx="5377800" cy="48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1E1E1E"/>
                </a:solidFill>
                <a:latin typeface="Calibri"/>
                <a:ea typeface="Calibri"/>
                <a:cs typeface="Calibri"/>
                <a:sym typeface="Calibri"/>
              </a:rPr>
              <a:t>The Physical Impossibility of Death in the Mind of Someone Living, 1991, </a:t>
            </a:r>
            <a:r>
              <a:rPr lang="en" sz="1100">
                <a:solidFill>
                  <a:schemeClr val="dk1"/>
                </a:solidFill>
                <a:latin typeface="Calibri"/>
                <a:ea typeface="Calibri"/>
                <a:cs typeface="Calibri"/>
                <a:sym typeface="Calibri"/>
              </a:rPr>
              <a:t>Damien Hirst</a:t>
            </a: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i="1">
                <a:solidFill>
                  <a:schemeClr val="accent2"/>
                </a:solidFill>
                <a:latin typeface="Calibri"/>
                <a:ea typeface="Calibri"/>
                <a:cs typeface="Calibri"/>
                <a:sym typeface="Calibri"/>
              </a:rPr>
              <a:t>Tiger shark, formaldehyde solution, glass, steel - Metropolitan Museum of Art, NYC</a:t>
            </a:r>
            <a:endParaRPr sz="1100">
              <a:solidFill>
                <a:schemeClr val="dk1"/>
              </a:solidFill>
              <a:latin typeface="Calibri"/>
              <a:ea typeface="Calibri"/>
              <a:cs typeface="Calibri"/>
              <a:sym typeface="Calibri"/>
            </a:endParaRPr>
          </a:p>
        </p:txBody>
      </p:sp>
      <p:pic>
        <p:nvPicPr>
          <p:cNvPr id="446" name="Google Shape;446;p50"/>
          <p:cNvPicPr preferRelativeResize="0"/>
          <p:nvPr/>
        </p:nvPicPr>
        <p:blipFill>
          <a:blip r:embed="rId7">
            <a:alphaModFix/>
          </a:blip>
          <a:stretch>
            <a:fillRect/>
          </a:stretch>
        </p:blipFill>
        <p:spPr>
          <a:xfrm>
            <a:off x="5464288" y="1178955"/>
            <a:ext cx="1478331" cy="9855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450"/>
        <p:cNvGrpSpPr/>
        <p:nvPr/>
      </p:nvGrpSpPr>
      <p:grpSpPr>
        <a:xfrm>
          <a:off x="0" y="0"/>
          <a:ext cx="0" cy="0"/>
          <a:chOff x="0" y="0"/>
          <a:chExt cx="0" cy="0"/>
        </a:xfrm>
      </p:grpSpPr>
      <p:pic>
        <p:nvPicPr>
          <p:cNvPr id="451" name="Google Shape;451;p51" descr="Beth Harris, Sal Khan and Steven Zucker discuss the Damien Hirst sculpture, The Physical Impossibility of Death in the Mind of Someone Living, and issues of interpretation. Created by Beth Harris, Steven Zucker and Sal Khan." title="Damien Hirst, The Physical Impossibility of Death in the Mind of Someone Living">
            <a:hlinkClick r:id="rId3"/>
          </p:cNvPr>
          <p:cNvPicPr preferRelativeResize="0"/>
          <p:nvPr/>
        </p:nvPicPr>
        <p:blipFill>
          <a:blip r:embed="rId4">
            <a:alphaModFix/>
          </a:blip>
          <a:stretch>
            <a:fillRect/>
          </a:stretch>
        </p:blipFill>
        <p:spPr>
          <a:xfrm>
            <a:off x="297475" y="-643325"/>
            <a:ext cx="8639500" cy="64796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56" name="Google Shape;456;p52"/>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57" name="Google Shape;457;p52"/>
          <p:cNvPicPr preferRelativeResize="0"/>
          <p:nvPr/>
        </p:nvPicPr>
        <p:blipFill rotWithShape="1">
          <a:blip r:embed="rId4">
            <a:alphaModFix/>
          </a:blip>
          <a:srcRect l="5954" t="42941" r="66555" b="41874"/>
          <a:stretch/>
        </p:blipFill>
        <p:spPr>
          <a:xfrm>
            <a:off x="4719525" y="-40825"/>
            <a:ext cx="4083577" cy="1742951"/>
          </a:xfrm>
          <a:prstGeom prst="rect">
            <a:avLst/>
          </a:prstGeom>
          <a:noFill/>
          <a:ln>
            <a:noFill/>
          </a:ln>
        </p:spPr>
      </p:pic>
      <p:pic>
        <p:nvPicPr>
          <p:cNvPr id="458" name="Google Shape;458;p52"/>
          <p:cNvPicPr preferRelativeResize="0"/>
          <p:nvPr/>
        </p:nvPicPr>
        <p:blipFill>
          <a:blip r:embed="rId5">
            <a:alphaModFix/>
          </a:blip>
          <a:stretch>
            <a:fillRect/>
          </a:stretch>
        </p:blipFill>
        <p:spPr>
          <a:xfrm>
            <a:off x="152400" y="934901"/>
            <a:ext cx="3200951" cy="4056199"/>
          </a:xfrm>
          <a:prstGeom prst="rect">
            <a:avLst/>
          </a:prstGeom>
          <a:noFill/>
          <a:ln>
            <a:noFill/>
          </a:ln>
        </p:spPr>
      </p:pic>
      <p:pic>
        <p:nvPicPr>
          <p:cNvPr id="459" name="Google Shape;459;p52"/>
          <p:cNvPicPr preferRelativeResize="0"/>
          <p:nvPr/>
        </p:nvPicPr>
        <p:blipFill rotWithShape="1">
          <a:blip r:embed="rId6">
            <a:alphaModFix/>
          </a:blip>
          <a:srcRect t="18206" b="20985"/>
          <a:stretch/>
        </p:blipFill>
        <p:spPr>
          <a:xfrm>
            <a:off x="3514550" y="3642943"/>
            <a:ext cx="3200949" cy="1348156"/>
          </a:xfrm>
          <a:prstGeom prst="rect">
            <a:avLst/>
          </a:prstGeom>
          <a:noFill/>
          <a:ln>
            <a:noFill/>
          </a:ln>
        </p:spPr>
      </p:pic>
      <p:sp>
        <p:nvSpPr>
          <p:cNvPr id="460" name="Google Shape;460;p52"/>
          <p:cNvSpPr txBox="1"/>
          <p:nvPr/>
        </p:nvSpPr>
        <p:spPr>
          <a:xfrm>
            <a:off x="6715500" y="3853025"/>
            <a:ext cx="2265000" cy="48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1E1E1E"/>
                </a:solidFill>
                <a:latin typeface="Calibri"/>
                <a:ea typeface="Calibri"/>
                <a:cs typeface="Calibri"/>
                <a:sym typeface="Calibri"/>
              </a:rPr>
              <a:t>The Physical Impossibility of Death in the Mind of Someone Living, 1991, </a:t>
            </a:r>
            <a:r>
              <a:rPr lang="en" sz="1100">
                <a:solidFill>
                  <a:schemeClr val="dk1"/>
                </a:solidFill>
                <a:latin typeface="Calibri"/>
                <a:ea typeface="Calibri"/>
                <a:cs typeface="Calibri"/>
                <a:sym typeface="Calibri"/>
              </a:rPr>
              <a:t>Damien Hirst</a:t>
            </a:r>
            <a:endParaRPr sz="1100">
              <a:solidFill>
                <a:schemeClr val="dk1"/>
              </a:solidFill>
              <a:latin typeface="Calibri"/>
              <a:ea typeface="Calibri"/>
              <a:cs typeface="Calibri"/>
              <a:sym typeface="Calibri"/>
            </a:endParaRPr>
          </a:p>
          <a:p>
            <a:pPr marL="0" lvl="0" indent="0" algn="l" rtl="0">
              <a:spcBef>
                <a:spcPts val="0"/>
              </a:spcBef>
              <a:spcAft>
                <a:spcPts val="0"/>
              </a:spcAft>
              <a:buNone/>
            </a:pPr>
            <a:r>
              <a:rPr lang="en" sz="1100" i="1">
                <a:solidFill>
                  <a:schemeClr val="accent2"/>
                </a:solidFill>
                <a:latin typeface="Calibri"/>
                <a:ea typeface="Calibri"/>
                <a:cs typeface="Calibri"/>
                <a:sym typeface="Calibri"/>
              </a:rPr>
              <a:t>Tiger shark, formaldehyde solution, glass, steel</a:t>
            </a:r>
            <a:endParaRPr sz="1100">
              <a:solidFill>
                <a:schemeClr val="dk1"/>
              </a:solidFill>
              <a:latin typeface="Calibri"/>
              <a:ea typeface="Calibri"/>
              <a:cs typeface="Calibri"/>
              <a:sym typeface="Calibri"/>
            </a:endParaRPr>
          </a:p>
        </p:txBody>
      </p:sp>
      <p:sp>
        <p:nvSpPr>
          <p:cNvPr id="461" name="Google Shape;461;p52"/>
          <p:cNvSpPr txBox="1"/>
          <p:nvPr/>
        </p:nvSpPr>
        <p:spPr>
          <a:xfrm>
            <a:off x="3436450" y="1590600"/>
            <a:ext cx="5466000" cy="201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222222"/>
                </a:solidFill>
                <a:highlight>
                  <a:srgbClr val="FFFFFF"/>
                </a:highlight>
                <a:latin typeface="Merriweather"/>
                <a:ea typeface="Merriweather"/>
                <a:cs typeface="Merriweather"/>
                <a:sym typeface="Merriweather"/>
              </a:rPr>
              <a:t>The shark itself cost Hirst £6,000</a:t>
            </a:r>
            <a:endParaRPr sz="1800">
              <a:solidFill>
                <a:srgbClr val="222222"/>
              </a:solidFill>
              <a:highlight>
                <a:srgbClr val="FFFFFF"/>
              </a:highlight>
              <a:latin typeface="Merriweather"/>
              <a:ea typeface="Merriweather"/>
              <a:cs typeface="Merriweather"/>
              <a:sym typeface="Merriweather"/>
            </a:endParaRPr>
          </a:p>
          <a:p>
            <a:pPr marL="0" lvl="0" indent="0" algn="l" rtl="0">
              <a:spcBef>
                <a:spcPts val="0"/>
              </a:spcBef>
              <a:spcAft>
                <a:spcPts val="0"/>
              </a:spcAft>
              <a:buNone/>
            </a:pPr>
            <a:r>
              <a:rPr lang="en" sz="1800">
                <a:solidFill>
                  <a:srgbClr val="222222"/>
                </a:solidFill>
                <a:highlight>
                  <a:srgbClr val="FFFFFF"/>
                </a:highlight>
                <a:latin typeface="Merriweather"/>
                <a:ea typeface="Merriweather"/>
                <a:cs typeface="Merriweather"/>
                <a:sym typeface="Merriweather"/>
              </a:rPr>
              <a:t>Total cost of the work was £50,000</a:t>
            </a:r>
            <a:endParaRPr sz="1800">
              <a:solidFill>
                <a:srgbClr val="222222"/>
              </a:solidFill>
              <a:highlight>
                <a:srgbClr val="FFFFFF"/>
              </a:highlight>
              <a:latin typeface="Merriweather"/>
              <a:ea typeface="Merriweather"/>
              <a:cs typeface="Merriweather"/>
              <a:sym typeface="Merriweather"/>
            </a:endParaRPr>
          </a:p>
          <a:p>
            <a:pPr marL="0" lvl="0" indent="0" algn="l" rtl="0">
              <a:spcBef>
                <a:spcPts val="0"/>
              </a:spcBef>
              <a:spcAft>
                <a:spcPts val="0"/>
              </a:spcAft>
              <a:buNone/>
            </a:pPr>
            <a:r>
              <a:rPr lang="en" sz="1800">
                <a:solidFill>
                  <a:srgbClr val="222222"/>
                </a:solidFill>
                <a:highlight>
                  <a:srgbClr val="FFFFFF"/>
                </a:highlight>
                <a:latin typeface="Merriweather"/>
                <a:ea typeface="Merriweather"/>
                <a:cs typeface="Merriweather"/>
                <a:sym typeface="Merriweather"/>
              </a:rPr>
              <a:t>Sold to Steven A. Cohen in 2004 for $12 milion</a:t>
            </a:r>
            <a:endParaRPr sz="1800">
              <a:solidFill>
                <a:srgbClr val="222222"/>
              </a:solidFill>
              <a:highlight>
                <a:srgbClr val="FFFFFF"/>
              </a:highlight>
              <a:latin typeface="Merriweather"/>
              <a:ea typeface="Merriweather"/>
              <a:cs typeface="Merriweather"/>
              <a:sym typeface="Merriweather"/>
            </a:endParaRPr>
          </a:p>
          <a:p>
            <a:pPr marL="0" lvl="0" indent="0" algn="l" rtl="0">
              <a:spcBef>
                <a:spcPts val="0"/>
              </a:spcBef>
              <a:spcAft>
                <a:spcPts val="0"/>
              </a:spcAft>
              <a:buNone/>
            </a:pPr>
            <a:endParaRPr>
              <a:solidFill>
                <a:srgbClr val="222222"/>
              </a:solidFill>
              <a:highlight>
                <a:srgbClr val="FFFFFF"/>
              </a:highlight>
              <a:latin typeface="Merriweather"/>
              <a:ea typeface="Merriweather"/>
              <a:cs typeface="Merriweather"/>
              <a:sym typeface="Merriweather"/>
            </a:endParaRPr>
          </a:p>
          <a:p>
            <a:pPr marL="0" lvl="0" indent="0" algn="l" rtl="0">
              <a:spcBef>
                <a:spcPts val="0"/>
              </a:spcBef>
              <a:spcAft>
                <a:spcPts val="0"/>
              </a:spcAft>
              <a:buNone/>
            </a:pPr>
            <a:r>
              <a:rPr lang="en">
                <a:solidFill>
                  <a:srgbClr val="222222"/>
                </a:solidFill>
                <a:highlight>
                  <a:srgbClr val="FFFFFF"/>
                </a:highlight>
                <a:latin typeface="Merriweather"/>
                <a:ea typeface="Merriweather"/>
                <a:cs typeface="Merriweather"/>
                <a:sym typeface="Merriweather"/>
              </a:rPr>
              <a:t>The shark was caught off Hervey Bay in Queensland, Australia, by a fisherman commissioned to do so. It was supposed to be something “big enough to eat you”.</a:t>
            </a:r>
            <a:endParaRPr>
              <a:solidFill>
                <a:srgbClr val="222222"/>
              </a:solidFill>
              <a:highlight>
                <a:srgbClr val="FFFFFF"/>
              </a:highlight>
              <a:latin typeface="Merriweather"/>
              <a:ea typeface="Merriweather"/>
              <a:cs typeface="Merriweather"/>
              <a:sym typeface="Merriweathe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Google Shape;83;p17"/>
          <p:cNvPicPr preferRelativeResize="0"/>
          <p:nvPr/>
        </p:nvPicPr>
        <p:blipFill rotWithShape="1">
          <a:blip r:embed="rId3">
            <a:alphaModFix/>
          </a:blip>
          <a:srcRect l="5478" t="16703" r="76781" b="74054"/>
          <a:stretch/>
        </p:blipFill>
        <p:spPr>
          <a:xfrm>
            <a:off x="4657450" y="0"/>
            <a:ext cx="3263502" cy="1313699"/>
          </a:xfrm>
          <a:prstGeom prst="rect">
            <a:avLst/>
          </a:prstGeom>
          <a:noFill/>
          <a:ln>
            <a:noFill/>
          </a:ln>
        </p:spPr>
      </p:pic>
      <p:pic>
        <p:nvPicPr>
          <p:cNvPr id="84" name="Google Shape;84;p17"/>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85" name="Google Shape;85;p17"/>
          <p:cNvSpPr txBox="1"/>
          <p:nvPr/>
        </p:nvSpPr>
        <p:spPr>
          <a:xfrm>
            <a:off x="4868975" y="1093350"/>
            <a:ext cx="3979200" cy="253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alibri"/>
                <a:ea typeface="Calibri"/>
                <a:cs typeface="Calibri"/>
                <a:sym typeface="Calibri"/>
              </a:rPr>
              <a:t>Surrealism</a:t>
            </a:r>
            <a:endParaRPr sz="2000" b="1">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Surrealism derived from the French word meaning “super realism”. They continued to explore the Dadism foundation of the unconscious thoughts and dreams adding the Freudian psychoanalysis of Marxism. Art that was instantly made without reason shaping it.</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Artists: </a:t>
            </a:r>
            <a:r>
              <a:rPr lang="en" sz="1200">
                <a:latin typeface="Calibri"/>
                <a:ea typeface="Calibri"/>
                <a:cs typeface="Calibri"/>
                <a:sym typeface="Calibri"/>
              </a:rPr>
              <a:t>Hans Arp, Salvador Dali, Max Ernst, Frida Kahlo, Rene Magritte, Andre Masson, Juan Miro, Yves Tanguy</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Characteristics:</a:t>
            </a:r>
            <a:r>
              <a:rPr lang="en" sz="1200">
                <a:latin typeface="Calibri"/>
                <a:ea typeface="Calibri"/>
                <a:cs typeface="Calibri"/>
                <a:sym typeface="Calibri"/>
              </a:rPr>
              <a:t> the unconscious,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irrational, dreams, automatism,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juxtaposition, destruction,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surprise, spontaneous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technique, free association</a:t>
            </a:r>
            <a:endParaRPr sz="1200">
              <a:latin typeface="Calibri"/>
              <a:ea typeface="Calibri"/>
              <a:cs typeface="Calibri"/>
              <a:sym typeface="Calibri"/>
            </a:endParaRPr>
          </a:p>
        </p:txBody>
      </p:sp>
      <p:pic>
        <p:nvPicPr>
          <p:cNvPr id="86" name="Google Shape;86;p17"/>
          <p:cNvPicPr preferRelativeResize="0"/>
          <p:nvPr/>
        </p:nvPicPr>
        <p:blipFill>
          <a:blip r:embed="rId5">
            <a:alphaModFix/>
          </a:blip>
          <a:stretch>
            <a:fillRect/>
          </a:stretch>
        </p:blipFill>
        <p:spPr>
          <a:xfrm>
            <a:off x="313462" y="3217406"/>
            <a:ext cx="1899783" cy="1494492"/>
          </a:xfrm>
          <a:prstGeom prst="rect">
            <a:avLst/>
          </a:prstGeom>
          <a:noFill/>
          <a:ln>
            <a:noFill/>
          </a:ln>
        </p:spPr>
      </p:pic>
      <p:sp>
        <p:nvSpPr>
          <p:cNvPr id="87" name="Google Shape;87;p17"/>
          <p:cNvSpPr txBox="1"/>
          <p:nvPr/>
        </p:nvSpPr>
        <p:spPr>
          <a:xfrm>
            <a:off x="232850" y="4635725"/>
            <a:ext cx="2061000" cy="27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Calibri"/>
                <a:ea typeface="Calibri"/>
                <a:cs typeface="Calibri"/>
                <a:sym typeface="Calibri"/>
              </a:rPr>
              <a:t>Hans Arp, Plastron et fourchette, 1922</a:t>
            </a:r>
            <a:endParaRPr sz="900">
              <a:latin typeface="Calibri"/>
              <a:ea typeface="Calibri"/>
              <a:cs typeface="Calibri"/>
              <a:sym typeface="Calibri"/>
            </a:endParaRPr>
          </a:p>
        </p:txBody>
      </p:sp>
      <p:pic>
        <p:nvPicPr>
          <p:cNvPr id="88" name="Google Shape;88;p17"/>
          <p:cNvPicPr preferRelativeResize="0"/>
          <p:nvPr/>
        </p:nvPicPr>
        <p:blipFill>
          <a:blip r:embed="rId6">
            <a:alphaModFix/>
          </a:blip>
          <a:stretch>
            <a:fillRect/>
          </a:stretch>
        </p:blipFill>
        <p:spPr>
          <a:xfrm>
            <a:off x="3338332" y="3141231"/>
            <a:ext cx="1169717" cy="1494493"/>
          </a:xfrm>
          <a:prstGeom prst="rect">
            <a:avLst/>
          </a:prstGeom>
          <a:noFill/>
          <a:ln>
            <a:noFill/>
          </a:ln>
        </p:spPr>
      </p:pic>
      <p:sp>
        <p:nvSpPr>
          <p:cNvPr id="89" name="Google Shape;89;p17"/>
          <p:cNvSpPr txBox="1"/>
          <p:nvPr/>
        </p:nvSpPr>
        <p:spPr>
          <a:xfrm>
            <a:off x="2511000" y="4549325"/>
            <a:ext cx="2061000" cy="386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a:latin typeface="Calibri"/>
                <a:ea typeface="Calibri"/>
                <a:cs typeface="Calibri"/>
                <a:sym typeface="Calibri"/>
              </a:rPr>
              <a:t>Starting with a Bang: Hannah Höch and The First International Dada Fair </a:t>
            </a:r>
            <a:endParaRPr sz="900">
              <a:latin typeface="Calibri"/>
              <a:ea typeface="Calibri"/>
              <a:cs typeface="Calibri"/>
              <a:sym typeface="Calibri"/>
            </a:endParaRPr>
          </a:p>
        </p:txBody>
      </p:sp>
      <p:pic>
        <p:nvPicPr>
          <p:cNvPr id="90" name="Google Shape;90;p17"/>
          <p:cNvPicPr preferRelativeResize="0"/>
          <p:nvPr/>
        </p:nvPicPr>
        <p:blipFill>
          <a:blip r:embed="rId7">
            <a:alphaModFix/>
          </a:blip>
          <a:stretch>
            <a:fillRect/>
          </a:stretch>
        </p:blipFill>
        <p:spPr>
          <a:xfrm>
            <a:off x="7136325" y="3060675"/>
            <a:ext cx="1774525" cy="1783450"/>
          </a:xfrm>
          <a:prstGeom prst="rect">
            <a:avLst/>
          </a:prstGeom>
          <a:noFill/>
          <a:ln>
            <a:noFill/>
          </a:ln>
        </p:spPr>
      </p:pic>
      <p:sp>
        <p:nvSpPr>
          <p:cNvPr id="91" name="Google Shape;91;p17"/>
          <p:cNvSpPr txBox="1"/>
          <p:nvPr/>
        </p:nvSpPr>
        <p:spPr>
          <a:xfrm>
            <a:off x="5121225" y="4631375"/>
            <a:ext cx="1959300" cy="222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a:latin typeface="Calibri"/>
                <a:ea typeface="Calibri"/>
                <a:cs typeface="Calibri"/>
                <a:sym typeface="Calibri"/>
              </a:rPr>
              <a:t>Las Dos Fridas, 1939</a:t>
            </a:r>
            <a:endParaRPr sz="900">
              <a:latin typeface="Calibri"/>
              <a:ea typeface="Calibri"/>
              <a:cs typeface="Calibri"/>
              <a:sym typeface="Calibri"/>
            </a:endParaRPr>
          </a:p>
        </p:txBody>
      </p:sp>
      <p:pic>
        <p:nvPicPr>
          <p:cNvPr id="92" name="Google Shape;92;p17"/>
          <p:cNvPicPr preferRelativeResize="0"/>
          <p:nvPr/>
        </p:nvPicPr>
        <p:blipFill>
          <a:blip r:embed="rId8">
            <a:alphaModFix/>
          </a:blip>
          <a:stretch>
            <a:fillRect/>
          </a:stretch>
        </p:blipFill>
        <p:spPr>
          <a:xfrm>
            <a:off x="3079746" y="1093338"/>
            <a:ext cx="1864907" cy="1011475"/>
          </a:xfrm>
          <a:prstGeom prst="rect">
            <a:avLst/>
          </a:prstGeom>
          <a:noFill/>
          <a:ln>
            <a:noFill/>
          </a:ln>
        </p:spPr>
      </p:pic>
      <p:sp>
        <p:nvSpPr>
          <p:cNvPr id="93" name="Google Shape;93;p17"/>
          <p:cNvSpPr txBox="1"/>
          <p:nvPr/>
        </p:nvSpPr>
        <p:spPr>
          <a:xfrm>
            <a:off x="198925" y="946425"/>
            <a:ext cx="4309200" cy="219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alibri"/>
                <a:ea typeface="Calibri"/>
                <a:cs typeface="Calibri"/>
                <a:sym typeface="Calibri"/>
              </a:rPr>
              <a:t>Dadaism</a:t>
            </a:r>
            <a:endParaRPr sz="2000" b="1">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The name ‘dada’ was randomly selected from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a dictionary. Dadaism began during the First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World War. It was the segway to Surrealism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in the mid 1920’s</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Artists:</a:t>
            </a:r>
            <a:r>
              <a:rPr lang="en" sz="1200">
                <a:latin typeface="Calibri"/>
                <a:ea typeface="Calibri"/>
                <a:cs typeface="Calibri"/>
                <a:sym typeface="Calibri"/>
              </a:rPr>
              <a:t> Jean (Hans) Artp, Marcel Duchamp, Hannah Hoch, Francis Picabia, Man Ray</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Characteristics: </a:t>
            </a:r>
            <a:r>
              <a:rPr lang="en" sz="1200">
                <a:latin typeface="Calibri"/>
                <a:ea typeface="Calibri"/>
                <a:cs typeface="Calibri"/>
                <a:sym typeface="Calibri"/>
              </a:rPr>
              <a:t>destruction, liberation, the unconscious, change, nonsense, ready-made, anti-bourgeois, witty</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pic>
        <p:nvPicPr>
          <p:cNvPr id="466" name="Google Shape;466;p53"/>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67" name="Google Shape;467;p5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68" name="Google Shape;468;p53"/>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35</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D4B802A6-2CEF-6736-1E2B-01CCF9932EFB}"/>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54"/>
          <p:cNvPicPr preferRelativeResize="0"/>
          <p:nvPr/>
        </p:nvPicPr>
        <p:blipFill rotWithShape="1">
          <a:blip r:embed="rId3">
            <a:alphaModFix/>
          </a:blip>
          <a:srcRect l="49870" t="3246" r="16604" b="84823"/>
          <a:stretch/>
        </p:blipFill>
        <p:spPr>
          <a:xfrm>
            <a:off x="-100400" y="-13075"/>
            <a:ext cx="4787450" cy="1316549"/>
          </a:xfrm>
          <a:prstGeom prst="rect">
            <a:avLst/>
          </a:prstGeom>
          <a:noFill/>
          <a:ln>
            <a:noFill/>
          </a:ln>
        </p:spPr>
      </p:pic>
      <p:pic>
        <p:nvPicPr>
          <p:cNvPr id="474" name="Google Shape;474;p54"/>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pic>
        <p:nvPicPr>
          <p:cNvPr id="475" name="Google Shape;475;p54"/>
          <p:cNvPicPr preferRelativeResize="0"/>
          <p:nvPr/>
        </p:nvPicPr>
        <p:blipFill>
          <a:blip r:embed="rId5">
            <a:alphaModFix/>
          </a:blip>
          <a:stretch>
            <a:fillRect/>
          </a:stretch>
        </p:blipFill>
        <p:spPr>
          <a:xfrm>
            <a:off x="6063350" y="907800"/>
            <a:ext cx="949750" cy="1263149"/>
          </a:xfrm>
          <a:prstGeom prst="rect">
            <a:avLst/>
          </a:prstGeom>
          <a:noFill/>
          <a:ln>
            <a:noFill/>
          </a:ln>
        </p:spPr>
      </p:pic>
      <p:pic>
        <p:nvPicPr>
          <p:cNvPr id="476" name="Google Shape;476;p54"/>
          <p:cNvPicPr preferRelativeResize="0"/>
          <p:nvPr/>
        </p:nvPicPr>
        <p:blipFill>
          <a:blip r:embed="rId6">
            <a:alphaModFix/>
          </a:blip>
          <a:stretch>
            <a:fillRect/>
          </a:stretch>
        </p:blipFill>
        <p:spPr>
          <a:xfrm>
            <a:off x="7208400" y="907800"/>
            <a:ext cx="1696376" cy="1235766"/>
          </a:xfrm>
          <a:prstGeom prst="rect">
            <a:avLst/>
          </a:prstGeom>
          <a:noFill/>
          <a:ln>
            <a:noFill/>
          </a:ln>
        </p:spPr>
      </p:pic>
      <p:pic>
        <p:nvPicPr>
          <p:cNvPr id="477" name="Google Shape;477;p54"/>
          <p:cNvPicPr preferRelativeResize="0"/>
          <p:nvPr/>
        </p:nvPicPr>
        <p:blipFill>
          <a:blip r:embed="rId7">
            <a:alphaModFix/>
          </a:blip>
          <a:stretch>
            <a:fillRect/>
          </a:stretch>
        </p:blipFill>
        <p:spPr>
          <a:xfrm>
            <a:off x="4238100" y="907804"/>
            <a:ext cx="1696366" cy="1316550"/>
          </a:xfrm>
          <a:prstGeom prst="rect">
            <a:avLst/>
          </a:prstGeom>
          <a:noFill/>
          <a:ln>
            <a:noFill/>
          </a:ln>
        </p:spPr>
      </p:pic>
      <p:pic>
        <p:nvPicPr>
          <p:cNvPr id="478" name="Google Shape;478;p54"/>
          <p:cNvPicPr preferRelativeResize="0"/>
          <p:nvPr/>
        </p:nvPicPr>
        <p:blipFill rotWithShape="1">
          <a:blip r:embed="rId8">
            <a:alphaModFix/>
          </a:blip>
          <a:srcRect l="44913" t="7737" r="5699" b="5419"/>
          <a:stretch/>
        </p:blipFill>
        <p:spPr>
          <a:xfrm>
            <a:off x="3061638" y="1139325"/>
            <a:ext cx="1047625" cy="1031625"/>
          </a:xfrm>
          <a:prstGeom prst="rect">
            <a:avLst/>
          </a:prstGeom>
          <a:noFill/>
          <a:ln>
            <a:noFill/>
          </a:ln>
        </p:spPr>
      </p:pic>
      <p:sp>
        <p:nvSpPr>
          <p:cNvPr id="479" name="Google Shape;479;p54"/>
          <p:cNvSpPr txBox="1"/>
          <p:nvPr/>
        </p:nvSpPr>
        <p:spPr>
          <a:xfrm>
            <a:off x="200425" y="777338"/>
            <a:ext cx="2732400" cy="1496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latin typeface="Calibri"/>
                <a:ea typeface="Calibri"/>
                <a:cs typeface="Calibri"/>
                <a:sym typeface="Calibri"/>
              </a:rPr>
              <a:t>GUY LARAMEE</a:t>
            </a:r>
            <a:endParaRPr>
              <a:latin typeface="Calibri"/>
              <a:ea typeface="Calibri"/>
              <a:cs typeface="Calibri"/>
              <a:sym typeface="Calibri"/>
            </a:endParaRPr>
          </a:p>
          <a:p>
            <a:pPr marL="0" lvl="0" indent="0" algn="l" rtl="0">
              <a:lnSpc>
                <a:spcPct val="100000"/>
              </a:lnSpc>
              <a:spcBef>
                <a:spcPts val="0"/>
              </a:spcBef>
              <a:spcAft>
                <a:spcPts val="0"/>
              </a:spcAft>
              <a:buNone/>
            </a:pPr>
            <a:r>
              <a:rPr lang="en">
                <a:latin typeface="Calibri"/>
                <a:ea typeface="Calibri"/>
                <a:cs typeface="Calibri"/>
                <a:sym typeface="Calibri"/>
              </a:rPr>
              <a:t>ARTIST STATEMENT</a:t>
            </a:r>
            <a:endParaRPr>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000">
              <a:latin typeface="Calibri"/>
              <a:ea typeface="Calibri"/>
              <a:cs typeface="Calibri"/>
              <a:sym typeface="Calibri"/>
            </a:endParaRPr>
          </a:p>
          <a:p>
            <a:pPr marL="0" lvl="0" indent="0" algn="l" rtl="0">
              <a:lnSpc>
                <a:spcPct val="115000"/>
              </a:lnSpc>
              <a:spcBef>
                <a:spcPts val="0"/>
              </a:spcBef>
              <a:spcAft>
                <a:spcPts val="0"/>
              </a:spcAft>
              <a:buNone/>
            </a:pPr>
            <a:r>
              <a:rPr lang="en" sz="1000">
                <a:latin typeface="Calibri"/>
                <a:ea typeface="Calibri"/>
                <a:cs typeface="Calibri"/>
                <a:sym typeface="Calibri"/>
              </a:rPr>
              <a:t>The erosion of cultures – and of “culture” as a whole - is the theme that runs through the last 25 years of my artistic practice. Cultures emerge, become obsolete, and are replaced by new ones. With the vanishing of cultures, </a:t>
            </a:r>
            <a:r>
              <a:rPr lang="en" sz="1050">
                <a:solidFill>
                  <a:srgbClr val="666666"/>
                </a:solidFill>
                <a:latin typeface="Calibri"/>
                <a:ea typeface="Calibri"/>
                <a:cs typeface="Calibri"/>
                <a:sym typeface="Calibri"/>
              </a:rPr>
              <a:t>some people are</a:t>
            </a:r>
            <a:endParaRPr sz="1000">
              <a:latin typeface="Calibri"/>
              <a:ea typeface="Calibri"/>
              <a:cs typeface="Calibri"/>
              <a:sym typeface="Calibri"/>
            </a:endParaRPr>
          </a:p>
        </p:txBody>
      </p:sp>
      <p:sp>
        <p:nvSpPr>
          <p:cNvPr id="480" name="Google Shape;480;p54"/>
          <p:cNvSpPr txBox="1"/>
          <p:nvPr/>
        </p:nvSpPr>
        <p:spPr>
          <a:xfrm>
            <a:off x="200400" y="2219775"/>
            <a:ext cx="4382400" cy="264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50">
                <a:solidFill>
                  <a:srgbClr val="666666"/>
                </a:solidFill>
                <a:latin typeface="Calibri"/>
                <a:ea typeface="Calibri"/>
                <a:cs typeface="Calibri"/>
                <a:sym typeface="Calibri"/>
              </a:rPr>
              <a:t>displaced and destroyed. We are currently told that the paper book is bound to die. The library, as a place, is finished. One might ask so what? Do we really believe that “new technologies” will change anything concerning our existential dilemma, our human condition? And even if we could change the content of all the books on earth, would this change anything in relation to the domination of analytical knowledge over intuitive knowledge? What is it in ourselves that insists on grabbing, on casting the flow of experience into concepts?</a:t>
            </a:r>
            <a:endParaRPr sz="1050">
              <a:solidFill>
                <a:srgbClr val="666666"/>
              </a:solidFill>
              <a:latin typeface="Calibri"/>
              <a:ea typeface="Calibri"/>
              <a:cs typeface="Calibri"/>
              <a:sym typeface="Calibri"/>
            </a:endParaRPr>
          </a:p>
          <a:p>
            <a:pPr marL="0" lvl="0" indent="0" algn="l" rtl="0">
              <a:lnSpc>
                <a:spcPct val="115000"/>
              </a:lnSpc>
              <a:spcBef>
                <a:spcPts val="700"/>
              </a:spcBef>
              <a:spcAft>
                <a:spcPts val="700"/>
              </a:spcAft>
              <a:buNone/>
            </a:pPr>
            <a:r>
              <a:rPr lang="en" sz="1050">
                <a:solidFill>
                  <a:srgbClr val="666666"/>
                </a:solidFill>
                <a:latin typeface="Calibri"/>
                <a:ea typeface="Calibri"/>
                <a:cs typeface="Calibri"/>
                <a:sym typeface="Calibri"/>
              </a:rPr>
              <a:t>When I was younger, I was very upset with the ideologies of progress. I wanted to destroy them by showing that we are still primitives. I had the profound intuition that as a species, we had not evolved that much. Now I see that our belief in progress stems from our fascination with the content of consciousness. Despite appearances, our current obsession for changing the forms in which we access culture is but a manifestation of this fascination</a:t>
            </a:r>
            <a:endParaRPr/>
          </a:p>
        </p:txBody>
      </p:sp>
      <p:sp>
        <p:nvSpPr>
          <p:cNvPr id="481" name="Google Shape;481;p54"/>
          <p:cNvSpPr txBox="1"/>
          <p:nvPr/>
        </p:nvSpPr>
        <p:spPr>
          <a:xfrm>
            <a:off x="4511025" y="2219775"/>
            <a:ext cx="4490400" cy="264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50">
                <a:solidFill>
                  <a:srgbClr val="666666"/>
                </a:solidFill>
                <a:latin typeface="Calibri"/>
                <a:ea typeface="Calibri"/>
                <a:cs typeface="Calibri"/>
                <a:sym typeface="Calibri"/>
              </a:rPr>
              <a:t>My work, in 3D as well as in painting, originates from the very idea that ultimate knowledge could very well be an erosion instead of an accumulation. The title of one of my pieces is “ All Ideas Look Alike”. Contemporary art seems to have forgotten that there is an exterior to the intellect. I want to examine thinking, not only “what” we think, but “that” we think. </a:t>
            </a:r>
            <a:endParaRPr sz="1050">
              <a:solidFill>
                <a:srgbClr val="666666"/>
              </a:solidFill>
              <a:latin typeface="Calibri"/>
              <a:ea typeface="Calibri"/>
              <a:cs typeface="Calibri"/>
              <a:sym typeface="Calibri"/>
            </a:endParaRPr>
          </a:p>
          <a:p>
            <a:pPr marL="0" lvl="0" indent="0" algn="l" rtl="0">
              <a:lnSpc>
                <a:spcPct val="115000"/>
              </a:lnSpc>
              <a:spcBef>
                <a:spcPts val="700"/>
              </a:spcBef>
              <a:spcAft>
                <a:spcPts val="0"/>
              </a:spcAft>
              <a:buClr>
                <a:schemeClr val="dk1"/>
              </a:buClr>
              <a:buSzPts val="1100"/>
              <a:buFont typeface="Arial"/>
              <a:buNone/>
            </a:pPr>
            <a:r>
              <a:rPr lang="en" sz="1050">
                <a:solidFill>
                  <a:srgbClr val="666666"/>
                </a:solidFill>
                <a:latin typeface="Calibri"/>
                <a:ea typeface="Calibri"/>
                <a:cs typeface="Calibri"/>
                <a:sym typeface="Calibri"/>
              </a:rPr>
              <a:t>So I carve landscapes out of books and I paint romantic landscapes. Mountains of disused knowledge return to what they really are: mountains. They erode a bit more and they become hills. Then they flatten and become fields where apparently nothing is happening. Piles of obsolete encyclopedias return to that which does not need to say anything, that which simply IS. Fogs and clouds erase everything we know, everything we think we are.</a:t>
            </a:r>
            <a:endParaRPr sz="1050">
              <a:solidFill>
                <a:srgbClr val="666666"/>
              </a:solidFill>
              <a:latin typeface="Calibri"/>
              <a:ea typeface="Calibri"/>
              <a:cs typeface="Calibri"/>
              <a:sym typeface="Calibri"/>
            </a:endParaRPr>
          </a:p>
          <a:p>
            <a:pPr marL="0" lvl="0" indent="0" algn="l" rtl="0">
              <a:lnSpc>
                <a:spcPct val="115000"/>
              </a:lnSpc>
              <a:spcBef>
                <a:spcPts val="700"/>
              </a:spcBef>
              <a:spcAft>
                <a:spcPts val="700"/>
              </a:spcAft>
              <a:buNone/>
            </a:pPr>
            <a:r>
              <a:rPr lang="en" sz="1050">
                <a:solidFill>
                  <a:srgbClr val="666666"/>
                </a:solidFill>
                <a:latin typeface="Calibri"/>
                <a:ea typeface="Calibri"/>
                <a:cs typeface="Calibri"/>
                <a:sym typeface="Calibri"/>
              </a:rPr>
              <a:t>After 30 years of practice, the only thing I still wish my art to do is this: to project us into this thick “cloud of unknowing.”</a:t>
            </a:r>
            <a:endParaRPr sz="1050">
              <a:solidFill>
                <a:srgbClr val="666666"/>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Google Shape;486;p55"/>
          <p:cNvPicPr preferRelativeResize="0"/>
          <p:nvPr/>
        </p:nvPicPr>
        <p:blipFill rotWithShape="1">
          <a:blip r:embed="rId3">
            <a:alphaModFix/>
          </a:blip>
          <a:srcRect l="4510" t="16822" r="62322" b="77167"/>
          <a:stretch/>
        </p:blipFill>
        <p:spPr>
          <a:xfrm>
            <a:off x="4470275" y="278905"/>
            <a:ext cx="4382326" cy="613651"/>
          </a:xfrm>
          <a:prstGeom prst="rect">
            <a:avLst/>
          </a:prstGeom>
          <a:noFill/>
          <a:ln>
            <a:noFill/>
          </a:ln>
        </p:spPr>
      </p:pic>
      <p:pic>
        <p:nvPicPr>
          <p:cNvPr id="487" name="Google Shape;487;p55"/>
          <p:cNvPicPr preferRelativeResize="0"/>
          <p:nvPr/>
        </p:nvPicPr>
        <p:blipFill rotWithShape="1">
          <a:blip r:embed="rId4">
            <a:alphaModFix/>
          </a:blip>
          <a:srcRect l="49869" t="14741" r="24819" b="77667"/>
          <a:stretch/>
        </p:blipFill>
        <p:spPr>
          <a:xfrm>
            <a:off x="63752" y="145050"/>
            <a:ext cx="4332224" cy="1004149"/>
          </a:xfrm>
          <a:prstGeom prst="rect">
            <a:avLst/>
          </a:prstGeom>
          <a:noFill/>
          <a:ln>
            <a:noFill/>
          </a:ln>
        </p:spPr>
      </p:pic>
      <p:sp>
        <p:nvSpPr>
          <p:cNvPr id="488" name="Google Shape;488;p55"/>
          <p:cNvSpPr txBox="1"/>
          <p:nvPr/>
        </p:nvSpPr>
        <p:spPr>
          <a:xfrm>
            <a:off x="231425" y="968750"/>
            <a:ext cx="4054800" cy="115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500">
                <a:solidFill>
                  <a:srgbClr val="333333"/>
                </a:solidFill>
                <a:latin typeface="Calibri"/>
                <a:ea typeface="Calibri"/>
                <a:cs typeface="Calibri"/>
                <a:sym typeface="Calibri"/>
              </a:rPr>
              <a:t>Want to Get Into New York’s Best Museums for Free? Now All You Need Is a Library Card</a:t>
            </a:r>
            <a:endParaRPr sz="1500">
              <a:solidFill>
                <a:srgbClr val="333333"/>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rgbClr val="333333"/>
                </a:solidFill>
                <a:latin typeface="Calibri"/>
                <a:ea typeface="Calibri"/>
                <a:cs typeface="Calibri"/>
                <a:sym typeface="Calibri"/>
              </a:rPr>
              <a:t>The Culture Pass initiative gives any resident with a library card free entry into the city's world-class cultural institutions.</a:t>
            </a:r>
            <a:endParaRPr sz="1200">
              <a:solidFill>
                <a:srgbClr val="333333"/>
              </a:solidFill>
              <a:latin typeface="Calibri"/>
              <a:ea typeface="Calibri"/>
              <a:cs typeface="Calibri"/>
              <a:sym typeface="Calibri"/>
            </a:endParaRPr>
          </a:p>
          <a:p>
            <a:pPr marL="0" lvl="0" indent="0" algn="l" rtl="0">
              <a:lnSpc>
                <a:spcPct val="100000"/>
              </a:lnSpc>
              <a:spcBef>
                <a:spcPts val="0"/>
              </a:spcBef>
              <a:spcAft>
                <a:spcPts val="0"/>
              </a:spcAft>
              <a:buNone/>
            </a:pPr>
            <a:r>
              <a:rPr lang="en" sz="10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Henri Neuendorf</a:t>
            </a:r>
            <a:r>
              <a:rPr lang="en" sz="1000">
                <a:solidFill>
                  <a:srgbClr val="333333"/>
                </a:solidFill>
                <a:latin typeface="Calibri"/>
                <a:ea typeface="Calibri"/>
                <a:cs typeface="Calibri"/>
                <a:sym typeface="Calibri"/>
              </a:rPr>
              <a:t>, July 16, 2018</a:t>
            </a:r>
            <a:endParaRPr>
              <a:latin typeface="Calibri"/>
              <a:ea typeface="Calibri"/>
              <a:cs typeface="Calibri"/>
              <a:sym typeface="Calibri"/>
            </a:endParaRPr>
          </a:p>
        </p:txBody>
      </p:sp>
      <p:pic>
        <p:nvPicPr>
          <p:cNvPr id="489" name="Google Shape;489;p55"/>
          <p:cNvPicPr preferRelativeResize="0"/>
          <p:nvPr/>
        </p:nvPicPr>
        <p:blipFill>
          <a:blip r:embed="rId6">
            <a:alphaModFix/>
          </a:blip>
          <a:stretch>
            <a:fillRect/>
          </a:stretch>
        </p:blipFill>
        <p:spPr>
          <a:xfrm>
            <a:off x="7591100" y="3195050"/>
            <a:ext cx="1317174" cy="875981"/>
          </a:xfrm>
          <a:prstGeom prst="rect">
            <a:avLst/>
          </a:prstGeom>
          <a:noFill/>
          <a:ln>
            <a:noFill/>
          </a:ln>
        </p:spPr>
      </p:pic>
      <p:sp>
        <p:nvSpPr>
          <p:cNvPr id="490" name="Google Shape;490;p55"/>
          <p:cNvSpPr txBox="1"/>
          <p:nvPr/>
        </p:nvSpPr>
        <p:spPr>
          <a:xfrm>
            <a:off x="4409938" y="854450"/>
            <a:ext cx="4503000" cy="22263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Clr>
                <a:schemeClr val="dk1"/>
              </a:buClr>
              <a:buSzPts val="1100"/>
              <a:buFont typeface="Arial"/>
              <a:buNone/>
            </a:pPr>
            <a:r>
              <a:rPr lang="en" sz="1000">
                <a:latin typeface="Calibri"/>
                <a:ea typeface="Calibri"/>
                <a:cs typeface="Calibri"/>
                <a:sym typeface="Calibri"/>
              </a:rPr>
              <a:t>    As part of the program, the New York Public Library is also working with several participating institutions to develop educational programs, such as workshops, readings, artist talks, and other events. The programs will take place both at library branches and in the museums themselves.</a:t>
            </a:r>
            <a:endParaRPr sz="1000">
              <a:latin typeface="Calibri"/>
              <a:ea typeface="Calibri"/>
              <a:cs typeface="Calibri"/>
              <a:sym typeface="Calibri"/>
            </a:endParaRPr>
          </a:p>
          <a:p>
            <a:pPr marL="0" lvl="0" indent="0" algn="l" rtl="0">
              <a:lnSpc>
                <a:spcPct val="114000"/>
              </a:lnSpc>
              <a:spcBef>
                <a:spcPts val="0"/>
              </a:spcBef>
              <a:spcAft>
                <a:spcPts val="0"/>
              </a:spcAft>
              <a:buClr>
                <a:schemeClr val="dk1"/>
              </a:buClr>
              <a:buSzPts val="1100"/>
              <a:buFont typeface="Arial"/>
              <a:buNone/>
            </a:pPr>
            <a:r>
              <a:rPr lang="en" sz="1000">
                <a:latin typeface="Calibri"/>
                <a:ea typeface="Calibri"/>
                <a:cs typeface="Calibri"/>
                <a:sym typeface="Calibri"/>
              </a:rPr>
              <a:t>    “The thinking was, here we are in the capital of the world with all of these cultural jewels that New Yorkers either don’t visit or don’t think they can afford to visit,” New York Public Library president and CEO Tony Marx told the </a:t>
            </a:r>
            <a:r>
              <a:rPr lang="en" sz="1000" i="1" u="sng">
                <a:latin typeface="Calibri"/>
                <a:ea typeface="Calibri"/>
                <a:cs typeface="Calibri"/>
                <a:sym typeface="Calibri"/>
                <a:hlinkClick r:id="rId7"/>
              </a:rPr>
              <a:t>New York Post</a:t>
            </a:r>
            <a:r>
              <a:rPr lang="en" sz="1000">
                <a:latin typeface="Calibri"/>
                <a:ea typeface="Calibri"/>
                <a:cs typeface="Calibri"/>
                <a:sym typeface="Calibri"/>
              </a:rPr>
              <a:t>.</a:t>
            </a:r>
            <a:endParaRPr sz="1000">
              <a:latin typeface="Calibri"/>
              <a:ea typeface="Calibri"/>
              <a:cs typeface="Calibri"/>
              <a:sym typeface="Calibri"/>
            </a:endParaRPr>
          </a:p>
          <a:p>
            <a:pPr marL="0" lvl="0" indent="0" algn="l" rtl="0">
              <a:lnSpc>
                <a:spcPct val="114000"/>
              </a:lnSpc>
              <a:spcBef>
                <a:spcPts val="0"/>
              </a:spcBef>
              <a:spcAft>
                <a:spcPts val="0"/>
              </a:spcAft>
              <a:buNone/>
            </a:pPr>
            <a:r>
              <a:rPr lang="en" sz="1000">
                <a:latin typeface="Calibri"/>
                <a:ea typeface="Calibri"/>
                <a:cs typeface="Calibri"/>
                <a:sym typeface="Calibri"/>
              </a:rPr>
              <a:t>    Museum entry fees normally cost $25 for adults at the Whitney Museum, MoMA, and the Guggenheim, while the Met and the Brooklyn Museum charge a pay-as-you-wish policy for New York residents but suggest $25. In contrast, library cards are free for residents of New York City and New York State and are available at all New York Public Library, Brooklyn Public Library and Queens Library branches.</a:t>
            </a:r>
            <a:endParaRPr sz="1000">
              <a:latin typeface="Calibri"/>
              <a:ea typeface="Calibri"/>
              <a:cs typeface="Calibri"/>
              <a:sym typeface="Calibri"/>
            </a:endParaRPr>
          </a:p>
        </p:txBody>
      </p:sp>
      <p:sp>
        <p:nvSpPr>
          <p:cNvPr id="491" name="Google Shape;491;p55"/>
          <p:cNvSpPr txBox="1"/>
          <p:nvPr/>
        </p:nvSpPr>
        <p:spPr>
          <a:xfrm>
            <a:off x="231425" y="1997000"/>
            <a:ext cx="4164600" cy="2957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Calibri"/>
                <a:ea typeface="Calibri"/>
                <a:cs typeface="Calibri"/>
                <a:sym typeface="Calibri"/>
              </a:rPr>
              <a:t>    New York’s world-class museums just got a little more accessible to New Yorkers. Starting on Monday, New York Public Library, Brooklyn Public Library, and Queens Library cardholders will get free entry into over 30 museum and cultural institutions across the city, thanks to a new Culture Pass initiative. The city’s most preeminent institutions are participating, including the Whitney, the Guggenheim, Brooklyn Museum, MoMA, and the Met.</a:t>
            </a:r>
            <a:endParaRPr sz="1000">
              <a:latin typeface="Calibri"/>
              <a:ea typeface="Calibri"/>
              <a:cs typeface="Calibri"/>
              <a:sym typeface="Calibri"/>
            </a:endParaRPr>
          </a:p>
          <a:p>
            <a:pPr marL="0" lvl="0" indent="0" algn="l" rtl="0">
              <a:lnSpc>
                <a:spcPct val="100000"/>
              </a:lnSpc>
              <a:spcBef>
                <a:spcPts val="0"/>
              </a:spcBef>
              <a:spcAft>
                <a:spcPts val="0"/>
              </a:spcAft>
              <a:buNone/>
            </a:pPr>
            <a:r>
              <a:rPr lang="en" sz="1000">
                <a:latin typeface="Calibri"/>
                <a:ea typeface="Calibri"/>
                <a:cs typeface="Calibri"/>
                <a:sym typeface="Calibri"/>
              </a:rPr>
              <a:t>    Speaking to the </a:t>
            </a:r>
            <a:r>
              <a:rPr lang="en" sz="1000" i="1" u="sng">
                <a:latin typeface="Calibri"/>
                <a:ea typeface="Calibri"/>
                <a:cs typeface="Calibri"/>
                <a:sym typeface="Calibri"/>
                <a:hlinkClick r:id="rId8"/>
              </a:rPr>
              <a:t>New York Times</a:t>
            </a:r>
            <a:r>
              <a:rPr lang="en" sz="1000">
                <a:latin typeface="Calibri"/>
                <a:ea typeface="Calibri"/>
                <a:cs typeface="Calibri"/>
                <a:sym typeface="Calibri"/>
              </a:rPr>
              <a:t>, Brooklyn Public Library president Linda Johnson said the initiative is designed to enable low-income families and underserved communities to enjoy the city’s world-class cultural offerings. “Some people are intimidated by museums,” she said. “They shouldn’t be shut out of all the wonderful cultural offerings that are available to New York City dwellers.”</a:t>
            </a:r>
            <a:endParaRPr sz="1000">
              <a:latin typeface="Calibri"/>
              <a:ea typeface="Calibri"/>
              <a:cs typeface="Calibri"/>
              <a:sym typeface="Calibri"/>
            </a:endParaRPr>
          </a:p>
          <a:p>
            <a:pPr marL="0" lvl="0" indent="0" algn="l" rtl="0">
              <a:lnSpc>
                <a:spcPct val="100000"/>
              </a:lnSpc>
              <a:spcBef>
                <a:spcPts val="0"/>
              </a:spcBef>
              <a:spcAft>
                <a:spcPts val="0"/>
              </a:spcAft>
              <a:buNone/>
            </a:pPr>
            <a:r>
              <a:rPr lang="en" sz="1000">
                <a:solidFill>
                  <a:schemeClr val="dk1"/>
                </a:solidFill>
                <a:latin typeface="Calibri"/>
                <a:ea typeface="Calibri"/>
                <a:cs typeface="Calibri"/>
                <a:sym typeface="Calibri"/>
              </a:rPr>
              <a:t>    To take advantage of the initiative, cardholders can reserve day passes by entering their library card number </a:t>
            </a:r>
            <a:r>
              <a:rPr lang="en" sz="1000" u="sng">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online</a:t>
            </a:r>
            <a:r>
              <a:rPr lang="en" sz="1000">
                <a:solidFill>
                  <a:schemeClr val="dk1"/>
                </a:solidFill>
                <a:latin typeface="Calibri"/>
                <a:ea typeface="Calibri"/>
                <a:cs typeface="Calibri"/>
                <a:sym typeface="Calibri"/>
              </a:rPr>
              <a:t>. Some museums, like the Brooklyn Botanic Garden, allow cardholders to take family members with them as well. The only caveat? Cardholders get just one free visit to each participating institution a year. </a:t>
            </a:r>
            <a:endParaRPr sz="1000">
              <a:latin typeface="Calibri"/>
              <a:ea typeface="Calibri"/>
              <a:cs typeface="Calibri"/>
              <a:sym typeface="Calibri"/>
            </a:endParaRPr>
          </a:p>
        </p:txBody>
      </p:sp>
      <p:sp>
        <p:nvSpPr>
          <p:cNvPr id="492" name="Google Shape;492;p55"/>
          <p:cNvSpPr txBox="1"/>
          <p:nvPr/>
        </p:nvSpPr>
        <p:spPr>
          <a:xfrm>
            <a:off x="4409950" y="3118850"/>
            <a:ext cx="1976400" cy="1859100"/>
          </a:xfrm>
          <a:prstGeom prst="rect">
            <a:avLst/>
          </a:prstGeom>
          <a:noFill/>
          <a:ln>
            <a:noFill/>
          </a:ln>
        </p:spPr>
        <p:txBody>
          <a:bodyPr spcFirstLastPara="1" wrap="square" lIns="91425" tIns="91425" rIns="91425" bIns="91425" anchor="t" anchorCtr="0">
            <a:noAutofit/>
          </a:bodyPr>
          <a:lstStyle/>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Brooklyn Botanic Garden</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Brooklyn Children’s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Brooklyn Historical Society</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Brooklyn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Children’s Museum of the Arts</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Children’s Museum of Manhattan</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Cooper Hewitt, Smithsonian Design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The Drawing Center</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The Frick Collection</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Historic Richmond Town</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International Center of Photography</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Intrepid Sea, Air &amp; Space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Jacques Marchais Museum of Tibetan Art</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The Jewish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Louis Armstrong House</a:t>
            </a:r>
            <a:endParaRPr sz="700" i="1">
              <a:solidFill>
                <a:schemeClr val="dk1"/>
              </a:solidFill>
              <a:latin typeface="Calibri"/>
              <a:ea typeface="Calibri"/>
              <a:cs typeface="Calibri"/>
              <a:sym typeface="Calibri"/>
            </a:endParaRPr>
          </a:p>
          <a:p>
            <a:pPr marL="0" marR="190500" lvl="0" indent="0" algn="l" rtl="0">
              <a:spcBef>
                <a:spcPts val="0"/>
              </a:spcBef>
              <a:spcAft>
                <a:spcPts val="0"/>
              </a:spcAft>
              <a:buNone/>
            </a:pPr>
            <a:r>
              <a:rPr lang="en" sz="700" i="1">
                <a:solidFill>
                  <a:schemeClr val="dk1"/>
                </a:solidFill>
                <a:latin typeface="Calibri"/>
                <a:ea typeface="Calibri"/>
                <a:cs typeface="Calibri"/>
                <a:sym typeface="Calibri"/>
              </a:rPr>
              <a:t>The Metropolitan Museum of Art</a:t>
            </a:r>
            <a:endParaRPr sz="700" i="1">
              <a:solidFill>
                <a:schemeClr val="dk1"/>
              </a:solidFill>
              <a:latin typeface="Calibri"/>
              <a:ea typeface="Calibri"/>
              <a:cs typeface="Calibri"/>
              <a:sym typeface="Calibri"/>
            </a:endParaRPr>
          </a:p>
          <a:p>
            <a:pPr marL="0" marR="190500" lvl="0" indent="0" algn="l" rtl="0">
              <a:spcBef>
                <a:spcPts val="0"/>
              </a:spcBef>
              <a:spcAft>
                <a:spcPts val="0"/>
              </a:spcAft>
              <a:buNone/>
            </a:pPr>
            <a:r>
              <a:rPr lang="en" sz="700" i="1">
                <a:solidFill>
                  <a:schemeClr val="dk1"/>
                </a:solidFill>
                <a:latin typeface="Calibri"/>
                <a:ea typeface="Calibri"/>
                <a:cs typeface="Calibri"/>
                <a:sym typeface="Calibri"/>
              </a:rPr>
              <a:t>The Morgan Library &amp;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None/>
            </a:pPr>
            <a:endParaRPr sz="700" i="1">
              <a:solidFill>
                <a:schemeClr val="dk1"/>
              </a:solidFill>
              <a:latin typeface="Calibri"/>
              <a:ea typeface="Calibri"/>
              <a:cs typeface="Calibri"/>
              <a:sym typeface="Calibri"/>
            </a:endParaRPr>
          </a:p>
          <a:p>
            <a:pPr marL="0" marR="190500" lvl="0" indent="0" algn="l" rtl="0">
              <a:spcBef>
                <a:spcPts val="0"/>
              </a:spcBef>
              <a:spcAft>
                <a:spcPts val="0"/>
              </a:spcAft>
              <a:buNone/>
            </a:pPr>
            <a:endParaRPr sz="700" i="1">
              <a:solidFill>
                <a:schemeClr val="dk1"/>
              </a:solidFill>
              <a:latin typeface="Calibri"/>
              <a:ea typeface="Calibri"/>
              <a:cs typeface="Calibri"/>
              <a:sym typeface="Calibri"/>
            </a:endParaRPr>
          </a:p>
        </p:txBody>
      </p:sp>
      <p:sp>
        <p:nvSpPr>
          <p:cNvPr id="493" name="Google Shape;493;p55"/>
          <p:cNvSpPr txBox="1"/>
          <p:nvPr/>
        </p:nvSpPr>
        <p:spPr>
          <a:xfrm>
            <a:off x="6234550" y="3124400"/>
            <a:ext cx="2678400" cy="1848000"/>
          </a:xfrm>
          <a:prstGeom prst="rect">
            <a:avLst/>
          </a:prstGeom>
          <a:noFill/>
          <a:ln>
            <a:noFill/>
          </a:ln>
        </p:spPr>
        <p:txBody>
          <a:bodyPr spcFirstLastPara="1" wrap="square" lIns="91425" tIns="91425" rIns="91425" bIns="91425" anchor="t" anchorCtr="0">
            <a:noAutofit/>
          </a:bodyPr>
          <a:lstStyle/>
          <a:p>
            <a:pPr marL="0" marR="190500" lvl="0" indent="0" algn="l" rtl="0">
              <a:spcBef>
                <a:spcPts val="0"/>
              </a:spcBef>
              <a:spcAft>
                <a:spcPts val="0"/>
              </a:spcAft>
              <a:buNone/>
            </a:pPr>
            <a:r>
              <a:rPr lang="en" sz="700" i="1">
                <a:solidFill>
                  <a:schemeClr val="dk1"/>
                </a:solidFill>
                <a:latin typeface="Calibri"/>
                <a:ea typeface="Calibri"/>
                <a:cs typeface="Calibri"/>
                <a:sym typeface="Calibri"/>
              </a:rPr>
              <a:t>Museum of the City of New York</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Museum of Chinese in America</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Museum of Jewish Heritage</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Museum of Modern Art</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New York Transit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Noguchi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Queens Historical Society</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Queens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Rubin Museum of Art</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SculptureCenter</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Smithsonian National Museum of the American Indian</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Society of Illustrators</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Solomon R. Guggenheim Museum</a:t>
            </a:r>
            <a:endParaRPr sz="700" i="1">
              <a:solidFill>
                <a:schemeClr val="dk1"/>
              </a:solidFill>
              <a:latin typeface="Calibri"/>
              <a:ea typeface="Calibri"/>
              <a:cs typeface="Calibri"/>
              <a:sym typeface="Calibri"/>
            </a:endParaRPr>
          </a:p>
          <a:p>
            <a:pPr marL="0" marR="190500" lvl="0" indent="0" algn="l" rtl="0">
              <a:spcBef>
                <a:spcPts val="0"/>
              </a:spcBef>
              <a:spcAft>
                <a:spcPts val="0"/>
              </a:spcAft>
              <a:buNone/>
            </a:pPr>
            <a:r>
              <a:rPr lang="en" sz="700" i="1">
                <a:solidFill>
                  <a:schemeClr val="dk1"/>
                </a:solidFill>
                <a:latin typeface="Calibri"/>
                <a:ea typeface="Calibri"/>
                <a:cs typeface="Calibri"/>
                <a:sym typeface="Calibri"/>
              </a:rPr>
              <a:t>Sugar Hill Children’s Museum of Art &amp; Storytelling</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Wave Hill</a:t>
            </a:r>
            <a:endParaRPr sz="700" i="1">
              <a:solidFill>
                <a:schemeClr val="dk1"/>
              </a:solidFill>
              <a:latin typeface="Calibri"/>
              <a:ea typeface="Calibri"/>
              <a:cs typeface="Calibri"/>
              <a:sym typeface="Calibri"/>
            </a:endParaRPr>
          </a:p>
          <a:p>
            <a:pPr marL="0" marR="190500" lvl="0" indent="0" algn="l" rtl="0">
              <a:spcBef>
                <a:spcPts val="0"/>
              </a:spcBef>
              <a:spcAft>
                <a:spcPts val="0"/>
              </a:spcAft>
              <a:buClr>
                <a:schemeClr val="dk1"/>
              </a:buClr>
              <a:buSzPts val="1100"/>
              <a:buFont typeface="Arial"/>
              <a:buNone/>
            </a:pPr>
            <a:r>
              <a:rPr lang="en" sz="700" i="1">
                <a:solidFill>
                  <a:schemeClr val="dk1"/>
                </a:solidFill>
                <a:latin typeface="Calibri"/>
                <a:ea typeface="Calibri"/>
                <a:cs typeface="Calibri"/>
                <a:sym typeface="Calibri"/>
              </a:rPr>
              <a:t>Whitney Museum of American Art</a:t>
            </a:r>
            <a:endParaRPr sz="7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6"/>
          <p:cNvPicPr preferRelativeResize="0"/>
          <p:nvPr/>
        </p:nvPicPr>
        <p:blipFill rotWithShape="1">
          <a:blip r:embed="rId3">
            <a:alphaModFix/>
          </a:blip>
          <a:srcRect l="4510" t="27568" r="62322" b="66421"/>
          <a:stretch/>
        </p:blipFill>
        <p:spPr>
          <a:xfrm>
            <a:off x="4572000" y="252813"/>
            <a:ext cx="4382326" cy="613651"/>
          </a:xfrm>
          <a:prstGeom prst="rect">
            <a:avLst/>
          </a:prstGeom>
          <a:noFill/>
          <a:ln>
            <a:noFill/>
          </a:ln>
        </p:spPr>
      </p:pic>
      <p:pic>
        <p:nvPicPr>
          <p:cNvPr id="499" name="Google Shape;499;p56"/>
          <p:cNvPicPr preferRelativeResize="0"/>
          <p:nvPr/>
        </p:nvPicPr>
        <p:blipFill rotWithShape="1">
          <a:blip r:embed="rId4">
            <a:alphaModFix/>
          </a:blip>
          <a:srcRect l="49870" t="21901" r="21633" b="67253"/>
          <a:stretch/>
        </p:blipFill>
        <p:spPr>
          <a:xfrm>
            <a:off x="412825" y="13288"/>
            <a:ext cx="3715350" cy="1092726"/>
          </a:xfrm>
          <a:prstGeom prst="rect">
            <a:avLst/>
          </a:prstGeom>
          <a:noFill/>
          <a:ln>
            <a:noFill/>
          </a:ln>
        </p:spPr>
      </p:pic>
      <p:pic>
        <p:nvPicPr>
          <p:cNvPr id="500" name="Google Shape;500;p56"/>
          <p:cNvPicPr preferRelativeResize="0"/>
          <p:nvPr/>
        </p:nvPicPr>
        <p:blipFill rotWithShape="1">
          <a:blip r:embed="rId5">
            <a:alphaModFix/>
          </a:blip>
          <a:srcRect l="16681" r="16055"/>
          <a:stretch/>
        </p:blipFill>
        <p:spPr>
          <a:xfrm>
            <a:off x="3553553" y="967088"/>
            <a:ext cx="1254184" cy="1864526"/>
          </a:xfrm>
          <a:prstGeom prst="rect">
            <a:avLst/>
          </a:prstGeom>
          <a:noFill/>
          <a:ln>
            <a:noFill/>
          </a:ln>
        </p:spPr>
      </p:pic>
      <p:sp>
        <p:nvSpPr>
          <p:cNvPr id="501" name="Google Shape;501;p56"/>
          <p:cNvSpPr txBox="1"/>
          <p:nvPr/>
        </p:nvSpPr>
        <p:spPr>
          <a:xfrm>
            <a:off x="200400" y="821950"/>
            <a:ext cx="3262800" cy="402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b="1">
                <a:solidFill>
                  <a:schemeClr val="dk1"/>
                </a:solidFill>
                <a:latin typeface="Calibri"/>
                <a:ea typeface="Calibri"/>
                <a:cs typeface="Calibri"/>
                <a:sym typeface="Calibri"/>
              </a:rPr>
              <a:t>Stretch and Explore</a:t>
            </a:r>
            <a:endParaRPr>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Learning to reach beyond one’s capacities, to explore playfully without a preconceived plan, and to embrace the opportunity to learn from mistakes and accidents.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Don’t worry about how the piece will end up</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Experiment with expression through texture</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Experiment with tools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Discover new techniques through play</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Experiment with a range of different forms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Experiment with techniques for making and joining units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Invent some different tools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Take advantage of accidents and let things just happen</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Experiment with different versions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b="1">
                <a:solidFill>
                  <a:schemeClr val="dk1"/>
                </a:solidFill>
                <a:latin typeface="Calibri"/>
                <a:ea typeface="Calibri"/>
                <a:cs typeface="Calibri"/>
                <a:sym typeface="Calibri"/>
              </a:rPr>
              <a:t>Skill - </a:t>
            </a:r>
            <a:r>
              <a:rPr lang="en" sz="1000">
                <a:solidFill>
                  <a:schemeClr val="dk1"/>
                </a:solidFill>
                <a:latin typeface="Calibri"/>
                <a:ea typeface="Calibri"/>
                <a:cs typeface="Calibri"/>
                <a:sym typeface="Calibri"/>
              </a:rPr>
              <a:t>The ability to make novel associations, to diagnose  by analysis how outcomes failed, to conceive of tasks that take-off from illogical premises and follow them to their logical conclusions - even when this pushes beyond the artist’s ability level and makes failure likely. Skill of dismissing the censors, deciding to push beyond the urge to merely repeat previous successes, and keep critical voices at bay while adopting the conscious abilities of a</a:t>
            </a:r>
            <a:endParaRPr>
              <a:latin typeface="Calibri"/>
              <a:ea typeface="Calibri"/>
              <a:cs typeface="Calibri"/>
              <a:sym typeface="Calibri"/>
            </a:endParaRPr>
          </a:p>
        </p:txBody>
      </p:sp>
      <p:pic>
        <p:nvPicPr>
          <p:cNvPr id="502" name="Google Shape;502;p56"/>
          <p:cNvPicPr preferRelativeResize="0"/>
          <p:nvPr/>
        </p:nvPicPr>
        <p:blipFill rotWithShape="1">
          <a:blip r:embed="rId6">
            <a:alphaModFix/>
          </a:blip>
          <a:srcRect t="20172"/>
          <a:stretch/>
        </p:blipFill>
        <p:spPr>
          <a:xfrm>
            <a:off x="4898075" y="967088"/>
            <a:ext cx="4087575" cy="1864525"/>
          </a:xfrm>
          <a:prstGeom prst="rect">
            <a:avLst/>
          </a:prstGeom>
          <a:noFill/>
          <a:ln>
            <a:noFill/>
          </a:ln>
        </p:spPr>
      </p:pic>
      <p:sp>
        <p:nvSpPr>
          <p:cNvPr id="503" name="Google Shape;503;p56"/>
          <p:cNvSpPr txBox="1"/>
          <p:nvPr/>
        </p:nvSpPr>
        <p:spPr>
          <a:xfrm>
            <a:off x="3470075" y="2932225"/>
            <a:ext cx="2964600" cy="2059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latin typeface="Calibri"/>
                <a:ea typeface="Calibri"/>
                <a:cs typeface="Calibri"/>
                <a:sym typeface="Calibri"/>
              </a:rPr>
              <a:t>child adept at play. This is what leads to problem- finding.</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000" b="1">
                <a:solidFill>
                  <a:schemeClr val="dk1"/>
                </a:solidFill>
                <a:latin typeface="Calibri"/>
                <a:ea typeface="Calibri"/>
                <a:cs typeface="Calibri"/>
                <a:sym typeface="Calibri"/>
              </a:rPr>
              <a:t>Alertness -</a:t>
            </a:r>
            <a:r>
              <a:rPr lang="en" sz="1000">
                <a:solidFill>
                  <a:schemeClr val="dk1"/>
                </a:solidFill>
                <a:latin typeface="Calibri"/>
                <a:ea typeface="Calibri"/>
                <a:cs typeface="Calibri"/>
                <a:sym typeface="Calibri"/>
              </a:rPr>
              <a:t> Recognizing the possibilities everywhere for trying new things, seeing where that takes you and making novel connections. It means recognizing when benefits may come from thinking divergently and the times to infuse art-making periodically with play and randomness in order to move the process forward strategically. It means seeing the errors as creative opportunities.</a:t>
            </a:r>
            <a:endParaRPr/>
          </a:p>
        </p:txBody>
      </p:sp>
      <p:sp>
        <p:nvSpPr>
          <p:cNvPr id="504" name="Google Shape;504;p56"/>
          <p:cNvSpPr txBox="1"/>
          <p:nvPr/>
        </p:nvSpPr>
        <p:spPr>
          <a:xfrm>
            <a:off x="6331275" y="2935550"/>
            <a:ext cx="2727600" cy="2059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a:solidFill>
                  <a:schemeClr val="dk1"/>
                </a:solidFill>
                <a:latin typeface="Calibri"/>
                <a:ea typeface="Calibri"/>
                <a:cs typeface="Calibri"/>
                <a:sym typeface="Calibri"/>
              </a:rPr>
              <a:t>Inclination - </a:t>
            </a:r>
            <a:r>
              <a:rPr lang="en" sz="1000">
                <a:solidFill>
                  <a:schemeClr val="dk1"/>
                </a:solidFill>
                <a:latin typeface="Calibri"/>
                <a:ea typeface="Calibri"/>
                <a:cs typeface="Calibri"/>
                <a:sym typeface="Calibri"/>
              </a:rPr>
              <a:t>The willingness, even the desire or need to innovate. It can grow from dissatisfaction, from curiosity, form confusion, from boredom - anything that motivates and reach beyond the quotidian and into the realm of novel possibilities.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See what happens if…</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How else could you have done this?</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Don’t worry about the mistake, just be brave.</a:t>
            </a:r>
            <a:endParaRPr sz="10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Write something someone else could do.</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pic>
        <p:nvPicPr>
          <p:cNvPr id="509" name="Google Shape;509;p57"/>
          <p:cNvPicPr preferRelativeResize="0"/>
          <p:nvPr/>
        </p:nvPicPr>
        <p:blipFill rotWithShape="1">
          <a:blip r:embed="rId3">
            <a:alphaModFix/>
          </a:blip>
          <a:srcRect l="52050" t="32747" r="19454" b="57057"/>
          <a:stretch/>
        </p:blipFill>
        <p:spPr>
          <a:xfrm>
            <a:off x="325825" y="78100"/>
            <a:ext cx="4070125" cy="1125299"/>
          </a:xfrm>
          <a:prstGeom prst="rect">
            <a:avLst/>
          </a:prstGeom>
          <a:noFill/>
          <a:ln>
            <a:noFill/>
          </a:ln>
        </p:spPr>
      </p:pic>
      <p:pic>
        <p:nvPicPr>
          <p:cNvPr id="510" name="Google Shape;510;p57"/>
          <p:cNvPicPr preferRelativeResize="0"/>
          <p:nvPr/>
        </p:nvPicPr>
        <p:blipFill rotWithShape="1">
          <a:blip r:embed="rId4">
            <a:alphaModFix/>
          </a:blip>
          <a:srcRect l="4510" t="37657" r="62322" b="56332"/>
          <a:stretch/>
        </p:blipFill>
        <p:spPr>
          <a:xfrm>
            <a:off x="4572000" y="234302"/>
            <a:ext cx="4382326" cy="613651"/>
          </a:xfrm>
          <a:prstGeom prst="rect">
            <a:avLst/>
          </a:prstGeom>
          <a:noFill/>
          <a:ln>
            <a:noFill/>
          </a:ln>
        </p:spPr>
      </p:pic>
      <p:sp>
        <p:nvSpPr>
          <p:cNvPr id="511" name="Google Shape;511;p57"/>
          <p:cNvSpPr txBox="1"/>
          <p:nvPr/>
        </p:nvSpPr>
        <p:spPr>
          <a:xfrm>
            <a:off x="411725" y="1158975"/>
            <a:ext cx="2002500" cy="134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2D3639"/>
                </a:solidFill>
                <a:highlight>
                  <a:srgbClr val="FFFFFF"/>
                </a:highlight>
                <a:latin typeface="Calibri"/>
                <a:ea typeface="Calibri"/>
                <a:cs typeface="Calibri"/>
                <a:sym typeface="Calibri"/>
              </a:rPr>
              <a:t>Signed Only</a:t>
            </a:r>
            <a:endParaRPr b="1">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endParaRPr sz="1100">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endParaRPr sz="1100">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r>
              <a:rPr lang="en" sz="1100">
                <a:solidFill>
                  <a:srgbClr val="2D3639"/>
                </a:solidFill>
                <a:highlight>
                  <a:srgbClr val="FFFFFF"/>
                </a:highlight>
                <a:latin typeface="Calibri"/>
                <a:ea typeface="Calibri"/>
                <a:cs typeface="Calibri"/>
                <a:sym typeface="Calibri"/>
              </a:rPr>
              <a:t>The term that refers to an open edition print which has been signed by an artist but has not been numbered.</a:t>
            </a:r>
            <a:endParaRPr sz="1100">
              <a:solidFill>
                <a:srgbClr val="2D3639"/>
              </a:solidFill>
              <a:highlight>
                <a:srgbClr val="FFFFFF"/>
              </a:highlight>
              <a:latin typeface="Calibri"/>
              <a:ea typeface="Calibri"/>
              <a:cs typeface="Calibri"/>
              <a:sym typeface="Calibri"/>
            </a:endParaRPr>
          </a:p>
        </p:txBody>
      </p:sp>
      <p:sp>
        <p:nvSpPr>
          <p:cNvPr id="512" name="Google Shape;512;p57"/>
          <p:cNvSpPr txBox="1"/>
          <p:nvPr/>
        </p:nvSpPr>
        <p:spPr>
          <a:xfrm>
            <a:off x="2414225" y="1158975"/>
            <a:ext cx="2154900" cy="126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2D3639"/>
                </a:solidFill>
                <a:highlight>
                  <a:srgbClr val="FFFFFF"/>
                </a:highlight>
                <a:latin typeface="Calibri"/>
                <a:ea typeface="Calibri"/>
                <a:cs typeface="Calibri"/>
                <a:sym typeface="Calibri"/>
              </a:rPr>
              <a:t>Signed and Numbered (S/N)</a:t>
            </a:r>
            <a:endParaRPr b="1">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endParaRPr sz="1100">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r>
              <a:rPr lang="en" sz="1100">
                <a:solidFill>
                  <a:srgbClr val="2D3639"/>
                </a:solidFill>
                <a:highlight>
                  <a:srgbClr val="FFFFFF"/>
                </a:highlight>
                <a:latin typeface="Calibri"/>
                <a:ea typeface="Calibri"/>
                <a:cs typeface="Calibri"/>
                <a:sym typeface="Calibri"/>
              </a:rPr>
              <a:t>Refers to a print which has been both signed and numbered by the artist. Often referred to as a "limited edition".</a:t>
            </a:r>
            <a:endParaRPr sz="1100">
              <a:solidFill>
                <a:srgbClr val="2D3639"/>
              </a:solidFill>
              <a:highlight>
                <a:srgbClr val="FFFFFF"/>
              </a:highlight>
              <a:latin typeface="Calibri"/>
              <a:ea typeface="Calibri"/>
              <a:cs typeface="Calibri"/>
              <a:sym typeface="Calibri"/>
            </a:endParaRPr>
          </a:p>
        </p:txBody>
      </p:sp>
      <p:sp>
        <p:nvSpPr>
          <p:cNvPr id="513" name="Google Shape;513;p57"/>
          <p:cNvSpPr txBox="1"/>
          <p:nvPr/>
        </p:nvSpPr>
        <p:spPr>
          <a:xfrm>
            <a:off x="4650425" y="1158975"/>
            <a:ext cx="2154900" cy="15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2D3639"/>
                </a:solidFill>
                <a:highlight>
                  <a:srgbClr val="FFFFFF"/>
                </a:highlight>
                <a:latin typeface="Calibri"/>
                <a:ea typeface="Calibri"/>
                <a:cs typeface="Calibri"/>
                <a:sym typeface="Calibri"/>
              </a:rPr>
              <a:t>Artist Proof</a:t>
            </a:r>
            <a:endParaRPr b="1">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endParaRPr sz="1100">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endParaRPr sz="1100">
              <a:solidFill>
                <a:srgbClr val="2D3639"/>
              </a:solidFill>
              <a:highlight>
                <a:srgbClr val="FFFFFF"/>
              </a:highlight>
              <a:latin typeface="Calibri"/>
              <a:ea typeface="Calibri"/>
              <a:cs typeface="Calibri"/>
              <a:sym typeface="Calibri"/>
            </a:endParaRPr>
          </a:p>
          <a:p>
            <a:pPr marL="0" lvl="0" indent="0" algn="l" rtl="0">
              <a:spcBef>
                <a:spcPts val="0"/>
              </a:spcBef>
              <a:spcAft>
                <a:spcPts val="0"/>
              </a:spcAft>
              <a:buNone/>
            </a:pPr>
            <a:r>
              <a:rPr lang="en" sz="1100">
                <a:solidFill>
                  <a:srgbClr val="2D3639"/>
                </a:solidFill>
                <a:highlight>
                  <a:srgbClr val="FFFFFF"/>
                </a:highlight>
                <a:latin typeface="Calibri"/>
                <a:ea typeface="Calibri"/>
                <a:cs typeface="Calibri"/>
                <a:sym typeface="Calibri"/>
              </a:rPr>
              <a:t>A signed and numbered print bearing the pencil-written initials A/P. Identical to signed and numbered works except there are fewer available.</a:t>
            </a:r>
            <a:endParaRPr sz="1100">
              <a:solidFill>
                <a:srgbClr val="2D3639"/>
              </a:solidFill>
              <a:highlight>
                <a:srgbClr val="FFFFFF"/>
              </a:highlight>
              <a:latin typeface="Calibri"/>
              <a:ea typeface="Calibri"/>
              <a:cs typeface="Calibri"/>
              <a:sym typeface="Calibri"/>
            </a:endParaRPr>
          </a:p>
        </p:txBody>
      </p:sp>
      <p:sp>
        <p:nvSpPr>
          <p:cNvPr id="514" name="Google Shape;514;p57"/>
          <p:cNvSpPr txBox="1"/>
          <p:nvPr/>
        </p:nvSpPr>
        <p:spPr>
          <a:xfrm>
            <a:off x="6805325" y="1174200"/>
            <a:ext cx="2101200" cy="24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alibri"/>
                <a:ea typeface="Calibri"/>
                <a:cs typeface="Calibri"/>
                <a:sym typeface="Calibri"/>
              </a:rPr>
              <a:t>Limited Edition</a:t>
            </a:r>
            <a:endParaRPr b="1">
              <a:latin typeface="Calibri"/>
              <a:ea typeface="Calibri"/>
              <a:cs typeface="Calibri"/>
              <a:sym typeface="Calibri"/>
            </a:endParaRPr>
          </a:p>
          <a:p>
            <a:pPr marL="0" lvl="0" indent="0" algn="l" rtl="0">
              <a:spcBef>
                <a:spcPts val="0"/>
              </a:spcBef>
              <a:spcAft>
                <a:spcPts val="0"/>
              </a:spcAft>
              <a:buNone/>
            </a:pPr>
            <a:endParaRPr sz="1100">
              <a:latin typeface="Calibri"/>
              <a:ea typeface="Calibri"/>
              <a:cs typeface="Calibri"/>
              <a:sym typeface="Calibri"/>
            </a:endParaRPr>
          </a:p>
          <a:p>
            <a:pPr marL="0" lvl="0" indent="0" algn="l" rtl="0">
              <a:spcBef>
                <a:spcPts val="0"/>
              </a:spcBef>
              <a:spcAft>
                <a:spcPts val="0"/>
              </a:spcAft>
              <a:buNone/>
            </a:pPr>
            <a:endParaRPr sz="1100">
              <a:latin typeface="Calibri"/>
              <a:ea typeface="Calibri"/>
              <a:cs typeface="Calibri"/>
              <a:sym typeface="Calibri"/>
            </a:endParaRPr>
          </a:p>
          <a:p>
            <a:pPr marL="0" lvl="0" indent="0" algn="l" rtl="0">
              <a:spcBef>
                <a:spcPts val="0"/>
              </a:spcBef>
              <a:spcAft>
                <a:spcPts val="0"/>
              </a:spcAft>
              <a:buNone/>
            </a:pPr>
            <a:r>
              <a:rPr lang="en" sz="1100">
                <a:solidFill>
                  <a:srgbClr val="2D3639"/>
                </a:solidFill>
                <a:latin typeface="Calibri"/>
                <a:ea typeface="Calibri"/>
                <a:cs typeface="Calibri"/>
                <a:sym typeface="Calibri"/>
              </a:rPr>
              <a:t>A reproduction of an original painting that has been signed and numbered by an artist. Considered collectible pieces of art and are usually produced on high quality, acid-free paper. Sometimes referred to as lithographs.</a:t>
            </a:r>
            <a:endParaRPr sz="1100">
              <a:latin typeface="Calibri"/>
              <a:ea typeface="Calibri"/>
              <a:cs typeface="Calibri"/>
              <a:sym typeface="Calibri"/>
            </a:endParaRPr>
          </a:p>
        </p:txBody>
      </p:sp>
      <p:pic>
        <p:nvPicPr>
          <p:cNvPr id="515" name="Google Shape;515;p57"/>
          <p:cNvPicPr preferRelativeResize="0"/>
          <p:nvPr/>
        </p:nvPicPr>
        <p:blipFill>
          <a:blip r:embed="rId5">
            <a:alphaModFix/>
          </a:blip>
          <a:stretch>
            <a:fillRect/>
          </a:stretch>
        </p:blipFill>
        <p:spPr>
          <a:xfrm>
            <a:off x="4731675" y="3232250"/>
            <a:ext cx="1850100" cy="1396825"/>
          </a:xfrm>
          <a:prstGeom prst="rect">
            <a:avLst/>
          </a:prstGeom>
          <a:noFill/>
          <a:ln>
            <a:noFill/>
          </a:ln>
        </p:spPr>
      </p:pic>
      <p:pic>
        <p:nvPicPr>
          <p:cNvPr id="516" name="Google Shape;516;p57"/>
          <p:cNvPicPr preferRelativeResize="0"/>
          <p:nvPr/>
        </p:nvPicPr>
        <p:blipFill>
          <a:blip r:embed="rId6">
            <a:alphaModFix/>
          </a:blip>
          <a:stretch>
            <a:fillRect/>
          </a:stretch>
        </p:blipFill>
        <p:spPr>
          <a:xfrm>
            <a:off x="2545850" y="3206038"/>
            <a:ext cx="1850100" cy="1449245"/>
          </a:xfrm>
          <a:prstGeom prst="rect">
            <a:avLst/>
          </a:prstGeom>
          <a:noFill/>
          <a:ln>
            <a:noFill/>
          </a:ln>
        </p:spPr>
      </p:pic>
      <p:pic>
        <p:nvPicPr>
          <p:cNvPr id="517" name="Google Shape;517;p57"/>
          <p:cNvPicPr preferRelativeResize="0"/>
          <p:nvPr/>
        </p:nvPicPr>
        <p:blipFill rotWithShape="1">
          <a:blip r:embed="rId7">
            <a:alphaModFix/>
          </a:blip>
          <a:srcRect l="5895" r="5452"/>
          <a:stretch/>
        </p:blipFill>
        <p:spPr>
          <a:xfrm>
            <a:off x="487925" y="2758625"/>
            <a:ext cx="1850100" cy="834786"/>
          </a:xfrm>
          <a:prstGeom prst="rect">
            <a:avLst/>
          </a:prstGeom>
          <a:noFill/>
          <a:ln>
            <a:noFill/>
          </a:ln>
        </p:spPr>
      </p:pic>
      <p:pic>
        <p:nvPicPr>
          <p:cNvPr id="518" name="Google Shape;518;p57"/>
          <p:cNvPicPr preferRelativeResize="0"/>
          <p:nvPr/>
        </p:nvPicPr>
        <p:blipFill>
          <a:blip r:embed="rId8">
            <a:alphaModFix/>
          </a:blip>
          <a:stretch>
            <a:fillRect/>
          </a:stretch>
        </p:blipFill>
        <p:spPr>
          <a:xfrm>
            <a:off x="818088" y="3561100"/>
            <a:ext cx="1047075" cy="563475"/>
          </a:xfrm>
          <a:prstGeom prst="rect">
            <a:avLst/>
          </a:prstGeom>
          <a:noFill/>
          <a:ln>
            <a:noFill/>
          </a:ln>
        </p:spPr>
      </p:pic>
      <p:pic>
        <p:nvPicPr>
          <p:cNvPr id="519" name="Google Shape;519;p57"/>
          <p:cNvPicPr preferRelativeResize="0"/>
          <p:nvPr/>
        </p:nvPicPr>
        <p:blipFill>
          <a:blip r:embed="rId9">
            <a:alphaModFix/>
          </a:blip>
          <a:stretch>
            <a:fillRect/>
          </a:stretch>
        </p:blipFill>
        <p:spPr>
          <a:xfrm>
            <a:off x="554417" y="4109292"/>
            <a:ext cx="1407785" cy="613650"/>
          </a:xfrm>
          <a:prstGeom prst="rect">
            <a:avLst/>
          </a:prstGeom>
          <a:noFill/>
          <a:ln>
            <a:noFill/>
          </a:ln>
        </p:spPr>
      </p:pic>
      <p:pic>
        <p:nvPicPr>
          <p:cNvPr id="520" name="Google Shape;520;p57"/>
          <p:cNvPicPr preferRelativeResize="0"/>
          <p:nvPr/>
        </p:nvPicPr>
        <p:blipFill>
          <a:blip r:embed="rId10">
            <a:alphaModFix/>
          </a:blip>
          <a:stretch>
            <a:fillRect/>
          </a:stretch>
        </p:blipFill>
        <p:spPr>
          <a:xfrm>
            <a:off x="6917500" y="3357775"/>
            <a:ext cx="1893878" cy="126030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pic>
        <p:nvPicPr>
          <p:cNvPr id="525" name="Google Shape;525;p58"/>
          <p:cNvPicPr preferRelativeResize="0"/>
          <p:nvPr/>
        </p:nvPicPr>
        <p:blipFill rotWithShape="1">
          <a:blip r:embed="rId3">
            <a:alphaModFix/>
          </a:blip>
          <a:srcRect t="5851" b="10786"/>
          <a:stretch/>
        </p:blipFill>
        <p:spPr>
          <a:xfrm>
            <a:off x="85625" y="1176650"/>
            <a:ext cx="4773000" cy="3512625"/>
          </a:xfrm>
          <a:prstGeom prst="rect">
            <a:avLst/>
          </a:prstGeom>
          <a:noFill/>
          <a:ln>
            <a:noFill/>
          </a:ln>
        </p:spPr>
      </p:pic>
      <p:pic>
        <p:nvPicPr>
          <p:cNvPr id="526" name="Google Shape;526;p58"/>
          <p:cNvPicPr preferRelativeResize="0"/>
          <p:nvPr/>
        </p:nvPicPr>
        <p:blipFill rotWithShape="1">
          <a:blip r:embed="rId4">
            <a:alphaModFix/>
          </a:blip>
          <a:srcRect b="33879"/>
          <a:stretch/>
        </p:blipFill>
        <p:spPr>
          <a:xfrm>
            <a:off x="0" y="0"/>
            <a:ext cx="2037350" cy="1347101"/>
          </a:xfrm>
          <a:prstGeom prst="rect">
            <a:avLst/>
          </a:prstGeom>
          <a:noFill/>
          <a:ln>
            <a:noFill/>
          </a:ln>
        </p:spPr>
      </p:pic>
      <p:pic>
        <p:nvPicPr>
          <p:cNvPr id="527" name="Google Shape;527;p58"/>
          <p:cNvPicPr preferRelativeResize="0"/>
          <p:nvPr/>
        </p:nvPicPr>
        <p:blipFill rotWithShape="1">
          <a:blip r:embed="rId5">
            <a:alphaModFix/>
          </a:blip>
          <a:srcRect l="52371" t="42850" r="27666" b="48255"/>
          <a:stretch/>
        </p:blipFill>
        <p:spPr>
          <a:xfrm>
            <a:off x="2037350" y="112325"/>
            <a:ext cx="2657300" cy="914899"/>
          </a:xfrm>
          <a:prstGeom prst="rect">
            <a:avLst/>
          </a:prstGeom>
          <a:noFill/>
          <a:ln>
            <a:noFill/>
          </a:ln>
        </p:spPr>
      </p:pic>
      <p:pic>
        <p:nvPicPr>
          <p:cNvPr id="528" name="Google Shape;528;p58"/>
          <p:cNvPicPr preferRelativeResize="0"/>
          <p:nvPr/>
        </p:nvPicPr>
        <p:blipFill rotWithShape="1">
          <a:blip r:embed="rId6">
            <a:alphaModFix/>
          </a:blip>
          <a:srcRect l="4510" t="47313" r="62322" b="46115"/>
          <a:stretch/>
        </p:blipFill>
        <p:spPr>
          <a:xfrm>
            <a:off x="4572000" y="189677"/>
            <a:ext cx="4382326" cy="670924"/>
          </a:xfrm>
          <a:prstGeom prst="rect">
            <a:avLst/>
          </a:prstGeom>
          <a:noFill/>
          <a:ln>
            <a:noFill/>
          </a:ln>
        </p:spPr>
      </p:pic>
      <p:pic>
        <p:nvPicPr>
          <p:cNvPr id="529" name="Google Shape;529;p58"/>
          <p:cNvPicPr preferRelativeResize="0"/>
          <p:nvPr/>
        </p:nvPicPr>
        <p:blipFill rotWithShape="1">
          <a:blip r:embed="rId7">
            <a:alphaModFix/>
          </a:blip>
          <a:srcRect l="9174" r="9846"/>
          <a:stretch/>
        </p:blipFill>
        <p:spPr>
          <a:xfrm>
            <a:off x="4475525" y="1027225"/>
            <a:ext cx="4451499" cy="3811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18"/>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99" name="Google Shape;99;p18"/>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sp>
        <p:nvSpPr>
          <p:cNvPr id="100" name="Google Shape;100;p18"/>
          <p:cNvSpPr txBox="1"/>
          <p:nvPr/>
        </p:nvSpPr>
        <p:spPr>
          <a:xfrm>
            <a:off x="3509100" y="910900"/>
            <a:ext cx="5634900" cy="3769800"/>
          </a:xfrm>
          <a:prstGeom prst="rect">
            <a:avLst/>
          </a:prstGeom>
          <a:noFill/>
          <a:ln>
            <a:noFill/>
          </a:ln>
        </p:spPr>
        <p:txBody>
          <a:bodyPr spcFirstLastPara="1" wrap="square" lIns="91425" tIns="91425" rIns="91425" bIns="91425" anchor="t" anchorCtr="0">
            <a:noAutofit/>
          </a:bodyPr>
          <a:lstStyle/>
          <a:p>
            <a:pPr marL="0" lvl="0" indent="0" algn="l" rtl="0">
              <a:lnSpc>
                <a:spcPct val="108333"/>
              </a:lnSpc>
              <a:spcBef>
                <a:spcPts val="0"/>
              </a:spcBef>
              <a:spcAft>
                <a:spcPts val="0"/>
              </a:spcAft>
              <a:buClr>
                <a:schemeClr val="dk1"/>
              </a:buClr>
              <a:buSzPts val="1100"/>
              <a:buFont typeface="Arial"/>
              <a:buNone/>
            </a:pPr>
            <a:r>
              <a:rPr lang="en" sz="1700">
                <a:solidFill>
                  <a:srgbClr val="2B292B"/>
                </a:solidFill>
                <a:latin typeface="Calibri"/>
                <a:ea typeface="Calibri"/>
                <a:cs typeface="Calibri"/>
                <a:sym typeface="Calibri"/>
              </a:rPr>
              <a:t>Francis Picabia</a:t>
            </a:r>
            <a:endParaRPr sz="1700">
              <a:solidFill>
                <a:srgbClr val="2B292B"/>
              </a:solidFill>
              <a:latin typeface="Calibri"/>
              <a:ea typeface="Calibri"/>
              <a:cs typeface="Calibri"/>
              <a:sym typeface="Calibri"/>
            </a:endParaRPr>
          </a:p>
          <a:p>
            <a:pPr marL="0" lvl="0" indent="0" algn="l" rtl="0">
              <a:lnSpc>
                <a:spcPct val="111111"/>
              </a:lnSpc>
              <a:spcBef>
                <a:spcPts val="0"/>
              </a:spcBef>
              <a:spcAft>
                <a:spcPts val="0"/>
              </a:spcAft>
              <a:buNone/>
            </a:pPr>
            <a:r>
              <a:rPr lang="en" sz="1450" b="1">
                <a:solidFill>
                  <a:srgbClr val="2B292B"/>
                </a:solidFill>
                <a:latin typeface="Calibri"/>
                <a:ea typeface="Calibri"/>
                <a:cs typeface="Calibri"/>
                <a:sym typeface="Calibri"/>
              </a:rPr>
              <a:t>The Child Carburetor, 1919 </a:t>
            </a:r>
            <a:r>
              <a:rPr lang="en" sz="1450" i="1">
                <a:solidFill>
                  <a:srgbClr val="2B292B"/>
                </a:solidFill>
                <a:latin typeface="Calibri"/>
                <a:ea typeface="Calibri"/>
                <a:cs typeface="Calibri"/>
                <a:sym typeface="Calibri"/>
              </a:rPr>
              <a:t>( L'Enfant carburateur )</a:t>
            </a:r>
            <a:endParaRPr sz="1450" i="1">
              <a:solidFill>
                <a:srgbClr val="2B292B"/>
              </a:solidFill>
              <a:latin typeface="Calibri"/>
              <a:ea typeface="Calibri"/>
              <a:cs typeface="Calibri"/>
              <a:sym typeface="Calibri"/>
            </a:endParaRPr>
          </a:p>
          <a:p>
            <a:pPr marL="0" lvl="0" indent="0" algn="l" rtl="0">
              <a:lnSpc>
                <a:spcPct val="111111"/>
              </a:lnSpc>
              <a:spcBef>
                <a:spcPts val="0"/>
              </a:spcBef>
              <a:spcAft>
                <a:spcPts val="0"/>
              </a:spcAft>
              <a:buNone/>
            </a:pPr>
            <a:r>
              <a:rPr lang="en" sz="1450" i="1">
                <a:solidFill>
                  <a:srgbClr val="2B292B"/>
                </a:solidFill>
                <a:latin typeface="Calibri"/>
                <a:ea typeface="Calibri"/>
                <a:cs typeface="Calibri"/>
                <a:sym typeface="Calibri"/>
              </a:rPr>
              <a:t>Guggenheim, New York City</a:t>
            </a:r>
            <a:endParaRPr sz="1450" i="1">
              <a:solidFill>
                <a:srgbClr val="2B292B"/>
              </a:solidFill>
              <a:latin typeface="Calibri"/>
              <a:ea typeface="Calibri"/>
              <a:cs typeface="Calibri"/>
              <a:sym typeface="Calibri"/>
            </a:endParaRPr>
          </a:p>
          <a:p>
            <a:pPr marL="0" lvl="0" indent="0" algn="l" rtl="0">
              <a:lnSpc>
                <a:spcPct val="111111"/>
              </a:lnSpc>
              <a:spcBef>
                <a:spcPts val="0"/>
              </a:spcBef>
              <a:spcAft>
                <a:spcPts val="0"/>
              </a:spcAft>
              <a:buClr>
                <a:schemeClr val="dk1"/>
              </a:buClr>
              <a:buSzPts val="1100"/>
              <a:buFont typeface="Arial"/>
              <a:buNone/>
            </a:pPr>
            <a:endParaRPr sz="1450" i="1">
              <a:solidFill>
                <a:srgbClr val="2B292B"/>
              </a:solidFill>
              <a:latin typeface="Calibri"/>
              <a:ea typeface="Calibri"/>
              <a:cs typeface="Calibri"/>
              <a:sym typeface="Calibri"/>
            </a:endParaRPr>
          </a:p>
          <a:p>
            <a:pPr marL="0" marR="292100" lvl="0" indent="0" algn="l" rtl="0">
              <a:lnSpc>
                <a:spcPct val="115000"/>
              </a:lnSpc>
              <a:spcBef>
                <a:spcPts val="0"/>
              </a:spcBef>
              <a:spcAft>
                <a:spcPts val="0"/>
              </a:spcAft>
              <a:buNone/>
            </a:pPr>
            <a:r>
              <a:rPr lang="en" sz="1200">
                <a:solidFill>
                  <a:srgbClr val="2B292B"/>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Francis Picabia</a:t>
            </a:r>
            <a:r>
              <a:rPr lang="en" sz="1200">
                <a:solidFill>
                  <a:srgbClr val="2B292B"/>
                </a:solidFill>
                <a:latin typeface="Calibri"/>
                <a:ea typeface="Calibri"/>
                <a:cs typeface="Calibri"/>
                <a:sym typeface="Calibri"/>
              </a:rPr>
              <a:t> abandoned his successful career as a painter of coloristic, amorphous abstraction to devote himself, for a time, to the international </a:t>
            </a:r>
            <a:r>
              <a:rPr lang="en" sz="1200">
                <a:solidFill>
                  <a:srgbClr val="2B292B"/>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Dada</a:t>
            </a:r>
            <a:r>
              <a:rPr lang="en" sz="1200">
                <a:solidFill>
                  <a:srgbClr val="2B292B"/>
                </a:solidFill>
                <a:latin typeface="Calibri"/>
                <a:ea typeface="Calibri"/>
                <a:cs typeface="Calibri"/>
                <a:sym typeface="Calibri"/>
              </a:rPr>
              <a:t> movement. A self-styled “congenial anarchist,” Picabia, along with his colleague </a:t>
            </a:r>
            <a:r>
              <a:rPr lang="en" sz="1200">
                <a:solidFill>
                  <a:srgbClr val="2B292B"/>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Marcel Duchamp</a:t>
            </a:r>
            <a:r>
              <a:rPr lang="en" sz="1200">
                <a:solidFill>
                  <a:srgbClr val="2B292B"/>
                </a:solidFill>
                <a:latin typeface="Calibri"/>
                <a:ea typeface="Calibri"/>
                <a:cs typeface="Calibri"/>
                <a:sym typeface="Calibri"/>
              </a:rPr>
              <a:t>, brought Dada to the New York art world in 1915, the same year he began making his enigmatic machinist portraits, such as </a:t>
            </a:r>
            <a:r>
              <a:rPr lang="en" sz="1200" i="1">
                <a:solidFill>
                  <a:srgbClr val="2B292B"/>
                </a:solidFill>
                <a:latin typeface="Calibri"/>
                <a:ea typeface="Calibri"/>
                <a:cs typeface="Calibri"/>
                <a:sym typeface="Calibri"/>
              </a:rPr>
              <a:t>The Child Carburetor</a:t>
            </a:r>
            <a:r>
              <a:rPr lang="en" sz="1200">
                <a:solidFill>
                  <a:srgbClr val="2B292B"/>
                </a:solidFill>
                <a:latin typeface="Calibri"/>
                <a:ea typeface="Calibri"/>
                <a:cs typeface="Calibri"/>
                <a:sym typeface="Calibri"/>
              </a:rPr>
              <a:t>, which had an immediate and lasting effect on American art. </a:t>
            </a:r>
            <a:r>
              <a:rPr lang="en" sz="1200" i="1">
                <a:solidFill>
                  <a:srgbClr val="2B292B"/>
                </a:solidFill>
                <a:latin typeface="Calibri"/>
                <a:ea typeface="Calibri"/>
                <a:cs typeface="Calibri"/>
                <a:sym typeface="Calibri"/>
              </a:rPr>
              <a:t>The Child Carburetor</a:t>
            </a:r>
            <a:r>
              <a:rPr lang="en" sz="1200">
                <a:solidFill>
                  <a:srgbClr val="2B292B"/>
                </a:solidFill>
                <a:latin typeface="Calibri"/>
                <a:ea typeface="Calibri"/>
                <a:cs typeface="Calibri"/>
                <a:sym typeface="Calibri"/>
              </a:rPr>
              <a:t> is based on an engineer’s diagram of a “Racing Claudel” carburetor, but the descriptive labels that identify its various mechanical elements establish a correspondence between machines and human bodies working together.</a:t>
            </a:r>
            <a:endParaRPr sz="1200">
              <a:solidFill>
                <a:srgbClr val="2B292B"/>
              </a:solidFill>
              <a:latin typeface="Calibri"/>
              <a:ea typeface="Calibri"/>
              <a:cs typeface="Calibri"/>
              <a:sym typeface="Calibri"/>
            </a:endParaRPr>
          </a:p>
          <a:p>
            <a:pPr marL="0" marR="292100" lvl="0" indent="0" algn="l" rtl="0">
              <a:lnSpc>
                <a:spcPct val="115000"/>
              </a:lnSpc>
              <a:spcBef>
                <a:spcPts val="0"/>
              </a:spcBef>
              <a:spcAft>
                <a:spcPts val="0"/>
              </a:spcAft>
              <a:buNone/>
            </a:pPr>
            <a:endParaRPr sz="1200">
              <a:solidFill>
                <a:srgbClr val="2B292B"/>
              </a:solidFill>
              <a:latin typeface="Calibri"/>
              <a:ea typeface="Calibri"/>
              <a:cs typeface="Calibri"/>
              <a:sym typeface="Calibri"/>
            </a:endParaRPr>
          </a:p>
          <a:p>
            <a:pPr marL="0" marR="292100" lvl="0" indent="0" algn="l" rtl="0">
              <a:lnSpc>
                <a:spcPct val="115000"/>
              </a:lnSpc>
              <a:spcBef>
                <a:spcPts val="0"/>
              </a:spcBef>
              <a:spcAft>
                <a:spcPts val="0"/>
              </a:spcAft>
              <a:buNone/>
            </a:pPr>
            <a:r>
              <a:rPr lang="en" sz="1200" b="1">
                <a:solidFill>
                  <a:srgbClr val="2B292B"/>
                </a:solidFill>
                <a:latin typeface="Calibri"/>
                <a:ea typeface="Calibri"/>
                <a:cs typeface="Calibri"/>
                <a:sym typeface="Calibri"/>
              </a:rPr>
              <a:t>Look at the shapes Picabia used in this visual of the carburetor. Sketch it using shapes - the line family, angled line family, circle family, dot family, and etc.</a:t>
            </a:r>
            <a:endParaRPr sz="1200" b="1">
              <a:solidFill>
                <a:srgbClr val="2B292B"/>
              </a:solidFill>
              <a:latin typeface="Calibri"/>
              <a:ea typeface="Calibri"/>
              <a:cs typeface="Calibri"/>
              <a:sym typeface="Calibri"/>
            </a:endParaRPr>
          </a:p>
        </p:txBody>
      </p:sp>
      <p:pic>
        <p:nvPicPr>
          <p:cNvPr id="101" name="Google Shape;101;p18"/>
          <p:cNvPicPr preferRelativeResize="0"/>
          <p:nvPr/>
        </p:nvPicPr>
        <p:blipFill>
          <a:blip r:embed="rId8">
            <a:alphaModFix/>
          </a:blip>
          <a:stretch>
            <a:fillRect/>
          </a:stretch>
        </p:blipFill>
        <p:spPr>
          <a:xfrm>
            <a:off x="265550" y="910900"/>
            <a:ext cx="3076701" cy="3943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19"/>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07" name="Google Shape;107;p19"/>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sp>
        <p:nvSpPr>
          <p:cNvPr id="108" name="Google Shape;108;p19"/>
          <p:cNvSpPr txBox="1"/>
          <p:nvPr/>
        </p:nvSpPr>
        <p:spPr>
          <a:xfrm>
            <a:off x="122475" y="779325"/>
            <a:ext cx="43824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000">
              <a:latin typeface="Calibri"/>
              <a:ea typeface="Calibri"/>
              <a:cs typeface="Calibri"/>
              <a:sym typeface="Calibri"/>
            </a:endParaRPr>
          </a:p>
        </p:txBody>
      </p:sp>
      <p:pic>
        <p:nvPicPr>
          <p:cNvPr id="109" name="Google Shape;109;p19"/>
          <p:cNvPicPr preferRelativeResize="0"/>
          <p:nvPr/>
        </p:nvPicPr>
        <p:blipFill>
          <a:blip r:embed="rId5">
            <a:alphaModFix/>
          </a:blip>
          <a:stretch>
            <a:fillRect/>
          </a:stretch>
        </p:blipFill>
        <p:spPr>
          <a:xfrm>
            <a:off x="7945501" y="2482125"/>
            <a:ext cx="1001099" cy="1121320"/>
          </a:xfrm>
          <a:prstGeom prst="rect">
            <a:avLst/>
          </a:prstGeom>
          <a:noFill/>
          <a:ln>
            <a:noFill/>
          </a:ln>
        </p:spPr>
      </p:pic>
      <p:pic>
        <p:nvPicPr>
          <p:cNvPr id="110" name="Google Shape;110;p19"/>
          <p:cNvPicPr preferRelativeResize="0"/>
          <p:nvPr/>
        </p:nvPicPr>
        <p:blipFill>
          <a:blip r:embed="rId6">
            <a:alphaModFix/>
          </a:blip>
          <a:stretch>
            <a:fillRect/>
          </a:stretch>
        </p:blipFill>
        <p:spPr>
          <a:xfrm>
            <a:off x="4736442" y="2482125"/>
            <a:ext cx="813368" cy="1121318"/>
          </a:xfrm>
          <a:prstGeom prst="rect">
            <a:avLst/>
          </a:prstGeom>
          <a:noFill/>
          <a:ln>
            <a:noFill/>
          </a:ln>
        </p:spPr>
      </p:pic>
      <p:pic>
        <p:nvPicPr>
          <p:cNvPr id="111" name="Google Shape;111;p19"/>
          <p:cNvPicPr preferRelativeResize="0"/>
          <p:nvPr/>
        </p:nvPicPr>
        <p:blipFill>
          <a:blip r:embed="rId7">
            <a:alphaModFix/>
          </a:blip>
          <a:stretch>
            <a:fillRect/>
          </a:stretch>
        </p:blipFill>
        <p:spPr>
          <a:xfrm>
            <a:off x="6885835" y="2496261"/>
            <a:ext cx="961237" cy="1107182"/>
          </a:xfrm>
          <a:prstGeom prst="rect">
            <a:avLst/>
          </a:prstGeom>
          <a:noFill/>
          <a:ln>
            <a:noFill/>
          </a:ln>
        </p:spPr>
      </p:pic>
      <p:pic>
        <p:nvPicPr>
          <p:cNvPr id="112" name="Google Shape;112;p19"/>
          <p:cNvPicPr preferRelativeResize="0"/>
          <p:nvPr/>
        </p:nvPicPr>
        <p:blipFill>
          <a:blip r:embed="rId8">
            <a:alphaModFix/>
          </a:blip>
          <a:stretch>
            <a:fillRect/>
          </a:stretch>
        </p:blipFill>
        <p:spPr>
          <a:xfrm>
            <a:off x="5648238" y="2489193"/>
            <a:ext cx="1139171" cy="1107182"/>
          </a:xfrm>
          <a:prstGeom prst="rect">
            <a:avLst/>
          </a:prstGeom>
          <a:noFill/>
          <a:ln>
            <a:noFill/>
          </a:ln>
        </p:spPr>
      </p:pic>
      <p:pic>
        <p:nvPicPr>
          <p:cNvPr id="113" name="Google Shape;113;p19"/>
          <p:cNvPicPr preferRelativeResize="0"/>
          <p:nvPr/>
        </p:nvPicPr>
        <p:blipFill>
          <a:blip r:embed="rId9">
            <a:alphaModFix/>
          </a:blip>
          <a:stretch>
            <a:fillRect/>
          </a:stretch>
        </p:blipFill>
        <p:spPr>
          <a:xfrm>
            <a:off x="7421838" y="1244920"/>
            <a:ext cx="1524770" cy="1107183"/>
          </a:xfrm>
          <a:prstGeom prst="rect">
            <a:avLst/>
          </a:prstGeom>
          <a:noFill/>
          <a:ln>
            <a:noFill/>
          </a:ln>
        </p:spPr>
      </p:pic>
      <p:pic>
        <p:nvPicPr>
          <p:cNvPr id="114" name="Google Shape;114;p19"/>
          <p:cNvPicPr preferRelativeResize="0"/>
          <p:nvPr/>
        </p:nvPicPr>
        <p:blipFill>
          <a:blip r:embed="rId10">
            <a:alphaModFix/>
          </a:blip>
          <a:stretch>
            <a:fillRect/>
          </a:stretch>
        </p:blipFill>
        <p:spPr>
          <a:xfrm>
            <a:off x="4722693" y="1306147"/>
            <a:ext cx="1001099" cy="1097104"/>
          </a:xfrm>
          <a:prstGeom prst="rect">
            <a:avLst/>
          </a:prstGeom>
          <a:noFill/>
          <a:ln>
            <a:noFill/>
          </a:ln>
        </p:spPr>
      </p:pic>
      <p:pic>
        <p:nvPicPr>
          <p:cNvPr id="115" name="Google Shape;115;p19"/>
          <p:cNvPicPr preferRelativeResize="0"/>
          <p:nvPr/>
        </p:nvPicPr>
        <p:blipFill>
          <a:blip r:embed="rId11">
            <a:alphaModFix/>
          </a:blip>
          <a:stretch>
            <a:fillRect/>
          </a:stretch>
        </p:blipFill>
        <p:spPr>
          <a:xfrm>
            <a:off x="6435478" y="3747606"/>
            <a:ext cx="1407378" cy="1097113"/>
          </a:xfrm>
          <a:prstGeom prst="rect">
            <a:avLst/>
          </a:prstGeom>
          <a:noFill/>
          <a:ln>
            <a:noFill/>
          </a:ln>
        </p:spPr>
      </p:pic>
      <p:pic>
        <p:nvPicPr>
          <p:cNvPr id="116" name="Google Shape;116;p19"/>
          <p:cNvPicPr preferRelativeResize="0"/>
          <p:nvPr/>
        </p:nvPicPr>
        <p:blipFill>
          <a:blip r:embed="rId12">
            <a:alphaModFix/>
          </a:blip>
          <a:stretch>
            <a:fillRect/>
          </a:stretch>
        </p:blipFill>
        <p:spPr>
          <a:xfrm>
            <a:off x="4736448" y="3733478"/>
            <a:ext cx="1466699" cy="1121320"/>
          </a:xfrm>
          <a:prstGeom prst="rect">
            <a:avLst/>
          </a:prstGeom>
          <a:noFill/>
          <a:ln>
            <a:noFill/>
          </a:ln>
        </p:spPr>
      </p:pic>
      <p:pic>
        <p:nvPicPr>
          <p:cNvPr id="117" name="Google Shape;117;p19"/>
          <p:cNvPicPr preferRelativeResize="0"/>
          <p:nvPr/>
        </p:nvPicPr>
        <p:blipFill>
          <a:blip r:embed="rId13">
            <a:alphaModFix/>
          </a:blip>
          <a:stretch>
            <a:fillRect/>
          </a:stretch>
        </p:blipFill>
        <p:spPr>
          <a:xfrm>
            <a:off x="5789225" y="1297581"/>
            <a:ext cx="1543770" cy="1121318"/>
          </a:xfrm>
          <a:prstGeom prst="rect">
            <a:avLst/>
          </a:prstGeom>
          <a:noFill/>
          <a:ln>
            <a:noFill/>
          </a:ln>
        </p:spPr>
      </p:pic>
      <p:pic>
        <p:nvPicPr>
          <p:cNvPr id="118" name="Google Shape;118;p19"/>
          <p:cNvPicPr preferRelativeResize="0"/>
          <p:nvPr/>
        </p:nvPicPr>
        <p:blipFill>
          <a:blip r:embed="rId14">
            <a:alphaModFix/>
          </a:blip>
          <a:stretch>
            <a:fillRect/>
          </a:stretch>
        </p:blipFill>
        <p:spPr>
          <a:xfrm>
            <a:off x="8075167" y="3733478"/>
            <a:ext cx="865207" cy="1121319"/>
          </a:xfrm>
          <a:prstGeom prst="rect">
            <a:avLst/>
          </a:prstGeom>
          <a:noFill/>
          <a:ln>
            <a:noFill/>
          </a:ln>
        </p:spPr>
      </p:pic>
      <p:sp>
        <p:nvSpPr>
          <p:cNvPr id="119" name="Google Shape;119;p19"/>
          <p:cNvSpPr txBox="1"/>
          <p:nvPr/>
        </p:nvSpPr>
        <p:spPr>
          <a:xfrm>
            <a:off x="113149" y="766500"/>
            <a:ext cx="4544100" cy="66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latin typeface="Calibri"/>
                <a:ea typeface="Calibri"/>
                <a:cs typeface="Calibri"/>
                <a:sym typeface="Calibri"/>
              </a:rPr>
              <a:t>Man Ray made a series in 1948 called </a:t>
            </a:r>
            <a:r>
              <a:rPr lang="en" sz="1300" i="1">
                <a:latin typeface="Calibri"/>
                <a:ea typeface="Calibri"/>
                <a:cs typeface="Calibri"/>
                <a:sym typeface="Calibri"/>
              </a:rPr>
              <a:t>The Shakespearean Equation</a:t>
            </a:r>
            <a:r>
              <a:rPr lang="en" sz="1300">
                <a:latin typeface="Calibri"/>
                <a:ea typeface="Calibri"/>
                <a:cs typeface="Calibri"/>
                <a:sym typeface="Calibri"/>
              </a:rPr>
              <a:t>. Match each image with its inspired Shakespearean Play...</a:t>
            </a:r>
            <a:endParaRPr sz="1300">
              <a:latin typeface="Calibri"/>
              <a:ea typeface="Calibri"/>
              <a:cs typeface="Calibri"/>
              <a:sym typeface="Calibri"/>
            </a:endParaRPr>
          </a:p>
        </p:txBody>
      </p:sp>
      <p:sp>
        <p:nvSpPr>
          <p:cNvPr id="120" name="Google Shape;120;p19"/>
          <p:cNvSpPr txBox="1"/>
          <p:nvPr/>
        </p:nvSpPr>
        <p:spPr>
          <a:xfrm>
            <a:off x="157675" y="2482125"/>
            <a:ext cx="4499700" cy="23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    Man Ray (Emmanuel Radnitzky) was born in Philadelphia, the eldest child of Russian Jewish immigrants. Later the family moved to Brooklyn, New York and in 1912, changed their surname to Ray. While still a child he showed significant artistic and technical abilities. He was enrolled in the Ferrer School in the autumn of 1912, and began to create some paintings. He befriended Marcel Duchamp who was then in New York and became drawn to Dada. In 1921 he moved to Paris where he stayed until the outbreak of the Second World War. During the 1920s he developed several methods for creating surrealist photographs for which he is now best known, however, despite being engrossed in this new medium he did not entirely abandon painting, though his output was modest.</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    After the war he returned to Paris and in the late 1940s he created a series of paintings </a:t>
            </a:r>
            <a:r>
              <a:rPr lang="en" sz="1000" i="1">
                <a:solidFill>
                  <a:schemeClr val="dk1"/>
                </a:solidFill>
                <a:latin typeface="Calibri"/>
                <a:ea typeface="Calibri"/>
                <a:cs typeface="Calibri"/>
                <a:sym typeface="Calibri"/>
              </a:rPr>
              <a:t>The Shakespearean Equations </a:t>
            </a:r>
            <a:r>
              <a:rPr lang="en" sz="1000">
                <a:solidFill>
                  <a:schemeClr val="dk1"/>
                </a:solidFill>
                <a:latin typeface="Calibri"/>
                <a:ea typeface="Calibri"/>
                <a:cs typeface="Calibri"/>
                <a:sym typeface="Calibri"/>
              </a:rPr>
              <a:t>which were based on some sculptural models he had found in a mathematical institute of complex equations of surfaces in three dimensional space. He created paintings incorporating these shapes and associated each with a play of Shakespeare. </a:t>
            </a:r>
            <a:endParaRPr sz="1000">
              <a:solidFill>
                <a:schemeClr val="dk1"/>
              </a:solidFill>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p:txBody>
      </p:sp>
      <p:sp>
        <p:nvSpPr>
          <p:cNvPr id="121" name="Google Shape;121;p19"/>
          <p:cNvSpPr txBox="1"/>
          <p:nvPr/>
        </p:nvSpPr>
        <p:spPr>
          <a:xfrm>
            <a:off x="189350" y="1442823"/>
            <a:ext cx="1543800" cy="102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As You Like It</a:t>
            </a: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Hamlet</a:t>
            </a: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Julius Caesar</a:t>
            </a: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King Lear</a:t>
            </a: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MacBeth</a:t>
            </a:r>
            <a:endParaRPr sz="1000">
              <a:latin typeface="Calibri"/>
              <a:ea typeface="Calibri"/>
              <a:cs typeface="Calibri"/>
              <a:sym typeface="Calibri"/>
            </a:endParaRPr>
          </a:p>
          <a:p>
            <a:pPr marL="0" lvl="0" indent="0" algn="l" rtl="0">
              <a:spcBef>
                <a:spcPts val="0"/>
              </a:spcBef>
              <a:spcAft>
                <a:spcPts val="0"/>
              </a:spcAft>
              <a:buNone/>
            </a:pPr>
            <a:r>
              <a:rPr lang="en" sz="1000">
                <a:latin typeface="Calibri"/>
                <a:ea typeface="Calibri"/>
                <a:cs typeface="Calibri"/>
                <a:sym typeface="Calibri"/>
              </a:rPr>
              <a:t>Measure for Measure</a:t>
            </a:r>
            <a:endParaRPr sz="1000">
              <a:latin typeface="Calibri"/>
              <a:ea typeface="Calibri"/>
              <a:cs typeface="Calibri"/>
              <a:sym typeface="Calibri"/>
            </a:endParaRPr>
          </a:p>
        </p:txBody>
      </p:sp>
      <p:pic>
        <p:nvPicPr>
          <p:cNvPr id="122" name="Google Shape;122;p19"/>
          <p:cNvPicPr preferRelativeResize="0"/>
          <p:nvPr/>
        </p:nvPicPr>
        <p:blipFill rotWithShape="1">
          <a:blip r:embed="rId15">
            <a:alphaModFix/>
          </a:blip>
          <a:srcRect t="4979"/>
          <a:stretch/>
        </p:blipFill>
        <p:spPr>
          <a:xfrm>
            <a:off x="2288150" y="1483133"/>
            <a:ext cx="1524750" cy="1068167"/>
          </a:xfrm>
          <a:prstGeom prst="rect">
            <a:avLst/>
          </a:prstGeom>
          <a:noFill/>
          <a:ln>
            <a:noFill/>
          </a:ln>
        </p:spPr>
      </p:pic>
      <p:sp>
        <p:nvSpPr>
          <p:cNvPr id="123" name="Google Shape;123;p19"/>
          <p:cNvSpPr txBox="1"/>
          <p:nvPr/>
        </p:nvSpPr>
        <p:spPr>
          <a:xfrm>
            <a:off x="1070250" y="1329473"/>
            <a:ext cx="1543800" cy="93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latin typeface="Calibri"/>
                <a:ea typeface="Calibri"/>
                <a:cs typeface="Calibri"/>
                <a:sym typeface="Calibri"/>
              </a:rPr>
              <a:t>Merchant of Venice</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Merry Wives of Windsor</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Much Ado About Nothing</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Romeo &amp; Juliet</a:t>
            </a:r>
            <a:endParaRPr sz="1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000">
                <a:solidFill>
                  <a:schemeClr val="dk1"/>
                </a:solidFill>
                <a:latin typeface="Calibri"/>
                <a:ea typeface="Calibri"/>
                <a:cs typeface="Calibri"/>
                <a:sym typeface="Calibri"/>
              </a:rPr>
              <a:t>Twelfth Night</a:t>
            </a:r>
            <a:endParaRPr sz="1000">
              <a:solidFill>
                <a:schemeClr val="dk1"/>
              </a:solidFill>
              <a:latin typeface="Calibri"/>
              <a:ea typeface="Calibri"/>
              <a:cs typeface="Calibri"/>
              <a:sym typeface="Calibri"/>
            </a:endParaRPr>
          </a:p>
          <a:p>
            <a:pPr marL="0" lvl="0" indent="0" algn="l" rtl="0">
              <a:spcBef>
                <a:spcPts val="0"/>
              </a:spcBef>
              <a:spcAft>
                <a:spcPts val="0"/>
              </a:spcAft>
              <a:buNone/>
            </a:pPr>
            <a:endParaRPr sz="1000">
              <a:latin typeface="Calibri"/>
              <a:ea typeface="Calibri"/>
              <a:cs typeface="Calibri"/>
              <a:sym typeface="Calibri"/>
            </a:endParaRPr>
          </a:p>
        </p:txBody>
      </p:sp>
      <p:pic>
        <p:nvPicPr>
          <p:cNvPr id="124" name="Google Shape;124;p19"/>
          <p:cNvPicPr preferRelativeResize="0"/>
          <p:nvPr/>
        </p:nvPicPr>
        <p:blipFill>
          <a:blip r:embed="rId16">
            <a:alphaModFix/>
          </a:blip>
          <a:stretch>
            <a:fillRect/>
          </a:stretch>
        </p:blipFill>
        <p:spPr>
          <a:xfrm>
            <a:off x="3792076" y="1312263"/>
            <a:ext cx="865200" cy="1084868"/>
          </a:xfrm>
          <a:prstGeom prst="rect">
            <a:avLst/>
          </a:prstGeom>
          <a:noFill/>
          <a:ln>
            <a:noFill/>
          </a:ln>
        </p:spPr>
      </p:pic>
      <p:sp>
        <p:nvSpPr>
          <p:cNvPr id="125" name="Google Shape;125;p19"/>
          <p:cNvSpPr txBox="1"/>
          <p:nvPr/>
        </p:nvSpPr>
        <p:spPr>
          <a:xfrm>
            <a:off x="5255163" y="4756825"/>
            <a:ext cx="3685200" cy="2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10 			        11 			          12</a:t>
            </a:r>
            <a:endParaRPr sz="1100">
              <a:latin typeface="Calibri"/>
              <a:ea typeface="Calibri"/>
              <a:cs typeface="Calibri"/>
              <a:sym typeface="Calibri"/>
            </a:endParaRPr>
          </a:p>
        </p:txBody>
      </p:sp>
      <p:sp>
        <p:nvSpPr>
          <p:cNvPr id="126" name="Google Shape;126;p19"/>
          <p:cNvSpPr txBox="1"/>
          <p:nvPr/>
        </p:nvSpPr>
        <p:spPr>
          <a:xfrm>
            <a:off x="4894338" y="3501388"/>
            <a:ext cx="3685200" cy="2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    6		         7			8		      9</a:t>
            </a:r>
            <a:endParaRPr sz="1100">
              <a:latin typeface="Calibri"/>
              <a:ea typeface="Calibri"/>
              <a:cs typeface="Calibri"/>
              <a:sym typeface="Calibri"/>
            </a:endParaRPr>
          </a:p>
        </p:txBody>
      </p:sp>
      <p:sp>
        <p:nvSpPr>
          <p:cNvPr id="127" name="Google Shape;127;p19"/>
          <p:cNvSpPr txBox="1"/>
          <p:nvPr/>
        </p:nvSpPr>
        <p:spPr>
          <a:xfrm>
            <a:off x="2760759" y="2245975"/>
            <a:ext cx="6276600" cy="24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   1		                     2		3		      	4			    5</a:t>
            </a:r>
            <a:endParaRPr sz="11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0"/>
          <p:cNvPicPr preferRelativeResize="0"/>
          <p:nvPr/>
        </p:nvPicPr>
        <p:blipFill>
          <a:blip r:embed="rId3">
            <a:alphaModFix/>
          </a:blip>
          <a:stretch>
            <a:fillRect/>
          </a:stretch>
        </p:blipFill>
        <p:spPr>
          <a:xfrm>
            <a:off x="7640463" y="1759195"/>
            <a:ext cx="1306124" cy="1462975"/>
          </a:xfrm>
          <a:prstGeom prst="rect">
            <a:avLst/>
          </a:prstGeom>
          <a:noFill/>
          <a:ln>
            <a:noFill/>
          </a:ln>
        </p:spPr>
      </p:pic>
      <p:pic>
        <p:nvPicPr>
          <p:cNvPr id="133" name="Google Shape;133;p20"/>
          <p:cNvPicPr preferRelativeResize="0"/>
          <p:nvPr/>
        </p:nvPicPr>
        <p:blipFill>
          <a:blip r:embed="rId4">
            <a:alphaModFix/>
          </a:blip>
          <a:stretch>
            <a:fillRect/>
          </a:stretch>
        </p:blipFill>
        <p:spPr>
          <a:xfrm>
            <a:off x="3453637" y="1759195"/>
            <a:ext cx="1061194" cy="1462974"/>
          </a:xfrm>
          <a:prstGeom prst="rect">
            <a:avLst/>
          </a:prstGeom>
          <a:noFill/>
          <a:ln>
            <a:noFill/>
          </a:ln>
        </p:spPr>
      </p:pic>
      <p:pic>
        <p:nvPicPr>
          <p:cNvPr id="134" name="Google Shape;134;p20"/>
          <p:cNvPicPr preferRelativeResize="0"/>
          <p:nvPr/>
        </p:nvPicPr>
        <p:blipFill>
          <a:blip r:embed="rId5">
            <a:alphaModFix/>
          </a:blip>
          <a:stretch>
            <a:fillRect/>
          </a:stretch>
        </p:blipFill>
        <p:spPr>
          <a:xfrm>
            <a:off x="6257928" y="1777639"/>
            <a:ext cx="1254116" cy="1444532"/>
          </a:xfrm>
          <a:prstGeom prst="rect">
            <a:avLst/>
          </a:prstGeom>
          <a:noFill/>
          <a:ln>
            <a:noFill/>
          </a:ln>
        </p:spPr>
      </p:pic>
      <p:pic>
        <p:nvPicPr>
          <p:cNvPr id="135" name="Google Shape;135;p20"/>
          <p:cNvPicPr preferRelativeResize="0"/>
          <p:nvPr/>
        </p:nvPicPr>
        <p:blipFill>
          <a:blip r:embed="rId6">
            <a:alphaModFix/>
          </a:blip>
          <a:stretch>
            <a:fillRect/>
          </a:stretch>
        </p:blipFill>
        <p:spPr>
          <a:xfrm>
            <a:off x="4643248" y="1768417"/>
            <a:ext cx="1486265" cy="1444531"/>
          </a:xfrm>
          <a:prstGeom prst="rect">
            <a:avLst/>
          </a:prstGeom>
          <a:noFill/>
          <a:ln>
            <a:noFill/>
          </a:ln>
        </p:spPr>
      </p:pic>
      <p:pic>
        <p:nvPicPr>
          <p:cNvPr id="136" name="Google Shape;136;p20"/>
          <p:cNvPicPr preferRelativeResize="0"/>
          <p:nvPr/>
        </p:nvPicPr>
        <p:blipFill>
          <a:blip r:embed="rId7">
            <a:alphaModFix/>
          </a:blip>
          <a:stretch>
            <a:fillRect/>
          </a:stretch>
        </p:blipFill>
        <p:spPr>
          <a:xfrm>
            <a:off x="6926696" y="65938"/>
            <a:ext cx="1989353" cy="1444531"/>
          </a:xfrm>
          <a:prstGeom prst="rect">
            <a:avLst/>
          </a:prstGeom>
          <a:noFill/>
          <a:ln>
            <a:noFill/>
          </a:ln>
        </p:spPr>
      </p:pic>
      <p:pic>
        <p:nvPicPr>
          <p:cNvPr id="137" name="Google Shape;137;p20"/>
          <p:cNvPicPr preferRelativeResize="0"/>
          <p:nvPr/>
        </p:nvPicPr>
        <p:blipFill>
          <a:blip r:embed="rId8">
            <a:alphaModFix/>
          </a:blip>
          <a:stretch>
            <a:fillRect/>
          </a:stretch>
        </p:blipFill>
        <p:spPr>
          <a:xfrm>
            <a:off x="3435698" y="72507"/>
            <a:ext cx="1306123" cy="1431382"/>
          </a:xfrm>
          <a:prstGeom prst="rect">
            <a:avLst/>
          </a:prstGeom>
          <a:noFill/>
          <a:ln>
            <a:noFill/>
          </a:ln>
        </p:spPr>
      </p:pic>
      <p:pic>
        <p:nvPicPr>
          <p:cNvPr id="138" name="Google Shape;138;p20"/>
          <p:cNvPicPr preferRelativeResize="0"/>
          <p:nvPr/>
        </p:nvPicPr>
        <p:blipFill>
          <a:blip r:embed="rId9">
            <a:alphaModFix/>
          </a:blip>
          <a:stretch>
            <a:fillRect/>
          </a:stretch>
        </p:blipFill>
        <p:spPr>
          <a:xfrm>
            <a:off x="5670352" y="3410258"/>
            <a:ext cx="1836191" cy="1431394"/>
          </a:xfrm>
          <a:prstGeom prst="rect">
            <a:avLst/>
          </a:prstGeom>
          <a:noFill/>
          <a:ln>
            <a:noFill/>
          </a:ln>
        </p:spPr>
      </p:pic>
      <p:pic>
        <p:nvPicPr>
          <p:cNvPr id="139" name="Google Shape;139;p20"/>
          <p:cNvPicPr preferRelativeResize="0"/>
          <p:nvPr/>
        </p:nvPicPr>
        <p:blipFill>
          <a:blip r:embed="rId10">
            <a:alphaModFix/>
          </a:blip>
          <a:stretch>
            <a:fillRect/>
          </a:stretch>
        </p:blipFill>
        <p:spPr>
          <a:xfrm>
            <a:off x="3453645" y="3391825"/>
            <a:ext cx="1913587" cy="1462975"/>
          </a:xfrm>
          <a:prstGeom prst="rect">
            <a:avLst/>
          </a:prstGeom>
          <a:noFill/>
          <a:ln>
            <a:noFill/>
          </a:ln>
        </p:spPr>
      </p:pic>
      <p:pic>
        <p:nvPicPr>
          <p:cNvPr id="140" name="Google Shape;140;p20"/>
          <p:cNvPicPr preferRelativeResize="0"/>
          <p:nvPr/>
        </p:nvPicPr>
        <p:blipFill>
          <a:blip r:embed="rId11">
            <a:alphaModFix/>
          </a:blip>
          <a:stretch>
            <a:fillRect/>
          </a:stretch>
        </p:blipFill>
        <p:spPr>
          <a:xfrm>
            <a:off x="4827192" y="61332"/>
            <a:ext cx="2014140" cy="1462974"/>
          </a:xfrm>
          <a:prstGeom prst="rect">
            <a:avLst/>
          </a:prstGeom>
          <a:noFill/>
          <a:ln>
            <a:noFill/>
          </a:ln>
        </p:spPr>
      </p:pic>
      <p:pic>
        <p:nvPicPr>
          <p:cNvPr id="141" name="Google Shape;141;p20"/>
          <p:cNvPicPr preferRelativeResize="0"/>
          <p:nvPr/>
        </p:nvPicPr>
        <p:blipFill>
          <a:blip r:embed="rId12">
            <a:alphaModFix/>
          </a:blip>
          <a:stretch>
            <a:fillRect/>
          </a:stretch>
        </p:blipFill>
        <p:spPr>
          <a:xfrm>
            <a:off x="7809637" y="3391825"/>
            <a:ext cx="1128827" cy="1462974"/>
          </a:xfrm>
          <a:prstGeom prst="rect">
            <a:avLst/>
          </a:prstGeom>
          <a:noFill/>
          <a:ln>
            <a:noFill/>
          </a:ln>
        </p:spPr>
      </p:pic>
      <p:sp>
        <p:nvSpPr>
          <p:cNvPr id="142" name="Google Shape;142;p20"/>
          <p:cNvSpPr txBox="1"/>
          <p:nvPr/>
        </p:nvSpPr>
        <p:spPr>
          <a:xfrm>
            <a:off x="534375" y="2214775"/>
            <a:ext cx="2727600" cy="2689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latin typeface="Calibri"/>
                <a:ea typeface="Calibri"/>
                <a:cs typeface="Calibri"/>
                <a:sym typeface="Calibri"/>
              </a:rPr>
              <a:t>All’s Well that Ends Well</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As You Like It</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Hamlet</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Julius Caesar</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King Lear</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MacBeth</a:t>
            </a:r>
            <a:endParaRPr>
              <a:latin typeface="Calibri"/>
              <a:ea typeface="Calibri"/>
              <a:cs typeface="Calibri"/>
              <a:sym typeface="Calibri"/>
            </a:endParaRPr>
          </a:p>
          <a:p>
            <a:pPr marL="0" lvl="0" indent="0" algn="r" rtl="0">
              <a:spcBef>
                <a:spcPts val="0"/>
              </a:spcBef>
              <a:spcAft>
                <a:spcPts val="0"/>
              </a:spcAft>
              <a:buNone/>
            </a:pPr>
            <a:r>
              <a:rPr lang="en">
                <a:latin typeface="Calibri"/>
                <a:ea typeface="Calibri"/>
                <a:cs typeface="Calibri"/>
                <a:sym typeface="Calibri"/>
              </a:rPr>
              <a:t>Measure for Measure</a:t>
            </a:r>
            <a:endParaRPr>
              <a:latin typeface="Calibri"/>
              <a:ea typeface="Calibri"/>
              <a:cs typeface="Calibri"/>
              <a:sym typeface="Calibri"/>
            </a:endParaRPr>
          </a:p>
          <a:p>
            <a:pPr marL="0" lvl="0" indent="0" algn="r"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Merry Wives of Windsor</a:t>
            </a:r>
            <a:endParaRPr>
              <a:solidFill>
                <a:schemeClr val="dk1"/>
              </a:solidFill>
              <a:latin typeface="Calibri"/>
              <a:ea typeface="Calibri"/>
              <a:cs typeface="Calibri"/>
              <a:sym typeface="Calibri"/>
            </a:endParaRPr>
          </a:p>
          <a:p>
            <a:pPr marL="0" lvl="0" indent="0" algn="r"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Much Ado About Nothing</a:t>
            </a:r>
            <a:endParaRPr>
              <a:solidFill>
                <a:schemeClr val="dk1"/>
              </a:solidFill>
              <a:latin typeface="Calibri"/>
              <a:ea typeface="Calibri"/>
              <a:cs typeface="Calibri"/>
              <a:sym typeface="Calibri"/>
            </a:endParaRPr>
          </a:p>
          <a:p>
            <a:pPr marL="0" lvl="0" indent="0" algn="r"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Romeo &amp; Juliet</a:t>
            </a:r>
            <a:endParaRPr>
              <a:solidFill>
                <a:schemeClr val="dk1"/>
              </a:solidFill>
              <a:latin typeface="Calibri"/>
              <a:ea typeface="Calibri"/>
              <a:cs typeface="Calibri"/>
              <a:sym typeface="Calibri"/>
            </a:endParaRPr>
          </a:p>
          <a:p>
            <a:pPr marL="0" lvl="0" indent="0" algn="r"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The Merchant of Venice</a:t>
            </a:r>
            <a:endParaRPr>
              <a:solidFill>
                <a:schemeClr val="dk1"/>
              </a:solidFill>
              <a:latin typeface="Calibri"/>
              <a:ea typeface="Calibri"/>
              <a:cs typeface="Calibri"/>
              <a:sym typeface="Calibri"/>
            </a:endParaRPr>
          </a:p>
          <a:p>
            <a:pPr marL="0" lvl="0" indent="0" algn="r" rtl="0">
              <a:spcBef>
                <a:spcPts val="0"/>
              </a:spcBef>
              <a:spcAft>
                <a:spcPts val="0"/>
              </a:spcAft>
              <a:buNone/>
            </a:pPr>
            <a:r>
              <a:rPr lang="en">
                <a:solidFill>
                  <a:schemeClr val="dk1"/>
                </a:solidFill>
                <a:latin typeface="Calibri"/>
                <a:ea typeface="Calibri"/>
                <a:cs typeface="Calibri"/>
                <a:sym typeface="Calibri"/>
              </a:rPr>
              <a:t>Twelfth Night</a:t>
            </a:r>
            <a:endParaRPr>
              <a:latin typeface="Calibri"/>
              <a:ea typeface="Calibri"/>
              <a:cs typeface="Calibri"/>
              <a:sym typeface="Calibri"/>
            </a:endParaRPr>
          </a:p>
        </p:txBody>
      </p:sp>
      <p:pic>
        <p:nvPicPr>
          <p:cNvPr id="143" name="Google Shape;143;p20"/>
          <p:cNvPicPr preferRelativeResize="0"/>
          <p:nvPr/>
        </p:nvPicPr>
        <p:blipFill rotWithShape="1">
          <a:blip r:embed="rId13">
            <a:alphaModFix/>
          </a:blip>
          <a:srcRect t="7063"/>
          <a:stretch/>
        </p:blipFill>
        <p:spPr>
          <a:xfrm>
            <a:off x="125250" y="161301"/>
            <a:ext cx="1989301" cy="1363006"/>
          </a:xfrm>
          <a:prstGeom prst="rect">
            <a:avLst/>
          </a:prstGeom>
          <a:noFill/>
          <a:ln>
            <a:noFill/>
          </a:ln>
        </p:spPr>
      </p:pic>
      <p:sp>
        <p:nvSpPr>
          <p:cNvPr id="144" name="Google Shape;144;p20"/>
          <p:cNvSpPr txBox="1"/>
          <p:nvPr/>
        </p:nvSpPr>
        <p:spPr>
          <a:xfrm>
            <a:off x="178000" y="1884900"/>
            <a:ext cx="3257700" cy="39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i="1">
                <a:solidFill>
                  <a:schemeClr val="dk1"/>
                </a:solidFill>
                <a:latin typeface="Calibri"/>
                <a:ea typeface="Calibri"/>
                <a:cs typeface="Calibri"/>
                <a:sym typeface="Calibri"/>
              </a:rPr>
              <a:t>The Shakespearean Equation</a:t>
            </a:r>
            <a:r>
              <a:rPr lang="en" sz="1600">
                <a:solidFill>
                  <a:schemeClr val="dk1"/>
                </a:solidFill>
                <a:latin typeface="Calibri"/>
                <a:ea typeface="Calibri"/>
                <a:cs typeface="Calibri"/>
                <a:sym typeface="Calibri"/>
              </a:rPr>
              <a:t> Series:</a:t>
            </a:r>
            <a:endParaRPr sz="1600"/>
          </a:p>
        </p:txBody>
      </p:sp>
      <p:sp>
        <p:nvSpPr>
          <p:cNvPr id="145" name="Google Shape;145;p20"/>
          <p:cNvSpPr txBox="1"/>
          <p:nvPr/>
        </p:nvSpPr>
        <p:spPr>
          <a:xfrm>
            <a:off x="5765225" y="4811250"/>
            <a:ext cx="18363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All’s Well that Ends Well</a:t>
            </a:r>
            <a:endParaRPr sz="1200">
              <a:latin typeface="Calibri"/>
              <a:ea typeface="Calibri"/>
              <a:cs typeface="Calibri"/>
              <a:sym typeface="Calibri"/>
            </a:endParaRPr>
          </a:p>
        </p:txBody>
      </p:sp>
      <p:sp>
        <p:nvSpPr>
          <p:cNvPr id="146" name="Google Shape;146;p20"/>
          <p:cNvSpPr txBox="1"/>
          <p:nvPr/>
        </p:nvSpPr>
        <p:spPr>
          <a:xfrm>
            <a:off x="3530975" y="4811250"/>
            <a:ext cx="1836300" cy="25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Hamlet</a:t>
            </a:r>
            <a:endParaRPr sz="1200">
              <a:latin typeface="Calibri"/>
              <a:ea typeface="Calibri"/>
              <a:cs typeface="Calibri"/>
              <a:sym typeface="Calibri"/>
            </a:endParaRPr>
          </a:p>
        </p:txBody>
      </p:sp>
      <p:sp>
        <p:nvSpPr>
          <p:cNvPr id="147" name="Google Shape;147;p20"/>
          <p:cNvSpPr txBox="1"/>
          <p:nvPr/>
        </p:nvSpPr>
        <p:spPr>
          <a:xfrm>
            <a:off x="7828025" y="4811250"/>
            <a:ext cx="1128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Romeo &amp; Juliet</a:t>
            </a:r>
            <a:endParaRPr sz="1200">
              <a:latin typeface="Calibri"/>
              <a:ea typeface="Calibri"/>
              <a:cs typeface="Calibri"/>
              <a:sym typeface="Calibri"/>
            </a:endParaRPr>
          </a:p>
        </p:txBody>
      </p:sp>
      <p:sp>
        <p:nvSpPr>
          <p:cNvPr id="148" name="Google Shape;148;p20"/>
          <p:cNvSpPr txBox="1"/>
          <p:nvPr/>
        </p:nvSpPr>
        <p:spPr>
          <a:xfrm>
            <a:off x="7751825" y="3134850"/>
            <a:ext cx="1128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As You Like It</a:t>
            </a:r>
            <a:endParaRPr sz="1200">
              <a:latin typeface="Calibri"/>
              <a:ea typeface="Calibri"/>
              <a:cs typeface="Calibri"/>
              <a:sym typeface="Calibri"/>
            </a:endParaRPr>
          </a:p>
        </p:txBody>
      </p:sp>
      <p:sp>
        <p:nvSpPr>
          <p:cNvPr id="149" name="Google Shape;149;p20"/>
          <p:cNvSpPr txBox="1"/>
          <p:nvPr/>
        </p:nvSpPr>
        <p:spPr>
          <a:xfrm>
            <a:off x="6380225" y="3134850"/>
            <a:ext cx="1128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Julius Caesar</a:t>
            </a:r>
            <a:endParaRPr sz="1200">
              <a:latin typeface="Calibri"/>
              <a:ea typeface="Calibri"/>
              <a:cs typeface="Calibri"/>
              <a:sym typeface="Calibri"/>
            </a:endParaRPr>
          </a:p>
        </p:txBody>
      </p:sp>
      <p:sp>
        <p:nvSpPr>
          <p:cNvPr id="150" name="Google Shape;150;p20"/>
          <p:cNvSpPr txBox="1"/>
          <p:nvPr/>
        </p:nvSpPr>
        <p:spPr>
          <a:xfrm>
            <a:off x="4807200" y="3134850"/>
            <a:ext cx="1254000" cy="25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King Lear</a:t>
            </a:r>
            <a:endParaRPr sz="1200">
              <a:latin typeface="Calibri"/>
              <a:ea typeface="Calibri"/>
              <a:cs typeface="Calibri"/>
              <a:sym typeface="Calibri"/>
            </a:endParaRPr>
          </a:p>
        </p:txBody>
      </p:sp>
      <p:sp>
        <p:nvSpPr>
          <p:cNvPr id="151" name="Google Shape;151;p20"/>
          <p:cNvSpPr txBox="1"/>
          <p:nvPr/>
        </p:nvSpPr>
        <p:spPr>
          <a:xfrm>
            <a:off x="3283200" y="3134850"/>
            <a:ext cx="14862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Merchant of Venice</a:t>
            </a:r>
            <a:endParaRPr sz="1200">
              <a:latin typeface="Calibri"/>
              <a:ea typeface="Calibri"/>
              <a:cs typeface="Calibri"/>
              <a:sym typeface="Calibri"/>
            </a:endParaRPr>
          </a:p>
        </p:txBody>
      </p:sp>
      <p:sp>
        <p:nvSpPr>
          <p:cNvPr id="152" name="Google Shape;152;p20"/>
          <p:cNvSpPr txBox="1"/>
          <p:nvPr/>
        </p:nvSpPr>
        <p:spPr>
          <a:xfrm>
            <a:off x="3495975" y="1447800"/>
            <a:ext cx="1128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Twelfth Night</a:t>
            </a:r>
            <a:endParaRPr sz="1200">
              <a:latin typeface="Calibri"/>
              <a:ea typeface="Calibri"/>
              <a:cs typeface="Calibri"/>
              <a:sym typeface="Calibri"/>
            </a:endParaRPr>
          </a:p>
        </p:txBody>
      </p:sp>
      <p:sp>
        <p:nvSpPr>
          <p:cNvPr id="153" name="Google Shape;153;p20"/>
          <p:cNvSpPr txBox="1"/>
          <p:nvPr/>
        </p:nvSpPr>
        <p:spPr>
          <a:xfrm>
            <a:off x="4827200" y="1447800"/>
            <a:ext cx="1989300" cy="25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Much Ado About Nothing</a:t>
            </a:r>
            <a:endParaRPr sz="1200">
              <a:latin typeface="Calibri"/>
              <a:ea typeface="Calibri"/>
              <a:cs typeface="Calibri"/>
              <a:sym typeface="Calibri"/>
            </a:endParaRPr>
          </a:p>
        </p:txBody>
      </p:sp>
      <p:sp>
        <p:nvSpPr>
          <p:cNvPr id="154" name="Google Shape;154;p20"/>
          <p:cNvSpPr txBox="1"/>
          <p:nvPr/>
        </p:nvSpPr>
        <p:spPr>
          <a:xfrm>
            <a:off x="7095025" y="1447800"/>
            <a:ext cx="18363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Merry Wives of Windsor</a:t>
            </a:r>
            <a:endParaRPr sz="1200">
              <a:latin typeface="Calibri"/>
              <a:ea typeface="Calibri"/>
              <a:cs typeface="Calibri"/>
              <a:sym typeface="Calibri"/>
            </a:endParaRPr>
          </a:p>
        </p:txBody>
      </p:sp>
      <p:sp>
        <p:nvSpPr>
          <p:cNvPr id="155" name="Google Shape;155;p20"/>
          <p:cNvSpPr txBox="1"/>
          <p:nvPr/>
        </p:nvSpPr>
        <p:spPr>
          <a:xfrm>
            <a:off x="335850" y="1447800"/>
            <a:ext cx="15681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Measure for Measure</a:t>
            </a:r>
            <a:endParaRPr sz="1200">
              <a:latin typeface="Calibri"/>
              <a:ea typeface="Calibri"/>
              <a:cs typeface="Calibri"/>
              <a:sym typeface="Calibri"/>
            </a:endParaRPr>
          </a:p>
        </p:txBody>
      </p:sp>
      <p:pic>
        <p:nvPicPr>
          <p:cNvPr id="156" name="Google Shape;156;p20"/>
          <p:cNvPicPr preferRelativeResize="0"/>
          <p:nvPr/>
        </p:nvPicPr>
        <p:blipFill>
          <a:blip r:embed="rId14">
            <a:alphaModFix/>
          </a:blip>
          <a:stretch>
            <a:fillRect/>
          </a:stretch>
        </p:blipFill>
        <p:spPr>
          <a:xfrm>
            <a:off x="2210700" y="85072"/>
            <a:ext cx="1128850" cy="1415478"/>
          </a:xfrm>
          <a:prstGeom prst="rect">
            <a:avLst/>
          </a:prstGeom>
          <a:noFill/>
          <a:ln>
            <a:noFill/>
          </a:ln>
        </p:spPr>
      </p:pic>
      <p:sp>
        <p:nvSpPr>
          <p:cNvPr id="157" name="Google Shape;157;p20"/>
          <p:cNvSpPr txBox="1"/>
          <p:nvPr/>
        </p:nvSpPr>
        <p:spPr>
          <a:xfrm>
            <a:off x="2210675" y="1447800"/>
            <a:ext cx="1128900" cy="25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libri"/>
                <a:ea typeface="Calibri"/>
                <a:cs typeface="Calibri"/>
                <a:sym typeface="Calibri"/>
              </a:rPr>
              <a:t>MacBeth</a:t>
            </a:r>
            <a:endParaRPr sz="12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gtEl>
                                        <p:attrNameLst>
                                          <p:attrName>style.visibility</p:attrName>
                                        </p:attrNameLst>
                                      </p:cBhvr>
                                      <p:to>
                                        <p:strVal val="visible"/>
                                      </p:to>
                                    </p:set>
                                    <p:animEffect transition="in" filter="fade">
                                      <p:cBhvr>
                                        <p:cTn id="12" dur="1000"/>
                                        <p:tgtEl>
                                          <p:spTgt spid="1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fade">
                                      <p:cBhvr>
                                        <p:cTn id="17" dur="1000"/>
                                        <p:tgtEl>
                                          <p:spTgt spid="1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
                                        </p:tgtEl>
                                        <p:attrNameLst>
                                          <p:attrName>style.visibility</p:attrName>
                                        </p:attrNameLst>
                                      </p:cBhvr>
                                      <p:to>
                                        <p:strVal val="visible"/>
                                      </p:to>
                                    </p:set>
                                    <p:animEffect transition="in" filter="fade">
                                      <p:cBhvr>
                                        <p:cTn id="22" dur="1000"/>
                                        <p:tgtEl>
                                          <p:spTgt spid="1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4"/>
                                        </p:tgtEl>
                                        <p:attrNameLst>
                                          <p:attrName>style.visibility</p:attrName>
                                        </p:attrNameLst>
                                      </p:cBhvr>
                                      <p:to>
                                        <p:strVal val="visible"/>
                                      </p:to>
                                    </p:set>
                                    <p:animEffect transition="in" filter="fade">
                                      <p:cBhvr>
                                        <p:cTn id="27" dur="1000"/>
                                        <p:tgtEl>
                                          <p:spTgt spid="15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fade">
                                      <p:cBhvr>
                                        <p:cTn id="32" dur="1000"/>
                                        <p:tgtEl>
                                          <p:spTgt spid="15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0"/>
                                        </p:tgtEl>
                                        <p:attrNameLst>
                                          <p:attrName>style.visibility</p:attrName>
                                        </p:attrNameLst>
                                      </p:cBhvr>
                                      <p:to>
                                        <p:strVal val="visible"/>
                                      </p:to>
                                    </p:set>
                                    <p:animEffect transition="in" filter="fade">
                                      <p:cBhvr>
                                        <p:cTn id="37" dur="1000"/>
                                        <p:tgtEl>
                                          <p:spTgt spid="15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fade">
                                      <p:cBhvr>
                                        <p:cTn id="42" dur="1000"/>
                                        <p:tgtEl>
                                          <p:spTgt spid="14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8"/>
                                        </p:tgtEl>
                                        <p:attrNameLst>
                                          <p:attrName>style.visibility</p:attrName>
                                        </p:attrNameLst>
                                      </p:cBhvr>
                                      <p:to>
                                        <p:strVal val="visible"/>
                                      </p:to>
                                    </p:set>
                                    <p:animEffect transition="in" filter="fade">
                                      <p:cBhvr>
                                        <p:cTn id="47" dur="1000"/>
                                        <p:tgtEl>
                                          <p:spTgt spid="1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1000"/>
                                        <p:tgtEl>
                                          <p:spTgt spid="14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5"/>
                                        </p:tgtEl>
                                        <p:attrNameLst>
                                          <p:attrName>style.visibility</p:attrName>
                                        </p:attrNameLst>
                                      </p:cBhvr>
                                      <p:to>
                                        <p:strVal val="visible"/>
                                      </p:to>
                                    </p:set>
                                    <p:animEffect transition="in" filter="fade">
                                      <p:cBhvr>
                                        <p:cTn id="57" dur="1000"/>
                                        <p:tgtEl>
                                          <p:spTgt spid="14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47"/>
                                        </p:tgtEl>
                                        <p:attrNameLst>
                                          <p:attrName>style.visibility</p:attrName>
                                        </p:attrNameLst>
                                      </p:cBhvr>
                                      <p:to>
                                        <p:strVal val="visible"/>
                                      </p:to>
                                    </p:set>
                                    <p:animEffect transition="in" filter="fade">
                                      <p:cBhvr>
                                        <p:cTn id="62"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21"/>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163" name="Google Shape;163;p21"/>
          <p:cNvPicPr preferRelativeResize="0"/>
          <p:nvPr/>
        </p:nvPicPr>
        <p:blipFill rotWithShape="1">
          <a:blip r:embed="rId4">
            <a:alphaModFix/>
          </a:blip>
          <a:srcRect l="4445" t="62037" r="71920" b="23646"/>
          <a:stretch/>
        </p:blipFill>
        <p:spPr>
          <a:xfrm>
            <a:off x="4786475" y="111575"/>
            <a:ext cx="3905026" cy="1827875"/>
          </a:xfrm>
          <a:prstGeom prst="rect">
            <a:avLst/>
          </a:prstGeom>
          <a:noFill/>
          <a:ln>
            <a:noFill/>
          </a:ln>
        </p:spPr>
      </p:pic>
      <p:pic>
        <p:nvPicPr>
          <p:cNvPr id="164" name="Google Shape;164;p21"/>
          <p:cNvPicPr preferRelativeResize="0"/>
          <p:nvPr/>
        </p:nvPicPr>
        <p:blipFill>
          <a:blip r:embed="rId5">
            <a:alphaModFix/>
          </a:blip>
          <a:stretch>
            <a:fillRect/>
          </a:stretch>
        </p:blipFill>
        <p:spPr>
          <a:xfrm>
            <a:off x="4838450" y="2007225"/>
            <a:ext cx="1926994" cy="2899250"/>
          </a:xfrm>
          <a:prstGeom prst="rect">
            <a:avLst/>
          </a:prstGeom>
          <a:noFill/>
          <a:ln>
            <a:noFill/>
          </a:ln>
        </p:spPr>
      </p:pic>
      <p:pic>
        <p:nvPicPr>
          <p:cNvPr id="165" name="Google Shape;165;p21"/>
          <p:cNvPicPr preferRelativeResize="0"/>
          <p:nvPr/>
        </p:nvPicPr>
        <p:blipFill>
          <a:blip r:embed="rId6">
            <a:alphaModFix/>
          </a:blip>
          <a:stretch>
            <a:fillRect/>
          </a:stretch>
        </p:blipFill>
        <p:spPr>
          <a:xfrm>
            <a:off x="6884000" y="2007225"/>
            <a:ext cx="1927001" cy="2890537"/>
          </a:xfrm>
          <a:prstGeom prst="rect">
            <a:avLst/>
          </a:prstGeom>
          <a:noFill/>
          <a:ln>
            <a:noFill/>
          </a:ln>
        </p:spPr>
      </p:pic>
      <p:pic>
        <p:nvPicPr>
          <p:cNvPr id="166" name="Google Shape;166;p21"/>
          <p:cNvPicPr preferRelativeResize="0"/>
          <p:nvPr/>
        </p:nvPicPr>
        <p:blipFill>
          <a:blip r:embed="rId7">
            <a:alphaModFix/>
          </a:blip>
          <a:stretch>
            <a:fillRect/>
          </a:stretch>
        </p:blipFill>
        <p:spPr>
          <a:xfrm>
            <a:off x="238225" y="1802926"/>
            <a:ext cx="4481674" cy="3103559"/>
          </a:xfrm>
          <a:prstGeom prst="rect">
            <a:avLst/>
          </a:prstGeom>
          <a:noFill/>
          <a:ln>
            <a:noFill/>
          </a:ln>
        </p:spPr>
      </p:pic>
      <p:sp>
        <p:nvSpPr>
          <p:cNvPr id="167" name="Google Shape;167;p21"/>
          <p:cNvSpPr txBox="1"/>
          <p:nvPr/>
        </p:nvSpPr>
        <p:spPr>
          <a:xfrm>
            <a:off x="145050" y="881425"/>
            <a:ext cx="4693500" cy="82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Observe Louise Bourgeois’ sculpture “Maman,” bronze and marble. What Elements and Principles of Art did she apply to her sculpture. What would it feel like to interact with Maman? </a:t>
            </a:r>
            <a:r>
              <a:rPr lang="en" sz="1100" b="1">
                <a:latin typeface="Calibri"/>
                <a:ea typeface="Calibri"/>
                <a:cs typeface="Calibri"/>
                <a:sym typeface="Calibri"/>
              </a:rPr>
              <a:t>If you were to make a large-scale sculpture inspired by your childhood, what would it be? Sketch it in your book.</a:t>
            </a:r>
            <a:endParaRPr sz="1100" b="1">
              <a:latin typeface="Calibri"/>
              <a:ea typeface="Calibri"/>
              <a:cs typeface="Calibri"/>
              <a:sym typeface="Calibri"/>
            </a:endParaRPr>
          </a:p>
        </p:txBody>
      </p:sp>
      <p:sp>
        <p:nvSpPr>
          <p:cNvPr id="168" name="Google Shape;168;p21"/>
          <p:cNvSpPr txBox="1"/>
          <p:nvPr/>
        </p:nvSpPr>
        <p:spPr>
          <a:xfrm>
            <a:off x="4838450" y="1711225"/>
            <a:ext cx="4024500" cy="3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Louise Bourgeois, 1911 Paris - 2010 NYC; Printermaker, Painter, Sculptor</a:t>
            </a:r>
            <a:endParaRPr sz="10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2"/>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74" name="Google Shape;174;p2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75" name="Google Shape;175;p22"/>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6    •    W E E K  32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B87A2D61-68A2-42C3-688E-A857484BDB40}"/>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6265</Words>
  <Application>Microsoft Macintosh PowerPoint</Application>
  <PresentationFormat>On-screen Show (16:9)</PresentationFormat>
  <Paragraphs>364</Paragraphs>
  <Slides>45</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Merriweather</vt:lpstr>
      <vt:lpstr>Comfortaa</vt:lpstr>
      <vt:lpstr>Bree Serif</vt:lpstr>
      <vt:lpstr>Calibri</vt:lpstr>
      <vt:lpstr>Economica</vt:lpstr>
      <vt:lpstr>Arial</vt:lpstr>
      <vt:lpstr>Cambria</vt:lpstr>
      <vt:lpstr>Simple Light</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2024-06-27T19:23:42Z</dcterms:modified>
</cp:coreProperties>
</file>