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4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Lst>
  <p:sldSz cx="9144000" cy="5143500" type="screen16x9"/>
  <p:notesSz cx="6858000" cy="9144000"/>
  <p:embeddedFontLst>
    <p:embeddedFont>
      <p:font typeface="Bree Serif" panose="02000503040000020004" pitchFamily="2" charset="77"/>
      <p:regular r:id="rId49"/>
    </p:embeddedFont>
    <p:embeddedFont>
      <p:font typeface="Calibri" panose="020F0502020204030204" pitchFamily="34" charset="0"/>
      <p:regular r:id="rId50"/>
      <p:bold r:id="rId51"/>
      <p:italic r:id="rId52"/>
      <p:boldItalic r:id="rId53"/>
    </p:embeddedFont>
    <p:embeddedFont>
      <p:font typeface="Comfortaa" pitchFamily="2" charset="0"/>
      <p:regular r:id="rId54"/>
      <p:bold r:id="rId55"/>
    </p:embeddedFont>
    <p:embeddedFont>
      <p:font typeface="Economica" panose="02000506040000020004" pitchFamily="2" charset="77"/>
      <p:regular r:id="rId56"/>
      <p:bold r:id="rId57"/>
      <p:italic r:id="rId58"/>
      <p:boldItalic r:id="rId59"/>
    </p:embeddedFont>
    <p:embeddedFont>
      <p:font typeface="Open Sans" panose="020B0606030504020204" pitchFamily="34" charset="0"/>
      <p:regular r:id="rId60"/>
      <p:bold r:id="rId61"/>
      <p:italic r:id="rId62"/>
      <p:boldItalic r:id="rId63"/>
    </p:embeddedFont>
    <p:embeddedFont>
      <p:font typeface="Roboto" panose="02000000000000000000" pitchFamily="2" charset="0"/>
      <p:regular r:id="rId64"/>
      <p:bold r:id="rId65"/>
      <p:italic r:id="rId66"/>
      <p:boldItalic r:id="rId6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94"/>
  </p:normalViewPr>
  <p:slideViewPr>
    <p:cSldViewPr snapToGrid="0">
      <p:cViewPr varScale="1">
        <p:scale>
          <a:sx n="161" d="100"/>
          <a:sy n="161" d="100"/>
        </p:scale>
        <p:origin x="784" y="20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5.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66" Type="http://schemas.openxmlformats.org/officeDocument/2006/relationships/font" Target="fonts/font18.fntdata"/><Relationship Id="rId5" Type="http://schemas.openxmlformats.org/officeDocument/2006/relationships/slide" Target="slides/slide4.xml"/><Relationship Id="rId61" Type="http://schemas.openxmlformats.org/officeDocument/2006/relationships/font" Target="fonts/font13.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8.fntdata"/><Relationship Id="rId64" Type="http://schemas.openxmlformats.org/officeDocument/2006/relationships/font" Target="fonts/font16.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67" Type="http://schemas.openxmlformats.org/officeDocument/2006/relationships/font" Target="fonts/font19.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font" Target="fonts/font14.fntdata"/><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65" Type="http://schemas.openxmlformats.org/officeDocument/2006/relationships/font" Target="fonts/font17.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2.fntdata"/><Relationship Id="rId55" Type="http://schemas.openxmlformats.org/officeDocument/2006/relationships/font" Target="fonts/font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www.history.com/this-day-in-history/lascaux-cave-paintings-discovered"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www.khanacademy.org/humanities/prehistoric-art/paleolithic-art/a/venus-of-willendor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s://londontopia.net/culture/museums/ten-interesting-facts-museum-london/" TargetMode="External"/><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natgeokids.com/au/discover/history/general-history/stonehenge-facts/" TargetMode="External"/><Relationship Id="rId7" Type="http://schemas.openxmlformats.org/officeDocument/2006/relationships/hyperlink" Target="http://blog.stephens.edu/arh101glossary/?glossary=lintel" TargetMode="External"/><Relationship Id="rId2" Type="http://schemas.openxmlformats.org/officeDocument/2006/relationships/slide" Target="../slides/slide15.xml"/><Relationship Id="rId1" Type="http://schemas.openxmlformats.org/officeDocument/2006/relationships/notesMaster" Target="../notesMasters/notesMaster1.xml"/><Relationship Id="rId6" Type="http://schemas.openxmlformats.org/officeDocument/2006/relationships/hyperlink" Target="https://www.themaparchive.com/stonehenge-wiltshire-from-3000-bce.html" TargetMode="External"/><Relationship Id="rId5" Type="http://schemas.openxmlformats.org/officeDocument/2006/relationships/hyperlink" Target="https://www.google.com/search?biw=1436&amp;bih=715&amp;tbm=isch&amp;sa=1&amp;ei=vVn4XOjCBsPg9APvzZjgCg&amp;q=stonehenge+map&amp;oq=stonehenge+map&amp;gs_l=img.3..0l5j0i5i30l2j0i8i30l3.465.913..1170...0.0..0.175.576.0j4......0....1..gws-wiz-img.WUY1QFVEW9Q#imgrc=zo2FWfrw4eJRxM:" TargetMode="External"/><Relationship Id="rId4" Type="http://schemas.openxmlformats.org/officeDocument/2006/relationships/hyperlink" Target="https://calgary.rasc.ca/calgary-stonehenge.htm"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turbosquid.com/3d-models/3d-sumerian-ziggurat-ur-model-1305486"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wiki.kidzsearch.com/wiki/Ur" TargetMode="Externa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www.history.com/news/8-things-you-may-not-know-about-hammurabis-code"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s://picryl.com/media/persepolis-palais-no-2-vue-de-la-grande-colonnade-4b0ca8"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www.google.com/search?biw=1436&amp;bih=666&amp;tbm=isch&amp;sa=1&amp;ei=D3H4XJuEGJ260PEP-eKT4Ac&amp;q=Persepolis+Colonne+flandin+-+Column&amp;oq=Persepolis+Colonne+flandin+-+Column&amp;gs_l=img.3...42186.42186..42652...0.0..0.112.112.0j1......0....2j1..gws-wiz-img.Vk-c0ow4-D4#imgrc=QsLdr8h6FsFA1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s://historyplex.com/intriguing-facts-about-ishtar-gate-of-babylon"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s://www.ancient-egypt-online.com/imhotep.html" TargetMode="External"/><Relationship Id="rId2" Type="http://schemas.openxmlformats.org/officeDocument/2006/relationships/slide" Target="../slides/slide27.xml"/><Relationship Id="rId1" Type="http://schemas.openxmlformats.org/officeDocument/2006/relationships/notesMaster" Target="../notesMasters/notesMaster1.xml"/><Relationship Id="rId4" Type="http://schemas.openxmlformats.org/officeDocument/2006/relationships/hyperlink" Target="https://www.pastmedicalhistory.co.uk/imhotep-the-first-physician/" TargetMode="Externa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s://www.traveltalktours.com/us/13-exciting-facts-petra-jordan/"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s://www.theartnewspaper.com/news/grand-egyptian-museum-pushes-full-opening-to-2020" TargetMode="External"/><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s://www.ancient-origins.net/ancient-places-africa/depicting-man-or-beast-can-you-solve-riddle-great-sphinx-giza-007498"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s://www.khanacademy.org/humanities/ancient-art-civilizations/egypt-art/new-kingdom/a/thutmose-bust-of-nefertiti-backstory"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s://www.ancient-egypt-online.com/ancient-egyptian-pyramids.html"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s://www.ancient-egypt-online.com/ancient-egyptian-pyramids.html"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3" Type="http://schemas.openxmlformats.org/officeDocument/2006/relationships/hyperlink" Target="http://content.time.com/time/specials/packages/article/0,28804,1883142_1883129_1883119,00.html"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3" Type="http://schemas.openxmlformats.org/officeDocument/2006/relationships/hyperlink" Target="https://www.google.com/search?biw=1436&amp;bih=715&amp;tbm=isch&amp;sa=1&amp;ei=-2z4XMjuFIGe-gTSsI7wCA&amp;q=egyptian+symbols+alphabet&amp;oq=egyptian+symbols+alphabet&amp;gs_l=img.3..0j0i8i30.3364.4638..4772...0.0..0.230.1190.0j6j2......0....1..gws-wiz-img.......35i39.VihqiFV6UOo#imgrc=nHfy9szg8-9Qj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3" Type="http://schemas.openxmlformats.org/officeDocument/2006/relationships/hyperlink" Target="https://www.nationalgeographic.com/archaeology-and-history/magazine/2018/03-04/findingkingtutstomb/" TargetMode="External"/><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3" Type="http://schemas.openxmlformats.org/officeDocument/2006/relationships/hyperlink" Target="https://art261.community.uaf.edu/the-palette-of-king-narmer/"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s://www.metmuseum.org/toah/works-of-art/16.1.3/"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s://www.lib.umich.edu/papyrology-collection/how-ancient-papyrus-was-made" TargetMode="External"/><Relationship Id="rId7" Type="http://schemas.openxmlformats.org/officeDocument/2006/relationships/hyperlink" Target="https://www.crayola.com/crafts/egyptian-papyrus-paper-craft/" TargetMode="External"/><Relationship Id="rId2" Type="http://schemas.openxmlformats.org/officeDocument/2006/relationships/slide" Target="../slides/slide46.xml"/><Relationship Id="rId1" Type="http://schemas.openxmlformats.org/officeDocument/2006/relationships/notesMaster" Target="../notesMasters/notesMaster1.xml"/><Relationship Id="rId6" Type="http://schemas.openxmlformats.org/officeDocument/2006/relationships/hyperlink" Target="https://www.wikihow.com/Make-Papyrus" TargetMode="External"/><Relationship Id="rId5" Type="http://schemas.openxmlformats.org/officeDocument/2006/relationships/hyperlink" Target="https://lhillancientegypt.weebly.com/papyrushieratic-script.html" TargetMode="External"/><Relationship Id="rId4" Type="http://schemas.openxmlformats.org/officeDocument/2006/relationships/hyperlink" Target="https://www.lib.umich.edu/papyrus_making/slides.html"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vecteezy.com/vector-art/5941-world-countries-map-vector" TargetMode="External"/><Relationship Id="rId2" Type="http://schemas.openxmlformats.org/officeDocument/2006/relationships/slide" Target="../slides/slide8.xml"/><Relationship Id="rId1" Type="http://schemas.openxmlformats.org/officeDocument/2006/relationships/notesMaster" Target="../notesMasters/notesMaster1.xml"/><Relationship Id="rId4" Type="http://schemas.openxmlformats.org/officeDocument/2006/relationships/hyperlink" Target="http://smashinghub.com/vector-world-map-collection.htm" TargetMode="Externa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5b1c86dcd3_0_14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5b1c86dcd3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21204cb4b8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21204cb4b8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5b1c86dcd3_0_1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5b1c86dcd3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https://www.history.com/this-day-in-history/lascaux-cave-paintings-discovered</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5b1c86dcd3_0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5b1c86dcd3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https://www.khanacademy.org/humanities/prehistoric-art/paleolithic-art/a/venus-of-willendorf</a:t>
            </a:r>
            <a:endParaRPr/>
          </a:p>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5b1c86dcd3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5b1c86dcd3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https://londontopia.net/culture/museums/ten-interesting-facts-museum-london/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5b1c86dcd3_0_2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5b1c86dcd3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https://www.natgeokids.com/au/discover/history/general-history/stonehenge-facts/</a:t>
            </a:r>
            <a:endParaRPr/>
          </a:p>
          <a:p>
            <a:pPr marL="0" lvl="0" indent="0" algn="l" rtl="0">
              <a:spcBef>
                <a:spcPts val="0"/>
              </a:spcBef>
              <a:spcAft>
                <a:spcPts val="0"/>
              </a:spcAft>
              <a:buNone/>
            </a:pPr>
            <a:r>
              <a:rPr lang="en" u="sng">
                <a:solidFill>
                  <a:schemeClr val="hlink"/>
                </a:solidFill>
                <a:hlinkClick r:id="rId4"/>
              </a:rPr>
              <a:t>https://calgary.rasc.ca/calgary-stonehenge.htm</a:t>
            </a:r>
            <a:endParaRPr/>
          </a:p>
          <a:p>
            <a:pPr marL="0" lvl="0" indent="0" algn="l" rtl="0">
              <a:spcBef>
                <a:spcPts val="0"/>
              </a:spcBef>
              <a:spcAft>
                <a:spcPts val="0"/>
              </a:spcAft>
              <a:buNone/>
            </a:pPr>
            <a:r>
              <a:rPr lang="en" u="sng">
                <a:solidFill>
                  <a:schemeClr val="hlink"/>
                </a:solidFill>
                <a:hlinkClick r:id="rId5"/>
              </a:rPr>
              <a:t>https://www.google.com/search?biw=1436&amp;bih=715&amp;tbm=isch&amp;sa=1&amp;ei=vVn4XOjCBsPg9APvzZjgCg&amp;q=stonehenge+map&amp;oq=stonehenge+map&amp;gs_l=img.3..0l5j0i5i30l2j0i8i30l3.465.913..1170...0.0..0.175.576.0j4......0....1..gws-wiz-img.WUY1QFVEW9Q#imgrc=zo2FWfrw4eJRxM:</a:t>
            </a:r>
            <a:endParaRPr/>
          </a:p>
          <a:p>
            <a:pPr marL="0" lvl="0" indent="0" algn="l" rtl="0">
              <a:spcBef>
                <a:spcPts val="0"/>
              </a:spcBef>
              <a:spcAft>
                <a:spcPts val="0"/>
              </a:spcAft>
              <a:buNone/>
            </a:pPr>
            <a:r>
              <a:rPr lang="en" u="sng">
                <a:solidFill>
                  <a:schemeClr val="hlink"/>
                </a:solidFill>
                <a:hlinkClick r:id="rId6"/>
              </a:rPr>
              <a:t>https://www.themaparchive.com/stonehenge-wiltshire-from-3000-bce.html</a:t>
            </a:r>
            <a:endParaRPr/>
          </a:p>
          <a:p>
            <a:pPr marL="0" lvl="0" indent="0" algn="l" rtl="0">
              <a:spcBef>
                <a:spcPts val="0"/>
              </a:spcBef>
              <a:spcAft>
                <a:spcPts val="0"/>
              </a:spcAft>
              <a:buNone/>
            </a:pPr>
            <a:r>
              <a:rPr lang="en" u="sng">
                <a:solidFill>
                  <a:schemeClr val="hlink"/>
                </a:solidFill>
                <a:hlinkClick r:id="rId7"/>
              </a:rPr>
              <a:t>http://blog.stephens.edu/arh101glossary/?glossary=lintel</a:t>
            </a:r>
            <a:endParaRPr/>
          </a:p>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5b1c86dcd3_0_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5b1c86dcd3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Gardner’s Art Through the Ages, A Concise Western History, Fred S. Kleiner, page 21</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21204cb4b8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21204cb4b8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5b1c86dcd3_0_3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5b1c86dcd3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https://www.turbosquid.com/3d-models/3d-sumerian-ziggurat-ur-model-1305486</a:t>
            </a:r>
            <a:endParaRPr/>
          </a:p>
          <a:p>
            <a:pPr marL="0" lvl="0" indent="0" algn="l" rtl="0">
              <a:spcBef>
                <a:spcPts val="0"/>
              </a:spcBef>
              <a:spcAft>
                <a:spcPts val="0"/>
              </a:spcAft>
              <a:buNone/>
            </a:pPr>
            <a:r>
              <a:rPr lang="en" u="sng">
                <a:solidFill>
                  <a:schemeClr val="hlink"/>
                </a:solidFill>
                <a:hlinkClick r:id="rId4"/>
              </a:rPr>
              <a:t>https://wiki.kidzsearch.com/wiki/Ur</a:t>
            </a:r>
            <a:endParaRPr/>
          </a:p>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5b1c86dcd3_0_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5b1c86dcd3_0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1204cb4b8d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1204cb4b8d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0"/>
        <p:cNvGrpSpPr/>
        <p:nvPr/>
      </p:nvGrpSpPr>
      <p:grpSpPr>
        <a:xfrm>
          <a:off x="0" y="0"/>
          <a:ext cx="0" cy="0"/>
          <a:chOff x="0" y="0"/>
          <a:chExt cx="0" cy="0"/>
        </a:xfrm>
      </p:grpSpPr>
      <p:sp>
        <p:nvSpPr>
          <p:cNvPr id="311" name="Google Shape;311;g5b1c86dcd3_1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2" name="Google Shape;312;g5b1c86dcd3_1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https://www.history.com/news/8-things-you-may-not-know-about-hammurabis-code</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5b1c86dcd3_0_4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5b1c86dcd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Gardner’s Art Through the Ages, A Concise Western History, Fred S. Kleiner, pg. 27</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5b1c86dcd3_1_1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5b1c86dcd3_1_1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https://picryl.com/media/persepolis-palais-no-2-vue-de-la-grande-colonnade-4b0ca8</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21204cb4b8d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21204cb4b8d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5b1c86dcd3_1_1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5" name="Google Shape;355;g5b1c86dcd3_1_1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biw=1436&amp;bih=666&amp;tbm=isch&amp;sa=1&amp;ei=D3H4XJuEGJ260PEP-eKT4Ac&amp;q=Persepolis+Colonne+flandin+-+Column&amp;oq=Persepolis+Colonne+flandin+-+Column&amp;gs_l=img.3...42186.42186..42652...0.0..0.112.112.0j1......0....2j1..gws-wiz-img.Vk-c0ow4-D4#imgrc=QsLdr8h6FsFA1M:</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5b1c86dcd3_0_4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5b1c86dcd3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latin typeface="Calibri"/>
                <a:ea typeface="Calibri"/>
                <a:cs typeface="Calibri"/>
                <a:sym typeface="Calibri"/>
              </a:rPr>
              <a:t>A</a:t>
            </a:r>
            <a:r>
              <a:rPr lang="en" sz="1000">
                <a:latin typeface="Roboto"/>
                <a:ea typeface="Roboto"/>
                <a:cs typeface="Roboto"/>
                <a:sym typeface="Roboto"/>
              </a:rPr>
              <a:t>ssyrian archers pursuing enemies</a:t>
            </a:r>
            <a:endParaRPr sz="1400"/>
          </a:p>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g5b1c86dcd3_0_4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7" name="Google Shape;377;g5b1c86dcd3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https://historyplex.com/intriguing-facts-about-ishtar-gate-of-babylon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5b1c86dcd3_1_1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5" name="Google Shape;395;g5b1c86dcd3_1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https://www.ancient-egypt-online.com/imhotep.html</a:t>
            </a:r>
            <a:endParaRPr/>
          </a:p>
          <a:p>
            <a:pPr marL="0" lvl="0" indent="0" algn="l" rtl="0">
              <a:spcBef>
                <a:spcPts val="0"/>
              </a:spcBef>
              <a:spcAft>
                <a:spcPts val="0"/>
              </a:spcAft>
              <a:buNone/>
            </a:pPr>
            <a:r>
              <a:rPr lang="en" u="sng">
                <a:solidFill>
                  <a:schemeClr val="hlink"/>
                </a:solidFill>
                <a:hlinkClick r:id="rId4"/>
              </a:rPr>
              <a:t>https://www.pastmedicalhistory.co.uk/imhotep-the-first-physician/</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5b1c86dcd3_1_2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5b1c86dcd3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https://www.traveltalktours.com/us/13-exciting-facts-petra-jordan/</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62af469438_2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62af469438_2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5b1c86dcd3_0_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5b1c86dcd3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3"/>
        <p:cNvGrpSpPr/>
        <p:nvPr/>
      </p:nvGrpSpPr>
      <p:grpSpPr>
        <a:xfrm>
          <a:off x="0" y="0"/>
          <a:ext cx="0" cy="0"/>
          <a:chOff x="0" y="0"/>
          <a:chExt cx="0" cy="0"/>
        </a:xfrm>
      </p:grpSpPr>
      <p:sp>
        <p:nvSpPr>
          <p:cNvPr id="424" name="Google Shape;424;g62af469438_2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5" name="Google Shape;425;g62af469438_2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g62af469438_2_2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0" name="Google Shape;430;g62af469438_2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62af469438_2_1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62af469438_2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21204cb4b8d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21204cb4b8d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5"/>
        <p:cNvGrpSpPr/>
        <p:nvPr/>
      </p:nvGrpSpPr>
      <p:grpSpPr>
        <a:xfrm>
          <a:off x="0" y="0"/>
          <a:ext cx="0" cy="0"/>
          <a:chOff x="0" y="0"/>
          <a:chExt cx="0" cy="0"/>
        </a:xfrm>
      </p:grpSpPr>
      <p:sp>
        <p:nvSpPr>
          <p:cNvPr id="446" name="Google Shape;446;g5b1c86dcd3_0_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7" name="Google Shape;447;g5b1c86dcd3_0_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https://www.theartnewspaper.com/news/grand-egyptian-museum-pushes-full-opening-to-2020</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5b1c86dcd3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5b1c86dcd3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https://www.ancient-origins.net/ancient-places-africa/depicting-man-or-beast-can-you-solve-riddle-great-sphinx-giza-007498</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g5b1c86dcd3_0_68: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5" name="Google Shape;475;g5b1c86dcd3_0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https://www.khanacademy.org/humanities/ancient-art-civilizations/egypt-art/new-kingdom/a/thutmose-bust-of-nefertiti-backstory</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g5b1c86dcd3_0_7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7" name="Google Shape;487;g5b1c86dcd3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https://www.ancient-egypt-online.com/ancient-egyptian-pyramids.html</a:t>
            </a:r>
            <a:endParaRPr/>
          </a:p>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5b1c86dcd3_1_23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5b1c86dcd3_1_2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accent5"/>
                </a:solidFill>
                <a:hlinkClick r:id="rId3">
                  <a:extLst>
                    <a:ext uri="{A12FA001-AC4F-418D-AE19-62706E023703}">
                      <ahyp:hlinkClr xmlns:ahyp="http://schemas.microsoft.com/office/drawing/2018/hyperlinkcolor" val="tx"/>
                    </a:ext>
                  </a:extLst>
                </a:hlinkClick>
              </a:rPr>
              <a:t>https://www.ancient-egypt-online.com/ancient-egyptian-pyramids.html</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5b1c86dcd3_1_8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1" name="Google Shape;521;g5b1c86dcd3_1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http://content.time.com/time/specials/packages/article/0,28804,1883142_1883129_1883119,00.html</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g5b1c86dcd3_0_1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9" name="Google Shape;79;g5b1c86dcd3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g21204cb4b8d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0" name="Google Shape;530;g21204cb4b8d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5b1c86dcd3_0_9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7" name="Google Shape;537;g5b1c86dcd3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google.com/search?biw=1436&amp;bih=715&amp;tbm=isch&amp;sa=1&amp;ei=-2z4XMjuFIGe-gTSsI7wCA&amp;q=egyptian+symbols+alphabet&amp;oq=egyptian+symbols+alphabet&amp;gs_l=img.3..0j0i8i30.3364.4638..4772...0.0..0.230.1190.0j6j2......0....1..gws-wiz-img.......35i39.VihqiFV6UOo#imgrc=nHfy9szg8-9QjM:</a:t>
            </a:r>
            <a:endParaRPr/>
          </a:p>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5b1c86dcd3_1_6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5b1c86dcd3_1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https://www.nationalgeographic.com/archaeology-and-history/magazine/2018/03-04/findingkingtutstomb/</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5b1c86dcd3_1_6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5b1c86dcd3_1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https://art261.community.uaf.edu/the-palette-of-king-narmer/</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5b1c86dcd3_1_177: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7" name="Google Shape;567;g5b1c86dcd3_1_1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5b1c86dcd3_1_7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5" name="Google Shape;585;g5b1c86dcd3_1_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https://www.metmuseum.org/toah/works-of-art/16.1.3/</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5b1c86dcd3_0_7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6" name="Google Shape;596;g5b1c86dcd3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https://www.lib.umich.edu/papyrology-collection/how-ancient-papyrus-was-made</a:t>
            </a:r>
            <a:endParaRPr/>
          </a:p>
          <a:p>
            <a:pPr marL="0" lvl="0" indent="0" algn="l" rtl="0">
              <a:spcBef>
                <a:spcPts val="0"/>
              </a:spcBef>
              <a:spcAft>
                <a:spcPts val="0"/>
              </a:spcAft>
              <a:buNone/>
            </a:pPr>
            <a:r>
              <a:rPr lang="en" u="sng">
                <a:solidFill>
                  <a:schemeClr val="hlink"/>
                </a:solidFill>
                <a:hlinkClick r:id="rId4"/>
              </a:rPr>
              <a:t>https://www.lib.umich.edu/papyrus_making/slides.html</a:t>
            </a:r>
            <a:endParaRPr/>
          </a:p>
          <a:p>
            <a:pPr marL="0" lvl="0" indent="0" algn="l" rtl="0">
              <a:spcBef>
                <a:spcPts val="0"/>
              </a:spcBef>
              <a:spcAft>
                <a:spcPts val="0"/>
              </a:spcAft>
              <a:buNone/>
            </a:pPr>
            <a:r>
              <a:rPr lang="en" u="sng">
                <a:solidFill>
                  <a:schemeClr val="hlink"/>
                </a:solidFill>
                <a:hlinkClick r:id="rId5"/>
              </a:rPr>
              <a:t>https://lhillancientegypt.weebly.com/papyrushieratic-script.html</a:t>
            </a:r>
            <a:endParaRPr/>
          </a:p>
          <a:p>
            <a:pPr marL="0" lvl="0" indent="0" algn="l" rtl="0">
              <a:spcBef>
                <a:spcPts val="0"/>
              </a:spcBef>
              <a:spcAft>
                <a:spcPts val="0"/>
              </a:spcAft>
              <a:buNone/>
            </a:pPr>
            <a:r>
              <a:rPr lang="en" u="sng">
                <a:solidFill>
                  <a:schemeClr val="hlink"/>
                </a:solidFill>
                <a:hlinkClick r:id="rId6"/>
              </a:rPr>
              <a:t>https://www.wikihow.com/Make-Papyrus</a:t>
            </a:r>
            <a:endParaRPr/>
          </a:p>
          <a:p>
            <a:pPr marL="0" lvl="0" indent="0" algn="l" rtl="0">
              <a:spcBef>
                <a:spcPts val="0"/>
              </a:spcBef>
              <a:spcAft>
                <a:spcPts val="0"/>
              </a:spcAft>
              <a:buNone/>
            </a:pPr>
            <a:r>
              <a:rPr lang="en" u="sng">
                <a:solidFill>
                  <a:schemeClr val="hlink"/>
                </a:solidFill>
                <a:hlinkClick r:id="rId7"/>
              </a:rPr>
              <a:t>https://www.crayola.com/crafts/egyptian-papyrus-paper-craft/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g5b1c86dcd3_0_202: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 name="Google Shape;84;g5b1c86dcd3_0_2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Gardner’s Art Through the Ages - A Concise Western History, Fred S. Kleiner, pg. 2-6</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5f5b8b037f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 name="Google Shape;113;g5f5b8b037f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5f5b8b037f_0_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5f5b8b037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5b1c86dcd3_0_106: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5b1c86dcd3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solidFill>
                  <a:schemeClr val="hlink"/>
                </a:solidFill>
                <a:hlinkClick r:id="rId3"/>
              </a:rPr>
              <a:t>https://www.vecteezy.com/vector-art/5941-world-countries-map-vector</a:t>
            </a:r>
            <a:endParaRPr/>
          </a:p>
          <a:p>
            <a:pPr marL="0" lvl="0" indent="0" algn="l" rtl="0">
              <a:spcBef>
                <a:spcPts val="0"/>
              </a:spcBef>
              <a:spcAft>
                <a:spcPts val="0"/>
              </a:spcAft>
              <a:buNone/>
            </a:pPr>
            <a:r>
              <a:rPr lang="en" u="sng">
                <a:solidFill>
                  <a:schemeClr val="hlink"/>
                </a:solidFill>
                <a:hlinkClick r:id="rId4"/>
              </a:rPr>
              <a:t>http://smashinghub.com/vector-world-map-collection.htm</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5b1c86dcd3_0_173: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5b1c86dcd3_0_1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1600"/>
              </a:spcBef>
              <a:spcAft>
                <a:spcPts val="0"/>
              </a:spcAft>
              <a:buClr>
                <a:schemeClr val="dk2"/>
              </a:buClr>
              <a:buSzPts val="1400"/>
              <a:buChar char="○"/>
              <a:defRPr>
                <a:solidFill>
                  <a:schemeClr val="dk2"/>
                </a:solidFill>
              </a:defRPr>
            </a:lvl2pPr>
            <a:lvl3pPr marL="1371600" lvl="2" indent="-317500">
              <a:lnSpc>
                <a:spcPct val="115000"/>
              </a:lnSpc>
              <a:spcBef>
                <a:spcPts val="1600"/>
              </a:spcBef>
              <a:spcAft>
                <a:spcPts val="0"/>
              </a:spcAft>
              <a:buClr>
                <a:schemeClr val="dk2"/>
              </a:buClr>
              <a:buSzPts val="1400"/>
              <a:buChar char="■"/>
              <a:defRPr>
                <a:solidFill>
                  <a:schemeClr val="dk2"/>
                </a:solidFill>
              </a:defRPr>
            </a:lvl3pPr>
            <a:lvl4pPr marL="1828800" lvl="3" indent="-317500">
              <a:lnSpc>
                <a:spcPct val="115000"/>
              </a:lnSpc>
              <a:spcBef>
                <a:spcPts val="1600"/>
              </a:spcBef>
              <a:spcAft>
                <a:spcPts val="0"/>
              </a:spcAft>
              <a:buClr>
                <a:schemeClr val="dk2"/>
              </a:buClr>
              <a:buSzPts val="1400"/>
              <a:buChar char="●"/>
              <a:defRPr>
                <a:solidFill>
                  <a:schemeClr val="dk2"/>
                </a:solidFill>
              </a:defRPr>
            </a:lvl4pPr>
            <a:lvl5pPr marL="2286000" lvl="4" indent="-317500">
              <a:lnSpc>
                <a:spcPct val="115000"/>
              </a:lnSpc>
              <a:spcBef>
                <a:spcPts val="1600"/>
              </a:spcBef>
              <a:spcAft>
                <a:spcPts val="0"/>
              </a:spcAft>
              <a:buClr>
                <a:schemeClr val="dk2"/>
              </a:buClr>
              <a:buSzPts val="1400"/>
              <a:buChar char="○"/>
              <a:defRPr>
                <a:solidFill>
                  <a:schemeClr val="dk2"/>
                </a:solidFill>
              </a:defRPr>
            </a:lvl5pPr>
            <a:lvl6pPr marL="2743200" lvl="5" indent="-317500">
              <a:lnSpc>
                <a:spcPct val="115000"/>
              </a:lnSpc>
              <a:spcBef>
                <a:spcPts val="1600"/>
              </a:spcBef>
              <a:spcAft>
                <a:spcPts val="0"/>
              </a:spcAft>
              <a:buClr>
                <a:schemeClr val="dk2"/>
              </a:buClr>
              <a:buSzPts val="1400"/>
              <a:buChar char="■"/>
              <a:defRPr>
                <a:solidFill>
                  <a:schemeClr val="dk2"/>
                </a:solidFill>
              </a:defRPr>
            </a:lvl6pPr>
            <a:lvl7pPr marL="3200400" lvl="6" indent="-317500">
              <a:lnSpc>
                <a:spcPct val="115000"/>
              </a:lnSpc>
              <a:spcBef>
                <a:spcPts val="1600"/>
              </a:spcBef>
              <a:spcAft>
                <a:spcPts val="0"/>
              </a:spcAft>
              <a:buClr>
                <a:schemeClr val="dk2"/>
              </a:buClr>
              <a:buSzPts val="1400"/>
              <a:buChar char="●"/>
              <a:defRPr>
                <a:solidFill>
                  <a:schemeClr val="dk2"/>
                </a:solidFill>
              </a:defRPr>
            </a:lvl7pPr>
            <a:lvl8pPr marL="3657600" lvl="7" indent="-317500">
              <a:lnSpc>
                <a:spcPct val="115000"/>
              </a:lnSpc>
              <a:spcBef>
                <a:spcPts val="1600"/>
              </a:spcBef>
              <a:spcAft>
                <a:spcPts val="0"/>
              </a:spcAft>
              <a:buClr>
                <a:schemeClr val="dk2"/>
              </a:buClr>
              <a:buSzPts val="1400"/>
              <a:buChar char="○"/>
              <a:defRPr>
                <a:solidFill>
                  <a:schemeClr val="dk2"/>
                </a:solidFill>
              </a:defRPr>
            </a:lvl8pPr>
            <a:lvl9pPr marL="4114800" lvl="8" indent="-317500">
              <a:lnSpc>
                <a:spcPct val="115000"/>
              </a:lnSpc>
              <a:spcBef>
                <a:spcPts val="1600"/>
              </a:spcBef>
              <a:spcAft>
                <a:spcPts val="160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11.xml"/><Relationship Id="rId5" Type="http://schemas.openxmlformats.org/officeDocument/2006/relationships/image" Target="../media/image13.jp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jp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1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jpg"/></Relationships>
</file>

<file path=ppt/slides/_rels/slide1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3.xml"/><Relationship Id="rId1" Type="http://schemas.openxmlformats.org/officeDocument/2006/relationships/slideLayout" Target="../slideLayouts/slideLayout11.xml"/><Relationship Id="rId6" Type="http://schemas.openxmlformats.org/officeDocument/2006/relationships/image" Target="../media/image28.jpg"/><Relationship Id="rId5" Type="http://schemas.openxmlformats.org/officeDocument/2006/relationships/image" Target="../media/image35.png"/><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7" Type="http://schemas.openxmlformats.org/officeDocument/2006/relationships/image" Target="../media/image38.png"/><Relationship Id="rId2" Type="http://schemas.openxmlformats.org/officeDocument/2006/relationships/notesSlide" Target="../notesSlides/notesSlide14.xml"/><Relationship Id="rId1" Type="http://schemas.openxmlformats.org/officeDocument/2006/relationships/slideLayout" Target="../slideLayouts/slideLayout11.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29.jpg"/></Relationships>
</file>

<file path=ppt/slides/_rels/slide1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15.xml"/><Relationship Id="rId1" Type="http://schemas.openxmlformats.org/officeDocument/2006/relationships/slideLayout" Target="../slideLayouts/slideLayout11.xml"/><Relationship Id="rId6" Type="http://schemas.openxmlformats.org/officeDocument/2006/relationships/image" Target="../media/image40.png"/><Relationship Id="rId11" Type="http://schemas.openxmlformats.org/officeDocument/2006/relationships/image" Target="../media/image44.png"/><Relationship Id="rId5" Type="http://schemas.openxmlformats.org/officeDocument/2006/relationships/image" Target="../media/image29.jpg"/><Relationship Id="rId10" Type="http://schemas.openxmlformats.org/officeDocument/2006/relationships/image" Target="../media/image43.png"/><Relationship Id="rId4" Type="http://schemas.openxmlformats.org/officeDocument/2006/relationships/image" Target="../media/image28.jpg"/><Relationship Id="rId9" Type="http://schemas.openxmlformats.org/officeDocument/2006/relationships/hyperlink" Target="https://www.natgeokids.com/au/discover/geography/countries/facts-about-ireland/"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16.xml"/><Relationship Id="rId1" Type="http://schemas.openxmlformats.org/officeDocument/2006/relationships/slideLayout" Target="../slideLayouts/slideLayout1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8.jpg"/></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8.jpg"/><Relationship Id="rId7"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11.xml"/><Relationship Id="rId6" Type="http://schemas.openxmlformats.org/officeDocument/2006/relationships/image" Target="../media/image48.png"/><Relationship Id="rId5" Type="http://schemas.openxmlformats.org/officeDocument/2006/relationships/image" Target="../media/image29.jpg"/><Relationship Id="rId4" Type="http://schemas.openxmlformats.org/officeDocument/2006/relationships/image" Target="../media/image47.png"/><Relationship Id="rId9" Type="http://schemas.openxmlformats.org/officeDocument/2006/relationships/image" Target="../media/image51.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9.xml"/><Relationship Id="rId1" Type="http://schemas.openxmlformats.org/officeDocument/2006/relationships/slideLayout" Target="../slideLayouts/slideLayout11.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29.jpg"/></Relationships>
</file>

<file path=ppt/slides/_rels/slide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0.xml"/><Relationship Id="rId1" Type="http://schemas.openxmlformats.org/officeDocument/2006/relationships/slideLayout" Target="../slideLayouts/slideLayout11.xml"/><Relationship Id="rId5" Type="http://schemas.openxmlformats.org/officeDocument/2006/relationships/image" Target="../media/image29.jp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1.xml"/><Relationship Id="rId1" Type="http://schemas.openxmlformats.org/officeDocument/2006/relationships/slideLayout" Target="../slideLayouts/slideLayout11.xml"/><Relationship Id="rId5" Type="http://schemas.openxmlformats.org/officeDocument/2006/relationships/image" Target="../media/image28.jpg"/><Relationship Id="rId4" Type="http://schemas.openxmlformats.org/officeDocument/2006/relationships/image" Target="../media/image29.jpg"/></Relationships>
</file>

<file path=ppt/slides/_rels/slide22.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2.xml"/><Relationship Id="rId1" Type="http://schemas.openxmlformats.org/officeDocument/2006/relationships/slideLayout" Target="../slideLayouts/slideLayout11.xml"/><Relationship Id="rId6" Type="http://schemas.openxmlformats.org/officeDocument/2006/relationships/image" Target="../media/image29.jpg"/><Relationship Id="rId5" Type="http://schemas.openxmlformats.org/officeDocument/2006/relationships/hyperlink" Target="https://picryl.com/media/persepolis-palais-no-2-vue-de-la-grande-colonnade-4b0ca8" TargetMode="External"/><Relationship Id="rId4" Type="http://schemas.openxmlformats.org/officeDocument/2006/relationships/image" Target="../media/image56.png"/></Relationships>
</file>

<file path=ppt/slides/_rels/slide2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4.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 Id="rId9" Type="http://schemas.openxmlformats.org/officeDocument/2006/relationships/image" Target="../media/image8.jpg"/></Relationships>
</file>

<file path=ppt/slides/_rels/slide25.xml.rels><?xml version="1.0" encoding="UTF-8" standalone="yes"?>
<Relationships xmlns="http://schemas.openxmlformats.org/package/2006/relationships"><Relationship Id="rId3" Type="http://schemas.openxmlformats.org/officeDocument/2006/relationships/image" Target="../media/image62.jpg"/><Relationship Id="rId2" Type="http://schemas.openxmlformats.org/officeDocument/2006/relationships/notesSlide" Target="../notesSlides/notesSlide25.xml"/><Relationship Id="rId1" Type="http://schemas.openxmlformats.org/officeDocument/2006/relationships/slideLayout" Target="../slideLayouts/slideLayout11.xml"/><Relationship Id="rId5" Type="http://schemas.openxmlformats.org/officeDocument/2006/relationships/image" Target="../media/image29.jpg"/><Relationship Id="rId4" Type="http://schemas.openxmlformats.org/officeDocument/2006/relationships/image" Target="../media/image63.png"/></Relationships>
</file>

<file path=ppt/slides/_rels/slide26.xml.rels><?xml version="1.0" encoding="UTF-8" standalone="yes"?>
<Relationships xmlns="http://schemas.openxmlformats.org/package/2006/relationships"><Relationship Id="rId8" Type="http://schemas.openxmlformats.org/officeDocument/2006/relationships/image" Target="../media/image29.jpg"/><Relationship Id="rId3" Type="http://schemas.openxmlformats.org/officeDocument/2006/relationships/image" Target="../media/image28.jpg"/><Relationship Id="rId7" Type="http://schemas.openxmlformats.org/officeDocument/2006/relationships/image" Target="../media/image67.png"/><Relationship Id="rId12" Type="http://schemas.openxmlformats.org/officeDocument/2006/relationships/image" Target="../media/image71.png"/><Relationship Id="rId2" Type="http://schemas.openxmlformats.org/officeDocument/2006/relationships/notesSlide" Target="../notesSlides/notesSlide26.xml"/><Relationship Id="rId1" Type="http://schemas.openxmlformats.org/officeDocument/2006/relationships/slideLayout" Target="../slideLayouts/slideLayout11.xml"/><Relationship Id="rId6" Type="http://schemas.openxmlformats.org/officeDocument/2006/relationships/image" Target="../media/image66.png"/><Relationship Id="rId11" Type="http://schemas.openxmlformats.org/officeDocument/2006/relationships/image" Target="../media/image70.png"/><Relationship Id="rId5" Type="http://schemas.openxmlformats.org/officeDocument/2006/relationships/image" Target="../media/image65.png"/><Relationship Id="rId10" Type="http://schemas.openxmlformats.org/officeDocument/2006/relationships/image" Target="../media/image69.png"/><Relationship Id="rId4" Type="http://schemas.openxmlformats.org/officeDocument/2006/relationships/image" Target="../media/image64.png"/><Relationship Id="rId9" Type="http://schemas.openxmlformats.org/officeDocument/2006/relationships/image" Target="../media/image68.png"/></Relationships>
</file>

<file path=ppt/slides/_rels/slide27.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27.xml"/><Relationship Id="rId1" Type="http://schemas.openxmlformats.org/officeDocument/2006/relationships/slideLayout" Target="../slideLayouts/slideLayout11.xml"/><Relationship Id="rId6" Type="http://schemas.openxmlformats.org/officeDocument/2006/relationships/image" Target="../media/image29.jpg"/><Relationship Id="rId5" Type="http://schemas.openxmlformats.org/officeDocument/2006/relationships/image" Target="../media/image73.png"/><Relationship Id="rId4" Type="http://schemas.openxmlformats.org/officeDocument/2006/relationships/image" Target="../media/image72.png"/></Relationships>
</file>

<file path=ppt/slides/_rels/slide28.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74.jpg"/><Relationship Id="rId7" Type="http://schemas.openxmlformats.org/officeDocument/2006/relationships/image" Target="../media/image78.png"/><Relationship Id="rId2" Type="http://schemas.openxmlformats.org/officeDocument/2006/relationships/notesSlide" Target="../notesSlides/notesSlide28.xml"/><Relationship Id="rId1" Type="http://schemas.openxmlformats.org/officeDocument/2006/relationships/slideLayout" Target="../slideLayouts/slideLayout11.xml"/><Relationship Id="rId6" Type="http://schemas.openxmlformats.org/officeDocument/2006/relationships/image" Target="../media/image77.png"/><Relationship Id="rId5" Type="http://schemas.openxmlformats.org/officeDocument/2006/relationships/image" Target="../media/image76.png"/><Relationship Id="rId10" Type="http://schemas.openxmlformats.org/officeDocument/2006/relationships/image" Target="../media/image29.jpg"/><Relationship Id="rId4" Type="http://schemas.openxmlformats.org/officeDocument/2006/relationships/image" Target="../media/image75.png"/><Relationship Id="rId9" Type="http://schemas.openxmlformats.org/officeDocument/2006/relationships/image" Target="../media/image80.png"/></Relationships>
</file>

<file path=ppt/slides/_rels/slide29.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notesSlide" Target="../notesSlides/notesSlide29.xml"/><Relationship Id="rId1" Type="http://schemas.openxmlformats.org/officeDocument/2006/relationships/slideLayout" Target="../slideLayouts/slideLayout11.xml"/><Relationship Id="rId4" Type="http://schemas.openxmlformats.org/officeDocument/2006/relationships/image" Target="../media/image82.jp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3" Type="http://schemas.openxmlformats.org/officeDocument/2006/relationships/image" Target="../media/image84.jpg"/><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3" Type="http://schemas.openxmlformats.org/officeDocument/2006/relationships/image" Target="../media/image85.jpg"/><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34.xml.rels><?xml version="1.0" encoding="UTF-8" standalone="yes"?>
<Relationships xmlns="http://schemas.openxmlformats.org/package/2006/relationships"><Relationship Id="rId8" Type="http://schemas.openxmlformats.org/officeDocument/2006/relationships/hyperlink" Target="https://www.google.com/search?q=grand+egyptian+museum+cost&amp;stick=H4sIAAAAAAAAAOPgE-LUz9U3SMmwNC7Xks0ot9JPzs_JSU0uyczP08_JT04EMYqtkvOLSxaxSqUXJealKKSmVxaUZCbmKeSWFqeW5iqAJAH64emtSQAAAA&amp;sa=X&amp;ved=2ahUKEwiN6cuM_N_iAhU2CjQIHae4DqQQ6BMoADAeegQIHRAC" TargetMode="External"/><Relationship Id="rId13" Type="http://schemas.openxmlformats.org/officeDocument/2006/relationships/image" Target="../media/image29.jpg"/><Relationship Id="rId3" Type="http://schemas.openxmlformats.org/officeDocument/2006/relationships/image" Target="../media/image8.jpg"/><Relationship Id="rId7" Type="http://schemas.openxmlformats.org/officeDocument/2006/relationships/hyperlink" Target="https://www.google.com/search?q=Heneghan+Peng&amp;stick=H4sIAAAAAAAAAOPgE-LUz9U3SMmwNC5X4gIxjZMLK6qMtHSyk630E4uSMzJLUpNLSotS9YtLikrBLCtkYYW0zKLcRay8Hql5qekZiXkKAal56QAVhECYVwAAAA&amp;sa=X&amp;ved=2ahUKEwiN6cuM_N_iAhU2CjQIHae4DqQQmxMoATAdegQIHhAD" TargetMode="External"/><Relationship Id="rId12" Type="http://schemas.openxmlformats.org/officeDocument/2006/relationships/image" Target="../media/image90.png"/><Relationship Id="rId2" Type="http://schemas.openxmlformats.org/officeDocument/2006/relationships/notesSlide" Target="../notesSlides/notesSlide34.xml"/><Relationship Id="rId1" Type="http://schemas.openxmlformats.org/officeDocument/2006/relationships/slideLayout" Target="../slideLayouts/slideLayout11.xml"/><Relationship Id="rId6" Type="http://schemas.openxmlformats.org/officeDocument/2006/relationships/hyperlink" Target="https://www.google.com/search?q=grand+egyptian+museum+architecture+firm&amp;stick=H4sIAAAAAAAAAOPgE-LUz9U3SMmwNC7X0slOttJPLErOyCxJTS4pLUrVLy4pKgWzrJCFFdIyi3IXsaqnFyXmpSikplcWlGQm5inklhanluYqYKgEANCIUKVlAAAA&amp;sa=X&amp;ved=2ahUKEwiN6cuM_N_iAhU2CjQIHae4DqQQ6BMoADAdegQIHhAC" TargetMode="External"/><Relationship Id="rId11" Type="http://schemas.openxmlformats.org/officeDocument/2006/relationships/image" Target="../media/image89.png"/><Relationship Id="rId5" Type="http://schemas.openxmlformats.org/officeDocument/2006/relationships/hyperlink" Target="https://www.google.com/search?q=grand+egyptian+museum+opened&amp;stick=H4sIAAAAAAAAAOPgE-LUz9U3SMmwNC7XUsxOttJPLErOyCxJTS4pLUrVLy4pKgWzrPILUvNSUxaxyqQXJealKKSmVxaUZCbmKeSWFqeW5ipApAFigLCqTwAAAA&amp;sa=X&amp;ved=2ahUKEwiN6cuM_N_iAhU2CjQIHae4DqQQ6BMoADAbegQIIBAC" TargetMode="External"/><Relationship Id="rId10" Type="http://schemas.openxmlformats.org/officeDocument/2006/relationships/image" Target="../media/image88.png"/><Relationship Id="rId4" Type="http://schemas.openxmlformats.org/officeDocument/2006/relationships/image" Target="../media/image86.png"/><Relationship Id="rId9" Type="http://schemas.openxmlformats.org/officeDocument/2006/relationships/image" Target="../media/image87.png"/><Relationship Id="rId14" Type="http://schemas.openxmlformats.org/officeDocument/2006/relationships/image" Target="../media/image91.png"/></Relationships>
</file>

<file path=ppt/slides/_rels/slide35.xml.rels><?xml version="1.0" encoding="UTF-8" standalone="yes"?>
<Relationships xmlns="http://schemas.openxmlformats.org/package/2006/relationships"><Relationship Id="rId8" Type="http://schemas.openxmlformats.org/officeDocument/2006/relationships/image" Target="../media/image95.png"/><Relationship Id="rId3" Type="http://schemas.openxmlformats.org/officeDocument/2006/relationships/image" Target="../media/image28.jpg"/><Relationship Id="rId7" Type="http://schemas.openxmlformats.org/officeDocument/2006/relationships/image" Target="../media/image94.png"/><Relationship Id="rId2" Type="http://schemas.openxmlformats.org/officeDocument/2006/relationships/notesSlide" Target="../notesSlides/notesSlide35.xml"/><Relationship Id="rId1" Type="http://schemas.openxmlformats.org/officeDocument/2006/relationships/slideLayout" Target="../slideLayouts/slideLayout11.xml"/><Relationship Id="rId6" Type="http://schemas.openxmlformats.org/officeDocument/2006/relationships/image" Target="../media/image93.png"/><Relationship Id="rId5" Type="http://schemas.openxmlformats.org/officeDocument/2006/relationships/image" Target="../media/image29.jpg"/><Relationship Id="rId4" Type="http://schemas.openxmlformats.org/officeDocument/2006/relationships/image" Target="../media/image92.png"/><Relationship Id="rId9" Type="http://schemas.openxmlformats.org/officeDocument/2006/relationships/image" Target="../media/image96.png"/></Relationships>
</file>

<file path=ppt/slides/_rels/slide36.xml.rels><?xml version="1.0" encoding="UTF-8" standalone="yes"?>
<Relationships xmlns="http://schemas.openxmlformats.org/package/2006/relationships"><Relationship Id="rId3" Type="http://schemas.openxmlformats.org/officeDocument/2006/relationships/image" Target="../media/image97.png"/><Relationship Id="rId7" Type="http://schemas.openxmlformats.org/officeDocument/2006/relationships/image" Target="../media/image99.png"/><Relationship Id="rId2" Type="http://schemas.openxmlformats.org/officeDocument/2006/relationships/notesSlide" Target="../notesSlides/notesSlide36.xml"/><Relationship Id="rId1" Type="http://schemas.openxmlformats.org/officeDocument/2006/relationships/slideLayout" Target="../slideLayouts/slideLayout11.xml"/><Relationship Id="rId6" Type="http://schemas.openxmlformats.org/officeDocument/2006/relationships/image" Target="../media/image62.jpg"/><Relationship Id="rId5" Type="http://schemas.openxmlformats.org/officeDocument/2006/relationships/image" Target="../media/image29.jpg"/><Relationship Id="rId4" Type="http://schemas.openxmlformats.org/officeDocument/2006/relationships/image" Target="../media/image98.png"/></Relationships>
</file>

<file path=ppt/slides/_rels/slide37.xml.rels><?xml version="1.0" encoding="UTF-8" standalone="yes"?>
<Relationships xmlns="http://schemas.openxmlformats.org/package/2006/relationships"><Relationship Id="rId8" Type="http://schemas.openxmlformats.org/officeDocument/2006/relationships/image" Target="../media/image104.png"/><Relationship Id="rId3" Type="http://schemas.openxmlformats.org/officeDocument/2006/relationships/image" Target="../media/image100.jpg"/><Relationship Id="rId7" Type="http://schemas.openxmlformats.org/officeDocument/2006/relationships/image" Target="../media/image103.png"/><Relationship Id="rId2" Type="http://schemas.openxmlformats.org/officeDocument/2006/relationships/notesSlide" Target="../notesSlides/notesSlide37.xml"/><Relationship Id="rId1" Type="http://schemas.openxmlformats.org/officeDocument/2006/relationships/slideLayout" Target="../slideLayouts/slideLayout11.xml"/><Relationship Id="rId6" Type="http://schemas.openxmlformats.org/officeDocument/2006/relationships/image" Target="../media/image29.jpg"/><Relationship Id="rId5" Type="http://schemas.openxmlformats.org/officeDocument/2006/relationships/image" Target="../media/image102.png"/><Relationship Id="rId4" Type="http://schemas.openxmlformats.org/officeDocument/2006/relationships/image" Target="../media/image101.png"/><Relationship Id="rId9" Type="http://schemas.openxmlformats.org/officeDocument/2006/relationships/image" Target="../media/image105.png"/></Relationships>
</file>

<file path=ppt/slides/_rels/slide38.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100.jpg"/><Relationship Id="rId7" Type="http://schemas.openxmlformats.org/officeDocument/2006/relationships/image" Target="../media/image101.png"/><Relationship Id="rId2" Type="http://schemas.openxmlformats.org/officeDocument/2006/relationships/notesSlide" Target="../notesSlides/notesSlide38.xml"/><Relationship Id="rId1" Type="http://schemas.openxmlformats.org/officeDocument/2006/relationships/slideLayout" Target="../slideLayouts/slideLayout11.xml"/><Relationship Id="rId6" Type="http://schemas.openxmlformats.org/officeDocument/2006/relationships/image" Target="../media/image105.png"/><Relationship Id="rId5" Type="http://schemas.openxmlformats.org/officeDocument/2006/relationships/image" Target="../media/image104.png"/><Relationship Id="rId4" Type="http://schemas.openxmlformats.org/officeDocument/2006/relationships/hyperlink" Target="https://www.ancient-egypt-online.com/khufu.html" TargetMode="External"/><Relationship Id="rId9" Type="http://schemas.openxmlformats.org/officeDocument/2006/relationships/image" Target="../media/image29.jpg"/></Relationships>
</file>

<file path=ppt/slides/_rels/slide39.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39.xml"/><Relationship Id="rId1" Type="http://schemas.openxmlformats.org/officeDocument/2006/relationships/slideLayout" Target="../slideLayouts/slideLayout11.xml"/><Relationship Id="rId5" Type="http://schemas.openxmlformats.org/officeDocument/2006/relationships/image" Target="../media/image106.png"/><Relationship Id="rId4" Type="http://schemas.openxmlformats.org/officeDocument/2006/relationships/image" Target="../media/image29.jp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41.xml.rels><?xml version="1.0" encoding="UTF-8" standalone="yes"?>
<Relationships xmlns="http://schemas.openxmlformats.org/package/2006/relationships"><Relationship Id="rId3" Type="http://schemas.openxmlformats.org/officeDocument/2006/relationships/image" Target="../media/image107.png"/><Relationship Id="rId7" Type="http://schemas.openxmlformats.org/officeDocument/2006/relationships/image" Target="../media/image74.jpg"/><Relationship Id="rId2" Type="http://schemas.openxmlformats.org/officeDocument/2006/relationships/notesSlide" Target="../notesSlides/notesSlide41.xml"/><Relationship Id="rId1" Type="http://schemas.openxmlformats.org/officeDocument/2006/relationships/slideLayout" Target="../slideLayouts/slideLayout11.xml"/><Relationship Id="rId6" Type="http://schemas.openxmlformats.org/officeDocument/2006/relationships/image" Target="../media/image29.jpg"/><Relationship Id="rId5" Type="http://schemas.openxmlformats.org/officeDocument/2006/relationships/image" Target="../media/image109.png"/><Relationship Id="rId4" Type="http://schemas.openxmlformats.org/officeDocument/2006/relationships/image" Target="../media/image108.png"/></Relationships>
</file>

<file path=ppt/slides/_rels/slide42.xml.rels><?xml version="1.0" encoding="UTF-8" standalone="yes"?>
<Relationships xmlns="http://schemas.openxmlformats.org/package/2006/relationships"><Relationship Id="rId3" Type="http://schemas.openxmlformats.org/officeDocument/2006/relationships/image" Target="../media/image74.jpg"/><Relationship Id="rId7" Type="http://schemas.openxmlformats.org/officeDocument/2006/relationships/image" Target="../media/image111.png"/><Relationship Id="rId2" Type="http://schemas.openxmlformats.org/officeDocument/2006/relationships/notesSlide" Target="../notesSlides/notesSlide42.xml"/><Relationship Id="rId1" Type="http://schemas.openxmlformats.org/officeDocument/2006/relationships/slideLayout" Target="../slideLayouts/slideLayout11.xml"/><Relationship Id="rId6" Type="http://schemas.openxmlformats.org/officeDocument/2006/relationships/image" Target="../media/image110.png"/><Relationship Id="rId5" Type="http://schemas.openxmlformats.org/officeDocument/2006/relationships/hyperlink" Target="http://ngm.nationalgeographic.com/1923/05/tut-discovery/williams-text/1" TargetMode="External"/><Relationship Id="rId4" Type="http://schemas.openxmlformats.org/officeDocument/2006/relationships/image" Target="../media/image29.jpg"/></Relationships>
</file>

<file path=ppt/slides/_rels/slide43.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3.xml"/><Relationship Id="rId1" Type="http://schemas.openxmlformats.org/officeDocument/2006/relationships/slideLayout" Target="../slideLayouts/slideLayout11.xml"/><Relationship Id="rId5" Type="http://schemas.openxmlformats.org/officeDocument/2006/relationships/image" Target="../media/image74.jpg"/><Relationship Id="rId4" Type="http://schemas.openxmlformats.org/officeDocument/2006/relationships/image" Target="../media/image112.png"/></Relationships>
</file>

<file path=ppt/slides/_rels/slide44.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44.xml"/><Relationship Id="rId1" Type="http://schemas.openxmlformats.org/officeDocument/2006/relationships/slideLayout" Target="../slideLayouts/slideLayout11.xml"/><Relationship Id="rId5" Type="http://schemas.openxmlformats.org/officeDocument/2006/relationships/image" Target="../media/image74.jpg"/><Relationship Id="rId4" Type="http://schemas.openxmlformats.org/officeDocument/2006/relationships/image" Target="../media/image112.png"/></Relationships>
</file>

<file path=ppt/slides/_rels/slide45.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notesSlide" Target="../notesSlides/notesSlide45.xml"/><Relationship Id="rId1" Type="http://schemas.openxmlformats.org/officeDocument/2006/relationships/slideLayout" Target="../slideLayouts/slideLayout11.xml"/><Relationship Id="rId6" Type="http://schemas.openxmlformats.org/officeDocument/2006/relationships/image" Target="../media/image114.png"/><Relationship Id="rId5" Type="http://schemas.openxmlformats.org/officeDocument/2006/relationships/image" Target="../media/image113.png"/><Relationship Id="rId4" Type="http://schemas.openxmlformats.org/officeDocument/2006/relationships/image" Target="../media/image29.jpg"/></Relationships>
</file>

<file path=ppt/slides/_rels/slide46.xml.rels><?xml version="1.0" encoding="UTF-8" standalone="yes"?>
<Relationships xmlns="http://schemas.openxmlformats.org/package/2006/relationships"><Relationship Id="rId3" Type="http://schemas.openxmlformats.org/officeDocument/2006/relationships/image" Target="../media/image115.png"/><Relationship Id="rId7" Type="http://schemas.openxmlformats.org/officeDocument/2006/relationships/image" Target="../media/image74.jpg"/><Relationship Id="rId2" Type="http://schemas.openxmlformats.org/officeDocument/2006/relationships/notesSlide" Target="../notesSlides/notesSlide46.xml"/><Relationship Id="rId1" Type="http://schemas.openxmlformats.org/officeDocument/2006/relationships/slideLayout" Target="../slideLayouts/slideLayout11.xml"/><Relationship Id="rId6" Type="http://schemas.openxmlformats.org/officeDocument/2006/relationships/image" Target="../media/image117.png"/><Relationship Id="rId5" Type="http://schemas.openxmlformats.org/officeDocument/2006/relationships/image" Target="../media/image116.jpg"/><Relationship Id="rId4" Type="http://schemas.openxmlformats.org/officeDocument/2006/relationships/image" Target="../media/image29.jp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11.xml"/><Relationship Id="rId5" Type="http://schemas.openxmlformats.org/officeDocument/2006/relationships/image" Target="../media/image7.png"/><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11.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1.xml"/><Relationship Id="rId5" Type="http://schemas.openxmlformats.org/officeDocument/2006/relationships/image" Target="../media/image13.jp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png"/><Relationship Id="rId18" Type="http://schemas.openxmlformats.org/officeDocument/2006/relationships/image" Target="../media/image13.jpg"/><Relationship Id="rId3" Type="http://schemas.openxmlformats.org/officeDocument/2006/relationships/image" Target="../media/image11.jpg"/><Relationship Id="rId7" Type="http://schemas.openxmlformats.org/officeDocument/2006/relationships/image" Target="../media/image17.png"/><Relationship Id="rId12" Type="http://schemas.openxmlformats.org/officeDocument/2006/relationships/image" Target="../media/image22.png"/><Relationship Id="rId17" Type="http://schemas.openxmlformats.org/officeDocument/2006/relationships/image" Target="../media/image27.png"/><Relationship Id="rId2" Type="http://schemas.openxmlformats.org/officeDocument/2006/relationships/notesSlide" Target="../notesSlides/notesSlide9.xml"/><Relationship Id="rId16" Type="http://schemas.openxmlformats.org/officeDocument/2006/relationships/image" Target="../media/image26.png"/><Relationship Id="rId1" Type="http://schemas.openxmlformats.org/officeDocument/2006/relationships/slideLayout" Target="../slideLayouts/slideLayout1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5" Type="http://schemas.openxmlformats.org/officeDocument/2006/relationships/image" Target="../media/image2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 Id="rId14"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54" name="Google Shape;54;p13"/>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55" name="Google Shape;55;p13"/>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6" name="Google Shape;56;p13"/>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A6210851-8D9D-9AD7-DC87-AA62445DFCBE}"/>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2"/>
          <p:cNvPicPr preferRelativeResize="0"/>
          <p:nvPr/>
        </p:nvPicPr>
        <p:blipFill>
          <a:blip r:embed="rId3">
            <a:alphaModFix/>
          </a:blip>
          <a:stretch>
            <a:fillRect/>
          </a:stretch>
        </p:blipFill>
        <p:spPr>
          <a:xfrm>
            <a:off x="152400" y="152400"/>
            <a:ext cx="2431325" cy="780100"/>
          </a:xfrm>
          <a:prstGeom prst="rect">
            <a:avLst/>
          </a:prstGeom>
          <a:noFill/>
          <a:ln>
            <a:noFill/>
          </a:ln>
        </p:spPr>
      </p:pic>
      <p:pic>
        <p:nvPicPr>
          <p:cNvPr id="181" name="Google Shape;181;p22"/>
          <p:cNvPicPr preferRelativeResize="0"/>
          <p:nvPr/>
        </p:nvPicPr>
        <p:blipFill>
          <a:blip r:embed="rId4">
            <a:alphaModFix/>
          </a:blip>
          <a:stretch>
            <a:fillRect/>
          </a:stretch>
        </p:blipFill>
        <p:spPr>
          <a:xfrm>
            <a:off x="152400" y="643425"/>
            <a:ext cx="8839202" cy="4500070"/>
          </a:xfrm>
          <a:prstGeom prst="rect">
            <a:avLst/>
          </a:prstGeom>
          <a:noFill/>
          <a:ln>
            <a:noFill/>
          </a:ln>
        </p:spPr>
      </p:pic>
      <p:cxnSp>
        <p:nvCxnSpPr>
          <p:cNvPr id="182" name="Google Shape;182;p22"/>
          <p:cNvCxnSpPr/>
          <p:nvPr/>
        </p:nvCxnSpPr>
        <p:spPr>
          <a:xfrm>
            <a:off x="3556275" y="3433925"/>
            <a:ext cx="385800" cy="272700"/>
          </a:xfrm>
          <a:prstGeom prst="straightConnector1">
            <a:avLst/>
          </a:prstGeom>
          <a:noFill/>
          <a:ln w="19050" cap="flat" cmpd="sng">
            <a:solidFill>
              <a:srgbClr val="CC0000"/>
            </a:solidFill>
            <a:prstDash val="solid"/>
            <a:round/>
            <a:headEnd type="none" w="med" len="med"/>
            <a:tailEnd type="none" w="med" len="med"/>
          </a:ln>
        </p:spPr>
      </p:cxnSp>
      <p:cxnSp>
        <p:nvCxnSpPr>
          <p:cNvPr id="183" name="Google Shape;183;p22"/>
          <p:cNvCxnSpPr/>
          <p:nvPr/>
        </p:nvCxnSpPr>
        <p:spPr>
          <a:xfrm rot="10800000" flipH="1">
            <a:off x="2466900" y="2136750"/>
            <a:ext cx="383700" cy="162300"/>
          </a:xfrm>
          <a:prstGeom prst="straightConnector1">
            <a:avLst/>
          </a:prstGeom>
          <a:noFill/>
          <a:ln w="19050" cap="flat" cmpd="sng">
            <a:solidFill>
              <a:srgbClr val="CC0000"/>
            </a:solidFill>
            <a:prstDash val="solid"/>
            <a:round/>
            <a:headEnd type="none" w="med" len="med"/>
            <a:tailEnd type="none" w="med" len="med"/>
          </a:ln>
        </p:spPr>
      </p:cxnSp>
      <p:cxnSp>
        <p:nvCxnSpPr>
          <p:cNvPr id="184" name="Google Shape;184;p22"/>
          <p:cNvCxnSpPr/>
          <p:nvPr/>
        </p:nvCxnSpPr>
        <p:spPr>
          <a:xfrm>
            <a:off x="7236450" y="2081550"/>
            <a:ext cx="562500" cy="139800"/>
          </a:xfrm>
          <a:prstGeom prst="straightConnector1">
            <a:avLst/>
          </a:prstGeom>
          <a:noFill/>
          <a:ln w="19050" cap="flat" cmpd="sng">
            <a:solidFill>
              <a:srgbClr val="CC0000"/>
            </a:solidFill>
            <a:prstDash val="solid"/>
            <a:round/>
            <a:headEnd type="none" w="med" len="med"/>
            <a:tailEnd type="none" w="med" len="med"/>
          </a:ln>
        </p:spPr>
      </p:cxnSp>
      <p:cxnSp>
        <p:nvCxnSpPr>
          <p:cNvPr id="185" name="Google Shape;185;p22"/>
          <p:cNvCxnSpPr/>
          <p:nvPr/>
        </p:nvCxnSpPr>
        <p:spPr>
          <a:xfrm rot="10800000" flipH="1">
            <a:off x="6109450" y="2221350"/>
            <a:ext cx="363000" cy="275700"/>
          </a:xfrm>
          <a:prstGeom prst="straightConnector1">
            <a:avLst/>
          </a:prstGeom>
          <a:noFill/>
          <a:ln w="19050" cap="flat" cmpd="sng">
            <a:solidFill>
              <a:srgbClr val="CC0000"/>
            </a:solidFill>
            <a:prstDash val="solid"/>
            <a:round/>
            <a:headEnd type="none" w="med" len="med"/>
            <a:tailEnd type="none" w="med" len="med"/>
          </a:ln>
        </p:spPr>
      </p:cxnSp>
      <p:cxnSp>
        <p:nvCxnSpPr>
          <p:cNvPr id="186" name="Google Shape;186;p22"/>
          <p:cNvCxnSpPr/>
          <p:nvPr/>
        </p:nvCxnSpPr>
        <p:spPr>
          <a:xfrm>
            <a:off x="5415200" y="2015100"/>
            <a:ext cx="201300" cy="177900"/>
          </a:xfrm>
          <a:prstGeom prst="straightConnector1">
            <a:avLst/>
          </a:prstGeom>
          <a:noFill/>
          <a:ln w="19050" cap="flat" cmpd="sng">
            <a:solidFill>
              <a:srgbClr val="CC0000"/>
            </a:solidFill>
            <a:prstDash val="solid"/>
            <a:round/>
            <a:headEnd type="none" w="med" len="med"/>
            <a:tailEnd type="none" w="med" len="med"/>
          </a:ln>
        </p:spPr>
      </p:cxnSp>
      <p:cxnSp>
        <p:nvCxnSpPr>
          <p:cNvPr id="187" name="Google Shape;187;p22"/>
          <p:cNvCxnSpPr/>
          <p:nvPr/>
        </p:nvCxnSpPr>
        <p:spPr>
          <a:xfrm rot="10800000" flipH="1">
            <a:off x="2337075" y="3173450"/>
            <a:ext cx="383700" cy="162300"/>
          </a:xfrm>
          <a:prstGeom prst="straightConnector1">
            <a:avLst/>
          </a:prstGeom>
          <a:noFill/>
          <a:ln w="19050" cap="flat" cmpd="sng">
            <a:solidFill>
              <a:srgbClr val="CC0000"/>
            </a:solidFill>
            <a:prstDash val="solid"/>
            <a:round/>
            <a:headEnd type="none" w="med" len="med"/>
            <a:tailEnd type="none" w="med" len="med"/>
          </a:ln>
        </p:spPr>
      </p:cxnSp>
      <p:cxnSp>
        <p:nvCxnSpPr>
          <p:cNvPr id="188" name="Google Shape;188;p22"/>
          <p:cNvCxnSpPr/>
          <p:nvPr/>
        </p:nvCxnSpPr>
        <p:spPr>
          <a:xfrm rot="10800000" flipH="1">
            <a:off x="4674750" y="1829850"/>
            <a:ext cx="427800" cy="154500"/>
          </a:xfrm>
          <a:prstGeom prst="straightConnector1">
            <a:avLst/>
          </a:prstGeom>
          <a:noFill/>
          <a:ln w="19050" cap="flat" cmpd="sng">
            <a:solidFill>
              <a:srgbClr val="CC0000"/>
            </a:solidFill>
            <a:prstDash val="solid"/>
            <a:round/>
            <a:headEnd type="none" w="med" len="med"/>
            <a:tailEnd type="none" w="med" len="med"/>
          </a:ln>
        </p:spPr>
      </p:cxnSp>
      <p:pic>
        <p:nvPicPr>
          <p:cNvPr id="189" name="Google Shape;189;p22"/>
          <p:cNvPicPr preferRelativeResize="0"/>
          <p:nvPr/>
        </p:nvPicPr>
        <p:blipFill>
          <a:blip r:embed="rId5">
            <a:alphaModFix/>
          </a:blip>
          <a:stretch>
            <a:fillRect/>
          </a:stretch>
        </p:blipFill>
        <p:spPr>
          <a:xfrm>
            <a:off x="2822475" y="152400"/>
            <a:ext cx="6327924" cy="463325"/>
          </a:xfrm>
          <a:prstGeom prst="rect">
            <a:avLst/>
          </a:prstGeom>
          <a:noFill/>
          <a:ln>
            <a:noFill/>
          </a:ln>
        </p:spPr>
      </p:pic>
      <p:sp>
        <p:nvSpPr>
          <p:cNvPr id="190" name="Google Shape;190;p22"/>
          <p:cNvSpPr txBox="1"/>
          <p:nvPr/>
        </p:nvSpPr>
        <p:spPr>
          <a:xfrm>
            <a:off x="2775425" y="1953600"/>
            <a:ext cx="2634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6</a:t>
            </a:r>
            <a:endParaRPr>
              <a:latin typeface="Open Sans"/>
              <a:ea typeface="Open Sans"/>
              <a:cs typeface="Open Sans"/>
              <a:sym typeface="Open Sans"/>
            </a:endParaRPr>
          </a:p>
        </p:txBody>
      </p:sp>
      <p:sp>
        <p:nvSpPr>
          <p:cNvPr id="191" name="Google Shape;191;p22"/>
          <p:cNvSpPr txBox="1"/>
          <p:nvPr/>
        </p:nvSpPr>
        <p:spPr>
          <a:xfrm>
            <a:off x="3918425" y="3553800"/>
            <a:ext cx="5625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14</a:t>
            </a:r>
            <a:endParaRPr>
              <a:latin typeface="Open Sans"/>
              <a:ea typeface="Open Sans"/>
              <a:cs typeface="Open Sans"/>
              <a:sym typeface="Open Sans"/>
            </a:endParaRPr>
          </a:p>
        </p:txBody>
      </p:sp>
      <p:sp>
        <p:nvSpPr>
          <p:cNvPr id="192" name="Google Shape;192;p22"/>
          <p:cNvSpPr txBox="1"/>
          <p:nvPr/>
        </p:nvSpPr>
        <p:spPr>
          <a:xfrm>
            <a:off x="2113925" y="3172800"/>
            <a:ext cx="3858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a:t>
            </a:r>
            <a:endParaRPr>
              <a:latin typeface="Open Sans"/>
              <a:ea typeface="Open Sans"/>
              <a:cs typeface="Open Sans"/>
              <a:sym typeface="Open Sans"/>
            </a:endParaRPr>
          </a:p>
        </p:txBody>
      </p:sp>
      <p:sp>
        <p:nvSpPr>
          <p:cNvPr id="193" name="Google Shape;193;p22"/>
          <p:cNvSpPr txBox="1"/>
          <p:nvPr/>
        </p:nvSpPr>
        <p:spPr>
          <a:xfrm>
            <a:off x="7798950" y="2077200"/>
            <a:ext cx="5625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4</a:t>
            </a:r>
            <a:endParaRPr>
              <a:latin typeface="Open Sans"/>
              <a:ea typeface="Open Sans"/>
              <a:cs typeface="Open Sans"/>
              <a:sym typeface="Open Sans"/>
            </a:endParaRPr>
          </a:p>
        </p:txBody>
      </p:sp>
      <p:sp>
        <p:nvSpPr>
          <p:cNvPr id="194" name="Google Shape;194;p22"/>
          <p:cNvSpPr txBox="1"/>
          <p:nvPr/>
        </p:nvSpPr>
        <p:spPr>
          <a:xfrm>
            <a:off x="5893950" y="2382000"/>
            <a:ext cx="5625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2</a:t>
            </a:r>
            <a:endParaRPr>
              <a:latin typeface="Open Sans"/>
              <a:ea typeface="Open Sans"/>
              <a:cs typeface="Open Sans"/>
              <a:sym typeface="Open Sans"/>
            </a:endParaRPr>
          </a:p>
        </p:txBody>
      </p:sp>
      <p:cxnSp>
        <p:nvCxnSpPr>
          <p:cNvPr id="195" name="Google Shape;195;p22"/>
          <p:cNvCxnSpPr/>
          <p:nvPr/>
        </p:nvCxnSpPr>
        <p:spPr>
          <a:xfrm flipH="1">
            <a:off x="5272538" y="2077950"/>
            <a:ext cx="72900" cy="279900"/>
          </a:xfrm>
          <a:prstGeom prst="straightConnector1">
            <a:avLst/>
          </a:prstGeom>
          <a:noFill/>
          <a:ln w="19050" cap="flat" cmpd="sng">
            <a:solidFill>
              <a:srgbClr val="CC0000"/>
            </a:solidFill>
            <a:prstDash val="solid"/>
            <a:round/>
            <a:headEnd type="none" w="med" len="med"/>
            <a:tailEnd type="none" w="med" len="med"/>
          </a:ln>
        </p:spPr>
      </p:cxnSp>
      <p:cxnSp>
        <p:nvCxnSpPr>
          <p:cNvPr id="196" name="Google Shape;196;p22"/>
          <p:cNvCxnSpPr/>
          <p:nvPr/>
        </p:nvCxnSpPr>
        <p:spPr>
          <a:xfrm flipH="1">
            <a:off x="4991438" y="2011500"/>
            <a:ext cx="281100" cy="133200"/>
          </a:xfrm>
          <a:prstGeom prst="straightConnector1">
            <a:avLst/>
          </a:prstGeom>
          <a:noFill/>
          <a:ln w="19050" cap="flat" cmpd="sng">
            <a:solidFill>
              <a:srgbClr val="CC0000"/>
            </a:solidFill>
            <a:prstDash val="solid"/>
            <a:round/>
            <a:headEnd type="none" w="med" len="med"/>
            <a:tailEnd type="none" w="med" len="med"/>
          </a:ln>
        </p:spPr>
      </p:cxnSp>
      <p:sp>
        <p:nvSpPr>
          <p:cNvPr id="197" name="Google Shape;197;p22"/>
          <p:cNvSpPr txBox="1"/>
          <p:nvPr/>
        </p:nvSpPr>
        <p:spPr>
          <a:xfrm>
            <a:off x="5055750" y="2305800"/>
            <a:ext cx="4332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12</a:t>
            </a:r>
            <a:endParaRPr>
              <a:latin typeface="Open Sans"/>
              <a:ea typeface="Open Sans"/>
              <a:cs typeface="Open Sans"/>
              <a:sym typeface="Open Sans"/>
            </a:endParaRPr>
          </a:p>
        </p:txBody>
      </p:sp>
      <p:sp>
        <p:nvSpPr>
          <p:cNvPr id="198" name="Google Shape;198;p22"/>
          <p:cNvSpPr txBox="1"/>
          <p:nvPr/>
        </p:nvSpPr>
        <p:spPr>
          <a:xfrm>
            <a:off x="4750950" y="2047800"/>
            <a:ext cx="433200" cy="17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10</a:t>
            </a:r>
            <a:endParaRPr>
              <a:latin typeface="Open Sans"/>
              <a:ea typeface="Open Sans"/>
              <a:cs typeface="Open Sans"/>
              <a:sym typeface="Open Sans"/>
            </a:endParaRPr>
          </a:p>
        </p:txBody>
      </p:sp>
      <p:sp>
        <p:nvSpPr>
          <p:cNvPr id="199" name="Google Shape;199;p22"/>
          <p:cNvSpPr txBox="1"/>
          <p:nvPr/>
        </p:nvSpPr>
        <p:spPr>
          <a:xfrm>
            <a:off x="5512950" y="2077200"/>
            <a:ext cx="5625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5</a:t>
            </a:r>
            <a:endParaRPr>
              <a:latin typeface="Open Sans"/>
              <a:ea typeface="Open Sans"/>
              <a:cs typeface="Open Sans"/>
              <a:sym typeface="Open Sans"/>
            </a:endParaRPr>
          </a:p>
        </p:txBody>
      </p:sp>
      <p:cxnSp>
        <p:nvCxnSpPr>
          <p:cNvPr id="200" name="Google Shape;200;p22"/>
          <p:cNvCxnSpPr/>
          <p:nvPr/>
        </p:nvCxnSpPr>
        <p:spPr>
          <a:xfrm rot="10800000" flipH="1">
            <a:off x="4266150" y="1707700"/>
            <a:ext cx="611700" cy="162300"/>
          </a:xfrm>
          <a:prstGeom prst="straightConnector1">
            <a:avLst/>
          </a:prstGeom>
          <a:noFill/>
          <a:ln w="19050" cap="flat" cmpd="sng">
            <a:solidFill>
              <a:srgbClr val="CC0000"/>
            </a:solidFill>
            <a:prstDash val="solid"/>
            <a:round/>
            <a:headEnd type="none" w="med" len="med"/>
            <a:tailEnd type="none" w="med" len="med"/>
          </a:ln>
        </p:spPr>
      </p:cxnSp>
      <p:sp>
        <p:nvSpPr>
          <p:cNvPr id="201" name="Google Shape;201;p22"/>
          <p:cNvSpPr txBox="1"/>
          <p:nvPr/>
        </p:nvSpPr>
        <p:spPr>
          <a:xfrm>
            <a:off x="4064850" y="1696200"/>
            <a:ext cx="2811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3</a:t>
            </a:r>
            <a:endParaRPr>
              <a:latin typeface="Open Sans"/>
              <a:ea typeface="Open Sans"/>
              <a:cs typeface="Open Sans"/>
              <a:sym typeface="Open Sans"/>
            </a:endParaRPr>
          </a:p>
        </p:txBody>
      </p:sp>
      <p:cxnSp>
        <p:nvCxnSpPr>
          <p:cNvPr id="202" name="Google Shape;202;p22"/>
          <p:cNvCxnSpPr/>
          <p:nvPr/>
        </p:nvCxnSpPr>
        <p:spPr>
          <a:xfrm flipH="1">
            <a:off x="5188050" y="1573100"/>
            <a:ext cx="365100" cy="281400"/>
          </a:xfrm>
          <a:prstGeom prst="straightConnector1">
            <a:avLst/>
          </a:prstGeom>
          <a:noFill/>
          <a:ln w="19050" cap="flat" cmpd="sng">
            <a:solidFill>
              <a:srgbClr val="CC0000"/>
            </a:solidFill>
            <a:prstDash val="solid"/>
            <a:round/>
            <a:headEnd type="none" w="med" len="med"/>
            <a:tailEnd type="none" w="med" len="med"/>
          </a:ln>
        </p:spPr>
      </p:cxnSp>
      <p:sp>
        <p:nvSpPr>
          <p:cNvPr id="203" name="Google Shape;203;p22"/>
          <p:cNvSpPr txBox="1"/>
          <p:nvPr/>
        </p:nvSpPr>
        <p:spPr>
          <a:xfrm>
            <a:off x="5488950" y="1348400"/>
            <a:ext cx="4332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7</a:t>
            </a:r>
            <a:endParaRPr>
              <a:latin typeface="Open Sans"/>
              <a:ea typeface="Open Sans"/>
              <a:cs typeface="Open Sans"/>
              <a:sym typeface="Open Sans"/>
            </a:endParaRPr>
          </a:p>
        </p:txBody>
      </p:sp>
      <p:sp>
        <p:nvSpPr>
          <p:cNvPr id="204" name="Google Shape;204;p22"/>
          <p:cNvSpPr txBox="1"/>
          <p:nvPr/>
        </p:nvSpPr>
        <p:spPr>
          <a:xfrm>
            <a:off x="4404725" y="1870000"/>
            <a:ext cx="433200" cy="17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13</a:t>
            </a:r>
            <a:endParaRPr>
              <a:latin typeface="Open Sans"/>
              <a:ea typeface="Open Sans"/>
              <a:cs typeface="Open Sans"/>
              <a:sym typeface="Open Sans"/>
            </a:endParaRPr>
          </a:p>
        </p:txBody>
      </p:sp>
      <p:cxnSp>
        <p:nvCxnSpPr>
          <p:cNvPr id="205" name="Google Shape;205;p22"/>
          <p:cNvCxnSpPr/>
          <p:nvPr/>
        </p:nvCxnSpPr>
        <p:spPr>
          <a:xfrm flipH="1">
            <a:off x="5181850" y="1402875"/>
            <a:ext cx="156600" cy="456900"/>
          </a:xfrm>
          <a:prstGeom prst="straightConnector1">
            <a:avLst/>
          </a:prstGeom>
          <a:noFill/>
          <a:ln w="19050" cap="flat" cmpd="sng">
            <a:solidFill>
              <a:srgbClr val="CC0000"/>
            </a:solidFill>
            <a:prstDash val="solid"/>
            <a:round/>
            <a:headEnd type="none" w="med" len="med"/>
            <a:tailEnd type="none" w="med" len="med"/>
          </a:ln>
        </p:spPr>
      </p:cxnSp>
      <p:cxnSp>
        <p:nvCxnSpPr>
          <p:cNvPr id="206" name="Google Shape;206;p22"/>
          <p:cNvCxnSpPr/>
          <p:nvPr/>
        </p:nvCxnSpPr>
        <p:spPr>
          <a:xfrm flipH="1">
            <a:off x="5589150" y="1656150"/>
            <a:ext cx="372000" cy="249900"/>
          </a:xfrm>
          <a:prstGeom prst="straightConnector1">
            <a:avLst/>
          </a:prstGeom>
          <a:noFill/>
          <a:ln w="19050" cap="flat" cmpd="sng">
            <a:solidFill>
              <a:srgbClr val="CC0000"/>
            </a:solidFill>
            <a:prstDash val="solid"/>
            <a:round/>
            <a:headEnd type="none" w="med" len="med"/>
            <a:tailEnd type="none" w="med" len="med"/>
          </a:ln>
        </p:spPr>
      </p:cxnSp>
      <p:sp>
        <p:nvSpPr>
          <p:cNvPr id="207" name="Google Shape;207;p22"/>
          <p:cNvSpPr txBox="1"/>
          <p:nvPr/>
        </p:nvSpPr>
        <p:spPr>
          <a:xfrm>
            <a:off x="5893950" y="1480875"/>
            <a:ext cx="5625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9</a:t>
            </a:r>
            <a:endParaRPr>
              <a:latin typeface="Open Sans"/>
              <a:ea typeface="Open Sans"/>
              <a:cs typeface="Open Sans"/>
              <a:sym typeface="Open Sans"/>
            </a:endParaRPr>
          </a:p>
        </p:txBody>
      </p:sp>
      <p:sp>
        <p:nvSpPr>
          <p:cNvPr id="208" name="Google Shape;208;p22"/>
          <p:cNvSpPr txBox="1"/>
          <p:nvPr/>
        </p:nvSpPr>
        <p:spPr>
          <a:xfrm>
            <a:off x="5412750" y="1196000"/>
            <a:ext cx="4332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8</a:t>
            </a:r>
            <a:endParaRPr>
              <a:latin typeface="Open Sans"/>
              <a:ea typeface="Open Sans"/>
              <a:cs typeface="Open Sans"/>
              <a:sym typeface="Open Sans"/>
            </a:endParaRPr>
          </a:p>
        </p:txBody>
      </p:sp>
      <p:sp>
        <p:nvSpPr>
          <p:cNvPr id="209" name="Google Shape;209;p22"/>
          <p:cNvSpPr txBox="1"/>
          <p:nvPr/>
        </p:nvSpPr>
        <p:spPr>
          <a:xfrm>
            <a:off x="5184150" y="1119800"/>
            <a:ext cx="433200" cy="300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11</a:t>
            </a:r>
            <a:endParaRPr>
              <a:latin typeface="Open Sans"/>
              <a:ea typeface="Open Sans"/>
              <a:cs typeface="Open Sans"/>
              <a:sym typeface="Open Sans"/>
            </a:endParaRPr>
          </a:p>
        </p:txBody>
      </p:sp>
      <p:cxnSp>
        <p:nvCxnSpPr>
          <p:cNvPr id="210" name="Google Shape;210;p22"/>
          <p:cNvCxnSpPr/>
          <p:nvPr/>
        </p:nvCxnSpPr>
        <p:spPr>
          <a:xfrm flipH="1">
            <a:off x="5188050" y="1420700"/>
            <a:ext cx="288900" cy="424200"/>
          </a:xfrm>
          <a:prstGeom prst="straightConnector1">
            <a:avLst/>
          </a:prstGeom>
          <a:noFill/>
          <a:ln w="19050" cap="flat" cmpd="sng">
            <a:solidFill>
              <a:srgbClr val="CC0000"/>
            </a:solidFill>
            <a:prstDash val="solid"/>
            <a:round/>
            <a:headEnd type="none" w="med" len="med"/>
            <a:tailEnd type="none" w="med" len="med"/>
          </a:ln>
        </p:spPr>
      </p:cxnSp>
      <p:sp>
        <p:nvSpPr>
          <p:cNvPr id="211" name="Google Shape;211;p22"/>
          <p:cNvSpPr txBox="1"/>
          <p:nvPr/>
        </p:nvSpPr>
        <p:spPr>
          <a:xfrm>
            <a:off x="237050" y="2613925"/>
            <a:ext cx="2907000" cy="25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1. Machu Picchu</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2. Taj Mahal</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3. Colosseum</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4. Great wall of China</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5. Petra</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6. Chichen Itza</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7. Colossus of Rhodes</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8. Mausoleum at Halicarnassus</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9. Hanging Gardens of Babylon</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10. Lighthouse of Alexandria</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11. Temple of Artemis</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12. Great Pyramid</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13. State of Zeus</a:t>
            </a:r>
            <a:endParaRPr sz="10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14. Christ the Redeemer</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216" name="Google Shape;216;p23"/>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217" name="Google Shape;217;p23"/>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18" name="Google Shape;218;p23"/>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2</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5A3B8EEF-12F5-52AB-3B65-B827506EE960}"/>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24"/>
          <p:cNvPicPr preferRelativeResize="0"/>
          <p:nvPr/>
        </p:nvPicPr>
        <p:blipFill rotWithShape="1">
          <a:blip r:embed="rId3">
            <a:alphaModFix/>
          </a:blip>
          <a:srcRect l="42992" t="31538" r="-1854" b="54751"/>
          <a:stretch/>
        </p:blipFill>
        <p:spPr>
          <a:xfrm>
            <a:off x="4663425" y="145051"/>
            <a:ext cx="3439575" cy="796399"/>
          </a:xfrm>
          <a:prstGeom prst="rect">
            <a:avLst/>
          </a:prstGeom>
          <a:noFill/>
          <a:ln>
            <a:noFill/>
          </a:ln>
        </p:spPr>
      </p:pic>
      <p:pic>
        <p:nvPicPr>
          <p:cNvPr id="224" name="Google Shape;224;p24"/>
          <p:cNvPicPr preferRelativeResize="0"/>
          <p:nvPr/>
        </p:nvPicPr>
        <p:blipFill rotWithShape="1">
          <a:blip r:embed="rId4">
            <a:alphaModFix/>
          </a:blip>
          <a:srcRect l="4510" t="6021" r="62322" b="87968"/>
          <a:stretch/>
        </p:blipFill>
        <p:spPr>
          <a:xfrm>
            <a:off x="189675" y="145061"/>
            <a:ext cx="4382326" cy="613651"/>
          </a:xfrm>
          <a:prstGeom prst="rect">
            <a:avLst/>
          </a:prstGeom>
          <a:noFill/>
          <a:ln>
            <a:noFill/>
          </a:ln>
        </p:spPr>
      </p:pic>
      <p:pic>
        <p:nvPicPr>
          <p:cNvPr id="225" name="Google Shape;225;p24"/>
          <p:cNvPicPr preferRelativeResize="0"/>
          <p:nvPr/>
        </p:nvPicPr>
        <p:blipFill rotWithShape="1">
          <a:blip r:embed="rId5">
            <a:alphaModFix/>
          </a:blip>
          <a:srcRect t="13323" b="15390"/>
          <a:stretch/>
        </p:blipFill>
        <p:spPr>
          <a:xfrm>
            <a:off x="6179450" y="2724750"/>
            <a:ext cx="2745550" cy="1303550"/>
          </a:xfrm>
          <a:prstGeom prst="rect">
            <a:avLst/>
          </a:prstGeom>
          <a:noFill/>
          <a:ln>
            <a:noFill/>
          </a:ln>
        </p:spPr>
      </p:pic>
      <p:pic>
        <p:nvPicPr>
          <p:cNvPr id="226" name="Google Shape;226;p24"/>
          <p:cNvPicPr preferRelativeResize="0"/>
          <p:nvPr/>
        </p:nvPicPr>
        <p:blipFill>
          <a:blip r:embed="rId6">
            <a:alphaModFix/>
          </a:blip>
          <a:stretch>
            <a:fillRect/>
          </a:stretch>
        </p:blipFill>
        <p:spPr>
          <a:xfrm>
            <a:off x="6179441" y="1168700"/>
            <a:ext cx="2745558" cy="1436839"/>
          </a:xfrm>
          <a:prstGeom prst="rect">
            <a:avLst/>
          </a:prstGeom>
          <a:noFill/>
          <a:ln>
            <a:noFill/>
          </a:ln>
        </p:spPr>
      </p:pic>
      <p:pic>
        <p:nvPicPr>
          <p:cNvPr id="227" name="Google Shape;227;p24"/>
          <p:cNvPicPr preferRelativeResize="0"/>
          <p:nvPr/>
        </p:nvPicPr>
        <p:blipFill>
          <a:blip r:embed="rId7">
            <a:alphaModFix/>
          </a:blip>
          <a:stretch>
            <a:fillRect/>
          </a:stretch>
        </p:blipFill>
        <p:spPr>
          <a:xfrm>
            <a:off x="4572000" y="1168700"/>
            <a:ext cx="1506998" cy="1436834"/>
          </a:xfrm>
          <a:prstGeom prst="rect">
            <a:avLst/>
          </a:prstGeom>
          <a:noFill/>
          <a:ln>
            <a:noFill/>
          </a:ln>
        </p:spPr>
      </p:pic>
      <p:pic>
        <p:nvPicPr>
          <p:cNvPr id="228" name="Google Shape;228;p24"/>
          <p:cNvPicPr preferRelativeResize="0"/>
          <p:nvPr/>
        </p:nvPicPr>
        <p:blipFill>
          <a:blip r:embed="rId8">
            <a:alphaModFix/>
          </a:blip>
          <a:stretch>
            <a:fillRect/>
          </a:stretch>
        </p:blipFill>
        <p:spPr>
          <a:xfrm>
            <a:off x="4572000" y="2710725"/>
            <a:ext cx="1507000" cy="1303560"/>
          </a:xfrm>
          <a:prstGeom prst="rect">
            <a:avLst/>
          </a:prstGeom>
          <a:noFill/>
          <a:ln>
            <a:noFill/>
          </a:ln>
        </p:spPr>
      </p:pic>
      <p:sp>
        <p:nvSpPr>
          <p:cNvPr id="229" name="Google Shape;229;p24"/>
          <p:cNvSpPr txBox="1"/>
          <p:nvPr/>
        </p:nvSpPr>
        <p:spPr>
          <a:xfrm>
            <a:off x="189675" y="1016300"/>
            <a:ext cx="4210200" cy="408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latin typeface="Open Sans"/>
                <a:ea typeface="Open Sans"/>
                <a:cs typeface="Open Sans"/>
                <a:sym typeface="Open Sans"/>
              </a:rPr>
              <a:t>On September 12, 1940, four teenage boys and their dog, Robot, set out on a hike in the hills near </a:t>
            </a:r>
            <a:r>
              <a:rPr lang="en" sz="1300">
                <a:solidFill>
                  <a:srgbClr val="181818"/>
                </a:solidFill>
                <a:highlight>
                  <a:srgbClr val="FFFFFF"/>
                </a:highlight>
                <a:latin typeface="Open Sans"/>
                <a:ea typeface="Open Sans"/>
                <a:cs typeface="Open Sans"/>
                <a:sym typeface="Open Sans"/>
              </a:rPr>
              <a:t>Montignac, France. As Robot appeared to be chasing a rabbit, he fell in a hole. The boys followed the dog down the cave entrance and discovered 15,000- to 17,000-year-old paintings, consisting mostly of animal representations. They are the oldest known artwork today and among the finest examples of art from the Upper Paleolithic period.</a:t>
            </a:r>
            <a:endParaRPr sz="1300">
              <a:solidFill>
                <a:srgbClr val="181818"/>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300">
              <a:solidFill>
                <a:srgbClr val="181818"/>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181818"/>
                </a:solidFill>
                <a:highlight>
                  <a:srgbClr val="FFFFFF"/>
                </a:highlight>
                <a:latin typeface="Open Sans"/>
                <a:ea typeface="Open Sans"/>
                <a:cs typeface="Open Sans"/>
                <a:sym typeface="Open Sans"/>
              </a:rPr>
              <a:t>The Lascaux Caves were opened to the public in 1948 but was closed in 1963 because artificial lights had faded the vivid colors of the paintings and caused algae to grow over some of them. A replica of the Lascaux cave was opened nearby in 1983 and receives tens of thousands of visitors annually. Montignac, France not on your travel plans soon? No worries...today you can take a virtual tour online.</a:t>
            </a:r>
            <a:endParaRPr sz="1300">
              <a:solidFill>
                <a:srgbClr val="181818"/>
              </a:solidFill>
              <a:highlight>
                <a:srgbClr val="FFFFFF"/>
              </a:highlight>
              <a:latin typeface="Open Sans"/>
              <a:ea typeface="Open Sans"/>
              <a:cs typeface="Open Sans"/>
              <a:sym typeface="Open Sans"/>
            </a:endParaRPr>
          </a:p>
        </p:txBody>
      </p:sp>
      <p:sp>
        <p:nvSpPr>
          <p:cNvPr id="230" name="Google Shape;230;p24"/>
          <p:cNvSpPr txBox="1"/>
          <p:nvPr/>
        </p:nvSpPr>
        <p:spPr>
          <a:xfrm>
            <a:off x="4565375" y="4188075"/>
            <a:ext cx="4359600" cy="86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Do you feel like the replica Lascaux Caves visit is a true museum? Why or why not?</a:t>
            </a:r>
            <a:endParaRPr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25"/>
          <p:cNvPicPr preferRelativeResize="0"/>
          <p:nvPr/>
        </p:nvPicPr>
        <p:blipFill rotWithShape="1">
          <a:blip r:embed="rId3">
            <a:alphaModFix/>
          </a:blip>
          <a:srcRect l="8530" t="16822" r="67281" b="77167"/>
          <a:stretch/>
        </p:blipFill>
        <p:spPr>
          <a:xfrm>
            <a:off x="287100" y="256600"/>
            <a:ext cx="3195852" cy="613651"/>
          </a:xfrm>
          <a:prstGeom prst="rect">
            <a:avLst/>
          </a:prstGeom>
          <a:noFill/>
          <a:ln>
            <a:noFill/>
          </a:ln>
        </p:spPr>
      </p:pic>
      <p:pic>
        <p:nvPicPr>
          <p:cNvPr id="236" name="Google Shape;236;p25"/>
          <p:cNvPicPr preferRelativeResize="0"/>
          <p:nvPr/>
        </p:nvPicPr>
        <p:blipFill>
          <a:blip r:embed="rId4">
            <a:alphaModFix/>
          </a:blip>
          <a:stretch>
            <a:fillRect/>
          </a:stretch>
        </p:blipFill>
        <p:spPr>
          <a:xfrm>
            <a:off x="3638205" y="2374650"/>
            <a:ext cx="2019983" cy="2692650"/>
          </a:xfrm>
          <a:prstGeom prst="rect">
            <a:avLst/>
          </a:prstGeom>
          <a:noFill/>
          <a:ln>
            <a:noFill/>
          </a:ln>
        </p:spPr>
      </p:pic>
      <p:pic>
        <p:nvPicPr>
          <p:cNvPr id="237" name="Google Shape;237;p25"/>
          <p:cNvPicPr preferRelativeResize="0"/>
          <p:nvPr/>
        </p:nvPicPr>
        <p:blipFill>
          <a:blip r:embed="rId5">
            <a:alphaModFix/>
          </a:blip>
          <a:stretch>
            <a:fillRect/>
          </a:stretch>
        </p:blipFill>
        <p:spPr>
          <a:xfrm>
            <a:off x="5656526" y="152400"/>
            <a:ext cx="3159969" cy="4838702"/>
          </a:xfrm>
          <a:prstGeom prst="rect">
            <a:avLst/>
          </a:prstGeom>
          <a:noFill/>
          <a:ln>
            <a:noFill/>
          </a:ln>
        </p:spPr>
      </p:pic>
      <p:sp>
        <p:nvSpPr>
          <p:cNvPr id="238" name="Google Shape;238;p25"/>
          <p:cNvSpPr/>
          <p:nvPr/>
        </p:nvSpPr>
        <p:spPr>
          <a:xfrm>
            <a:off x="6703000" y="3253600"/>
            <a:ext cx="883500" cy="4866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5"/>
          <p:cNvSpPr/>
          <p:nvPr/>
        </p:nvSpPr>
        <p:spPr>
          <a:xfrm>
            <a:off x="6134800" y="1994625"/>
            <a:ext cx="2019900" cy="9699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5"/>
          <p:cNvSpPr txBox="1"/>
          <p:nvPr/>
        </p:nvSpPr>
        <p:spPr>
          <a:xfrm>
            <a:off x="287088" y="955500"/>
            <a:ext cx="4358400" cy="58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What’s the big deal about the Venus of Willendorf?</a:t>
            </a:r>
            <a:endParaRPr>
              <a:latin typeface="Open Sans"/>
              <a:ea typeface="Open Sans"/>
              <a:cs typeface="Open Sans"/>
              <a:sym typeface="Open Sans"/>
            </a:endParaRPr>
          </a:p>
        </p:txBody>
      </p:sp>
      <p:sp>
        <p:nvSpPr>
          <p:cNvPr id="241" name="Google Shape;241;p25"/>
          <p:cNvSpPr txBox="1"/>
          <p:nvPr/>
        </p:nvSpPr>
        <p:spPr>
          <a:xfrm>
            <a:off x="191350" y="1107975"/>
            <a:ext cx="3291600" cy="356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1242C"/>
                </a:solidFill>
                <a:highlight>
                  <a:srgbClr val="FFFFFF"/>
                </a:highlight>
                <a:latin typeface="Open Sans"/>
                <a:ea typeface="Open Sans"/>
                <a:cs typeface="Open Sans"/>
                <a:sym typeface="Open Sans"/>
              </a:rPr>
              <a:t>Discovered in 1908 outside the Austrian village of Willendorf </a:t>
            </a:r>
            <a:r>
              <a:rPr lang="en" sz="1200">
                <a:solidFill>
                  <a:srgbClr val="222222"/>
                </a:solidFill>
                <a:highlight>
                  <a:srgbClr val="FFFFFF"/>
                </a:highlight>
                <a:latin typeface="Open Sans"/>
                <a:ea typeface="Open Sans"/>
                <a:cs typeface="Open Sans"/>
                <a:sym typeface="Open Sans"/>
              </a:rPr>
              <a:t>on the banks of the Danube River,</a:t>
            </a:r>
            <a:endParaRPr>
              <a:solidFill>
                <a:srgbClr val="21242C"/>
              </a:solidFill>
              <a:highlight>
                <a:srgbClr val="FFFFFF"/>
              </a:highlight>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1242C"/>
                </a:solidFill>
                <a:highlight>
                  <a:srgbClr val="FFFFFF"/>
                </a:highlight>
                <a:latin typeface="Open Sans"/>
                <a:ea typeface="Open Sans"/>
                <a:cs typeface="Open Sans"/>
                <a:sym typeface="Open Sans"/>
              </a:rPr>
              <a:t>Coined “Venus” as the goddess of love.</a:t>
            </a:r>
            <a:endParaRPr>
              <a:solidFill>
                <a:srgbClr val="21242C"/>
              </a:solidFill>
              <a:highlight>
                <a:srgbClr val="FFFFFF"/>
              </a:highlight>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1242C"/>
                </a:solidFill>
                <a:highlight>
                  <a:srgbClr val="FFFFFF"/>
                </a:highlight>
                <a:latin typeface="Open Sans"/>
                <a:ea typeface="Open Sans"/>
                <a:cs typeface="Open Sans"/>
                <a:sym typeface="Open Sans"/>
              </a:rPr>
              <a:t>Dates to between 24,000-22,000 B.C.E. - the oldest sculpture found</a:t>
            </a:r>
            <a:endParaRPr>
              <a:solidFill>
                <a:srgbClr val="21242C"/>
              </a:solidFill>
              <a:highlight>
                <a:srgbClr val="FFFFFF"/>
              </a:highlight>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1242C"/>
                </a:solidFill>
                <a:highlight>
                  <a:srgbClr val="FFFFFF"/>
                </a:highlight>
                <a:latin typeface="Open Sans"/>
                <a:ea typeface="Open Sans"/>
                <a:cs typeface="Open Sans"/>
                <a:sym typeface="Open Sans"/>
              </a:rPr>
              <a:t>Petite in size - 4½” high</a:t>
            </a:r>
            <a:endParaRPr>
              <a:solidFill>
                <a:srgbClr val="21242C"/>
              </a:solidFill>
              <a:highlight>
                <a:srgbClr val="FFFFFF"/>
              </a:highlight>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1242C"/>
                </a:solidFill>
                <a:highlight>
                  <a:srgbClr val="FFFFFF"/>
                </a:highlight>
                <a:latin typeface="Open Sans"/>
                <a:ea typeface="Open Sans"/>
                <a:cs typeface="Open Sans"/>
                <a:sym typeface="Open Sans"/>
              </a:rPr>
              <a:t>The depth where it was buried in the earth tells us it was very old</a:t>
            </a:r>
            <a:endParaRPr>
              <a:solidFill>
                <a:srgbClr val="21242C"/>
              </a:solidFill>
              <a:highlight>
                <a:srgbClr val="FFFFFF"/>
              </a:highlight>
              <a:latin typeface="Open Sans"/>
              <a:ea typeface="Open Sans"/>
              <a:cs typeface="Open Sans"/>
              <a:sym typeface="Open Sans"/>
            </a:endParaRPr>
          </a:p>
          <a:p>
            <a:pPr marL="457200" lvl="0" indent="-317500" algn="l" rtl="0">
              <a:spcBef>
                <a:spcPts val="0"/>
              </a:spcBef>
              <a:spcAft>
                <a:spcPts val="0"/>
              </a:spcAft>
              <a:buClr>
                <a:srgbClr val="21242C"/>
              </a:buClr>
              <a:buSzPts val="1400"/>
              <a:buFont typeface="Open Sans"/>
              <a:buChar char="●"/>
            </a:pPr>
            <a:r>
              <a:rPr lang="en">
                <a:solidFill>
                  <a:srgbClr val="222222"/>
                </a:solidFill>
                <a:highlight>
                  <a:srgbClr val="FFFFFF"/>
                </a:highlight>
                <a:latin typeface="Open Sans"/>
                <a:ea typeface="Open Sans"/>
                <a:cs typeface="Open Sans"/>
                <a:sym typeface="Open Sans"/>
              </a:rPr>
              <a:t>Can be seen in the Naturhistorisches Museum, Vienna.</a:t>
            </a:r>
            <a:endParaRPr>
              <a:solidFill>
                <a:srgbClr val="21242C"/>
              </a:solidFill>
              <a:highlight>
                <a:srgbClr val="FFFFFF"/>
              </a:highlight>
              <a:latin typeface="Open Sans"/>
              <a:ea typeface="Open Sans"/>
              <a:cs typeface="Open Sans"/>
              <a:sym typeface="Open Sans"/>
            </a:endParaRPr>
          </a:p>
        </p:txBody>
      </p:sp>
      <p:pic>
        <p:nvPicPr>
          <p:cNvPr id="242" name="Google Shape;242;p25"/>
          <p:cNvPicPr preferRelativeResize="0"/>
          <p:nvPr/>
        </p:nvPicPr>
        <p:blipFill rotWithShape="1">
          <a:blip r:embed="rId6">
            <a:alphaModFix/>
          </a:blip>
          <a:srcRect t="31339" r="61943" b="52566"/>
          <a:stretch/>
        </p:blipFill>
        <p:spPr>
          <a:xfrm>
            <a:off x="3513325" y="180396"/>
            <a:ext cx="1848651" cy="77720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26"/>
          <p:cNvPicPr preferRelativeResize="0"/>
          <p:nvPr/>
        </p:nvPicPr>
        <p:blipFill rotWithShape="1">
          <a:blip r:embed="rId3">
            <a:alphaModFix/>
          </a:blip>
          <a:srcRect l="45846" t="4337" r="29346" b="83731"/>
          <a:stretch/>
        </p:blipFill>
        <p:spPr>
          <a:xfrm>
            <a:off x="4647875" y="5450"/>
            <a:ext cx="2881725" cy="1070901"/>
          </a:xfrm>
          <a:prstGeom prst="rect">
            <a:avLst/>
          </a:prstGeom>
          <a:noFill/>
          <a:ln>
            <a:noFill/>
          </a:ln>
        </p:spPr>
      </p:pic>
      <p:pic>
        <p:nvPicPr>
          <p:cNvPr id="248" name="Google Shape;248;p26"/>
          <p:cNvPicPr preferRelativeResize="0"/>
          <p:nvPr/>
        </p:nvPicPr>
        <p:blipFill rotWithShape="1">
          <a:blip r:embed="rId4">
            <a:alphaModFix/>
          </a:blip>
          <a:srcRect l="4510" t="27568" r="62322" b="66421"/>
          <a:stretch/>
        </p:blipFill>
        <p:spPr>
          <a:xfrm>
            <a:off x="265550" y="208163"/>
            <a:ext cx="4382326" cy="613651"/>
          </a:xfrm>
          <a:prstGeom prst="rect">
            <a:avLst/>
          </a:prstGeom>
          <a:noFill/>
          <a:ln>
            <a:noFill/>
          </a:ln>
        </p:spPr>
      </p:pic>
      <p:pic>
        <p:nvPicPr>
          <p:cNvPr id="249" name="Google Shape;249;p26"/>
          <p:cNvPicPr preferRelativeResize="0"/>
          <p:nvPr/>
        </p:nvPicPr>
        <p:blipFill>
          <a:blip r:embed="rId5">
            <a:alphaModFix/>
          </a:blip>
          <a:stretch>
            <a:fillRect/>
          </a:stretch>
        </p:blipFill>
        <p:spPr>
          <a:xfrm>
            <a:off x="4823400" y="1122575"/>
            <a:ext cx="2576302" cy="1716147"/>
          </a:xfrm>
          <a:prstGeom prst="rect">
            <a:avLst/>
          </a:prstGeom>
          <a:noFill/>
          <a:ln>
            <a:noFill/>
          </a:ln>
        </p:spPr>
      </p:pic>
      <p:pic>
        <p:nvPicPr>
          <p:cNvPr id="250" name="Google Shape;250;p26"/>
          <p:cNvPicPr preferRelativeResize="0"/>
          <p:nvPr/>
        </p:nvPicPr>
        <p:blipFill>
          <a:blip r:embed="rId6">
            <a:alphaModFix/>
          </a:blip>
          <a:stretch>
            <a:fillRect/>
          </a:stretch>
        </p:blipFill>
        <p:spPr>
          <a:xfrm>
            <a:off x="4823400" y="3005500"/>
            <a:ext cx="2576300" cy="1932230"/>
          </a:xfrm>
          <a:prstGeom prst="rect">
            <a:avLst/>
          </a:prstGeom>
          <a:noFill/>
          <a:ln>
            <a:noFill/>
          </a:ln>
        </p:spPr>
      </p:pic>
      <p:pic>
        <p:nvPicPr>
          <p:cNvPr id="251" name="Google Shape;251;p26"/>
          <p:cNvPicPr preferRelativeResize="0"/>
          <p:nvPr/>
        </p:nvPicPr>
        <p:blipFill>
          <a:blip r:embed="rId7">
            <a:alphaModFix/>
          </a:blip>
          <a:stretch>
            <a:fillRect/>
          </a:stretch>
        </p:blipFill>
        <p:spPr>
          <a:xfrm>
            <a:off x="7399700" y="76200"/>
            <a:ext cx="1688076" cy="4977702"/>
          </a:xfrm>
          <a:prstGeom prst="rect">
            <a:avLst/>
          </a:prstGeom>
          <a:noFill/>
          <a:ln>
            <a:noFill/>
          </a:ln>
        </p:spPr>
      </p:pic>
      <p:sp>
        <p:nvSpPr>
          <p:cNvPr id="252" name="Google Shape;252;p26"/>
          <p:cNvSpPr txBox="1"/>
          <p:nvPr/>
        </p:nvSpPr>
        <p:spPr>
          <a:xfrm>
            <a:off x="540800" y="669425"/>
            <a:ext cx="4282500" cy="4306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100">
              <a:latin typeface="Open Sans"/>
              <a:ea typeface="Open Sans"/>
              <a:cs typeface="Open Sans"/>
              <a:sym typeface="Open Sans"/>
            </a:endParaRPr>
          </a:p>
          <a:p>
            <a:pPr marL="0" lvl="0" indent="457200" algn="l" rtl="0">
              <a:spcBef>
                <a:spcPts val="0"/>
              </a:spcBef>
              <a:spcAft>
                <a:spcPts val="0"/>
              </a:spcAft>
              <a:buNone/>
            </a:pPr>
            <a:r>
              <a:rPr lang="en" sz="1100">
                <a:solidFill>
                  <a:srgbClr val="222222"/>
                </a:solidFill>
                <a:highlight>
                  <a:srgbClr val="FFFFFF"/>
                </a:highlight>
                <a:latin typeface="Open Sans"/>
                <a:ea typeface="Open Sans"/>
                <a:cs typeface="Open Sans"/>
                <a:sym typeface="Open Sans"/>
              </a:rPr>
              <a:t>The MOL is comprised of three separate museums. (1) The main museum at the Barbican complex. (2) The Docklands Museum, which focuses on the history of the docks and how they related to transport and trade. (3) The location is the Museum of London Archaeology, which is an outreach of the museum that assists with digs across the United Kingdom.</a:t>
            </a:r>
            <a:endParaRPr sz="1100">
              <a:solidFill>
                <a:srgbClr val="222222"/>
              </a:solidFill>
              <a:highlight>
                <a:srgbClr val="FFFFFF"/>
              </a:highlight>
              <a:latin typeface="Open Sans"/>
              <a:ea typeface="Open Sans"/>
              <a:cs typeface="Open Sans"/>
              <a:sym typeface="Open Sans"/>
            </a:endParaRPr>
          </a:p>
          <a:p>
            <a:pPr marL="0" lvl="0" indent="457200" algn="l" rtl="0">
              <a:spcBef>
                <a:spcPts val="0"/>
              </a:spcBef>
              <a:spcAft>
                <a:spcPts val="0"/>
              </a:spcAft>
              <a:buNone/>
            </a:pPr>
            <a:r>
              <a:rPr lang="en" sz="1100">
                <a:solidFill>
                  <a:srgbClr val="222222"/>
                </a:solidFill>
                <a:highlight>
                  <a:srgbClr val="FFFFFF"/>
                </a:highlight>
                <a:latin typeface="Open Sans"/>
                <a:ea typeface="Open Sans"/>
                <a:cs typeface="Open Sans"/>
                <a:sym typeface="Open Sans"/>
              </a:rPr>
              <a:t>Resembling blobs, the MOL’s logo was designed by the firm of Coley Porter Bell in 2009 to comprise the city’s boundaries over the course of time.</a:t>
            </a:r>
            <a:endParaRPr sz="1100">
              <a:solidFill>
                <a:srgbClr val="222222"/>
              </a:solidFill>
              <a:highlight>
                <a:srgbClr val="FFFFFF"/>
              </a:highlight>
              <a:latin typeface="Open Sans"/>
              <a:ea typeface="Open Sans"/>
              <a:cs typeface="Open Sans"/>
              <a:sym typeface="Open Sans"/>
            </a:endParaRPr>
          </a:p>
          <a:p>
            <a:pPr marL="0" lvl="0" indent="457200" algn="l" rtl="0">
              <a:spcBef>
                <a:spcPts val="0"/>
              </a:spcBef>
              <a:spcAft>
                <a:spcPts val="0"/>
              </a:spcAft>
              <a:buNone/>
            </a:pPr>
            <a:r>
              <a:rPr lang="en" sz="1100">
                <a:solidFill>
                  <a:srgbClr val="222222"/>
                </a:solidFill>
                <a:highlight>
                  <a:srgbClr val="FFFFFF"/>
                </a:highlight>
                <a:latin typeface="Open Sans"/>
                <a:ea typeface="Open Sans"/>
                <a:cs typeface="Open Sans"/>
                <a:sym typeface="Open Sans"/>
              </a:rPr>
              <a:t>The Centre for Human Bioarchaeology is one of the most fascinating parts of the Museum of London. Here, scientists work to discover the lives of Londoners by studying their very bones. The centre has over 10,000 bodies in its care and even offers evening courses such as Bare Bones that are available to visitors.</a:t>
            </a:r>
            <a:endParaRPr sz="1100">
              <a:solidFill>
                <a:srgbClr val="222222"/>
              </a:solidFill>
              <a:highlight>
                <a:srgbClr val="FFFFFF"/>
              </a:highlight>
              <a:latin typeface="Open Sans"/>
              <a:ea typeface="Open Sans"/>
              <a:cs typeface="Open Sans"/>
              <a:sym typeface="Open Sans"/>
            </a:endParaRPr>
          </a:p>
          <a:p>
            <a:pPr marL="0" lvl="0" indent="457200" algn="l" rtl="0">
              <a:spcBef>
                <a:spcPts val="0"/>
              </a:spcBef>
              <a:spcAft>
                <a:spcPts val="0"/>
              </a:spcAft>
              <a:buNone/>
            </a:pPr>
            <a:r>
              <a:rPr lang="en" sz="1100">
                <a:solidFill>
                  <a:srgbClr val="222222"/>
                </a:solidFill>
                <a:highlight>
                  <a:srgbClr val="FFFFFF"/>
                </a:highlight>
                <a:latin typeface="Open Sans"/>
                <a:ea typeface="Open Sans"/>
                <a:cs typeface="Open Sans"/>
                <a:sym typeface="Open Sans"/>
              </a:rPr>
              <a:t>One of the coolest aspects of the Museum of London is its free galleries that let visitors walk through the city’s history.  These galleries include: London Before London, Roman London, Medieval London, “War, Plague, &amp; Fire”, Expanding City, People’s City, World City, City Gallery, and the London 2012 Cauldron, the last of which details the construction and symbolism behind the Olympic Flame cauldron for the 2012 Summer Games.</a:t>
            </a:r>
            <a:endParaRPr sz="1100">
              <a:solidFill>
                <a:srgbClr val="222222"/>
              </a:solidFill>
              <a:highlight>
                <a:srgbClr val="FFFFFF"/>
              </a:highlight>
              <a:latin typeface="Open Sans"/>
              <a:ea typeface="Open Sans"/>
              <a:cs typeface="Open Sans"/>
              <a:sym typeface="Open Sans"/>
            </a:endParaRPr>
          </a:p>
        </p:txBody>
      </p:sp>
      <p:sp>
        <p:nvSpPr>
          <p:cNvPr id="253" name="Google Shape;253;p26"/>
          <p:cNvSpPr txBox="1"/>
          <p:nvPr/>
        </p:nvSpPr>
        <p:spPr>
          <a:xfrm rot="-5400000">
            <a:off x="-1592200" y="2777500"/>
            <a:ext cx="3921300" cy="3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Open Sans"/>
                <a:ea typeface="Open Sans"/>
                <a:cs typeface="Open Sans"/>
                <a:sym typeface="Open Sans"/>
              </a:rPr>
              <a:t>The Museum of London (MOL)</a:t>
            </a:r>
            <a:endParaRPr sz="18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pic>
        <p:nvPicPr>
          <p:cNvPr id="258" name="Google Shape;258;p27"/>
          <p:cNvPicPr preferRelativeResize="0"/>
          <p:nvPr/>
        </p:nvPicPr>
        <p:blipFill>
          <a:blip r:embed="rId3">
            <a:alphaModFix/>
          </a:blip>
          <a:stretch>
            <a:fillRect/>
          </a:stretch>
        </p:blipFill>
        <p:spPr>
          <a:xfrm>
            <a:off x="203925" y="2187588"/>
            <a:ext cx="1476000" cy="1323483"/>
          </a:xfrm>
          <a:prstGeom prst="rect">
            <a:avLst/>
          </a:prstGeom>
          <a:noFill/>
          <a:ln>
            <a:noFill/>
          </a:ln>
        </p:spPr>
      </p:pic>
      <p:pic>
        <p:nvPicPr>
          <p:cNvPr id="259" name="Google Shape;259;p27"/>
          <p:cNvPicPr preferRelativeResize="0"/>
          <p:nvPr/>
        </p:nvPicPr>
        <p:blipFill rotWithShape="1">
          <a:blip r:embed="rId4">
            <a:alphaModFix/>
          </a:blip>
          <a:srcRect t="48209" r="56809" b="39726"/>
          <a:stretch/>
        </p:blipFill>
        <p:spPr>
          <a:xfrm>
            <a:off x="4475800" y="8"/>
            <a:ext cx="3333248" cy="925525"/>
          </a:xfrm>
          <a:prstGeom prst="rect">
            <a:avLst/>
          </a:prstGeom>
          <a:noFill/>
          <a:ln>
            <a:noFill/>
          </a:ln>
        </p:spPr>
      </p:pic>
      <p:pic>
        <p:nvPicPr>
          <p:cNvPr id="260" name="Google Shape;260;p27"/>
          <p:cNvPicPr preferRelativeResize="0"/>
          <p:nvPr/>
        </p:nvPicPr>
        <p:blipFill rotWithShape="1">
          <a:blip r:embed="rId5">
            <a:alphaModFix/>
          </a:blip>
          <a:srcRect l="4510" t="37657" r="62322" b="56332"/>
          <a:stretch/>
        </p:blipFill>
        <p:spPr>
          <a:xfrm>
            <a:off x="113150" y="145027"/>
            <a:ext cx="4382326" cy="613651"/>
          </a:xfrm>
          <a:prstGeom prst="rect">
            <a:avLst/>
          </a:prstGeom>
          <a:noFill/>
          <a:ln>
            <a:noFill/>
          </a:ln>
        </p:spPr>
      </p:pic>
      <p:pic>
        <p:nvPicPr>
          <p:cNvPr id="261" name="Google Shape;261;p27"/>
          <p:cNvPicPr preferRelativeResize="0"/>
          <p:nvPr/>
        </p:nvPicPr>
        <p:blipFill>
          <a:blip r:embed="rId6">
            <a:alphaModFix/>
          </a:blip>
          <a:stretch>
            <a:fillRect/>
          </a:stretch>
        </p:blipFill>
        <p:spPr>
          <a:xfrm>
            <a:off x="1810317" y="2057241"/>
            <a:ext cx="2660781" cy="1496694"/>
          </a:xfrm>
          <a:prstGeom prst="rect">
            <a:avLst/>
          </a:prstGeom>
          <a:noFill/>
          <a:ln>
            <a:noFill/>
          </a:ln>
        </p:spPr>
      </p:pic>
      <p:pic>
        <p:nvPicPr>
          <p:cNvPr id="262" name="Google Shape;262;p27"/>
          <p:cNvPicPr preferRelativeResize="0"/>
          <p:nvPr/>
        </p:nvPicPr>
        <p:blipFill rotWithShape="1">
          <a:blip r:embed="rId7">
            <a:alphaModFix/>
          </a:blip>
          <a:srcRect t="17455" b="26597"/>
          <a:stretch/>
        </p:blipFill>
        <p:spPr>
          <a:xfrm>
            <a:off x="1814752" y="925525"/>
            <a:ext cx="2680724" cy="999266"/>
          </a:xfrm>
          <a:prstGeom prst="rect">
            <a:avLst/>
          </a:prstGeom>
          <a:noFill/>
          <a:ln>
            <a:noFill/>
          </a:ln>
        </p:spPr>
      </p:pic>
      <p:pic>
        <p:nvPicPr>
          <p:cNvPr id="263" name="Google Shape;263;p27"/>
          <p:cNvPicPr preferRelativeResize="0"/>
          <p:nvPr/>
        </p:nvPicPr>
        <p:blipFill>
          <a:blip r:embed="rId8">
            <a:alphaModFix/>
          </a:blip>
          <a:stretch>
            <a:fillRect/>
          </a:stretch>
        </p:blipFill>
        <p:spPr>
          <a:xfrm>
            <a:off x="152400" y="925525"/>
            <a:ext cx="1579040" cy="1239157"/>
          </a:xfrm>
          <a:prstGeom prst="rect">
            <a:avLst/>
          </a:prstGeom>
          <a:noFill/>
          <a:ln>
            <a:noFill/>
          </a:ln>
        </p:spPr>
      </p:pic>
      <p:sp>
        <p:nvSpPr>
          <p:cNvPr id="264" name="Google Shape;264;p27"/>
          <p:cNvSpPr txBox="1"/>
          <p:nvPr/>
        </p:nvSpPr>
        <p:spPr>
          <a:xfrm>
            <a:off x="113150" y="3267475"/>
            <a:ext cx="1476000" cy="16836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400"/>
              </a:spcBef>
              <a:spcAft>
                <a:spcPts val="0"/>
              </a:spcAft>
              <a:buClr>
                <a:schemeClr val="dk1"/>
              </a:buClr>
              <a:buSzPts val="1100"/>
              <a:buFont typeface="Arial"/>
              <a:buNone/>
            </a:pPr>
            <a:r>
              <a:rPr lang="en" sz="800" b="1" i="1">
                <a:solidFill>
                  <a:srgbClr val="068A7B"/>
                </a:solidFill>
                <a:latin typeface="Open Sans"/>
                <a:ea typeface="Open Sans"/>
                <a:cs typeface="Open Sans"/>
                <a:sym typeface="Open Sans"/>
              </a:rPr>
              <a:t>Did you know…? </a:t>
            </a:r>
            <a:r>
              <a:rPr lang="en" sz="800" b="1">
                <a:solidFill>
                  <a:srgbClr val="068A7B"/>
                </a:solidFill>
                <a:latin typeface="Open Sans"/>
                <a:ea typeface="Open Sans"/>
                <a:cs typeface="Open Sans"/>
                <a:sym typeface="Open Sans"/>
              </a:rPr>
              <a:t>Each year, around 20,000 people gather at Stonehenge to celebrate the Summer Solstice, when the sun is at its highest point in the sky all year. It makes for a sunrise!</a:t>
            </a:r>
            <a:endParaRPr sz="800" b="1">
              <a:solidFill>
                <a:srgbClr val="068A7B"/>
              </a:solidFill>
              <a:latin typeface="Open Sans"/>
              <a:ea typeface="Open Sans"/>
              <a:cs typeface="Open Sans"/>
              <a:sym typeface="Open Sans"/>
            </a:endParaRPr>
          </a:p>
          <a:p>
            <a:pPr marL="0" lvl="0" indent="0" algn="l" rtl="0">
              <a:spcBef>
                <a:spcPts val="400"/>
              </a:spcBef>
              <a:spcAft>
                <a:spcPts val="0"/>
              </a:spcAft>
              <a:buNone/>
            </a:pPr>
            <a:endParaRPr sz="800">
              <a:latin typeface="Open Sans"/>
              <a:ea typeface="Open Sans"/>
              <a:cs typeface="Open Sans"/>
              <a:sym typeface="Open Sans"/>
            </a:endParaRPr>
          </a:p>
        </p:txBody>
      </p:sp>
      <p:sp>
        <p:nvSpPr>
          <p:cNvPr id="265" name="Google Shape;265;p27"/>
          <p:cNvSpPr txBox="1"/>
          <p:nvPr/>
        </p:nvSpPr>
        <p:spPr>
          <a:xfrm>
            <a:off x="4527275" y="817075"/>
            <a:ext cx="4540500" cy="4102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b="1">
                <a:solidFill>
                  <a:srgbClr val="4A4A4A"/>
                </a:solidFill>
                <a:highlight>
                  <a:srgbClr val="FFFFFF"/>
                </a:highlight>
                <a:latin typeface="Open Sans"/>
                <a:ea typeface="Open Sans"/>
                <a:cs typeface="Open Sans"/>
                <a:sym typeface="Open Sans"/>
              </a:rPr>
              <a:t>STONEHENGE </a:t>
            </a:r>
            <a:r>
              <a:rPr lang="en" sz="1200" b="1">
                <a:solidFill>
                  <a:srgbClr val="4A4A4A"/>
                </a:solidFill>
                <a:highlight>
                  <a:srgbClr val="FFFFFF"/>
                </a:highlight>
                <a:latin typeface="Open Sans"/>
                <a:ea typeface="Open Sans"/>
                <a:cs typeface="Open Sans"/>
                <a:sym typeface="Open Sans"/>
              </a:rPr>
              <a:t>Located: </a:t>
            </a:r>
            <a:r>
              <a:rPr lang="en" sz="1100">
                <a:solidFill>
                  <a:srgbClr val="4A4A4A"/>
                </a:solidFill>
                <a:highlight>
                  <a:srgbClr val="FFFFFF"/>
                </a:highlight>
                <a:latin typeface="Open Sans"/>
                <a:ea typeface="Open Sans"/>
                <a:cs typeface="Open Sans"/>
                <a:sym typeface="Open Sans"/>
              </a:rPr>
              <a:t>Salisbury Plain, Wiltshire, England</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None/>
            </a:pPr>
            <a:r>
              <a:rPr lang="en" sz="1200" b="1">
                <a:solidFill>
                  <a:srgbClr val="4A4A4A"/>
                </a:solidFill>
                <a:highlight>
                  <a:srgbClr val="FFFFFF"/>
                </a:highlight>
                <a:latin typeface="Open Sans"/>
                <a:ea typeface="Open Sans"/>
                <a:cs typeface="Open Sans"/>
                <a:sym typeface="Open Sans"/>
              </a:rPr>
              <a:t>What is it? </a:t>
            </a:r>
            <a:r>
              <a:rPr lang="en" sz="1100">
                <a:solidFill>
                  <a:srgbClr val="4A4A4A"/>
                </a:solidFill>
                <a:highlight>
                  <a:srgbClr val="FFFFFF"/>
                </a:highlight>
                <a:latin typeface="Open Sans"/>
                <a:ea typeface="Open Sans"/>
                <a:cs typeface="Open Sans"/>
                <a:sym typeface="Open Sans"/>
              </a:rPr>
              <a:t>Man-made circle of standing stones. One of the world’s most famous prehistoric monuments &amp; mysteries…</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None/>
            </a:pPr>
            <a:r>
              <a:rPr lang="en" sz="1200" b="1">
                <a:solidFill>
                  <a:srgbClr val="4A4A4A"/>
                </a:solidFill>
                <a:highlight>
                  <a:srgbClr val="FFFFFF"/>
                </a:highlight>
                <a:latin typeface="Open Sans"/>
                <a:ea typeface="Open Sans"/>
                <a:cs typeface="Open Sans"/>
                <a:sym typeface="Open Sans"/>
              </a:rPr>
              <a:t>Built: </a:t>
            </a:r>
            <a:r>
              <a:rPr lang="en" sz="1100">
                <a:solidFill>
                  <a:srgbClr val="4A4A4A"/>
                </a:solidFill>
                <a:highlight>
                  <a:srgbClr val="FFFFFF"/>
                </a:highlight>
                <a:latin typeface="Open Sans"/>
                <a:ea typeface="Open Sans"/>
                <a:cs typeface="Open Sans"/>
                <a:sym typeface="Open Sans"/>
              </a:rPr>
              <a:t>Started 5,000 years ago &amp; took over 1,000 years to build, in four long stages with post and lintel. Archaeologists believe the final changes were made around 1,500BC, early Bronze Age.</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Clr>
                <a:schemeClr val="dk1"/>
              </a:buClr>
              <a:buSzPts val="1100"/>
              <a:buFont typeface="Arial"/>
              <a:buNone/>
            </a:pPr>
            <a:r>
              <a:rPr lang="en" sz="1200" b="1">
                <a:solidFill>
                  <a:srgbClr val="4A4A4A"/>
                </a:solidFill>
                <a:latin typeface="Open Sans"/>
                <a:ea typeface="Open Sans"/>
                <a:cs typeface="Open Sans"/>
                <a:sym typeface="Open Sans"/>
              </a:rPr>
              <a:t>How was Stonehenge built? </a:t>
            </a:r>
            <a:r>
              <a:rPr lang="en" sz="1100">
                <a:solidFill>
                  <a:srgbClr val="4A4A4A"/>
                </a:solidFill>
                <a:highlight>
                  <a:srgbClr val="FFFFFF"/>
                </a:highlight>
                <a:latin typeface="Open Sans"/>
                <a:ea typeface="Open Sans"/>
                <a:cs typeface="Open Sans"/>
                <a:sym typeface="Open Sans"/>
              </a:rPr>
              <a:t>A legend from the 12</a:t>
            </a:r>
            <a:r>
              <a:rPr lang="en" sz="1100" baseline="30000">
                <a:solidFill>
                  <a:srgbClr val="4A4A4A"/>
                </a:solidFill>
                <a:highlight>
                  <a:srgbClr val="FFFFFF"/>
                </a:highlight>
                <a:latin typeface="Open Sans"/>
                <a:ea typeface="Open Sans"/>
                <a:cs typeface="Open Sans"/>
                <a:sym typeface="Open Sans"/>
              </a:rPr>
              <a:t>th</a:t>
            </a:r>
            <a:r>
              <a:rPr lang="en" sz="1100">
                <a:solidFill>
                  <a:srgbClr val="4A4A4A"/>
                </a:solidFill>
                <a:highlight>
                  <a:srgbClr val="FFFFFF"/>
                </a:highlight>
                <a:latin typeface="Open Sans"/>
                <a:ea typeface="Open Sans"/>
                <a:cs typeface="Open Sans"/>
                <a:sym typeface="Open Sans"/>
              </a:rPr>
              <a:t> century claimed giants placed the monument on a mountain i</a:t>
            </a:r>
            <a:r>
              <a:rPr lang="en" sz="1100">
                <a:highlight>
                  <a:srgbClr val="FFFFFF"/>
                </a:highlight>
                <a:latin typeface="Open Sans"/>
                <a:ea typeface="Open Sans"/>
                <a:cs typeface="Open Sans"/>
                <a:sym typeface="Open Sans"/>
              </a:rPr>
              <a:t>n </a:t>
            </a:r>
            <a:r>
              <a:rPr lang="en" sz="1100">
                <a:highlight>
                  <a:srgbClr val="FFFFFF"/>
                </a:highlight>
                <a:uFill>
                  <a:noFill/>
                </a:uFill>
                <a:latin typeface="Open Sans"/>
                <a:ea typeface="Open Sans"/>
                <a:cs typeface="Open Sans"/>
                <a:sym typeface="Open Sans"/>
                <a:hlinkClick r:id="rId9"/>
              </a:rPr>
              <a:t>Ireland</a:t>
            </a:r>
            <a:r>
              <a:rPr lang="en" sz="1100">
                <a:highlight>
                  <a:srgbClr val="FFFFFF"/>
                </a:highlight>
                <a:latin typeface="Open Sans"/>
                <a:ea typeface="Open Sans"/>
                <a:cs typeface="Open Sans"/>
                <a:sym typeface="Open Sans"/>
              </a:rPr>
              <a:t>, </a:t>
            </a:r>
            <a:r>
              <a:rPr lang="en" sz="1100">
                <a:solidFill>
                  <a:srgbClr val="4A4A4A"/>
                </a:solidFill>
                <a:highlight>
                  <a:srgbClr val="FFFFFF"/>
                </a:highlight>
                <a:latin typeface="Open Sans"/>
                <a:ea typeface="Open Sans"/>
                <a:cs typeface="Open Sans"/>
                <a:sym typeface="Open Sans"/>
              </a:rPr>
              <a:t>before a wizard named Merlin magically moved the stone circle to England…it remains a mystery.</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None/>
            </a:pPr>
            <a:r>
              <a:rPr lang="en" sz="1200" b="1">
                <a:solidFill>
                  <a:srgbClr val="4A4A4A"/>
                </a:solidFill>
                <a:highlight>
                  <a:srgbClr val="FFFFFF"/>
                </a:highlight>
                <a:latin typeface="Open Sans"/>
                <a:ea typeface="Open Sans"/>
                <a:cs typeface="Open Sans"/>
                <a:sym typeface="Open Sans"/>
              </a:rPr>
              <a:t>Hypotheses…Researchers believe:</a:t>
            </a:r>
            <a:endParaRPr sz="1200" b="1">
              <a:solidFill>
                <a:srgbClr val="4A4A4A"/>
              </a:solidFill>
              <a:highlight>
                <a:srgbClr val="FFFFFF"/>
              </a:highlight>
              <a:latin typeface="Open Sans"/>
              <a:ea typeface="Open Sans"/>
              <a:cs typeface="Open Sans"/>
              <a:sym typeface="Open Sans"/>
            </a:endParaRPr>
          </a:p>
          <a:p>
            <a:pPr marL="457200" lvl="0" indent="-298450" algn="l" rtl="0">
              <a:lnSpc>
                <a:spcPct val="115000"/>
              </a:lnSpc>
              <a:spcBef>
                <a:spcPts val="0"/>
              </a:spcBef>
              <a:spcAft>
                <a:spcPts val="0"/>
              </a:spcAft>
              <a:buClr>
                <a:srgbClr val="4A4A4A"/>
              </a:buClr>
              <a:buSzPts val="1100"/>
              <a:buFont typeface="Open Sans"/>
              <a:buChar char="●"/>
            </a:pPr>
            <a:r>
              <a:rPr lang="en" sz="1100">
                <a:solidFill>
                  <a:srgbClr val="4A4A4A"/>
                </a:solidFill>
                <a:highlight>
                  <a:srgbClr val="FFFFFF"/>
                </a:highlight>
                <a:latin typeface="Open Sans"/>
                <a:ea typeface="Open Sans"/>
                <a:cs typeface="Open Sans"/>
                <a:sym typeface="Open Sans"/>
              </a:rPr>
              <a:t>May have been a ‘calendar’, linked to the study of the stars.</a:t>
            </a:r>
            <a:endParaRPr sz="1100">
              <a:solidFill>
                <a:srgbClr val="4A4A4A"/>
              </a:solidFill>
              <a:highlight>
                <a:srgbClr val="FFFFFF"/>
              </a:highlight>
              <a:latin typeface="Open Sans"/>
              <a:ea typeface="Open Sans"/>
              <a:cs typeface="Open Sans"/>
              <a:sym typeface="Open Sans"/>
            </a:endParaRPr>
          </a:p>
          <a:p>
            <a:pPr marL="457200" lvl="0" indent="-298450" algn="l" rtl="0">
              <a:lnSpc>
                <a:spcPct val="115000"/>
              </a:lnSpc>
              <a:spcBef>
                <a:spcPts val="0"/>
              </a:spcBef>
              <a:spcAft>
                <a:spcPts val="0"/>
              </a:spcAft>
              <a:buClr>
                <a:srgbClr val="4A4A4A"/>
              </a:buClr>
              <a:buSzPts val="1100"/>
              <a:buFont typeface="Open Sans"/>
              <a:buChar char="●"/>
            </a:pPr>
            <a:r>
              <a:rPr lang="en" sz="1100">
                <a:solidFill>
                  <a:srgbClr val="4A4A4A"/>
                </a:solidFill>
                <a:highlight>
                  <a:srgbClr val="FFFFFF"/>
                </a:highlight>
                <a:latin typeface="Open Sans"/>
                <a:ea typeface="Open Sans"/>
                <a:cs typeface="Open Sans"/>
                <a:sym typeface="Open Sans"/>
              </a:rPr>
              <a:t>Stone Age ‘computer’ that credited solar or lunar eclipses</a:t>
            </a:r>
            <a:endParaRPr sz="1100">
              <a:solidFill>
                <a:srgbClr val="4A4A4A"/>
              </a:solidFill>
              <a:highlight>
                <a:srgbClr val="FFFFFF"/>
              </a:highlight>
              <a:latin typeface="Open Sans"/>
              <a:ea typeface="Open Sans"/>
              <a:cs typeface="Open Sans"/>
              <a:sym typeface="Open Sans"/>
            </a:endParaRPr>
          </a:p>
          <a:p>
            <a:pPr marL="457200" lvl="0" indent="-298450" algn="l" rtl="0">
              <a:lnSpc>
                <a:spcPct val="115000"/>
              </a:lnSpc>
              <a:spcBef>
                <a:spcPts val="0"/>
              </a:spcBef>
              <a:spcAft>
                <a:spcPts val="0"/>
              </a:spcAft>
              <a:buClr>
                <a:srgbClr val="4A4A4A"/>
              </a:buClr>
              <a:buSzPts val="1100"/>
              <a:buFont typeface="Open Sans"/>
              <a:buChar char="●"/>
            </a:pPr>
            <a:r>
              <a:rPr lang="en" sz="1100">
                <a:solidFill>
                  <a:srgbClr val="4A4A4A"/>
                </a:solidFill>
                <a:highlight>
                  <a:srgbClr val="FFFFFF"/>
                </a:highlight>
                <a:latin typeface="Open Sans"/>
                <a:ea typeface="Open Sans"/>
                <a:cs typeface="Open Sans"/>
                <a:sym typeface="Open Sans"/>
              </a:rPr>
              <a:t>A temple to the sun or moon gods.</a:t>
            </a:r>
            <a:endParaRPr sz="1100">
              <a:solidFill>
                <a:srgbClr val="4A4A4A"/>
              </a:solidFill>
              <a:highlight>
                <a:srgbClr val="FFFFFF"/>
              </a:highlight>
              <a:latin typeface="Open Sans"/>
              <a:ea typeface="Open Sans"/>
              <a:cs typeface="Open Sans"/>
              <a:sym typeface="Open Sans"/>
            </a:endParaRPr>
          </a:p>
          <a:p>
            <a:pPr marL="457200" lvl="0" indent="-298450" algn="l" rtl="0">
              <a:lnSpc>
                <a:spcPct val="115000"/>
              </a:lnSpc>
              <a:spcBef>
                <a:spcPts val="0"/>
              </a:spcBef>
              <a:spcAft>
                <a:spcPts val="0"/>
              </a:spcAft>
              <a:buClr>
                <a:srgbClr val="4A4A4A"/>
              </a:buClr>
              <a:buSzPts val="1100"/>
              <a:buFont typeface="Open Sans"/>
              <a:buChar char="●"/>
            </a:pPr>
            <a:r>
              <a:rPr lang="en" sz="1100">
                <a:solidFill>
                  <a:srgbClr val="4A4A4A"/>
                </a:solidFill>
                <a:highlight>
                  <a:srgbClr val="FFFFFF"/>
                </a:highlight>
                <a:latin typeface="Open Sans"/>
                <a:ea typeface="Open Sans"/>
                <a:cs typeface="Open Sans"/>
                <a:sym typeface="Open Sans"/>
              </a:rPr>
              <a:t>A place of healing where sick people flocked in hope of being cured by the monument’s miraculous powers.</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None/>
            </a:pPr>
            <a:r>
              <a:rPr lang="en" sz="1200" b="1">
                <a:solidFill>
                  <a:srgbClr val="4A4A4A"/>
                </a:solidFill>
                <a:highlight>
                  <a:srgbClr val="FFFFFF"/>
                </a:highlight>
                <a:latin typeface="Open Sans"/>
                <a:ea typeface="Open Sans"/>
                <a:cs typeface="Open Sans"/>
                <a:sym typeface="Open Sans"/>
              </a:rPr>
              <a:t>Hypotheses Aside - Researchers KNOW:</a:t>
            </a:r>
            <a:endParaRPr sz="1200" b="1">
              <a:solidFill>
                <a:srgbClr val="4A4A4A"/>
              </a:solidFill>
              <a:highlight>
                <a:srgbClr val="FFFFFF"/>
              </a:highlight>
              <a:latin typeface="Open Sans"/>
              <a:ea typeface="Open Sans"/>
              <a:cs typeface="Open Sans"/>
              <a:sym typeface="Open Sans"/>
            </a:endParaRPr>
          </a:p>
          <a:p>
            <a:pPr marL="457200" lvl="0" indent="-298450" algn="l" rtl="0">
              <a:lnSpc>
                <a:spcPct val="115000"/>
              </a:lnSpc>
              <a:spcBef>
                <a:spcPts val="0"/>
              </a:spcBef>
              <a:spcAft>
                <a:spcPts val="0"/>
              </a:spcAft>
              <a:buClr>
                <a:srgbClr val="4A4A4A"/>
              </a:buClr>
              <a:buSzPts val="1100"/>
              <a:buFont typeface="Open Sans"/>
              <a:buChar char="●"/>
            </a:pPr>
            <a:r>
              <a:rPr lang="en" sz="1100">
                <a:solidFill>
                  <a:srgbClr val="4A4A4A"/>
                </a:solidFill>
                <a:highlight>
                  <a:srgbClr val="FFFFFF"/>
                </a:highlight>
                <a:latin typeface="Open Sans"/>
                <a:ea typeface="Open Sans"/>
                <a:cs typeface="Open Sans"/>
                <a:sym typeface="Open Sans"/>
              </a:rPr>
              <a:t>It was used as a cemetery. Experts estimate that about 200 people are buried on the grounds.</a:t>
            </a:r>
            <a:endParaRPr sz="1100">
              <a:solidFill>
                <a:srgbClr val="4A4A4A"/>
              </a:solidFill>
              <a:highlight>
                <a:srgbClr val="FFFFFF"/>
              </a:highlight>
              <a:latin typeface="Open Sans"/>
              <a:ea typeface="Open Sans"/>
              <a:cs typeface="Open Sans"/>
              <a:sym typeface="Open Sans"/>
            </a:endParaRPr>
          </a:p>
          <a:p>
            <a:pPr marL="0" lvl="0" indent="0" algn="l" rtl="0">
              <a:lnSpc>
                <a:spcPct val="115000"/>
              </a:lnSpc>
              <a:spcBef>
                <a:spcPts val="0"/>
              </a:spcBef>
              <a:spcAft>
                <a:spcPts val="0"/>
              </a:spcAft>
              <a:buNone/>
            </a:pPr>
            <a:r>
              <a:rPr lang="en" sz="1200" b="1">
                <a:solidFill>
                  <a:srgbClr val="4A4A4A"/>
                </a:solidFill>
                <a:highlight>
                  <a:srgbClr val="FFFFFF"/>
                </a:highlight>
                <a:latin typeface="Open Sans"/>
                <a:ea typeface="Open Sans"/>
                <a:cs typeface="Open Sans"/>
                <a:sym typeface="Open Sans"/>
              </a:rPr>
              <a:t>What do you think it was used for?</a:t>
            </a:r>
            <a:endParaRPr sz="1200" b="1">
              <a:solidFill>
                <a:srgbClr val="4A4A4A"/>
              </a:solidFill>
              <a:highlight>
                <a:srgbClr val="FFFFFF"/>
              </a:highlight>
              <a:latin typeface="Open Sans"/>
              <a:ea typeface="Open Sans"/>
              <a:cs typeface="Open Sans"/>
              <a:sym typeface="Open Sans"/>
            </a:endParaRPr>
          </a:p>
        </p:txBody>
      </p:sp>
      <p:pic>
        <p:nvPicPr>
          <p:cNvPr id="266" name="Google Shape;266;p27"/>
          <p:cNvPicPr preferRelativeResize="0"/>
          <p:nvPr/>
        </p:nvPicPr>
        <p:blipFill>
          <a:blip r:embed="rId10">
            <a:alphaModFix/>
          </a:blip>
          <a:stretch>
            <a:fillRect/>
          </a:stretch>
        </p:blipFill>
        <p:spPr>
          <a:xfrm>
            <a:off x="2995050" y="3686366"/>
            <a:ext cx="1476050" cy="1089325"/>
          </a:xfrm>
          <a:prstGeom prst="rect">
            <a:avLst/>
          </a:prstGeom>
          <a:noFill/>
          <a:ln>
            <a:noFill/>
          </a:ln>
        </p:spPr>
      </p:pic>
      <p:pic>
        <p:nvPicPr>
          <p:cNvPr id="267" name="Google Shape;267;p27"/>
          <p:cNvPicPr preferRelativeResize="0"/>
          <p:nvPr/>
        </p:nvPicPr>
        <p:blipFill>
          <a:blip r:embed="rId11">
            <a:alphaModFix/>
          </a:blip>
          <a:stretch>
            <a:fillRect/>
          </a:stretch>
        </p:blipFill>
        <p:spPr>
          <a:xfrm>
            <a:off x="1562501" y="3686375"/>
            <a:ext cx="1392320" cy="1239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pic>
        <p:nvPicPr>
          <p:cNvPr id="272" name="Google Shape;272;p28"/>
          <p:cNvPicPr preferRelativeResize="0"/>
          <p:nvPr/>
        </p:nvPicPr>
        <p:blipFill rotWithShape="1">
          <a:blip r:embed="rId3">
            <a:alphaModFix/>
          </a:blip>
          <a:srcRect l="4510" t="47313" r="62322" b="46115"/>
          <a:stretch/>
        </p:blipFill>
        <p:spPr>
          <a:xfrm>
            <a:off x="111575" y="111577"/>
            <a:ext cx="4382326" cy="670924"/>
          </a:xfrm>
          <a:prstGeom prst="rect">
            <a:avLst/>
          </a:prstGeom>
          <a:noFill/>
          <a:ln>
            <a:noFill/>
          </a:ln>
        </p:spPr>
      </p:pic>
      <p:sp>
        <p:nvSpPr>
          <p:cNvPr id="273" name="Google Shape;273;p28"/>
          <p:cNvSpPr txBox="1"/>
          <p:nvPr/>
        </p:nvSpPr>
        <p:spPr>
          <a:xfrm>
            <a:off x="317100" y="853438"/>
            <a:ext cx="3700500" cy="54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Open Sans"/>
                <a:ea typeface="Open Sans"/>
                <a:cs typeface="Open Sans"/>
                <a:sym typeface="Open Sans"/>
              </a:rPr>
              <a:t>Human figures, Ain Ghazal, Jordan</a:t>
            </a:r>
            <a:endParaRPr sz="1600">
              <a:latin typeface="Open Sans"/>
              <a:ea typeface="Open Sans"/>
              <a:cs typeface="Open Sans"/>
              <a:sym typeface="Open Sans"/>
            </a:endParaRPr>
          </a:p>
          <a:p>
            <a:pPr marL="0" lvl="0" indent="0" algn="l" rtl="0">
              <a:spcBef>
                <a:spcPts val="0"/>
              </a:spcBef>
              <a:spcAft>
                <a:spcPts val="0"/>
              </a:spcAft>
              <a:buNone/>
            </a:pPr>
            <a:r>
              <a:rPr lang="en" sz="1000">
                <a:latin typeface="Open Sans"/>
                <a:ea typeface="Open Sans"/>
                <a:cs typeface="Open Sans"/>
                <a:sym typeface="Open Sans"/>
              </a:rPr>
              <a:t>Musee de Louvre, Paris</a:t>
            </a:r>
            <a:endParaRPr sz="1000">
              <a:latin typeface="Open Sans"/>
              <a:ea typeface="Open Sans"/>
              <a:cs typeface="Open Sans"/>
              <a:sym typeface="Open Sans"/>
            </a:endParaRPr>
          </a:p>
        </p:txBody>
      </p:sp>
      <p:sp>
        <p:nvSpPr>
          <p:cNvPr id="274" name="Google Shape;274;p28"/>
          <p:cNvSpPr txBox="1"/>
          <p:nvPr/>
        </p:nvSpPr>
        <p:spPr>
          <a:xfrm>
            <a:off x="-7424" y="1397200"/>
            <a:ext cx="4341600" cy="3438300"/>
          </a:xfrm>
          <a:prstGeom prst="rect">
            <a:avLst/>
          </a:prstGeom>
          <a:noFill/>
          <a:ln>
            <a:noFill/>
          </a:ln>
        </p:spPr>
        <p:txBody>
          <a:bodyPr spcFirstLastPara="1" wrap="square" lIns="91425" tIns="91425" rIns="91425" bIns="91425" anchor="t" anchorCtr="0">
            <a:noAutofit/>
          </a:bodyPr>
          <a:lstStyle/>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Neolithic settlement excavated called Ain Ghazal, near Amman, Jordan.</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City flourished around 7200 to 5000 BCE</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One amazing find was two coaches full of three dozen plaster statuettes (around 6500 BCE). </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The base core of the statue was out of reeds and twine with black bitumen (tar-like substance) for the pupils of the eyes.</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Some have painted clothes</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Rarely were genders indicated</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Size as large as 3 feet tall</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Compared to the Venus of Willendorf - a tiny, faceless Paleolithic sculpture</a:t>
            </a:r>
            <a:endParaRPr sz="1300">
              <a:latin typeface="Open Sans"/>
              <a:ea typeface="Open Sans"/>
              <a:cs typeface="Open Sans"/>
              <a:sym typeface="Open Sans"/>
            </a:endParaRPr>
          </a:p>
          <a:p>
            <a:pPr marL="457200" lvl="0" indent="-311150" algn="l" rtl="0">
              <a:lnSpc>
                <a:spcPct val="115000"/>
              </a:lnSpc>
              <a:spcBef>
                <a:spcPts val="0"/>
              </a:spcBef>
              <a:spcAft>
                <a:spcPts val="0"/>
              </a:spcAft>
              <a:buSzPts val="1300"/>
              <a:buFont typeface="Open Sans"/>
              <a:buChar char="●"/>
            </a:pPr>
            <a:r>
              <a:rPr lang="en" sz="1300">
                <a:latin typeface="Open Sans"/>
                <a:ea typeface="Open Sans"/>
                <a:cs typeface="Open Sans"/>
                <a:sym typeface="Open Sans"/>
              </a:rPr>
              <a:t>Marked the beginning of ancient world large-scale sculpture</a:t>
            </a:r>
            <a:endParaRPr sz="1300">
              <a:latin typeface="Open Sans"/>
              <a:ea typeface="Open Sans"/>
              <a:cs typeface="Open Sans"/>
              <a:sym typeface="Open Sans"/>
            </a:endParaRPr>
          </a:p>
        </p:txBody>
      </p:sp>
      <p:pic>
        <p:nvPicPr>
          <p:cNvPr id="275" name="Google Shape;275;p28"/>
          <p:cNvPicPr preferRelativeResize="0"/>
          <p:nvPr/>
        </p:nvPicPr>
        <p:blipFill rotWithShape="1">
          <a:blip r:embed="rId4">
            <a:alphaModFix/>
          </a:blip>
          <a:srcRect l="4445" t="62037" r="71920" b="23646"/>
          <a:stretch/>
        </p:blipFill>
        <p:spPr>
          <a:xfrm>
            <a:off x="4493900" y="0"/>
            <a:ext cx="2909367" cy="1361824"/>
          </a:xfrm>
          <a:prstGeom prst="rect">
            <a:avLst/>
          </a:prstGeom>
          <a:noFill/>
          <a:ln>
            <a:noFill/>
          </a:ln>
        </p:spPr>
      </p:pic>
      <p:pic>
        <p:nvPicPr>
          <p:cNvPr id="276" name="Google Shape;276;p28"/>
          <p:cNvPicPr preferRelativeResize="0"/>
          <p:nvPr/>
        </p:nvPicPr>
        <p:blipFill>
          <a:blip r:embed="rId5">
            <a:alphaModFix/>
          </a:blip>
          <a:stretch>
            <a:fillRect/>
          </a:stretch>
        </p:blipFill>
        <p:spPr>
          <a:xfrm>
            <a:off x="4493888" y="1353850"/>
            <a:ext cx="4341499" cy="2442093"/>
          </a:xfrm>
          <a:prstGeom prst="rect">
            <a:avLst/>
          </a:prstGeom>
          <a:noFill/>
          <a:ln>
            <a:noFill/>
          </a:ln>
        </p:spPr>
      </p:pic>
      <p:pic>
        <p:nvPicPr>
          <p:cNvPr id="277" name="Google Shape;277;p28"/>
          <p:cNvPicPr preferRelativeResize="0"/>
          <p:nvPr/>
        </p:nvPicPr>
        <p:blipFill>
          <a:blip r:embed="rId6">
            <a:alphaModFix/>
          </a:blip>
          <a:stretch>
            <a:fillRect/>
          </a:stretch>
        </p:blipFill>
        <p:spPr>
          <a:xfrm>
            <a:off x="7319950" y="0"/>
            <a:ext cx="2002799" cy="1277650"/>
          </a:xfrm>
          <a:prstGeom prst="rect">
            <a:avLst/>
          </a:prstGeom>
          <a:noFill/>
          <a:ln>
            <a:noFill/>
          </a:ln>
        </p:spPr>
      </p:pic>
      <p:sp>
        <p:nvSpPr>
          <p:cNvPr id="278" name="Google Shape;278;p28"/>
          <p:cNvSpPr txBox="1"/>
          <p:nvPr/>
        </p:nvSpPr>
        <p:spPr>
          <a:xfrm>
            <a:off x="4491600" y="3869725"/>
            <a:ext cx="4382400" cy="1108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t>What elements and principles of art can you identify with these statuettes? </a:t>
            </a:r>
            <a:endParaRPr b="1"/>
          </a:p>
          <a:p>
            <a:pPr marL="0" lvl="0" indent="0" algn="l" rtl="0">
              <a:spcBef>
                <a:spcPts val="0"/>
              </a:spcBef>
              <a:spcAft>
                <a:spcPts val="0"/>
              </a:spcAft>
              <a:buNone/>
            </a:pPr>
            <a:r>
              <a:rPr lang="en" b="1"/>
              <a:t>Record why they are significant. </a:t>
            </a:r>
            <a:endParaRPr b="1"/>
          </a:p>
          <a:p>
            <a:pPr marL="0" lvl="0" indent="0" algn="l" rtl="0">
              <a:spcBef>
                <a:spcPts val="0"/>
              </a:spcBef>
              <a:spcAft>
                <a:spcPts val="0"/>
              </a:spcAft>
              <a:buNone/>
            </a:pPr>
            <a:r>
              <a:rPr lang="en" b="1"/>
              <a:t>Can you draw on in your workbook?</a:t>
            </a:r>
            <a:endParaRPr b="1"/>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29"/>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284" name="Google Shape;284;p29"/>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285" name="Google Shape;285;p29"/>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3</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97F2D5C6-A007-002A-7244-17CB1079E939}"/>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pic>
        <p:nvPicPr>
          <p:cNvPr id="290" name="Google Shape;290;p30"/>
          <p:cNvPicPr preferRelativeResize="0"/>
          <p:nvPr/>
        </p:nvPicPr>
        <p:blipFill rotWithShape="1">
          <a:blip r:embed="rId3">
            <a:alphaModFix/>
          </a:blip>
          <a:srcRect t="14645" r="63523" b="70919"/>
          <a:stretch/>
        </p:blipFill>
        <p:spPr>
          <a:xfrm>
            <a:off x="2351025" y="10901"/>
            <a:ext cx="2298625" cy="904300"/>
          </a:xfrm>
          <a:prstGeom prst="rect">
            <a:avLst/>
          </a:prstGeom>
          <a:noFill/>
          <a:ln>
            <a:noFill/>
          </a:ln>
        </p:spPr>
      </p:pic>
      <p:pic>
        <p:nvPicPr>
          <p:cNvPr id="291" name="Google Shape;291;p30"/>
          <p:cNvPicPr preferRelativeResize="0"/>
          <p:nvPr/>
        </p:nvPicPr>
        <p:blipFill>
          <a:blip r:embed="rId4">
            <a:alphaModFix amt="24000"/>
          </a:blip>
          <a:stretch>
            <a:fillRect/>
          </a:stretch>
        </p:blipFill>
        <p:spPr>
          <a:xfrm>
            <a:off x="311088" y="769868"/>
            <a:ext cx="3876622" cy="2571750"/>
          </a:xfrm>
          <a:prstGeom prst="rect">
            <a:avLst/>
          </a:prstGeom>
          <a:noFill/>
          <a:ln>
            <a:noFill/>
          </a:ln>
        </p:spPr>
      </p:pic>
      <p:pic>
        <p:nvPicPr>
          <p:cNvPr id="292" name="Google Shape;292;p30"/>
          <p:cNvPicPr preferRelativeResize="0"/>
          <p:nvPr/>
        </p:nvPicPr>
        <p:blipFill rotWithShape="1">
          <a:blip r:embed="rId5">
            <a:alphaModFix/>
          </a:blip>
          <a:srcRect l="4510" t="6021" r="62322" b="87968"/>
          <a:stretch/>
        </p:blipFill>
        <p:spPr>
          <a:xfrm>
            <a:off x="4572000" y="156236"/>
            <a:ext cx="4382326" cy="613651"/>
          </a:xfrm>
          <a:prstGeom prst="rect">
            <a:avLst/>
          </a:prstGeom>
          <a:noFill/>
          <a:ln>
            <a:noFill/>
          </a:ln>
        </p:spPr>
      </p:pic>
      <p:pic>
        <p:nvPicPr>
          <p:cNvPr id="293" name="Google Shape;293;p30"/>
          <p:cNvPicPr preferRelativeResize="0"/>
          <p:nvPr/>
        </p:nvPicPr>
        <p:blipFill>
          <a:blip r:embed="rId6">
            <a:alphaModFix/>
          </a:blip>
          <a:stretch>
            <a:fillRect/>
          </a:stretch>
        </p:blipFill>
        <p:spPr>
          <a:xfrm>
            <a:off x="4572000" y="2276924"/>
            <a:ext cx="4425825" cy="2484401"/>
          </a:xfrm>
          <a:prstGeom prst="rect">
            <a:avLst/>
          </a:prstGeom>
          <a:noFill/>
          <a:ln>
            <a:noFill/>
          </a:ln>
        </p:spPr>
      </p:pic>
      <p:pic>
        <p:nvPicPr>
          <p:cNvPr id="294" name="Google Shape;294;p30"/>
          <p:cNvPicPr preferRelativeResize="0"/>
          <p:nvPr/>
        </p:nvPicPr>
        <p:blipFill>
          <a:blip r:embed="rId7">
            <a:alphaModFix/>
          </a:blip>
          <a:stretch>
            <a:fillRect/>
          </a:stretch>
        </p:blipFill>
        <p:spPr>
          <a:xfrm>
            <a:off x="6843646" y="913283"/>
            <a:ext cx="2110679" cy="1241608"/>
          </a:xfrm>
          <a:prstGeom prst="rect">
            <a:avLst/>
          </a:prstGeom>
          <a:noFill/>
          <a:ln>
            <a:noFill/>
          </a:ln>
        </p:spPr>
      </p:pic>
      <p:pic>
        <p:nvPicPr>
          <p:cNvPr id="295" name="Google Shape;295;p30"/>
          <p:cNvPicPr preferRelativeResize="0"/>
          <p:nvPr/>
        </p:nvPicPr>
        <p:blipFill>
          <a:blip r:embed="rId8">
            <a:alphaModFix/>
          </a:blip>
          <a:stretch>
            <a:fillRect/>
          </a:stretch>
        </p:blipFill>
        <p:spPr>
          <a:xfrm>
            <a:off x="4572000" y="913275"/>
            <a:ext cx="2110679" cy="1241614"/>
          </a:xfrm>
          <a:prstGeom prst="rect">
            <a:avLst/>
          </a:prstGeom>
          <a:noFill/>
          <a:ln>
            <a:noFill/>
          </a:ln>
        </p:spPr>
      </p:pic>
      <p:pic>
        <p:nvPicPr>
          <p:cNvPr id="296" name="Google Shape;296;p30"/>
          <p:cNvPicPr preferRelativeResize="0"/>
          <p:nvPr/>
        </p:nvPicPr>
        <p:blipFill>
          <a:blip r:embed="rId9">
            <a:alphaModFix/>
          </a:blip>
          <a:stretch>
            <a:fillRect/>
          </a:stretch>
        </p:blipFill>
        <p:spPr>
          <a:xfrm>
            <a:off x="7746763" y="3726000"/>
            <a:ext cx="1251050" cy="1336125"/>
          </a:xfrm>
          <a:prstGeom prst="rect">
            <a:avLst/>
          </a:prstGeom>
          <a:noFill/>
          <a:ln>
            <a:noFill/>
          </a:ln>
        </p:spPr>
      </p:pic>
      <p:sp>
        <p:nvSpPr>
          <p:cNvPr id="297" name="Google Shape;297;p30"/>
          <p:cNvSpPr txBox="1"/>
          <p:nvPr/>
        </p:nvSpPr>
        <p:spPr>
          <a:xfrm>
            <a:off x="246050" y="1021538"/>
            <a:ext cx="4211700" cy="117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If you were to build this Ziggurat out of Legos, what pieces would you need. Are there unique pieces you would design? What would they look like?</a:t>
            </a:r>
            <a:endParaRPr>
              <a:latin typeface="Open Sans"/>
              <a:ea typeface="Open Sans"/>
              <a:cs typeface="Open Sans"/>
              <a:sym typeface="Open Sans"/>
            </a:endParaRPr>
          </a:p>
        </p:txBody>
      </p:sp>
      <p:sp>
        <p:nvSpPr>
          <p:cNvPr id="298" name="Google Shape;298;p30"/>
          <p:cNvSpPr txBox="1"/>
          <p:nvPr/>
        </p:nvSpPr>
        <p:spPr>
          <a:xfrm>
            <a:off x="231575" y="718625"/>
            <a:ext cx="4003200" cy="23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Ziggurat, Ur, Iraq, ca. 2100 BCE</a:t>
            </a:r>
            <a:endParaRPr>
              <a:latin typeface="Open Sans"/>
              <a:ea typeface="Open Sans"/>
              <a:cs typeface="Open Sans"/>
              <a:sym typeface="Open Sans"/>
            </a:endParaRPr>
          </a:p>
        </p:txBody>
      </p:sp>
      <p:sp>
        <p:nvSpPr>
          <p:cNvPr id="299" name="Google Shape;299;p30"/>
          <p:cNvSpPr txBox="1"/>
          <p:nvPr/>
        </p:nvSpPr>
        <p:spPr>
          <a:xfrm>
            <a:off x="298550" y="2868025"/>
            <a:ext cx="4425900" cy="181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a:latin typeface="Open Sans"/>
                <a:ea typeface="Open Sans"/>
                <a:cs typeface="Open Sans"/>
                <a:sym typeface="Open Sans"/>
              </a:rPr>
              <a:t>Fun Facts:</a:t>
            </a:r>
            <a:endParaRPr sz="1300">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Ziggurat of Ur stood a skyscraper over the city</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Initially built for the gods</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Three levels:</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  - Highest level for Priests, a temple to worship</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  - Middle - workshop for craftsman, trade, teachers</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  - Lowest level - captured slaves</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300">
                <a:solidFill>
                  <a:srgbClr val="252525"/>
                </a:solidFill>
                <a:highlight>
                  <a:srgbClr val="FFFFFF"/>
                </a:highlight>
                <a:latin typeface="Open Sans"/>
                <a:ea typeface="Open Sans"/>
                <a:cs typeface="Open Sans"/>
                <a:sym typeface="Open Sans"/>
              </a:rPr>
              <a:t>Sumerians were brick builders</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300">
                <a:solidFill>
                  <a:srgbClr val="252525"/>
                </a:solidFill>
                <a:highlight>
                  <a:srgbClr val="FFFFFF"/>
                </a:highlight>
                <a:latin typeface="Open Sans"/>
                <a:ea typeface="Open Sans"/>
                <a:cs typeface="Open Sans"/>
                <a:sym typeface="Open Sans"/>
              </a:rPr>
              <a:t>No tools were used to build this - all done by hand</a:t>
            </a: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300">
              <a:solidFill>
                <a:srgbClr val="252525"/>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300">
              <a:solidFill>
                <a:srgbClr val="252525"/>
              </a:solidFill>
              <a:highlight>
                <a:srgbClr val="FFFFFF"/>
              </a:highlight>
              <a:latin typeface="Open Sans"/>
              <a:ea typeface="Open Sans"/>
              <a:cs typeface="Open Sans"/>
              <a:sym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pic>
        <p:nvPicPr>
          <p:cNvPr id="304" name="Google Shape;304;p31"/>
          <p:cNvPicPr preferRelativeResize="0"/>
          <p:nvPr/>
        </p:nvPicPr>
        <p:blipFill rotWithShape="1">
          <a:blip r:embed="rId3">
            <a:alphaModFix/>
          </a:blip>
          <a:srcRect l="64221" b="85424"/>
          <a:stretch/>
        </p:blipFill>
        <p:spPr>
          <a:xfrm>
            <a:off x="3103875" y="222627"/>
            <a:ext cx="1738025" cy="703874"/>
          </a:xfrm>
          <a:prstGeom prst="rect">
            <a:avLst/>
          </a:prstGeom>
          <a:noFill/>
          <a:ln>
            <a:noFill/>
          </a:ln>
        </p:spPr>
      </p:pic>
      <p:pic>
        <p:nvPicPr>
          <p:cNvPr id="305" name="Google Shape;305;p31"/>
          <p:cNvPicPr preferRelativeResize="0"/>
          <p:nvPr/>
        </p:nvPicPr>
        <p:blipFill rotWithShape="1">
          <a:blip r:embed="rId4">
            <a:alphaModFix/>
          </a:blip>
          <a:srcRect l="4510" t="16822" r="62322" b="77167"/>
          <a:stretch/>
        </p:blipFill>
        <p:spPr>
          <a:xfrm>
            <a:off x="4572000" y="267755"/>
            <a:ext cx="4382326" cy="613651"/>
          </a:xfrm>
          <a:prstGeom prst="rect">
            <a:avLst/>
          </a:prstGeom>
          <a:noFill/>
          <a:ln>
            <a:noFill/>
          </a:ln>
        </p:spPr>
      </p:pic>
      <p:pic>
        <p:nvPicPr>
          <p:cNvPr id="306" name="Google Shape;306;p31"/>
          <p:cNvPicPr preferRelativeResize="0"/>
          <p:nvPr/>
        </p:nvPicPr>
        <p:blipFill>
          <a:blip r:embed="rId5">
            <a:alphaModFix/>
          </a:blip>
          <a:stretch>
            <a:fillRect/>
          </a:stretch>
        </p:blipFill>
        <p:spPr>
          <a:xfrm>
            <a:off x="152400" y="881400"/>
            <a:ext cx="4383037" cy="4096301"/>
          </a:xfrm>
          <a:prstGeom prst="rect">
            <a:avLst/>
          </a:prstGeom>
          <a:noFill/>
          <a:ln>
            <a:noFill/>
          </a:ln>
        </p:spPr>
      </p:pic>
      <p:sp>
        <p:nvSpPr>
          <p:cNvPr id="307" name="Google Shape;307;p31"/>
          <p:cNvSpPr txBox="1"/>
          <p:nvPr/>
        </p:nvSpPr>
        <p:spPr>
          <a:xfrm>
            <a:off x="4572000" y="949700"/>
            <a:ext cx="4200300" cy="61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a:latin typeface="Open Sans"/>
                <a:ea typeface="Open Sans"/>
                <a:cs typeface="Open Sans"/>
                <a:sym typeface="Open Sans"/>
              </a:rPr>
              <a:t>Study the two sides of the Standard or Ur. </a:t>
            </a:r>
            <a:endParaRPr>
              <a:latin typeface="Open Sans"/>
              <a:ea typeface="Open Sans"/>
              <a:cs typeface="Open Sans"/>
              <a:sym typeface="Open Sans"/>
            </a:endParaRPr>
          </a:p>
          <a:p>
            <a:pPr marL="0" lvl="0" indent="0" algn="l" rtl="0">
              <a:lnSpc>
                <a:spcPct val="115000"/>
              </a:lnSpc>
              <a:spcBef>
                <a:spcPts val="0"/>
              </a:spcBef>
              <a:spcAft>
                <a:spcPts val="0"/>
              </a:spcAft>
              <a:buNone/>
            </a:pPr>
            <a:r>
              <a:rPr lang="en" b="1">
                <a:latin typeface="Open Sans"/>
                <a:ea typeface="Open Sans"/>
                <a:cs typeface="Open Sans"/>
                <a:sym typeface="Open Sans"/>
              </a:rPr>
              <a:t>What would you name each side &amp; why?</a:t>
            </a:r>
            <a:endParaRPr b="1">
              <a:latin typeface="Open Sans"/>
              <a:ea typeface="Open Sans"/>
              <a:cs typeface="Open Sans"/>
              <a:sym typeface="Open Sans"/>
            </a:endParaRPr>
          </a:p>
        </p:txBody>
      </p:sp>
      <p:pic>
        <p:nvPicPr>
          <p:cNvPr id="308" name="Google Shape;308;p31"/>
          <p:cNvPicPr preferRelativeResize="0"/>
          <p:nvPr/>
        </p:nvPicPr>
        <p:blipFill>
          <a:blip r:embed="rId6">
            <a:alphaModFix/>
          </a:blip>
          <a:stretch>
            <a:fillRect/>
          </a:stretch>
        </p:blipFill>
        <p:spPr>
          <a:xfrm>
            <a:off x="4639053" y="1671025"/>
            <a:ext cx="4200150" cy="2801750"/>
          </a:xfrm>
          <a:prstGeom prst="rect">
            <a:avLst/>
          </a:prstGeom>
          <a:noFill/>
          <a:ln>
            <a:noFill/>
          </a:ln>
        </p:spPr>
      </p:pic>
      <p:sp>
        <p:nvSpPr>
          <p:cNvPr id="309" name="Google Shape;309;p31"/>
          <p:cNvSpPr txBox="1"/>
          <p:nvPr/>
        </p:nvSpPr>
        <p:spPr>
          <a:xfrm>
            <a:off x="4562850" y="4506850"/>
            <a:ext cx="4200300" cy="34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Roboto"/>
                <a:ea typeface="Roboto"/>
                <a:cs typeface="Roboto"/>
                <a:sym typeface="Roboto"/>
              </a:rPr>
              <a:t>Standard of Ur, from tomb 779, Royal Cemetery, Ur, Iraq, ca.2600 BCE. Side view.</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pic>
        <p:nvPicPr>
          <p:cNvPr id="61" name="Google Shape;61;p14"/>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62" name="Google Shape;62;p14"/>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63" name="Google Shape;63;p14"/>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1</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08266354-32D9-A44C-5866-715F8FF29001}"/>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pic>
        <p:nvPicPr>
          <p:cNvPr id="314" name="Google Shape;314;p32"/>
          <p:cNvPicPr preferRelativeResize="0"/>
          <p:nvPr/>
        </p:nvPicPr>
        <p:blipFill rotWithShape="1">
          <a:blip r:embed="rId3">
            <a:alphaModFix/>
          </a:blip>
          <a:srcRect t="66035" r="33897" b="19659"/>
          <a:stretch/>
        </p:blipFill>
        <p:spPr>
          <a:xfrm>
            <a:off x="755300" y="77900"/>
            <a:ext cx="3816700" cy="821100"/>
          </a:xfrm>
          <a:prstGeom prst="rect">
            <a:avLst/>
          </a:prstGeom>
          <a:noFill/>
          <a:ln>
            <a:noFill/>
          </a:ln>
        </p:spPr>
      </p:pic>
      <p:pic>
        <p:nvPicPr>
          <p:cNvPr id="315" name="Google Shape;315;p32"/>
          <p:cNvPicPr preferRelativeResize="0"/>
          <p:nvPr/>
        </p:nvPicPr>
        <p:blipFill>
          <a:blip r:embed="rId4">
            <a:alphaModFix/>
          </a:blip>
          <a:stretch>
            <a:fillRect/>
          </a:stretch>
        </p:blipFill>
        <p:spPr>
          <a:xfrm>
            <a:off x="152400" y="898683"/>
            <a:ext cx="4382324" cy="4092417"/>
          </a:xfrm>
          <a:prstGeom prst="rect">
            <a:avLst/>
          </a:prstGeom>
          <a:noFill/>
          <a:ln>
            <a:noFill/>
          </a:ln>
        </p:spPr>
      </p:pic>
      <p:sp>
        <p:nvSpPr>
          <p:cNvPr id="316" name="Google Shape;316;p32"/>
          <p:cNvSpPr txBox="1"/>
          <p:nvPr/>
        </p:nvSpPr>
        <p:spPr>
          <a:xfrm>
            <a:off x="4606325" y="898025"/>
            <a:ext cx="4479000" cy="41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b="1">
                <a:latin typeface="Open Sans"/>
                <a:ea typeface="Open Sans"/>
                <a:cs typeface="Open Sans"/>
                <a:sym typeface="Open Sans"/>
              </a:rPr>
              <a:t>Stele with Law Code of Hammurabi,</a:t>
            </a:r>
            <a:r>
              <a:rPr lang="en" sz="1000">
                <a:latin typeface="Open Sans"/>
                <a:ea typeface="Open Sans"/>
                <a:cs typeface="Open Sans"/>
                <a:sym typeface="Open Sans"/>
              </a:rPr>
              <a:t> Susa, Iran, approximately 1780 BCE, on display at the Louvre in Paris, France</a:t>
            </a:r>
            <a:endParaRPr sz="1000">
              <a:latin typeface="Open Sans"/>
              <a:ea typeface="Open Sans"/>
              <a:cs typeface="Open Sans"/>
              <a:sym typeface="Open Sans"/>
            </a:endParaRPr>
          </a:p>
        </p:txBody>
      </p:sp>
      <p:pic>
        <p:nvPicPr>
          <p:cNvPr id="317" name="Google Shape;317;p32"/>
          <p:cNvPicPr preferRelativeResize="0"/>
          <p:nvPr/>
        </p:nvPicPr>
        <p:blipFill rotWithShape="1">
          <a:blip r:embed="rId5">
            <a:alphaModFix/>
          </a:blip>
          <a:srcRect l="4510" t="27568" r="62322" b="66421"/>
          <a:stretch/>
        </p:blipFill>
        <p:spPr>
          <a:xfrm>
            <a:off x="4572000" y="208163"/>
            <a:ext cx="4382326" cy="613651"/>
          </a:xfrm>
          <a:prstGeom prst="rect">
            <a:avLst/>
          </a:prstGeom>
          <a:noFill/>
          <a:ln>
            <a:noFill/>
          </a:ln>
        </p:spPr>
      </p:pic>
      <p:sp>
        <p:nvSpPr>
          <p:cNvPr id="318" name="Google Shape;318;p32"/>
          <p:cNvSpPr txBox="1"/>
          <p:nvPr/>
        </p:nvSpPr>
        <p:spPr>
          <a:xfrm>
            <a:off x="4606325" y="1412025"/>
            <a:ext cx="4313700" cy="3579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000">
                <a:solidFill>
                  <a:srgbClr val="181818"/>
                </a:solidFill>
                <a:latin typeface="Open Sans"/>
                <a:ea typeface="Open Sans"/>
                <a:cs typeface="Open Sans"/>
                <a:sym typeface="Open Sans"/>
              </a:rPr>
              <a:t>1. It’s not the earliest known code of laws. The earliest written by Sumerians from the City of Ur but resemble one another.</a:t>
            </a:r>
            <a:endParaRPr sz="1000">
              <a:solidFill>
                <a:srgbClr val="181818"/>
              </a:solidFill>
              <a:latin typeface="Open Sans"/>
              <a:ea typeface="Open Sans"/>
              <a:cs typeface="Open Sans"/>
              <a:sym typeface="Open Sans"/>
            </a:endParaRPr>
          </a:p>
          <a:p>
            <a:pPr marL="0" lvl="0" indent="0" algn="l" rtl="0">
              <a:lnSpc>
                <a:spcPct val="100000"/>
              </a:lnSpc>
              <a:spcBef>
                <a:spcPts val="400"/>
              </a:spcBef>
              <a:spcAft>
                <a:spcPts val="0"/>
              </a:spcAft>
              <a:buClr>
                <a:schemeClr val="dk1"/>
              </a:buClr>
              <a:buSzPts val="1100"/>
              <a:buFont typeface="Arial"/>
              <a:buNone/>
            </a:pPr>
            <a:r>
              <a:rPr lang="en" sz="1000">
                <a:solidFill>
                  <a:srgbClr val="181818"/>
                </a:solidFill>
                <a:latin typeface="Open Sans"/>
                <a:ea typeface="Open Sans"/>
                <a:cs typeface="Open Sans"/>
                <a:sym typeface="Open Sans"/>
              </a:rPr>
              <a:t>2. The Code included many bizarre and gruesome forms of punishment. Even a relatively minor crime could earn the offender a horrific fate. For example, if a son hit his father, the Code demanded the boys hands be “hewn off”. </a:t>
            </a:r>
            <a:endParaRPr sz="1000">
              <a:solidFill>
                <a:srgbClr val="181818"/>
              </a:solidFill>
              <a:latin typeface="Open Sans"/>
              <a:ea typeface="Open Sans"/>
              <a:cs typeface="Open Sans"/>
              <a:sym typeface="Open Sans"/>
            </a:endParaRPr>
          </a:p>
          <a:p>
            <a:pPr marL="0" lvl="0" indent="0" algn="l" rtl="0">
              <a:lnSpc>
                <a:spcPct val="100000"/>
              </a:lnSpc>
              <a:spcBef>
                <a:spcPts val="400"/>
              </a:spcBef>
              <a:spcAft>
                <a:spcPts val="0"/>
              </a:spcAft>
              <a:buNone/>
            </a:pPr>
            <a:r>
              <a:rPr lang="en" sz="1000">
                <a:latin typeface="Open Sans"/>
                <a:ea typeface="Open Sans"/>
                <a:cs typeface="Open Sans"/>
                <a:sym typeface="Open Sans"/>
              </a:rPr>
              <a:t>3. The Law varied according to social class and gender. </a:t>
            </a:r>
            <a:r>
              <a:rPr lang="en" sz="1000">
                <a:solidFill>
                  <a:srgbClr val="181818"/>
                </a:solidFill>
                <a:highlight>
                  <a:srgbClr val="FFFFFF"/>
                </a:highlight>
                <a:latin typeface="Open Sans"/>
                <a:ea typeface="Open Sans"/>
                <a:cs typeface="Open Sans"/>
                <a:sym typeface="Open Sans"/>
              </a:rPr>
              <a:t>The severity of criminal penalties often depended on the identity of both the lawbreaker and the victim.</a:t>
            </a:r>
            <a:endParaRPr sz="100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a:solidFill>
                  <a:srgbClr val="181818"/>
                </a:solidFill>
                <a:latin typeface="Open Sans"/>
                <a:ea typeface="Open Sans"/>
                <a:cs typeface="Open Sans"/>
                <a:sym typeface="Open Sans"/>
              </a:rPr>
              <a:t>4. The Code established a minimum wage for workers. Slaves, freed slaves, field laborers, oxmen, sailors and doctors. </a:t>
            </a:r>
            <a:endParaRPr sz="1000">
              <a:solidFill>
                <a:srgbClr val="181818"/>
              </a:solidFill>
              <a:latin typeface="Open Sans"/>
              <a:ea typeface="Open Sans"/>
              <a:cs typeface="Open Sans"/>
              <a:sym typeface="Open Sans"/>
            </a:endParaRPr>
          </a:p>
          <a:p>
            <a:pPr marL="0" lvl="0" indent="0" algn="l" rtl="0">
              <a:lnSpc>
                <a:spcPct val="100000"/>
              </a:lnSpc>
              <a:spcBef>
                <a:spcPts val="400"/>
              </a:spcBef>
              <a:spcAft>
                <a:spcPts val="0"/>
              </a:spcAft>
              <a:buClr>
                <a:schemeClr val="dk1"/>
              </a:buClr>
              <a:buSzPts val="1100"/>
              <a:buFont typeface="Arial"/>
              <a:buNone/>
            </a:pPr>
            <a:r>
              <a:rPr lang="en" sz="1000">
                <a:solidFill>
                  <a:srgbClr val="181818"/>
                </a:solidFill>
                <a:latin typeface="Open Sans"/>
                <a:ea typeface="Open Sans"/>
                <a:cs typeface="Open Sans"/>
                <a:sym typeface="Open Sans"/>
              </a:rPr>
              <a:t>5. The Code includes one of the earliest examples of the presumption of innocence. The earliest documentation of “innocent until proven guilty”. If wrongly accused without proof the punishment was death.</a:t>
            </a:r>
            <a:endParaRPr sz="1000">
              <a:solidFill>
                <a:srgbClr val="181818"/>
              </a:solidFill>
              <a:latin typeface="Open Sans"/>
              <a:ea typeface="Open Sans"/>
              <a:cs typeface="Open Sans"/>
              <a:sym typeface="Open Sans"/>
            </a:endParaRPr>
          </a:p>
          <a:p>
            <a:pPr marL="0" lvl="0" indent="0" algn="l" rtl="0">
              <a:lnSpc>
                <a:spcPct val="100000"/>
              </a:lnSpc>
              <a:spcBef>
                <a:spcPts val="400"/>
              </a:spcBef>
              <a:spcAft>
                <a:spcPts val="0"/>
              </a:spcAft>
              <a:buClr>
                <a:schemeClr val="dk1"/>
              </a:buClr>
              <a:buSzPts val="1100"/>
              <a:buFont typeface="Arial"/>
              <a:buNone/>
            </a:pPr>
            <a:r>
              <a:rPr lang="en" sz="1000">
                <a:solidFill>
                  <a:srgbClr val="181818"/>
                </a:solidFill>
                <a:latin typeface="Open Sans"/>
                <a:ea typeface="Open Sans"/>
                <a:cs typeface="Open Sans"/>
                <a:sym typeface="Open Sans"/>
              </a:rPr>
              <a:t>6. Historians are still unsure of the role the Code played in Babylonian culture. It was for public display and may be an amendment to additional laws.</a:t>
            </a:r>
            <a:endParaRPr sz="1000">
              <a:solidFill>
                <a:srgbClr val="181818"/>
              </a:solidFill>
              <a:latin typeface="Open Sans"/>
              <a:ea typeface="Open Sans"/>
              <a:cs typeface="Open Sans"/>
              <a:sym typeface="Open Sans"/>
            </a:endParaRPr>
          </a:p>
          <a:p>
            <a:pPr marL="0" lvl="0" indent="0" algn="l" rtl="0">
              <a:lnSpc>
                <a:spcPct val="100000"/>
              </a:lnSpc>
              <a:spcBef>
                <a:spcPts val="400"/>
              </a:spcBef>
              <a:spcAft>
                <a:spcPts val="0"/>
              </a:spcAft>
              <a:buNone/>
            </a:pPr>
            <a:r>
              <a:rPr lang="en" sz="1000">
                <a:latin typeface="Open Sans"/>
                <a:ea typeface="Open Sans"/>
                <a:cs typeface="Open Sans"/>
                <a:sym typeface="Open Sans"/>
              </a:rPr>
              <a:t>7. The code endured even after Babylon was conquered. It was the legal guide for other countries and often copied by scribes.</a:t>
            </a:r>
            <a:endParaRPr sz="1000">
              <a:latin typeface="Open Sans"/>
              <a:ea typeface="Open Sans"/>
              <a:cs typeface="Open Sans"/>
              <a:sym typeface="Open Sans"/>
            </a:endParaRPr>
          </a:p>
          <a:p>
            <a:pPr marL="0" lvl="0" indent="0" algn="l" rtl="0">
              <a:lnSpc>
                <a:spcPct val="100000"/>
              </a:lnSpc>
              <a:spcBef>
                <a:spcPts val="0"/>
              </a:spcBef>
              <a:spcAft>
                <a:spcPts val="400"/>
              </a:spcAft>
              <a:buNone/>
            </a:pPr>
            <a:r>
              <a:rPr lang="en" sz="1000">
                <a:solidFill>
                  <a:srgbClr val="181818"/>
                </a:solidFill>
                <a:latin typeface="Open Sans"/>
                <a:ea typeface="Open Sans"/>
                <a:cs typeface="Open Sans"/>
                <a:sym typeface="Open Sans"/>
              </a:rPr>
              <a:t>8. The Law Code of Hammurabi wasn’t rediscovered until 1901.</a:t>
            </a:r>
            <a:endParaRPr sz="1000">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pic>
        <p:nvPicPr>
          <p:cNvPr id="323" name="Google Shape;323;p33"/>
          <p:cNvPicPr preferRelativeResize="0"/>
          <p:nvPr/>
        </p:nvPicPr>
        <p:blipFill>
          <a:blip r:embed="rId3">
            <a:alphaModFix/>
          </a:blip>
          <a:stretch>
            <a:fillRect/>
          </a:stretch>
        </p:blipFill>
        <p:spPr>
          <a:xfrm>
            <a:off x="152400" y="974214"/>
            <a:ext cx="5355849" cy="4016887"/>
          </a:xfrm>
          <a:prstGeom prst="rect">
            <a:avLst/>
          </a:prstGeom>
          <a:noFill/>
          <a:ln>
            <a:noFill/>
          </a:ln>
        </p:spPr>
      </p:pic>
      <p:sp>
        <p:nvSpPr>
          <p:cNvPr id="324" name="Google Shape;324;p33"/>
          <p:cNvSpPr txBox="1"/>
          <p:nvPr/>
        </p:nvSpPr>
        <p:spPr>
          <a:xfrm>
            <a:off x="5609750" y="974225"/>
            <a:ext cx="3344700" cy="112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Open Sans"/>
                <a:ea typeface="Open Sans"/>
                <a:cs typeface="Open Sans"/>
                <a:sym typeface="Open Sans"/>
              </a:rPr>
              <a:t>These 14-foot tall guardians to the gateway of Sargon’s Dur Sharukin palace. Take a closer look at the guardians. </a:t>
            </a:r>
            <a:r>
              <a:rPr lang="en" sz="1200" b="1">
                <a:latin typeface="Open Sans"/>
                <a:ea typeface="Open Sans"/>
                <a:cs typeface="Open Sans"/>
                <a:sym typeface="Open Sans"/>
              </a:rPr>
              <a:t>Why 5?</a:t>
            </a:r>
            <a:r>
              <a:rPr lang="en" sz="1200">
                <a:latin typeface="Open Sans"/>
                <a:ea typeface="Open Sans"/>
                <a:cs typeface="Open Sans"/>
                <a:sym typeface="Open Sans"/>
              </a:rPr>
              <a:t> Why do you think the sculptor put 5 legs on these Lamassu? It was on purpose.</a:t>
            </a:r>
            <a:endParaRPr sz="1200">
              <a:latin typeface="Open Sans"/>
              <a:ea typeface="Open Sans"/>
              <a:cs typeface="Open Sans"/>
              <a:sym typeface="Open Sans"/>
            </a:endParaRPr>
          </a:p>
          <a:p>
            <a:pPr marL="0" lvl="0" indent="0" algn="l" rtl="0">
              <a:spcBef>
                <a:spcPts val="0"/>
              </a:spcBef>
              <a:spcAft>
                <a:spcPts val="0"/>
              </a:spcAft>
              <a:buNone/>
            </a:pPr>
            <a:endParaRPr sz="1200">
              <a:latin typeface="Open Sans"/>
              <a:ea typeface="Open Sans"/>
              <a:cs typeface="Open Sans"/>
              <a:sym typeface="Open Sans"/>
            </a:endParaRPr>
          </a:p>
          <a:p>
            <a:pPr marL="0" lvl="0" indent="0" algn="l" rtl="0">
              <a:spcBef>
                <a:spcPts val="0"/>
              </a:spcBef>
              <a:spcAft>
                <a:spcPts val="0"/>
              </a:spcAft>
              <a:buNone/>
            </a:pPr>
            <a:r>
              <a:rPr lang="en" sz="1200">
                <a:latin typeface="Open Sans"/>
                <a:ea typeface="Open Sans"/>
                <a:cs typeface="Open Sans"/>
                <a:sym typeface="Open Sans"/>
              </a:rPr>
              <a:t>HINT: Imagine walking around the Lamassu. What would you see?</a:t>
            </a:r>
            <a:endParaRPr sz="1200">
              <a:latin typeface="Open Sans"/>
              <a:ea typeface="Open Sans"/>
              <a:cs typeface="Open Sans"/>
              <a:sym typeface="Open Sans"/>
            </a:endParaRPr>
          </a:p>
        </p:txBody>
      </p:sp>
      <p:pic>
        <p:nvPicPr>
          <p:cNvPr id="325" name="Google Shape;325;p33"/>
          <p:cNvPicPr preferRelativeResize="0"/>
          <p:nvPr/>
        </p:nvPicPr>
        <p:blipFill rotWithShape="1">
          <a:blip r:embed="rId4">
            <a:alphaModFix/>
          </a:blip>
          <a:srcRect l="4510" t="37657" r="62322" b="56332"/>
          <a:stretch/>
        </p:blipFill>
        <p:spPr>
          <a:xfrm>
            <a:off x="4572000" y="178502"/>
            <a:ext cx="4382326" cy="613651"/>
          </a:xfrm>
          <a:prstGeom prst="rect">
            <a:avLst/>
          </a:prstGeom>
          <a:noFill/>
          <a:ln>
            <a:noFill/>
          </a:ln>
        </p:spPr>
      </p:pic>
      <p:sp>
        <p:nvSpPr>
          <p:cNvPr id="326" name="Google Shape;326;p33"/>
          <p:cNvSpPr txBox="1"/>
          <p:nvPr/>
        </p:nvSpPr>
        <p:spPr>
          <a:xfrm>
            <a:off x="5609750" y="2638900"/>
            <a:ext cx="3344700" cy="2302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Open Sans"/>
                <a:ea typeface="Open Sans"/>
                <a:cs typeface="Open Sans"/>
                <a:sym typeface="Open Sans"/>
              </a:rPr>
              <a:t>The sculptors designed the Lamassu according to the perspective of the viewers. He wanted the form to be recognizable from every angle. Viewing straight on, it allowed for the two front legs. Viewing next to it on the side, (the front leg not in view, it represented the four legs of the Lamassu. </a:t>
            </a:r>
            <a:endParaRPr sz="1200">
              <a:latin typeface="Open Sans"/>
              <a:ea typeface="Open Sans"/>
              <a:cs typeface="Open Sans"/>
              <a:sym typeface="Open Sans"/>
            </a:endParaRPr>
          </a:p>
        </p:txBody>
      </p:sp>
      <p:pic>
        <p:nvPicPr>
          <p:cNvPr id="327" name="Google Shape;327;p33"/>
          <p:cNvPicPr preferRelativeResize="0"/>
          <p:nvPr/>
        </p:nvPicPr>
        <p:blipFill rotWithShape="1">
          <a:blip r:embed="rId5">
            <a:alphaModFix/>
          </a:blip>
          <a:srcRect r="48511" b="88118"/>
          <a:stretch/>
        </p:blipFill>
        <p:spPr>
          <a:xfrm>
            <a:off x="1593588" y="178502"/>
            <a:ext cx="2925887" cy="6712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6"/>
                                        </p:tgtEl>
                                        <p:attrNameLst>
                                          <p:attrName>style.visibility</p:attrName>
                                        </p:attrNameLst>
                                      </p:cBhvr>
                                      <p:to>
                                        <p:strVal val="visible"/>
                                      </p:to>
                                    </p:set>
                                    <p:animEffect transition="in" filter="fade">
                                      <p:cBhvr>
                                        <p:cTn id="7" dur="1000"/>
                                        <p:tgtEl>
                                          <p:spTgt spid="3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34"/>
          <p:cNvPicPr preferRelativeResize="0"/>
          <p:nvPr/>
        </p:nvPicPr>
        <p:blipFill rotWithShape="1">
          <a:blip r:embed="rId3">
            <a:alphaModFix/>
          </a:blip>
          <a:srcRect l="46351" t="16367" b="71314"/>
          <a:stretch/>
        </p:blipFill>
        <p:spPr>
          <a:xfrm>
            <a:off x="1126855" y="95150"/>
            <a:ext cx="3664069" cy="836400"/>
          </a:xfrm>
          <a:prstGeom prst="rect">
            <a:avLst/>
          </a:prstGeom>
          <a:noFill/>
          <a:ln>
            <a:noFill/>
          </a:ln>
        </p:spPr>
      </p:pic>
      <p:cxnSp>
        <p:nvCxnSpPr>
          <p:cNvPr id="333" name="Google Shape;333;p34"/>
          <p:cNvCxnSpPr/>
          <p:nvPr/>
        </p:nvCxnSpPr>
        <p:spPr>
          <a:xfrm rot="10800000" flipH="1">
            <a:off x="6124950" y="3015625"/>
            <a:ext cx="1958400" cy="1032900"/>
          </a:xfrm>
          <a:prstGeom prst="straightConnector1">
            <a:avLst/>
          </a:prstGeom>
          <a:noFill/>
          <a:ln w="9525" cap="flat" cmpd="sng">
            <a:solidFill>
              <a:srgbClr val="6AA84F"/>
            </a:solidFill>
            <a:prstDash val="solid"/>
            <a:round/>
            <a:headEnd type="none" w="med" len="med"/>
            <a:tailEnd type="none" w="med" len="med"/>
          </a:ln>
        </p:spPr>
      </p:cxnSp>
      <p:cxnSp>
        <p:nvCxnSpPr>
          <p:cNvPr id="334" name="Google Shape;334;p34"/>
          <p:cNvCxnSpPr/>
          <p:nvPr/>
        </p:nvCxnSpPr>
        <p:spPr>
          <a:xfrm rot="10800000">
            <a:off x="6166200" y="3077625"/>
            <a:ext cx="1952100" cy="1012200"/>
          </a:xfrm>
          <a:prstGeom prst="straightConnector1">
            <a:avLst/>
          </a:prstGeom>
          <a:noFill/>
          <a:ln w="9525" cap="flat" cmpd="sng">
            <a:solidFill>
              <a:srgbClr val="6AA84F"/>
            </a:solidFill>
            <a:prstDash val="solid"/>
            <a:round/>
            <a:headEnd type="none" w="med" len="med"/>
            <a:tailEnd type="none" w="med" len="med"/>
          </a:ln>
        </p:spPr>
      </p:cxnSp>
      <p:pic>
        <p:nvPicPr>
          <p:cNvPr id="335" name="Google Shape;335;p34"/>
          <p:cNvPicPr preferRelativeResize="0"/>
          <p:nvPr/>
        </p:nvPicPr>
        <p:blipFill>
          <a:blip r:embed="rId4">
            <a:alphaModFix/>
          </a:blip>
          <a:stretch>
            <a:fillRect/>
          </a:stretch>
        </p:blipFill>
        <p:spPr>
          <a:xfrm>
            <a:off x="183375" y="951450"/>
            <a:ext cx="5172984" cy="3944400"/>
          </a:xfrm>
          <a:prstGeom prst="rect">
            <a:avLst/>
          </a:prstGeom>
          <a:noFill/>
          <a:ln>
            <a:noFill/>
          </a:ln>
        </p:spPr>
      </p:pic>
      <p:sp>
        <p:nvSpPr>
          <p:cNvPr id="336" name="Google Shape;336;p34"/>
          <p:cNvSpPr txBox="1"/>
          <p:nvPr/>
        </p:nvSpPr>
        <p:spPr>
          <a:xfrm>
            <a:off x="5560775" y="4328825"/>
            <a:ext cx="3429000" cy="50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Roboto"/>
                <a:ea typeface="Roboto"/>
                <a:cs typeface="Roboto"/>
                <a:sym typeface="Roboto"/>
              </a:rPr>
              <a:t>Group of colonnades and some single columns among the ruins in Palmyra, Syria.</a:t>
            </a:r>
            <a:endParaRPr sz="1000">
              <a:latin typeface="Roboto"/>
              <a:ea typeface="Roboto"/>
              <a:cs typeface="Roboto"/>
              <a:sym typeface="Roboto"/>
            </a:endParaRPr>
          </a:p>
          <a:p>
            <a:pPr marL="0" lvl="0" indent="0" algn="l" rtl="0">
              <a:spcBef>
                <a:spcPts val="0"/>
              </a:spcBef>
              <a:spcAft>
                <a:spcPts val="0"/>
              </a:spcAft>
              <a:buNone/>
            </a:pPr>
            <a:r>
              <a:rPr lang="en" sz="1000">
                <a:uFill>
                  <a:noFill/>
                </a:uFill>
                <a:latin typeface="Roboto"/>
                <a:ea typeface="Roboto"/>
                <a:cs typeface="Roboto"/>
                <a:sym typeface="Roboto"/>
                <a:hlinkClick r:id="rId5"/>
              </a:rPr>
              <a:t>Persépolis, Iran. Palais no. 2. Vue de la grand</a:t>
            </a:r>
            <a:endParaRPr sz="1000">
              <a:latin typeface="Roboto"/>
              <a:ea typeface="Roboto"/>
              <a:cs typeface="Roboto"/>
              <a:sym typeface="Roboto"/>
            </a:endParaRPr>
          </a:p>
        </p:txBody>
      </p:sp>
      <p:sp>
        <p:nvSpPr>
          <p:cNvPr id="337" name="Google Shape;337;p34"/>
          <p:cNvSpPr txBox="1"/>
          <p:nvPr/>
        </p:nvSpPr>
        <p:spPr>
          <a:xfrm>
            <a:off x="5525900" y="951450"/>
            <a:ext cx="3387600" cy="442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t>How’s your perspective?</a:t>
            </a:r>
            <a:endParaRPr sz="1200"/>
          </a:p>
        </p:txBody>
      </p:sp>
      <p:pic>
        <p:nvPicPr>
          <p:cNvPr id="338" name="Google Shape;338;p34"/>
          <p:cNvPicPr preferRelativeResize="0"/>
          <p:nvPr/>
        </p:nvPicPr>
        <p:blipFill rotWithShape="1">
          <a:blip r:embed="rId6">
            <a:alphaModFix/>
          </a:blip>
          <a:srcRect l="4510" t="47313" r="62322" b="46115"/>
          <a:stretch/>
        </p:blipFill>
        <p:spPr>
          <a:xfrm>
            <a:off x="4619125" y="167352"/>
            <a:ext cx="4382326" cy="670924"/>
          </a:xfrm>
          <a:prstGeom prst="rect">
            <a:avLst/>
          </a:prstGeom>
          <a:noFill/>
          <a:ln>
            <a:noFill/>
          </a:ln>
        </p:spPr>
      </p:pic>
      <p:cxnSp>
        <p:nvCxnSpPr>
          <p:cNvPr id="339" name="Google Shape;339;p34"/>
          <p:cNvCxnSpPr/>
          <p:nvPr/>
        </p:nvCxnSpPr>
        <p:spPr>
          <a:xfrm>
            <a:off x="5608525" y="3541275"/>
            <a:ext cx="3181200" cy="0"/>
          </a:xfrm>
          <a:prstGeom prst="straightConnector1">
            <a:avLst/>
          </a:prstGeom>
          <a:noFill/>
          <a:ln w="9525" cap="flat" cmpd="sng">
            <a:solidFill>
              <a:srgbClr val="CC0000"/>
            </a:solidFill>
            <a:prstDash val="solid"/>
            <a:round/>
            <a:headEnd type="none" w="med" len="med"/>
            <a:tailEnd type="none" w="med" len="med"/>
          </a:ln>
        </p:spPr>
      </p:cxnSp>
      <p:sp>
        <p:nvSpPr>
          <p:cNvPr id="340" name="Google Shape;340;p34"/>
          <p:cNvSpPr/>
          <p:nvPr/>
        </p:nvSpPr>
        <p:spPr>
          <a:xfrm>
            <a:off x="6998950" y="3499975"/>
            <a:ext cx="123900" cy="123900"/>
          </a:xfrm>
          <a:prstGeom prst="ellipse">
            <a:avLst/>
          </a:prstGeom>
          <a:solidFill>
            <a:srgbClr val="3C78D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41" name="Google Shape;341;p34"/>
          <p:cNvCxnSpPr/>
          <p:nvPr/>
        </p:nvCxnSpPr>
        <p:spPr>
          <a:xfrm>
            <a:off x="7874375" y="3118975"/>
            <a:ext cx="0" cy="836400"/>
          </a:xfrm>
          <a:prstGeom prst="straightConnector1">
            <a:avLst/>
          </a:prstGeom>
          <a:noFill/>
          <a:ln w="9525" cap="flat" cmpd="sng">
            <a:solidFill>
              <a:schemeClr val="dk2"/>
            </a:solidFill>
            <a:prstDash val="solid"/>
            <a:round/>
            <a:headEnd type="none" w="med" len="med"/>
            <a:tailEnd type="none" w="med" len="med"/>
          </a:ln>
        </p:spPr>
      </p:cxnSp>
      <p:cxnSp>
        <p:nvCxnSpPr>
          <p:cNvPr id="342" name="Google Shape;342;p34"/>
          <p:cNvCxnSpPr/>
          <p:nvPr/>
        </p:nvCxnSpPr>
        <p:spPr>
          <a:xfrm>
            <a:off x="8035775" y="3046675"/>
            <a:ext cx="0" cy="1012200"/>
          </a:xfrm>
          <a:prstGeom prst="straightConnector1">
            <a:avLst/>
          </a:prstGeom>
          <a:noFill/>
          <a:ln w="9525" cap="flat" cmpd="sng">
            <a:solidFill>
              <a:schemeClr val="dk2"/>
            </a:solidFill>
            <a:prstDash val="solid"/>
            <a:round/>
            <a:headEnd type="none" w="med" len="med"/>
            <a:tailEnd type="none" w="med" len="med"/>
          </a:ln>
        </p:spPr>
      </p:cxnSp>
      <p:cxnSp>
        <p:nvCxnSpPr>
          <p:cNvPr id="343" name="Google Shape;343;p34"/>
          <p:cNvCxnSpPr/>
          <p:nvPr/>
        </p:nvCxnSpPr>
        <p:spPr>
          <a:xfrm>
            <a:off x="7674100" y="3211925"/>
            <a:ext cx="0" cy="661200"/>
          </a:xfrm>
          <a:prstGeom prst="straightConnector1">
            <a:avLst/>
          </a:prstGeom>
          <a:noFill/>
          <a:ln w="9525" cap="flat" cmpd="sng">
            <a:solidFill>
              <a:schemeClr val="dk2"/>
            </a:solidFill>
            <a:prstDash val="solid"/>
            <a:round/>
            <a:headEnd type="none" w="med" len="med"/>
            <a:tailEnd type="none" w="med" len="med"/>
          </a:ln>
        </p:spPr>
      </p:cxnSp>
      <p:cxnSp>
        <p:nvCxnSpPr>
          <p:cNvPr id="344" name="Google Shape;344;p34"/>
          <p:cNvCxnSpPr/>
          <p:nvPr/>
        </p:nvCxnSpPr>
        <p:spPr>
          <a:xfrm>
            <a:off x="7508850" y="3284225"/>
            <a:ext cx="0" cy="516300"/>
          </a:xfrm>
          <a:prstGeom prst="straightConnector1">
            <a:avLst/>
          </a:prstGeom>
          <a:noFill/>
          <a:ln w="9525" cap="flat" cmpd="sng">
            <a:solidFill>
              <a:schemeClr val="dk2"/>
            </a:solidFill>
            <a:prstDash val="solid"/>
            <a:round/>
            <a:headEnd type="none" w="med" len="med"/>
            <a:tailEnd type="none" w="med" len="med"/>
          </a:ln>
        </p:spPr>
      </p:cxnSp>
      <p:sp>
        <p:nvSpPr>
          <p:cNvPr id="345" name="Google Shape;345;p34"/>
          <p:cNvSpPr txBox="1"/>
          <p:nvPr/>
        </p:nvSpPr>
        <p:spPr>
          <a:xfrm>
            <a:off x="5556875" y="1338600"/>
            <a:ext cx="3356700" cy="147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rPr>
              <a:t>Sketch the remains of the Persepolis. Remember to include these key parts of your sketch:</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Horizon Line (HL)</a:t>
            </a:r>
            <a:endParaRPr sz="1200">
              <a:solidFill>
                <a:schemeClr val="dk1"/>
              </a:solidFill>
            </a:endParaRPr>
          </a:p>
          <a:p>
            <a:pPr marL="457200" lvl="0" indent="-304800" algn="l" rtl="0">
              <a:spcBef>
                <a:spcPts val="0"/>
              </a:spcBef>
              <a:spcAft>
                <a:spcPts val="0"/>
              </a:spcAft>
              <a:buClr>
                <a:schemeClr val="dk1"/>
              </a:buClr>
              <a:buSzPts val="1200"/>
              <a:buChar char="●"/>
            </a:pPr>
            <a:r>
              <a:rPr lang="en" sz="1200">
                <a:solidFill>
                  <a:schemeClr val="dk1"/>
                </a:solidFill>
              </a:rPr>
              <a:t>Vanishing Point (VP)</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All horizontal lines connect to the (VP)</a:t>
            </a:r>
            <a:endParaRPr sz="1200">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rPr>
              <a:t>Vertical Lines are straight up and down</a:t>
            </a:r>
            <a:endParaRPr sz="12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pic>
        <p:nvPicPr>
          <p:cNvPr id="350" name="Google Shape;350;p35"/>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351" name="Google Shape;351;p35"/>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352" name="Google Shape;352;p35"/>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4</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5EB59646-3868-2118-9AAA-DF97B83562FC}"/>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pic>
        <p:nvPicPr>
          <p:cNvPr id="357" name="Google Shape;357;p36"/>
          <p:cNvPicPr preferRelativeResize="0"/>
          <p:nvPr/>
        </p:nvPicPr>
        <p:blipFill>
          <a:blip r:embed="rId3">
            <a:alphaModFix/>
          </a:blip>
          <a:stretch>
            <a:fillRect/>
          </a:stretch>
        </p:blipFill>
        <p:spPr>
          <a:xfrm>
            <a:off x="547425" y="476350"/>
            <a:ext cx="3581249" cy="4743350"/>
          </a:xfrm>
          <a:prstGeom prst="rect">
            <a:avLst/>
          </a:prstGeom>
          <a:noFill/>
          <a:ln>
            <a:noFill/>
          </a:ln>
        </p:spPr>
      </p:pic>
      <p:pic>
        <p:nvPicPr>
          <p:cNvPr id="358" name="Google Shape;358;p36"/>
          <p:cNvPicPr preferRelativeResize="0"/>
          <p:nvPr/>
        </p:nvPicPr>
        <p:blipFill rotWithShape="1">
          <a:blip r:embed="rId4">
            <a:alphaModFix/>
          </a:blip>
          <a:srcRect t="17634"/>
          <a:stretch/>
        </p:blipFill>
        <p:spPr>
          <a:xfrm>
            <a:off x="4655916" y="907325"/>
            <a:ext cx="4308745" cy="1772800"/>
          </a:xfrm>
          <a:prstGeom prst="rect">
            <a:avLst/>
          </a:prstGeom>
          <a:noFill/>
          <a:ln>
            <a:noFill/>
          </a:ln>
        </p:spPr>
      </p:pic>
      <p:pic>
        <p:nvPicPr>
          <p:cNvPr id="359" name="Google Shape;359;p36"/>
          <p:cNvPicPr preferRelativeResize="0"/>
          <p:nvPr/>
        </p:nvPicPr>
        <p:blipFill>
          <a:blip r:embed="rId5">
            <a:alphaModFix/>
          </a:blip>
          <a:stretch>
            <a:fillRect/>
          </a:stretch>
        </p:blipFill>
        <p:spPr>
          <a:xfrm>
            <a:off x="4700400" y="3822010"/>
            <a:ext cx="975048" cy="1161341"/>
          </a:xfrm>
          <a:prstGeom prst="rect">
            <a:avLst/>
          </a:prstGeom>
          <a:noFill/>
          <a:ln>
            <a:noFill/>
          </a:ln>
        </p:spPr>
      </p:pic>
      <p:pic>
        <p:nvPicPr>
          <p:cNvPr id="360" name="Google Shape;360;p36"/>
          <p:cNvPicPr preferRelativeResize="0"/>
          <p:nvPr/>
        </p:nvPicPr>
        <p:blipFill rotWithShape="1">
          <a:blip r:embed="rId6">
            <a:alphaModFix/>
          </a:blip>
          <a:srcRect/>
          <a:stretch/>
        </p:blipFill>
        <p:spPr>
          <a:xfrm>
            <a:off x="7263774" y="3822011"/>
            <a:ext cx="1737677" cy="1161338"/>
          </a:xfrm>
          <a:prstGeom prst="rect">
            <a:avLst/>
          </a:prstGeom>
          <a:noFill/>
          <a:ln>
            <a:noFill/>
          </a:ln>
        </p:spPr>
      </p:pic>
      <p:pic>
        <p:nvPicPr>
          <p:cNvPr id="361" name="Google Shape;361;p36"/>
          <p:cNvPicPr preferRelativeResize="0"/>
          <p:nvPr/>
        </p:nvPicPr>
        <p:blipFill>
          <a:blip r:embed="rId7">
            <a:alphaModFix/>
          </a:blip>
          <a:stretch>
            <a:fillRect/>
          </a:stretch>
        </p:blipFill>
        <p:spPr>
          <a:xfrm>
            <a:off x="5740032" y="3822011"/>
            <a:ext cx="1461357" cy="1161339"/>
          </a:xfrm>
          <a:prstGeom prst="rect">
            <a:avLst/>
          </a:prstGeom>
          <a:noFill/>
          <a:ln>
            <a:noFill/>
          </a:ln>
        </p:spPr>
      </p:pic>
      <p:sp>
        <p:nvSpPr>
          <p:cNvPr id="362" name="Google Shape;362;p36"/>
          <p:cNvSpPr txBox="1"/>
          <p:nvPr/>
        </p:nvSpPr>
        <p:spPr>
          <a:xfrm>
            <a:off x="4655988" y="2855775"/>
            <a:ext cx="4308600" cy="78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Using Inspiration from the Persepolis in Iran, sketch a Colonne flandin - Column. Look at one piece at a time. 1. Proportion the segments, 2. Add detail.</a:t>
            </a:r>
            <a:endParaRPr/>
          </a:p>
        </p:txBody>
      </p:sp>
      <p:pic>
        <p:nvPicPr>
          <p:cNvPr id="363" name="Google Shape;363;p36"/>
          <p:cNvPicPr preferRelativeResize="0"/>
          <p:nvPr/>
        </p:nvPicPr>
        <p:blipFill rotWithShape="1">
          <a:blip r:embed="rId8">
            <a:alphaModFix/>
          </a:blip>
          <a:srcRect l="4510" t="6021" r="62322" b="87968"/>
          <a:stretch/>
        </p:blipFill>
        <p:spPr>
          <a:xfrm>
            <a:off x="189675" y="145061"/>
            <a:ext cx="4382326" cy="613651"/>
          </a:xfrm>
          <a:prstGeom prst="rect">
            <a:avLst/>
          </a:prstGeom>
          <a:noFill/>
          <a:ln>
            <a:noFill/>
          </a:ln>
        </p:spPr>
      </p:pic>
      <p:pic>
        <p:nvPicPr>
          <p:cNvPr id="364" name="Google Shape;364;p36"/>
          <p:cNvPicPr preferRelativeResize="0"/>
          <p:nvPr/>
        </p:nvPicPr>
        <p:blipFill rotWithShape="1">
          <a:blip r:embed="rId9">
            <a:alphaModFix/>
          </a:blip>
          <a:srcRect l="3775" t="34707" r="72757" b="55096"/>
          <a:stretch/>
        </p:blipFill>
        <p:spPr>
          <a:xfrm>
            <a:off x="4648200" y="68848"/>
            <a:ext cx="2347925" cy="78822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pic>
        <p:nvPicPr>
          <p:cNvPr id="369" name="Google Shape;369;p37"/>
          <p:cNvPicPr preferRelativeResize="0"/>
          <p:nvPr/>
        </p:nvPicPr>
        <p:blipFill rotWithShape="1">
          <a:blip r:embed="rId3">
            <a:alphaModFix/>
          </a:blip>
          <a:srcRect l="4444" t="15178" r="69909" b="75059"/>
          <a:stretch/>
        </p:blipFill>
        <p:spPr>
          <a:xfrm>
            <a:off x="4590950" y="193375"/>
            <a:ext cx="2553977" cy="751176"/>
          </a:xfrm>
          <a:prstGeom prst="rect">
            <a:avLst/>
          </a:prstGeom>
          <a:noFill/>
          <a:ln>
            <a:noFill/>
          </a:ln>
        </p:spPr>
      </p:pic>
      <p:pic>
        <p:nvPicPr>
          <p:cNvPr id="370" name="Google Shape;370;p37"/>
          <p:cNvPicPr preferRelativeResize="0"/>
          <p:nvPr/>
        </p:nvPicPr>
        <p:blipFill>
          <a:blip r:embed="rId4">
            <a:alphaModFix/>
          </a:blip>
          <a:stretch>
            <a:fillRect/>
          </a:stretch>
        </p:blipFill>
        <p:spPr>
          <a:xfrm>
            <a:off x="346375" y="1249350"/>
            <a:ext cx="8645225" cy="3340203"/>
          </a:xfrm>
          <a:prstGeom prst="rect">
            <a:avLst/>
          </a:prstGeom>
          <a:noFill/>
          <a:ln>
            <a:noFill/>
          </a:ln>
        </p:spPr>
      </p:pic>
      <p:sp>
        <p:nvSpPr>
          <p:cNvPr id="371" name="Google Shape;371;p37"/>
          <p:cNvSpPr txBox="1"/>
          <p:nvPr/>
        </p:nvSpPr>
        <p:spPr>
          <a:xfrm>
            <a:off x="245665" y="4606662"/>
            <a:ext cx="8548500" cy="42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solidFill>
                  <a:schemeClr val="dk1"/>
                </a:solidFill>
                <a:latin typeface="Calibri"/>
                <a:ea typeface="Calibri"/>
                <a:cs typeface="Calibri"/>
                <a:sym typeface="Calibri"/>
              </a:rPr>
              <a:t>Referencing this r</a:t>
            </a:r>
            <a:r>
              <a:rPr lang="en" sz="1100">
                <a:latin typeface="Roboto"/>
                <a:ea typeface="Roboto"/>
                <a:cs typeface="Roboto"/>
                <a:sym typeface="Roboto"/>
              </a:rPr>
              <a:t>elief from the Northwest Palace of Ashurnasirpal II, Kalhu (modern Nimrud), Iraq ca. 875-860 BCE, explain the story...</a:t>
            </a:r>
            <a:endParaRPr sz="1100"/>
          </a:p>
        </p:txBody>
      </p:sp>
      <p:pic>
        <p:nvPicPr>
          <p:cNvPr id="372" name="Google Shape;372;p37"/>
          <p:cNvPicPr preferRelativeResize="0"/>
          <p:nvPr/>
        </p:nvPicPr>
        <p:blipFill rotWithShape="1">
          <a:blip r:embed="rId5">
            <a:alphaModFix/>
          </a:blip>
          <a:srcRect l="4510" t="16822" r="62322" b="77167"/>
          <a:stretch/>
        </p:blipFill>
        <p:spPr>
          <a:xfrm>
            <a:off x="275125" y="256605"/>
            <a:ext cx="4382326" cy="613651"/>
          </a:xfrm>
          <a:prstGeom prst="rect">
            <a:avLst/>
          </a:prstGeom>
          <a:noFill/>
          <a:ln>
            <a:noFill/>
          </a:ln>
        </p:spPr>
      </p:pic>
      <p:sp>
        <p:nvSpPr>
          <p:cNvPr id="373" name="Google Shape;373;p37"/>
          <p:cNvSpPr txBox="1"/>
          <p:nvPr/>
        </p:nvSpPr>
        <p:spPr>
          <a:xfrm>
            <a:off x="5109575" y="644500"/>
            <a:ext cx="3221700" cy="751200"/>
          </a:xfrm>
          <a:prstGeom prst="rect">
            <a:avLst/>
          </a:prstGeom>
          <a:noFill/>
          <a:ln>
            <a:noFill/>
          </a:ln>
        </p:spPr>
        <p:txBody>
          <a:bodyPr spcFirstLastPara="1" wrap="square" lIns="91425" tIns="91425" rIns="91425" bIns="91425" anchor="t" anchorCtr="0">
            <a:noAutofit/>
          </a:bodyPr>
          <a:lstStyle/>
          <a:p>
            <a:pPr marL="914400" lvl="0" indent="457200" algn="l" rtl="0">
              <a:spcBef>
                <a:spcPts val="0"/>
              </a:spcBef>
              <a:spcAft>
                <a:spcPts val="0"/>
              </a:spcAft>
              <a:buNone/>
            </a:pPr>
            <a:r>
              <a:rPr lang="en" sz="2400">
                <a:latin typeface="Calibri"/>
                <a:ea typeface="Calibri"/>
                <a:cs typeface="Calibri"/>
                <a:sym typeface="Calibri"/>
              </a:rPr>
              <a:t>     the story!</a:t>
            </a:r>
            <a:endParaRPr sz="2000">
              <a:latin typeface="Calibri"/>
              <a:ea typeface="Calibri"/>
              <a:cs typeface="Calibri"/>
              <a:sym typeface="Calibri"/>
            </a:endParaRPr>
          </a:p>
        </p:txBody>
      </p:sp>
      <p:sp>
        <p:nvSpPr>
          <p:cNvPr id="374" name="Google Shape;374;p37"/>
          <p:cNvSpPr txBox="1"/>
          <p:nvPr/>
        </p:nvSpPr>
        <p:spPr>
          <a:xfrm>
            <a:off x="5243125" y="4192425"/>
            <a:ext cx="3604500" cy="2169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Clr>
                <a:schemeClr val="dk1"/>
              </a:buClr>
              <a:buSzPts val="1100"/>
              <a:buFont typeface="Arial"/>
              <a:buNone/>
            </a:pPr>
            <a:r>
              <a:rPr lang="en" sz="1000">
                <a:solidFill>
                  <a:srgbClr val="FFFFFF"/>
                </a:solidFill>
                <a:latin typeface="Calibri"/>
                <a:ea typeface="Calibri"/>
                <a:cs typeface="Calibri"/>
                <a:sym typeface="Calibri"/>
              </a:rPr>
              <a:t>A</a:t>
            </a:r>
            <a:r>
              <a:rPr lang="en" sz="1000">
                <a:solidFill>
                  <a:srgbClr val="FFFFFF"/>
                </a:solidFill>
                <a:latin typeface="Roboto"/>
                <a:ea typeface="Roboto"/>
                <a:cs typeface="Roboto"/>
                <a:sym typeface="Roboto"/>
              </a:rPr>
              <a:t>ssyrian archers pursuing enemies</a:t>
            </a:r>
            <a:endParaRPr>
              <a:solidFill>
                <a:srgbClr val="FFFFFF"/>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4"/>
                                        </p:tgtEl>
                                        <p:attrNameLst>
                                          <p:attrName>style.visibility</p:attrName>
                                        </p:attrNameLst>
                                      </p:cBhvr>
                                      <p:to>
                                        <p:strVal val="visible"/>
                                      </p:to>
                                    </p:set>
                                    <p:animEffect transition="in" filter="fade">
                                      <p:cBhvr>
                                        <p:cTn id="7" dur="1000"/>
                                        <p:tgtEl>
                                          <p:spTgt spid="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pic>
        <p:nvPicPr>
          <p:cNvPr id="379" name="Google Shape;379;p38"/>
          <p:cNvPicPr preferRelativeResize="0"/>
          <p:nvPr/>
        </p:nvPicPr>
        <p:blipFill rotWithShape="1">
          <a:blip r:embed="rId3">
            <a:alphaModFix/>
          </a:blip>
          <a:srcRect t="82725" r="50487"/>
          <a:stretch/>
        </p:blipFill>
        <p:spPr>
          <a:xfrm>
            <a:off x="4839300" y="156451"/>
            <a:ext cx="3134375" cy="1087150"/>
          </a:xfrm>
          <a:prstGeom prst="rect">
            <a:avLst/>
          </a:prstGeom>
          <a:noFill/>
          <a:ln>
            <a:noFill/>
          </a:ln>
        </p:spPr>
      </p:pic>
      <p:pic>
        <p:nvPicPr>
          <p:cNvPr id="380" name="Google Shape;380;p38"/>
          <p:cNvPicPr preferRelativeResize="0"/>
          <p:nvPr/>
        </p:nvPicPr>
        <p:blipFill>
          <a:blip r:embed="rId4">
            <a:alphaModFix/>
          </a:blip>
          <a:stretch>
            <a:fillRect/>
          </a:stretch>
        </p:blipFill>
        <p:spPr>
          <a:xfrm>
            <a:off x="6467350" y="4186050"/>
            <a:ext cx="1181601" cy="807749"/>
          </a:xfrm>
          <a:prstGeom prst="rect">
            <a:avLst/>
          </a:prstGeom>
          <a:noFill/>
          <a:ln>
            <a:noFill/>
          </a:ln>
        </p:spPr>
      </p:pic>
      <p:pic>
        <p:nvPicPr>
          <p:cNvPr id="381" name="Google Shape;381;p38"/>
          <p:cNvPicPr preferRelativeResize="0"/>
          <p:nvPr/>
        </p:nvPicPr>
        <p:blipFill>
          <a:blip r:embed="rId5">
            <a:alphaModFix/>
          </a:blip>
          <a:stretch>
            <a:fillRect/>
          </a:stretch>
        </p:blipFill>
        <p:spPr>
          <a:xfrm>
            <a:off x="265550" y="990675"/>
            <a:ext cx="1852405" cy="929879"/>
          </a:xfrm>
          <a:prstGeom prst="rect">
            <a:avLst/>
          </a:prstGeom>
          <a:noFill/>
          <a:ln>
            <a:noFill/>
          </a:ln>
        </p:spPr>
      </p:pic>
      <p:pic>
        <p:nvPicPr>
          <p:cNvPr id="382" name="Google Shape;382;p38"/>
          <p:cNvPicPr preferRelativeResize="0"/>
          <p:nvPr/>
        </p:nvPicPr>
        <p:blipFill>
          <a:blip r:embed="rId6">
            <a:alphaModFix/>
          </a:blip>
          <a:stretch>
            <a:fillRect/>
          </a:stretch>
        </p:blipFill>
        <p:spPr>
          <a:xfrm>
            <a:off x="5257597" y="4207550"/>
            <a:ext cx="1121877" cy="807750"/>
          </a:xfrm>
          <a:prstGeom prst="rect">
            <a:avLst/>
          </a:prstGeom>
          <a:noFill/>
          <a:ln>
            <a:noFill/>
          </a:ln>
        </p:spPr>
      </p:pic>
      <p:pic>
        <p:nvPicPr>
          <p:cNvPr id="383" name="Google Shape;383;p38"/>
          <p:cNvPicPr preferRelativeResize="0"/>
          <p:nvPr/>
        </p:nvPicPr>
        <p:blipFill>
          <a:blip r:embed="rId7">
            <a:alphaModFix/>
          </a:blip>
          <a:stretch>
            <a:fillRect/>
          </a:stretch>
        </p:blipFill>
        <p:spPr>
          <a:xfrm>
            <a:off x="7736825" y="4149800"/>
            <a:ext cx="1181600" cy="844000"/>
          </a:xfrm>
          <a:prstGeom prst="rect">
            <a:avLst/>
          </a:prstGeom>
          <a:noFill/>
          <a:ln>
            <a:noFill/>
          </a:ln>
        </p:spPr>
      </p:pic>
      <p:sp>
        <p:nvSpPr>
          <p:cNvPr id="384" name="Google Shape;384;p38"/>
          <p:cNvSpPr txBox="1"/>
          <p:nvPr/>
        </p:nvSpPr>
        <p:spPr>
          <a:xfrm>
            <a:off x="5193525" y="930950"/>
            <a:ext cx="3964500" cy="350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Open Sans"/>
                <a:ea typeface="Open Sans"/>
                <a:cs typeface="Open Sans"/>
                <a:sym typeface="Open Sans"/>
              </a:rPr>
              <a:t>Gate of Ishtar</a:t>
            </a:r>
            <a:r>
              <a:rPr lang="en" sz="1200">
                <a:latin typeface="Open Sans"/>
                <a:ea typeface="Open Sans"/>
                <a:cs typeface="Open Sans"/>
                <a:sym typeface="Open Sans"/>
              </a:rPr>
              <a:t> - Built by Nebuchadnezzar II in 545 BCE. </a:t>
            </a:r>
            <a:r>
              <a:rPr lang="en" sz="1200">
                <a:solidFill>
                  <a:srgbClr val="333333"/>
                </a:solidFill>
                <a:highlight>
                  <a:srgbClr val="FFFFFF"/>
                </a:highlight>
                <a:latin typeface="Open Sans"/>
                <a:ea typeface="Open Sans"/>
                <a:cs typeface="Open Sans"/>
                <a:sym typeface="Open Sans"/>
              </a:rPr>
              <a:t>1902 to 1914 CE the original foundation of the gate was discovered. The material from there was used in the reconstruction of the gate and the Processional Way. The reconstruction was completed in 1930 CE at the Pergamon Museum in Berlin.</a:t>
            </a:r>
            <a:r>
              <a:rPr lang="en" sz="1200">
                <a:latin typeface="Open Sans"/>
                <a:ea typeface="Open Sans"/>
                <a:cs typeface="Open Sans"/>
                <a:sym typeface="Open Sans"/>
              </a:rPr>
              <a:t> </a:t>
            </a:r>
            <a:r>
              <a:rPr lang="en" sz="1200">
                <a:solidFill>
                  <a:srgbClr val="333333"/>
                </a:solidFill>
                <a:highlight>
                  <a:srgbClr val="FFFFFF"/>
                </a:highlight>
                <a:latin typeface="Open Sans"/>
                <a:ea typeface="Open Sans"/>
                <a:cs typeface="Open Sans"/>
                <a:sym typeface="Open Sans"/>
              </a:rPr>
              <a:t>Many museums the world over have obtained portions of this gate.</a:t>
            </a: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solidFill>
                  <a:srgbClr val="333333"/>
                </a:solidFill>
                <a:highlight>
                  <a:srgbClr val="FFFFFF"/>
                </a:highlight>
                <a:latin typeface="Open Sans"/>
                <a:ea typeface="Open Sans"/>
                <a:cs typeface="Open Sans"/>
                <a:sym typeface="Open Sans"/>
              </a:rPr>
              <a:t>In the 1980s, Saddam Hussein ordered for a reconstruction, a smaller replica, of the Ishtar Gate, as an entrance to a museum. It was never finished completely as it was damaged during war</a:t>
            </a: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solidFill>
                  <a:srgbClr val="333333"/>
                </a:solidFill>
                <a:highlight>
                  <a:srgbClr val="FFFFFF"/>
                </a:highlight>
                <a:latin typeface="Open Sans"/>
                <a:ea typeface="Open Sans"/>
                <a:cs typeface="Open Sans"/>
                <a:sym typeface="Open Sans"/>
              </a:rPr>
              <a:t>Saddam Hussein government requested the Pergamon Museum in 2002 to return the original gate to Iraq, believing it to be removed illegally</a:t>
            </a: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200">
              <a:solidFill>
                <a:srgbClr val="333333"/>
              </a:solidFill>
              <a:highlight>
                <a:srgbClr val="FFFFFF"/>
              </a:highlight>
              <a:latin typeface="Open Sans"/>
              <a:ea typeface="Open Sans"/>
              <a:cs typeface="Open Sans"/>
              <a:sym typeface="Open Sans"/>
            </a:endParaRPr>
          </a:p>
        </p:txBody>
      </p:sp>
      <p:pic>
        <p:nvPicPr>
          <p:cNvPr id="385" name="Google Shape;385;p38"/>
          <p:cNvPicPr preferRelativeResize="0"/>
          <p:nvPr/>
        </p:nvPicPr>
        <p:blipFill rotWithShape="1">
          <a:blip r:embed="rId8">
            <a:alphaModFix/>
          </a:blip>
          <a:srcRect l="4510" t="27568" r="62322" b="66421"/>
          <a:stretch/>
        </p:blipFill>
        <p:spPr>
          <a:xfrm>
            <a:off x="265550" y="208163"/>
            <a:ext cx="4382326" cy="613651"/>
          </a:xfrm>
          <a:prstGeom prst="rect">
            <a:avLst/>
          </a:prstGeom>
          <a:noFill/>
          <a:ln>
            <a:noFill/>
          </a:ln>
        </p:spPr>
      </p:pic>
      <p:pic>
        <p:nvPicPr>
          <p:cNvPr id="386" name="Google Shape;386;p38"/>
          <p:cNvPicPr preferRelativeResize="0"/>
          <p:nvPr/>
        </p:nvPicPr>
        <p:blipFill>
          <a:blip r:embed="rId9">
            <a:alphaModFix/>
          </a:blip>
          <a:stretch>
            <a:fillRect/>
          </a:stretch>
        </p:blipFill>
        <p:spPr>
          <a:xfrm>
            <a:off x="2164975" y="990672"/>
            <a:ext cx="1391322" cy="929875"/>
          </a:xfrm>
          <a:prstGeom prst="rect">
            <a:avLst/>
          </a:prstGeom>
          <a:noFill/>
          <a:ln>
            <a:noFill/>
          </a:ln>
        </p:spPr>
      </p:pic>
      <p:pic>
        <p:nvPicPr>
          <p:cNvPr id="387" name="Google Shape;387;p38"/>
          <p:cNvPicPr preferRelativeResize="0"/>
          <p:nvPr/>
        </p:nvPicPr>
        <p:blipFill>
          <a:blip r:embed="rId10">
            <a:alphaModFix/>
          </a:blip>
          <a:stretch>
            <a:fillRect/>
          </a:stretch>
        </p:blipFill>
        <p:spPr>
          <a:xfrm>
            <a:off x="3603325" y="990675"/>
            <a:ext cx="1391325" cy="922910"/>
          </a:xfrm>
          <a:prstGeom prst="rect">
            <a:avLst/>
          </a:prstGeom>
          <a:noFill/>
          <a:ln>
            <a:noFill/>
          </a:ln>
        </p:spPr>
      </p:pic>
      <p:sp>
        <p:nvSpPr>
          <p:cNvPr id="388" name="Google Shape;388;p38"/>
          <p:cNvSpPr txBox="1"/>
          <p:nvPr/>
        </p:nvSpPr>
        <p:spPr>
          <a:xfrm>
            <a:off x="183125" y="2729075"/>
            <a:ext cx="3774600" cy="170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333333"/>
                </a:solidFill>
                <a:highlight>
                  <a:srgbClr val="FFFFFF"/>
                </a:highlight>
                <a:latin typeface="Open Sans"/>
                <a:ea typeface="Open Sans"/>
                <a:cs typeface="Open Sans"/>
                <a:sym typeface="Open Sans"/>
              </a:rPr>
              <a:t>The animals on the gate and walls represent the deities worshiped.</a:t>
            </a:r>
            <a:endParaRPr sz="1200">
              <a:solidFill>
                <a:srgbClr val="333333"/>
              </a:solidFill>
              <a:highlight>
                <a:srgbClr val="FFFFFF"/>
              </a:highlight>
              <a:latin typeface="Open Sans"/>
              <a:ea typeface="Open Sans"/>
              <a:cs typeface="Open Sans"/>
              <a:sym typeface="Open Sans"/>
            </a:endParaRPr>
          </a:p>
          <a:p>
            <a:pPr marL="457200" lvl="0" indent="-298450" algn="l" rtl="0">
              <a:spcBef>
                <a:spcPts val="0"/>
              </a:spcBef>
              <a:spcAft>
                <a:spcPts val="0"/>
              </a:spcAft>
              <a:buClr>
                <a:srgbClr val="333333"/>
              </a:buClr>
              <a:buSzPts val="1100"/>
              <a:buFont typeface="Open Sans"/>
              <a:buChar char="●"/>
            </a:pPr>
            <a:r>
              <a:rPr lang="en" sz="1100">
                <a:solidFill>
                  <a:srgbClr val="333333"/>
                </a:solidFill>
                <a:highlight>
                  <a:srgbClr val="FFFFFF"/>
                </a:highlight>
                <a:latin typeface="Open Sans"/>
                <a:ea typeface="Open Sans"/>
                <a:cs typeface="Open Sans"/>
                <a:sym typeface="Open Sans"/>
              </a:rPr>
              <a:t>The lions represent goddess Ishtar</a:t>
            </a:r>
            <a:endParaRPr sz="1100">
              <a:solidFill>
                <a:srgbClr val="333333"/>
              </a:solidFill>
              <a:highlight>
                <a:srgbClr val="FFFFFF"/>
              </a:highlight>
              <a:latin typeface="Open Sans"/>
              <a:ea typeface="Open Sans"/>
              <a:cs typeface="Open Sans"/>
              <a:sym typeface="Open Sans"/>
            </a:endParaRPr>
          </a:p>
          <a:p>
            <a:pPr marL="457200" lvl="0" indent="-298450" algn="l" rtl="0">
              <a:spcBef>
                <a:spcPts val="0"/>
              </a:spcBef>
              <a:spcAft>
                <a:spcPts val="0"/>
              </a:spcAft>
              <a:buClr>
                <a:srgbClr val="333333"/>
              </a:buClr>
              <a:buSzPts val="1100"/>
              <a:buFont typeface="Open Sans"/>
              <a:buChar char="●"/>
            </a:pPr>
            <a:r>
              <a:rPr lang="en" sz="1100">
                <a:solidFill>
                  <a:srgbClr val="333333"/>
                </a:solidFill>
                <a:highlight>
                  <a:srgbClr val="FFFFFF"/>
                </a:highlight>
                <a:latin typeface="Open Sans"/>
                <a:ea typeface="Open Sans"/>
                <a:cs typeface="Open Sans"/>
                <a:sym typeface="Open Sans"/>
              </a:rPr>
              <a:t>The bulls (aurochs) stand for Adad (God of storms)</a:t>
            </a:r>
            <a:endParaRPr sz="1100">
              <a:solidFill>
                <a:srgbClr val="333333"/>
              </a:solidFill>
              <a:highlight>
                <a:srgbClr val="FFFFFF"/>
              </a:highlight>
              <a:latin typeface="Open Sans"/>
              <a:ea typeface="Open Sans"/>
              <a:cs typeface="Open Sans"/>
              <a:sym typeface="Open Sans"/>
            </a:endParaRPr>
          </a:p>
          <a:p>
            <a:pPr marL="457200" lvl="0" indent="-298450" algn="l" rtl="0">
              <a:spcBef>
                <a:spcPts val="0"/>
              </a:spcBef>
              <a:spcAft>
                <a:spcPts val="0"/>
              </a:spcAft>
              <a:buClr>
                <a:srgbClr val="333333"/>
              </a:buClr>
              <a:buSzPts val="1100"/>
              <a:buFont typeface="Open Sans"/>
              <a:buChar char="●"/>
            </a:pPr>
            <a:r>
              <a:rPr lang="en" sz="1100">
                <a:solidFill>
                  <a:srgbClr val="333333"/>
                </a:solidFill>
                <a:highlight>
                  <a:srgbClr val="FFFFFF"/>
                </a:highlight>
                <a:latin typeface="Open Sans"/>
                <a:ea typeface="Open Sans"/>
                <a:cs typeface="Open Sans"/>
                <a:sym typeface="Open Sans"/>
              </a:rPr>
              <a:t>The dragons (sirrush) for Marduk (chief of gods)</a:t>
            </a:r>
            <a:endParaRPr sz="11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r>
              <a:rPr lang="en" sz="1200">
                <a:solidFill>
                  <a:srgbClr val="333333"/>
                </a:solidFill>
                <a:highlight>
                  <a:srgbClr val="FFFFFF"/>
                </a:highlight>
                <a:latin typeface="Open Sans"/>
                <a:ea typeface="Open Sans"/>
                <a:cs typeface="Open Sans"/>
                <a:sym typeface="Open Sans"/>
              </a:rPr>
              <a:t>These structures act as a warning to the enemy that, it'll be foolish to encroach upon a city protected by the almighty.</a:t>
            </a:r>
            <a:endParaRPr sz="1200">
              <a:solidFill>
                <a:srgbClr val="333333"/>
              </a:solidFill>
              <a:highlight>
                <a:srgbClr val="FFFFFF"/>
              </a:highlight>
              <a:latin typeface="Open Sans"/>
              <a:ea typeface="Open Sans"/>
              <a:cs typeface="Open Sans"/>
              <a:sym typeface="Open Sans"/>
            </a:endParaRPr>
          </a:p>
          <a:p>
            <a:pPr marL="0" lvl="0" indent="0" algn="l" rtl="0">
              <a:spcBef>
                <a:spcPts val="0"/>
              </a:spcBef>
              <a:spcAft>
                <a:spcPts val="0"/>
              </a:spcAft>
              <a:buNone/>
            </a:pPr>
            <a:endParaRPr sz="1200">
              <a:solidFill>
                <a:srgbClr val="333333"/>
              </a:solidFill>
              <a:highlight>
                <a:srgbClr val="FFFFFF"/>
              </a:highlight>
              <a:latin typeface="Open Sans"/>
              <a:ea typeface="Open Sans"/>
              <a:cs typeface="Open Sans"/>
              <a:sym typeface="Open Sans"/>
            </a:endParaRPr>
          </a:p>
        </p:txBody>
      </p:sp>
      <p:sp>
        <p:nvSpPr>
          <p:cNvPr id="389" name="Google Shape;389;p38"/>
          <p:cNvSpPr txBox="1"/>
          <p:nvPr/>
        </p:nvSpPr>
        <p:spPr>
          <a:xfrm>
            <a:off x="202325" y="1907625"/>
            <a:ext cx="4738800" cy="99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rgbClr val="333333"/>
                </a:solidFill>
                <a:highlight>
                  <a:srgbClr val="FFFFFF"/>
                </a:highlight>
                <a:latin typeface="Open Sans"/>
                <a:ea typeface="Open Sans"/>
                <a:cs typeface="Open Sans"/>
                <a:sym typeface="Open Sans"/>
              </a:rPr>
              <a:t>The gate is adorned with a brick-paved corridor called the Processional Way that is more than half a mile long. The walls are 50 ft tall on either side. The walls are adorned with flowers, 120 sculptural lions moving in a procession, and yellow tiles. </a:t>
            </a:r>
            <a:endParaRPr/>
          </a:p>
        </p:txBody>
      </p:sp>
      <p:pic>
        <p:nvPicPr>
          <p:cNvPr id="390" name="Google Shape;390;p38"/>
          <p:cNvPicPr preferRelativeResize="0"/>
          <p:nvPr/>
        </p:nvPicPr>
        <p:blipFill>
          <a:blip r:embed="rId11">
            <a:alphaModFix/>
          </a:blip>
          <a:stretch>
            <a:fillRect/>
          </a:stretch>
        </p:blipFill>
        <p:spPr>
          <a:xfrm>
            <a:off x="3957700" y="3656825"/>
            <a:ext cx="1021025" cy="1358475"/>
          </a:xfrm>
          <a:prstGeom prst="rect">
            <a:avLst/>
          </a:prstGeom>
          <a:noFill/>
          <a:ln>
            <a:noFill/>
          </a:ln>
        </p:spPr>
      </p:pic>
      <p:pic>
        <p:nvPicPr>
          <p:cNvPr id="391" name="Google Shape;391;p38"/>
          <p:cNvPicPr preferRelativeResize="0"/>
          <p:nvPr/>
        </p:nvPicPr>
        <p:blipFill>
          <a:blip r:embed="rId12">
            <a:alphaModFix/>
          </a:blip>
          <a:stretch>
            <a:fillRect/>
          </a:stretch>
        </p:blipFill>
        <p:spPr>
          <a:xfrm>
            <a:off x="3957700" y="2828956"/>
            <a:ext cx="1021025" cy="765769"/>
          </a:xfrm>
          <a:prstGeom prst="rect">
            <a:avLst/>
          </a:prstGeom>
          <a:noFill/>
          <a:ln>
            <a:noFill/>
          </a:ln>
        </p:spPr>
      </p:pic>
      <p:sp>
        <p:nvSpPr>
          <p:cNvPr id="392" name="Google Shape;392;p38"/>
          <p:cNvSpPr txBox="1"/>
          <p:nvPr/>
        </p:nvSpPr>
        <p:spPr>
          <a:xfrm>
            <a:off x="183125" y="4436075"/>
            <a:ext cx="3612000" cy="50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Draw some animal and flower replicas from the Gate of Ishtar in your book.</a:t>
            </a:r>
            <a:endParaRPr b="1">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pic>
        <p:nvPicPr>
          <p:cNvPr id="397" name="Google Shape;397;p39"/>
          <p:cNvPicPr preferRelativeResize="0"/>
          <p:nvPr/>
        </p:nvPicPr>
        <p:blipFill rotWithShape="1">
          <a:blip r:embed="rId3">
            <a:alphaModFix/>
          </a:blip>
          <a:srcRect l="70812" t="66432" b="17769"/>
          <a:stretch/>
        </p:blipFill>
        <p:spPr>
          <a:xfrm>
            <a:off x="4572000" y="-46050"/>
            <a:ext cx="1789725" cy="963025"/>
          </a:xfrm>
          <a:prstGeom prst="rect">
            <a:avLst/>
          </a:prstGeom>
          <a:noFill/>
          <a:ln>
            <a:noFill/>
          </a:ln>
        </p:spPr>
      </p:pic>
      <p:pic>
        <p:nvPicPr>
          <p:cNvPr id="398" name="Google Shape;398;p39"/>
          <p:cNvPicPr preferRelativeResize="0"/>
          <p:nvPr/>
        </p:nvPicPr>
        <p:blipFill>
          <a:blip r:embed="rId4">
            <a:alphaModFix/>
          </a:blip>
          <a:stretch>
            <a:fillRect/>
          </a:stretch>
        </p:blipFill>
        <p:spPr>
          <a:xfrm>
            <a:off x="6779525" y="1409275"/>
            <a:ext cx="2237075" cy="3585050"/>
          </a:xfrm>
          <a:prstGeom prst="rect">
            <a:avLst/>
          </a:prstGeom>
          <a:noFill/>
          <a:ln>
            <a:noFill/>
          </a:ln>
        </p:spPr>
      </p:pic>
      <p:pic>
        <p:nvPicPr>
          <p:cNvPr id="399" name="Google Shape;399;p39"/>
          <p:cNvPicPr preferRelativeResize="0"/>
          <p:nvPr/>
        </p:nvPicPr>
        <p:blipFill>
          <a:blip r:embed="rId5">
            <a:alphaModFix/>
          </a:blip>
          <a:stretch>
            <a:fillRect/>
          </a:stretch>
        </p:blipFill>
        <p:spPr>
          <a:xfrm>
            <a:off x="4572000" y="834875"/>
            <a:ext cx="2110513" cy="3756195"/>
          </a:xfrm>
          <a:prstGeom prst="rect">
            <a:avLst/>
          </a:prstGeom>
          <a:noFill/>
          <a:ln>
            <a:noFill/>
          </a:ln>
        </p:spPr>
      </p:pic>
      <p:sp>
        <p:nvSpPr>
          <p:cNvPr id="400" name="Google Shape;400;p39"/>
          <p:cNvSpPr txBox="1"/>
          <p:nvPr/>
        </p:nvSpPr>
        <p:spPr>
          <a:xfrm>
            <a:off x="6911450" y="663250"/>
            <a:ext cx="2237100" cy="67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a:latin typeface="Open Sans"/>
                <a:ea typeface="Open Sans"/>
                <a:cs typeface="Open Sans"/>
                <a:sym typeface="Open Sans"/>
              </a:rPr>
              <a:t>Imhotep</a:t>
            </a:r>
            <a:endParaRPr sz="3600">
              <a:latin typeface="Open Sans"/>
              <a:ea typeface="Open Sans"/>
              <a:cs typeface="Open Sans"/>
              <a:sym typeface="Open Sans"/>
            </a:endParaRPr>
          </a:p>
        </p:txBody>
      </p:sp>
      <p:pic>
        <p:nvPicPr>
          <p:cNvPr id="401" name="Google Shape;401;p39"/>
          <p:cNvPicPr preferRelativeResize="0"/>
          <p:nvPr/>
        </p:nvPicPr>
        <p:blipFill rotWithShape="1">
          <a:blip r:embed="rId6">
            <a:alphaModFix/>
          </a:blip>
          <a:srcRect l="4510" t="37657" r="62322" b="56332"/>
          <a:stretch/>
        </p:blipFill>
        <p:spPr>
          <a:xfrm>
            <a:off x="113150" y="145027"/>
            <a:ext cx="4382326" cy="613651"/>
          </a:xfrm>
          <a:prstGeom prst="rect">
            <a:avLst/>
          </a:prstGeom>
          <a:noFill/>
          <a:ln>
            <a:noFill/>
          </a:ln>
        </p:spPr>
      </p:pic>
      <p:sp>
        <p:nvSpPr>
          <p:cNvPr id="402" name="Google Shape;402;p39"/>
          <p:cNvSpPr txBox="1"/>
          <p:nvPr/>
        </p:nvSpPr>
        <p:spPr>
          <a:xfrm>
            <a:off x="163375" y="979825"/>
            <a:ext cx="4202700" cy="3971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a:solidFill>
                  <a:schemeClr val="dk1"/>
                </a:solidFill>
                <a:highlight>
                  <a:srgbClr val="FFFFFF"/>
                </a:highlight>
                <a:latin typeface="Open Sans"/>
                <a:ea typeface="Open Sans"/>
                <a:cs typeface="Open Sans"/>
                <a:sym typeface="Open Sans"/>
              </a:rPr>
              <a:t>One of the Ancient Egyptians most revered in his time and after, was not a king, but a man by the name of Imhotep. His name means "the one who comes in peace", and it is a befitting name for someone held in such esteem even after his death.</a:t>
            </a:r>
            <a:endParaRPr sz="1200" b="1">
              <a:solidFill>
                <a:schemeClr val="dk1"/>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endParaRPr sz="1200" b="1">
              <a:solidFill>
                <a:schemeClr val="dk1"/>
              </a:solidFill>
              <a:highlight>
                <a:srgbClr val="FFFFFF"/>
              </a:highlight>
              <a:latin typeface="Open Sans"/>
              <a:ea typeface="Open Sans"/>
              <a:cs typeface="Open Sans"/>
              <a:sym typeface="Open Sans"/>
            </a:endParaRPr>
          </a:p>
          <a:p>
            <a:pPr marL="0" lvl="0" indent="0" algn="l" rtl="0">
              <a:lnSpc>
                <a:spcPct val="100000"/>
              </a:lnSpc>
              <a:spcBef>
                <a:spcPts val="0"/>
              </a:spcBef>
              <a:spcAft>
                <a:spcPts val="0"/>
              </a:spcAft>
              <a:buNone/>
            </a:pPr>
            <a:r>
              <a:rPr lang="en" sz="1100">
                <a:solidFill>
                  <a:schemeClr val="dk1"/>
                </a:solidFill>
                <a:latin typeface="Open Sans"/>
                <a:ea typeface="Open Sans"/>
                <a:cs typeface="Open Sans"/>
                <a:sym typeface="Open Sans"/>
              </a:rPr>
              <a:t>Imhotep was a revered healer, architect, High Priest, sage, and adviser to King Djoser. Born a commoner, Imhotep became preeminent in his time in many fields. He was the first known Physician.</a:t>
            </a:r>
            <a:endParaRPr sz="11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100">
                <a:solidFill>
                  <a:schemeClr val="dk1"/>
                </a:solidFill>
                <a:latin typeface="Open Sans"/>
                <a:ea typeface="Open Sans"/>
                <a:cs typeface="Open Sans"/>
                <a:sym typeface="Open Sans"/>
              </a:rPr>
              <a:t>Scholars think he was born in either Ankhtow, a suburb of Memphis, or Gebelein, a village south of Thebes in the 27th century BC. He was born on the 16th day of Epiphi, the third month of harvest. </a:t>
            </a:r>
            <a:endParaRPr sz="11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1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a:solidFill>
                  <a:schemeClr val="dk1"/>
                </a:solidFill>
                <a:highlight>
                  <a:srgbClr val="FFFFFF"/>
                </a:highlight>
                <a:latin typeface="Open Sans"/>
                <a:ea typeface="Open Sans"/>
                <a:cs typeface="Open Sans"/>
                <a:sym typeface="Open Sans"/>
              </a:rPr>
              <a:t>100 years after his death his status was elevated to that of a demigod and around 2000 years after his death in 525 BCE, Imhotep’s status was finally elevated to that of a God of medicine and healing. Together with Amhotep, he was one of only two Egyptian commoners to achieve that status. This art piece can be seen in the Louvre, Paris.</a:t>
            </a:r>
            <a:endParaRPr sz="11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200" b="1">
              <a:solidFill>
                <a:schemeClr val="dk1"/>
              </a:solidFill>
              <a:highlight>
                <a:srgbClr val="FFFFFF"/>
              </a:highlight>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pic>
        <p:nvPicPr>
          <p:cNvPr id="407" name="Google Shape;407;p40"/>
          <p:cNvPicPr preferRelativeResize="0"/>
          <p:nvPr/>
        </p:nvPicPr>
        <p:blipFill rotWithShape="1">
          <a:blip r:embed="rId3">
            <a:alphaModFix/>
          </a:blip>
          <a:srcRect t="71655" r="56043" b="18273"/>
          <a:stretch/>
        </p:blipFill>
        <p:spPr>
          <a:xfrm>
            <a:off x="4606600" y="0"/>
            <a:ext cx="2715193" cy="858700"/>
          </a:xfrm>
          <a:prstGeom prst="rect">
            <a:avLst/>
          </a:prstGeom>
          <a:noFill/>
          <a:ln>
            <a:noFill/>
          </a:ln>
        </p:spPr>
      </p:pic>
      <p:pic>
        <p:nvPicPr>
          <p:cNvPr id="408" name="Google Shape;408;p40"/>
          <p:cNvPicPr preferRelativeResize="0"/>
          <p:nvPr/>
        </p:nvPicPr>
        <p:blipFill>
          <a:blip r:embed="rId4">
            <a:alphaModFix/>
          </a:blip>
          <a:stretch>
            <a:fillRect/>
          </a:stretch>
        </p:blipFill>
        <p:spPr>
          <a:xfrm>
            <a:off x="4606600" y="4109113"/>
            <a:ext cx="2141338" cy="946676"/>
          </a:xfrm>
          <a:prstGeom prst="rect">
            <a:avLst/>
          </a:prstGeom>
          <a:noFill/>
          <a:ln>
            <a:noFill/>
          </a:ln>
        </p:spPr>
      </p:pic>
      <p:pic>
        <p:nvPicPr>
          <p:cNvPr id="409" name="Google Shape;409;p40"/>
          <p:cNvPicPr preferRelativeResize="0"/>
          <p:nvPr/>
        </p:nvPicPr>
        <p:blipFill>
          <a:blip r:embed="rId5">
            <a:alphaModFix/>
          </a:blip>
          <a:stretch>
            <a:fillRect/>
          </a:stretch>
        </p:blipFill>
        <p:spPr>
          <a:xfrm>
            <a:off x="3210523" y="4115525"/>
            <a:ext cx="1245154" cy="933862"/>
          </a:xfrm>
          <a:prstGeom prst="rect">
            <a:avLst/>
          </a:prstGeom>
          <a:noFill/>
          <a:ln>
            <a:noFill/>
          </a:ln>
        </p:spPr>
      </p:pic>
      <p:pic>
        <p:nvPicPr>
          <p:cNvPr id="410" name="Google Shape;410;p40"/>
          <p:cNvPicPr preferRelativeResize="0"/>
          <p:nvPr/>
        </p:nvPicPr>
        <p:blipFill>
          <a:blip r:embed="rId6">
            <a:alphaModFix/>
          </a:blip>
          <a:stretch>
            <a:fillRect/>
          </a:stretch>
        </p:blipFill>
        <p:spPr>
          <a:xfrm>
            <a:off x="111575" y="4116613"/>
            <a:ext cx="1398548" cy="931674"/>
          </a:xfrm>
          <a:prstGeom prst="rect">
            <a:avLst/>
          </a:prstGeom>
          <a:noFill/>
          <a:ln>
            <a:noFill/>
          </a:ln>
        </p:spPr>
      </p:pic>
      <p:pic>
        <p:nvPicPr>
          <p:cNvPr id="411" name="Google Shape;411;p40"/>
          <p:cNvPicPr preferRelativeResize="0"/>
          <p:nvPr/>
        </p:nvPicPr>
        <p:blipFill>
          <a:blip r:embed="rId7">
            <a:alphaModFix/>
          </a:blip>
          <a:stretch>
            <a:fillRect/>
          </a:stretch>
        </p:blipFill>
        <p:spPr>
          <a:xfrm>
            <a:off x="7731189" y="4115524"/>
            <a:ext cx="1208881" cy="933864"/>
          </a:xfrm>
          <a:prstGeom prst="rect">
            <a:avLst/>
          </a:prstGeom>
          <a:noFill/>
          <a:ln>
            <a:noFill/>
          </a:ln>
        </p:spPr>
      </p:pic>
      <p:pic>
        <p:nvPicPr>
          <p:cNvPr id="412" name="Google Shape;412;p40"/>
          <p:cNvPicPr preferRelativeResize="0"/>
          <p:nvPr/>
        </p:nvPicPr>
        <p:blipFill>
          <a:blip r:embed="rId8">
            <a:alphaModFix/>
          </a:blip>
          <a:stretch>
            <a:fillRect/>
          </a:stretch>
        </p:blipFill>
        <p:spPr>
          <a:xfrm>
            <a:off x="1661059" y="4115525"/>
            <a:ext cx="1398531" cy="933861"/>
          </a:xfrm>
          <a:prstGeom prst="rect">
            <a:avLst/>
          </a:prstGeom>
          <a:noFill/>
          <a:ln>
            <a:noFill/>
          </a:ln>
        </p:spPr>
      </p:pic>
      <p:pic>
        <p:nvPicPr>
          <p:cNvPr id="413" name="Google Shape;413;p40"/>
          <p:cNvPicPr preferRelativeResize="0"/>
          <p:nvPr/>
        </p:nvPicPr>
        <p:blipFill>
          <a:blip r:embed="rId9">
            <a:alphaModFix/>
          </a:blip>
          <a:stretch>
            <a:fillRect/>
          </a:stretch>
        </p:blipFill>
        <p:spPr>
          <a:xfrm>
            <a:off x="6898875" y="4115524"/>
            <a:ext cx="628284" cy="933860"/>
          </a:xfrm>
          <a:prstGeom prst="rect">
            <a:avLst/>
          </a:prstGeom>
          <a:noFill/>
          <a:ln>
            <a:noFill/>
          </a:ln>
        </p:spPr>
      </p:pic>
      <p:pic>
        <p:nvPicPr>
          <p:cNvPr id="414" name="Google Shape;414;p40"/>
          <p:cNvPicPr preferRelativeResize="0"/>
          <p:nvPr/>
        </p:nvPicPr>
        <p:blipFill rotWithShape="1">
          <a:blip r:embed="rId10">
            <a:alphaModFix/>
          </a:blip>
          <a:srcRect l="4510" t="47313" r="62322" b="46115"/>
          <a:stretch/>
        </p:blipFill>
        <p:spPr>
          <a:xfrm>
            <a:off x="111575" y="111577"/>
            <a:ext cx="4382326" cy="670924"/>
          </a:xfrm>
          <a:prstGeom prst="rect">
            <a:avLst/>
          </a:prstGeom>
          <a:noFill/>
          <a:ln>
            <a:noFill/>
          </a:ln>
        </p:spPr>
      </p:pic>
      <p:sp>
        <p:nvSpPr>
          <p:cNvPr id="415" name="Google Shape;415;p40"/>
          <p:cNvSpPr txBox="1"/>
          <p:nvPr/>
        </p:nvSpPr>
        <p:spPr>
          <a:xfrm>
            <a:off x="35350" y="721650"/>
            <a:ext cx="4513500" cy="3643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100" b="1">
                <a:solidFill>
                  <a:srgbClr val="303030"/>
                </a:solidFill>
                <a:latin typeface="Open Sans"/>
                <a:ea typeface="Open Sans"/>
                <a:cs typeface="Open Sans"/>
                <a:sym typeface="Open Sans"/>
              </a:rPr>
              <a:t>New Seven Wonders </a:t>
            </a:r>
            <a:r>
              <a:rPr lang="en" sz="1100">
                <a:solidFill>
                  <a:srgbClr val="777777"/>
                </a:solidFill>
                <a:latin typeface="Open Sans"/>
                <a:ea typeface="Open Sans"/>
                <a:cs typeface="Open Sans"/>
                <a:sym typeface="Open Sans"/>
              </a:rPr>
              <a:t>Petra, located in Jordan, was named one the New Seven Wonders of the World in 2007.</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When was Petra established </a:t>
            </a:r>
            <a:r>
              <a:rPr lang="en" sz="1100">
                <a:solidFill>
                  <a:srgbClr val="777777"/>
                </a:solidFill>
                <a:latin typeface="Open Sans"/>
                <a:ea typeface="Open Sans"/>
                <a:cs typeface="Open Sans"/>
                <a:sym typeface="Open Sans"/>
              </a:rPr>
              <a:t>Petra is believed have been established in 312 BC, making it one of the oldest cities in the world. It was the capital city of Nabateans, who were ancient southern Arab people that arrived in Jordan around the 6th century BC. They were essentially the makers of one of the most extraordinary prehistoric civilisations.</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Exploration of Petra </a:t>
            </a:r>
            <a:r>
              <a:rPr lang="en" sz="1100">
                <a:solidFill>
                  <a:srgbClr val="777777"/>
                </a:solidFill>
                <a:latin typeface="Open Sans"/>
                <a:ea typeface="Open Sans"/>
                <a:cs typeface="Open Sans"/>
                <a:sym typeface="Open Sans"/>
              </a:rPr>
              <a:t>Approx. only 15% of Petra has been explored by archaeologists, there is still plenty to be revealed. Known as the Rose City due to the stone color.</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None/>
            </a:pPr>
            <a:r>
              <a:rPr lang="en" sz="1100" b="1">
                <a:solidFill>
                  <a:srgbClr val="303030"/>
                </a:solidFill>
                <a:latin typeface="Open Sans"/>
                <a:ea typeface="Open Sans"/>
                <a:cs typeface="Open Sans"/>
                <a:sym typeface="Open Sans"/>
              </a:rPr>
              <a:t>Petra’s name </a:t>
            </a:r>
            <a:r>
              <a:rPr lang="en" sz="1100">
                <a:solidFill>
                  <a:srgbClr val="777777"/>
                </a:solidFill>
                <a:latin typeface="Open Sans"/>
                <a:ea typeface="Open Sans"/>
                <a:cs typeface="Open Sans"/>
                <a:sym typeface="Open Sans"/>
              </a:rPr>
              <a:t>The name Petra is derived from the Greek word ‘petros’, which means rocks; it is half-built, half-carved into rock.</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None/>
            </a:pPr>
            <a:r>
              <a:rPr lang="en" sz="1100" b="1">
                <a:solidFill>
                  <a:srgbClr val="303030"/>
                </a:solidFill>
                <a:latin typeface="Open Sans"/>
                <a:ea typeface="Open Sans"/>
                <a:cs typeface="Open Sans"/>
                <a:sym typeface="Open Sans"/>
              </a:rPr>
              <a:t>How to get there </a:t>
            </a:r>
            <a:r>
              <a:rPr lang="en" sz="1100">
                <a:solidFill>
                  <a:srgbClr val="777777"/>
                </a:solidFill>
                <a:latin typeface="Open Sans"/>
                <a:ea typeface="Open Sans"/>
                <a:cs typeface="Open Sans"/>
                <a:sym typeface="Open Sans"/>
              </a:rPr>
              <a:t>To enter Petra, you need to go through a narrow gorge called the Siq, which is around 1km long. It is bound by cliffs each side which are around 8 metres high. </a:t>
            </a:r>
            <a:endParaRPr sz="1100">
              <a:solidFill>
                <a:srgbClr val="777777"/>
              </a:solidFill>
              <a:latin typeface="Open Sans"/>
              <a:ea typeface="Open Sans"/>
              <a:cs typeface="Open Sans"/>
              <a:sym typeface="Open Sans"/>
            </a:endParaRPr>
          </a:p>
          <a:p>
            <a:pPr marL="0" lvl="0" indent="0" algn="l" rtl="0">
              <a:spcBef>
                <a:spcPts val="0"/>
              </a:spcBef>
              <a:spcAft>
                <a:spcPts val="0"/>
              </a:spcAft>
              <a:buNone/>
            </a:pPr>
            <a:r>
              <a:rPr lang="en" sz="1100" b="1">
                <a:solidFill>
                  <a:srgbClr val="303030"/>
                </a:solidFill>
                <a:latin typeface="Open Sans"/>
                <a:ea typeface="Open Sans"/>
                <a:cs typeface="Open Sans"/>
                <a:sym typeface="Open Sans"/>
              </a:rPr>
              <a:t>Earthquakes </a:t>
            </a:r>
            <a:r>
              <a:rPr lang="en" sz="1100">
                <a:solidFill>
                  <a:srgbClr val="777777"/>
                </a:solidFill>
                <a:latin typeface="Open Sans"/>
                <a:ea typeface="Open Sans"/>
                <a:cs typeface="Open Sans"/>
                <a:sym typeface="Open Sans"/>
              </a:rPr>
              <a:t>Between 1BC and 8AD Petra experienced harsh earthquakes. An earthquake which occurred in 363 AD ruined numerous of the structures &amp; the water system.</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None/>
            </a:pPr>
            <a:endParaRPr sz="1100">
              <a:solidFill>
                <a:srgbClr val="777777"/>
              </a:solidFill>
              <a:latin typeface="Open Sans"/>
              <a:ea typeface="Open Sans"/>
              <a:cs typeface="Open Sans"/>
              <a:sym typeface="Open Sans"/>
            </a:endParaRPr>
          </a:p>
        </p:txBody>
      </p:sp>
      <p:sp>
        <p:nvSpPr>
          <p:cNvPr id="416" name="Google Shape;416;p40"/>
          <p:cNvSpPr txBox="1"/>
          <p:nvPr/>
        </p:nvSpPr>
        <p:spPr>
          <a:xfrm>
            <a:off x="4548850" y="691175"/>
            <a:ext cx="4513500" cy="35124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The Royal Tombs </a:t>
            </a:r>
            <a:r>
              <a:rPr lang="en" sz="1100">
                <a:solidFill>
                  <a:srgbClr val="777777"/>
                </a:solidFill>
                <a:latin typeface="Open Sans"/>
                <a:ea typeface="Open Sans"/>
                <a:cs typeface="Open Sans"/>
                <a:sym typeface="Open Sans"/>
              </a:rPr>
              <a:t>Petra is home to roughly 800 tombs, “Royal Tombs”, with the most renowned being The Treasury. The Treasury was originally built as a mausoleum and crypt, and is estimated to be over 2,000 years old.</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Who discovered Petra </a:t>
            </a:r>
            <a:r>
              <a:rPr lang="en" sz="1100">
                <a:solidFill>
                  <a:srgbClr val="777777"/>
                </a:solidFill>
                <a:latin typeface="Open Sans"/>
                <a:ea typeface="Open Sans"/>
                <a:cs typeface="Open Sans"/>
                <a:sym typeface="Open Sans"/>
              </a:rPr>
              <a:t>A Swiss explorer called Johann Ludwig Burckhardt discovered Petra in 1812. Because it was an unknown metropolitan for around 5 centuries, it is also called the ‘Lost City’.</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Main connection </a:t>
            </a:r>
            <a:r>
              <a:rPr lang="en" sz="1100">
                <a:solidFill>
                  <a:srgbClr val="777777"/>
                </a:solidFill>
                <a:latin typeface="Open Sans"/>
                <a:ea typeface="Open Sans"/>
                <a:cs typeface="Open Sans"/>
                <a:sym typeface="Open Sans"/>
              </a:rPr>
              <a:t>Between the Red and Dead Sea, Petra was a significant junction between Egypt, Arabia and Syria-Phoenicia during Hellenistic and Roman times. It was also a key hub for the silks of China, spices of India and the incense of Arabia.</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Water System </a:t>
            </a:r>
            <a:r>
              <a:rPr lang="en" sz="1100">
                <a:solidFill>
                  <a:srgbClr val="777777"/>
                </a:solidFill>
                <a:latin typeface="Open Sans"/>
                <a:ea typeface="Open Sans"/>
                <a:cs typeface="Open Sans"/>
                <a:sym typeface="Open Sans"/>
              </a:rPr>
              <a:t>There was a water channel system to offer storage and supply for its 30,000 people.</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b="1">
                <a:solidFill>
                  <a:srgbClr val="303030"/>
                </a:solidFill>
                <a:latin typeface="Open Sans"/>
                <a:ea typeface="Open Sans"/>
                <a:cs typeface="Open Sans"/>
                <a:sym typeface="Open Sans"/>
              </a:rPr>
              <a:t>Films </a:t>
            </a:r>
            <a:r>
              <a:rPr lang="en" sz="1100">
                <a:solidFill>
                  <a:srgbClr val="777777"/>
                </a:solidFill>
                <a:latin typeface="Open Sans"/>
                <a:ea typeface="Open Sans"/>
                <a:cs typeface="Open Sans"/>
                <a:sym typeface="Open Sans"/>
              </a:rPr>
              <a:t>The Mummy Returns &amp; Indiana Jones and the Last Crusade are the most noteworthy movies that were filmed at Petra. </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100">
                <a:solidFill>
                  <a:srgbClr val="777777"/>
                </a:solidFill>
                <a:latin typeface="Open Sans"/>
                <a:ea typeface="Open Sans"/>
                <a:cs typeface="Open Sans"/>
                <a:sym typeface="Open Sans"/>
              </a:rPr>
              <a:t> </a:t>
            </a:r>
            <a:r>
              <a:rPr lang="en" sz="1100" b="1">
                <a:solidFill>
                  <a:srgbClr val="303030"/>
                </a:solidFill>
                <a:latin typeface="Open Sans"/>
                <a:ea typeface="Open Sans"/>
                <a:cs typeface="Open Sans"/>
                <a:sym typeface="Open Sans"/>
              </a:rPr>
              <a:t>Who inhabited Petra </a:t>
            </a:r>
            <a:r>
              <a:rPr lang="en" sz="1100">
                <a:solidFill>
                  <a:srgbClr val="777777"/>
                </a:solidFill>
                <a:latin typeface="Open Sans"/>
                <a:ea typeface="Open Sans"/>
                <a:cs typeface="Open Sans"/>
                <a:sym typeface="Open Sans"/>
              </a:rPr>
              <a:t>3 different periods; the Edomites from 18th – 2nd century BC, the Nabateans from 2nd century – 106 BC and the Romans from 106 – 395 BC. The Nabateans were extremely skilled water engineers, traders, builders and carvers.</a:t>
            </a:r>
            <a:endParaRPr sz="1100">
              <a:solidFill>
                <a:srgbClr val="777777"/>
              </a:solidFill>
              <a:latin typeface="Open Sans"/>
              <a:ea typeface="Open Sans"/>
              <a:cs typeface="Open Sans"/>
              <a:sym typeface="Open Sans"/>
            </a:endParaRPr>
          </a:p>
          <a:p>
            <a:pPr marL="0" lvl="0" indent="0" algn="l" rtl="0">
              <a:lnSpc>
                <a:spcPct val="100000"/>
              </a:lnSpc>
              <a:spcBef>
                <a:spcPts val="0"/>
              </a:spcBef>
              <a:spcAft>
                <a:spcPts val="0"/>
              </a:spcAft>
              <a:buNone/>
            </a:pPr>
            <a:endParaRPr sz="1100">
              <a:solidFill>
                <a:srgbClr val="777777"/>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pic>
        <p:nvPicPr>
          <p:cNvPr id="421" name="Google Shape;421;p41"/>
          <p:cNvPicPr preferRelativeResize="0"/>
          <p:nvPr/>
        </p:nvPicPr>
        <p:blipFill>
          <a:blip r:embed="rId3">
            <a:alphaModFix/>
          </a:blip>
          <a:stretch>
            <a:fillRect/>
          </a:stretch>
        </p:blipFill>
        <p:spPr>
          <a:xfrm>
            <a:off x="889918" y="0"/>
            <a:ext cx="3483864" cy="5143500"/>
          </a:xfrm>
          <a:prstGeom prst="rect">
            <a:avLst/>
          </a:prstGeom>
          <a:noFill/>
          <a:ln>
            <a:noFill/>
          </a:ln>
        </p:spPr>
      </p:pic>
      <p:pic>
        <p:nvPicPr>
          <p:cNvPr id="422" name="Google Shape;422;p41"/>
          <p:cNvPicPr preferRelativeResize="0"/>
          <p:nvPr/>
        </p:nvPicPr>
        <p:blipFill>
          <a:blip r:embed="rId4">
            <a:alphaModFix/>
          </a:blip>
          <a:stretch>
            <a:fillRect/>
          </a:stretch>
        </p:blipFill>
        <p:spPr>
          <a:xfrm>
            <a:off x="4924841" y="0"/>
            <a:ext cx="3444267" cy="51435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pic>
        <p:nvPicPr>
          <p:cNvPr id="68" name="Google Shape;68;p15"/>
          <p:cNvPicPr preferRelativeResize="0"/>
          <p:nvPr/>
        </p:nvPicPr>
        <p:blipFill>
          <a:blip r:embed="rId3">
            <a:alphaModFix/>
          </a:blip>
          <a:stretch>
            <a:fillRect/>
          </a:stretch>
        </p:blipFill>
        <p:spPr>
          <a:xfrm>
            <a:off x="-167075" y="-678625"/>
            <a:ext cx="9434300" cy="6666900"/>
          </a:xfrm>
          <a:prstGeom prst="rect">
            <a:avLst/>
          </a:prstGeom>
          <a:noFill/>
          <a:ln>
            <a:noFill/>
          </a:ln>
        </p:spPr>
      </p:pic>
      <p:cxnSp>
        <p:nvCxnSpPr>
          <p:cNvPr id="69" name="Google Shape;69;p15"/>
          <p:cNvCxnSpPr/>
          <p:nvPr/>
        </p:nvCxnSpPr>
        <p:spPr>
          <a:xfrm>
            <a:off x="330500" y="4507750"/>
            <a:ext cx="8410200" cy="0"/>
          </a:xfrm>
          <a:prstGeom prst="straightConnector1">
            <a:avLst/>
          </a:prstGeom>
          <a:noFill/>
          <a:ln w="114300" cap="flat" cmpd="sng">
            <a:solidFill>
              <a:schemeClr val="accent5"/>
            </a:solidFill>
            <a:prstDash val="solid"/>
            <a:round/>
            <a:headEnd type="none" w="med" len="med"/>
            <a:tailEnd type="none" w="med" len="med"/>
          </a:ln>
        </p:spPr>
      </p:cxnSp>
      <p:sp>
        <p:nvSpPr>
          <p:cNvPr id="70" name="Google Shape;70;p15"/>
          <p:cNvSpPr txBox="1"/>
          <p:nvPr/>
        </p:nvSpPr>
        <p:spPr>
          <a:xfrm>
            <a:off x="178100" y="3819625"/>
            <a:ext cx="1695000" cy="4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Economica"/>
                <a:ea typeface="Economica"/>
                <a:cs typeface="Economica"/>
                <a:sym typeface="Economica"/>
              </a:rPr>
              <a:t>30,000 B.C.</a:t>
            </a:r>
            <a:endParaRPr sz="1800">
              <a:latin typeface="Economica"/>
              <a:ea typeface="Economica"/>
              <a:cs typeface="Economica"/>
              <a:sym typeface="Economica"/>
            </a:endParaRPr>
          </a:p>
        </p:txBody>
      </p:sp>
      <p:cxnSp>
        <p:nvCxnSpPr>
          <p:cNvPr id="71" name="Google Shape;71;p15"/>
          <p:cNvCxnSpPr/>
          <p:nvPr/>
        </p:nvCxnSpPr>
        <p:spPr>
          <a:xfrm>
            <a:off x="627450" y="4281550"/>
            <a:ext cx="0" cy="507900"/>
          </a:xfrm>
          <a:prstGeom prst="straightConnector1">
            <a:avLst/>
          </a:prstGeom>
          <a:noFill/>
          <a:ln w="28575" cap="flat" cmpd="sng">
            <a:solidFill>
              <a:srgbClr val="CC0000"/>
            </a:solidFill>
            <a:prstDash val="solid"/>
            <a:round/>
            <a:headEnd type="none" w="med" len="med"/>
            <a:tailEnd type="none" w="med" len="med"/>
          </a:ln>
        </p:spPr>
      </p:cxnSp>
      <p:cxnSp>
        <p:nvCxnSpPr>
          <p:cNvPr id="72" name="Google Shape;72;p15"/>
          <p:cNvCxnSpPr/>
          <p:nvPr/>
        </p:nvCxnSpPr>
        <p:spPr>
          <a:xfrm>
            <a:off x="5297600" y="4281550"/>
            <a:ext cx="0" cy="507900"/>
          </a:xfrm>
          <a:prstGeom prst="straightConnector1">
            <a:avLst/>
          </a:prstGeom>
          <a:noFill/>
          <a:ln w="28575" cap="flat" cmpd="sng">
            <a:solidFill>
              <a:srgbClr val="CC0000"/>
            </a:solidFill>
            <a:prstDash val="solid"/>
            <a:round/>
            <a:headEnd type="none" w="med" len="med"/>
            <a:tailEnd type="none" w="med" len="med"/>
          </a:ln>
        </p:spPr>
      </p:cxnSp>
      <p:cxnSp>
        <p:nvCxnSpPr>
          <p:cNvPr id="73" name="Google Shape;73;p15"/>
          <p:cNvCxnSpPr/>
          <p:nvPr/>
        </p:nvCxnSpPr>
        <p:spPr>
          <a:xfrm>
            <a:off x="7361275" y="4253800"/>
            <a:ext cx="0" cy="507900"/>
          </a:xfrm>
          <a:prstGeom prst="straightConnector1">
            <a:avLst/>
          </a:prstGeom>
          <a:noFill/>
          <a:ln w="28575" cap="flat" cmpd="sng">
            <a:solidFill>
              <a:srgbClr val="CC0000"/>
            </a:solidFill>
            <a:prstDash val="solid"/>
            <a:round/>
            <a:headEnd type="none" w="med" len="med"/>
            <a:tailEnd type="none" w="med" len="med"/>
          </a:ln>
        </p:spPr>
      </p:cxnSp>
      <p:sp>
        <p:nvSpPr>
          <p:cNvPr id="74" name="Google Shape;74;p15"/>
          <p:cNvSpPr txBox="1"/>
          <p:nvPr/>
        </p:nvSpPr>
        <p:spPr>
          <a:xfrm>
            <a:off x="4603350" y="-99150"/>
            <a:ext cx="6538200" cy="190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4800">
                <a:solidFill>
                  <a:srgbClr val="FF0000"/>
                </a:solidFill>
                <a:latin typeface="Bree Serif"/>
                <a:ea typeface="Bree Serif"/>
                <a:cs typeface="Bree Serif"/>
                <a:sym typeface="Bree Serif"/>
              </a:rPr>
              <a:t>A</a:t>
            </a:r>
            <a:r>
              <a:rPr lang="en" sz="4800">
                <a:solidFill>
                  <a:srgbClr val="FF9900"/>
                </a:solidFill>
                <a:latin typeface="Bree Serif"/>
                <a:ea typeface="Bree Serif"/>
                <a:cs typeface="Bree Serif"/>
                <a:sym typeface="Bree Serif"/>
              </a:rPr>
              <a:t>N</a:t>
            </a:r>
            <a:r>
              <a:rPr lang="en" sz="4800">
                <a:solidFill>
                  <a:srgbClr val="FFE921"/>
                </a:solidFill>
                <a:latin typeface="Bree Serif"/>
                <a:ea typeface="Bree Serif"/>
                <a:cs typeface="Bree Serif"/>
                <a:sym typeface="Bree Serif"/>
              </a:rPr>
              <a:t>C</a:t>
            </a:r>
            <a:r>
              <a:rPr lang="en" sz="4800">
                <a:solidFill>
                  <a:srgbClr val="B2FB34"/>
                </a:solidFill>
                <a:latin typeface="Bree Serif"/>
                <a:ea typeface="Bree Serif"/>
                <a:cs typeface="Bree Serif"/>
                <a:sym typeface="Bree Serif"/>
              </a:rPr>
              <a:t>I</a:t>
            </a:r>
            <a:r>
              <a:rPr lang="en" sz="4800">
                <a:solidFill>
                  <a:srgbClr val="97E9FF"/>
                </a:solidFill>
                <a:latin typeface="Bree Serif"/>
                <a:ea typeface="Bree Serif"/>
                <a:cs typeface="Bree Serif"/>
                <a:sym typeface="Bree Serif"/>
              </a:rPr>
              <a:t>E</a:t>
            </a:r>
            <a:r>
              <a:rPr lang="en" sz="4800">
                <a:solidFill>
                  <a:schemeClr val="accent5"/>
                </a:solidFill>
                <a:latin typeface="Bree Serif"/>
                <a:ea typeface="Bree Serif"/>
                <a:cs typeface="Bree Serif"/>
                <a:sym typeface="Bree Serif"/>
              </a:rPr>
              <a:t>N</a:t>
            </a:r>
            <a:r>
              <a:rPr lang="en" sz="4800">
                <a:solidFill>
                  <a:srgbClr val="3C78D8"/>
                </a:solidFill>
                <a:latin typeface="Bree Serif"/>
                <a:ea typeface="Bree Serif"/>
                <a:cs typeface="Bree Serif"/>
                <a:sym typeface="Bree Serif"/>
              </a:rPr>
              <a:t>T</a:t>
            </a:r>
            <a:r>
              <a:rPr lang="en" sz="4800">
                <a:latin typeface="Bree Serif"/>
                <a:ea typeface="Bree Serif"/>
                <a:cs typeface="Bree Serif"/>
                <a:sym typeface="Bree Serif"/>
              </a:rPr>
              <a:t> </a:t>
            </a:r>
            <a:r>
              <a:rPr lang="en" sz="4800">
                <a:solidFill>
                  <a:srgbClr val="E052FF"/>
                </a:solidFill>
                <a:latin typeface="Bree Serif"/>
                <a:ea typeface="Bree Serif"/>
                <a:cs typeface="Bree Serif"/>
                <a:sym typeface="Bree Serif"/>
              </a:rPr>
              <a:t>A</a:t>
            </a:r>
            <a:r>
              <a:rPr lang="en" sz="4800">
                <a:solidFill>
                  <a:srgbClr val="674EA7"/>
                </a:solidFill>
                <a:latin typeface="Bree Serif"/>
                <a:ea typeface="Bree Serif"/>
                <a:cs typeface="Bree Serif"/>
                <a:sym typeface="Bree Serif"/>
              </a:rPr>
              <a:t>R</a:t>
            </a:r>
            <a:r>
              <a:rPr lang="en" sz="4800">
                <a:solidFill>
                  <a:srgbClr val="FF3CA3"/>
                </a:solidFill>
                <a:latin typeface="Bree Serif"/>
                <a:ea typeface="Bree Serif"/>
                <a:cs typeface="Bree Serif"/>
                <a:sym typeface="Bree Serif"/>
              </a:rPr>
              <a:t>T</a:t>
            </a:r>
            <a:endParaRPr sz="4800">
              <a:solidFill>
                <a:srgbClr val="FF3CA3"/>
              </a:solidFill>
              <a:latin typeface="Bree Serif"/>
              <a:ea typeface="Bree Serif"/>
              <a:cs typeface="Bree Serif"/>
              <a:sym typeface="Bree Serif"/>
            </a:endParaRPr>
          </a:p>
        </p:txBody>
      </p:sp>
      <p:sp>
        <p:nvSpPr>
          <p:cNvPr id="75" name="Google Shape;75;p15"/>
          <p:cNvSpPr txBox="1"/>
          <p:nvPr/>
        </p:nvSpPr>
        <p:spPr>
          <a:xfrm>
            <a:off x="5161863" y="3904575"/>
            <a:ext cx="526800" cy="4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latin typeface="Economica"/>
                <a:ea typeface="Economica"/>
                <a:cs typeface="Economica"/>
                <a:sym typeface="Economica"/>
              </a:rPr>
              <a:t>0</a:t>
            </a:r>
            <a:endParaRPr sz="1800">
              <a:latin typeface="Economica"/>
              <a:ea typeface="Economica"/>
              <a:cs typeface="Economica"/>
              <a:sym typeface="Economica"/>
            </a:endParaRPr>
          </a:p>
        </p:txBody>
      </p:sp>
      <p:sp>
        <p:nvSpPr>
          <p:cNvPr id="76" name="Google Shape;76;p15"/>
          <p:cNvSpPr txBox="1"/>
          <p:nvPr/>
        </p:nvSpPr>
        <p:spPr>
          <a:xfrm>
            <a:off x="6928625" y="4685500"/>
            <a:ext cx="1240200" cy="430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Economica"/>
                <a:ea typeface="Economica"/>
                <a:cs typeface="Economica"/>
                <a:sym typeface="Economica"/>
              </a:rPr>
              <a:t>1800 A.D.</a:t>
            </a:r>
            <a:endParaRPr sz="1800">
              <a:latin typeface="Economica"/>
              <a:ea typeface="Economica"/>
              <a:cs typeface="Economica"/>
              <a:sym typeface="Economica"/>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6"/>
        <p:cNvGrpSpPr/>
        <p:nvPr/>
      </p:nvGrpSpPr>
      <p:grpSpPr>
        <a:xfrm>
          <a:off x="0" y="0"/>
          <a:ext cx="0" cy="0"/>
          <a:chOff x="0" y="0"/>
          <a:chExt cx="0" cy="0"/>
        </a:xfrm>
      </p:grpSpPr>
      <p:pic>
        <p:nvPicPr>
          <p:cNvPr id="427" name="Google Shape;427;p42"/>
          <p:cNvPicPr preferRelativeResize="0"/>
          <p:nvPr/>
        </p:nvPicPr>
        <p:blipFill>
          <a:blip r:embed="rId3">
            <a:alphaModFix/>
          </a:blip>
          <a:stretch>
            <a:fillRect/>
          </a:stretch>
        </p:blipFill>
        <p:spPr>
          <a:xfrm>
            <a:off x="741799" y="0"/>
            <a:ext cx="7660403" cy="5143501"/>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p43"/>
          <p:cNvPicPr preferRelativeResize="0"/>
          <p:nvPr/>
        </p:nvPicPr>
        <p:blipFill>
          <a:blip r:embed="rId3">
            <a:alphaModFix/>
          </a:blip>
          <a:stretch>
            <a:fillRect/>
          </a:stretch>
        </p:blipFill>
        <p:spPr>
          <a:xfrm>
            <a:off x="1825946" y="0"/>
            <a:ext cx="5492107" cy="5143499"/>
          </a:xfrm>
          <a:prstGeom prst="rect">
            <a:avLst/>
          </a:prstGeom>
          <a:noFill/>
          <a:ln>
            <a:noFill/>
          </a:ln>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6"/>
        <p:cNvGrpSpPr/>
        <p:nvPr/>
      </p:nvGrpSpPr>
      <p:grpSpPr>
        <a:xfrm>
          <a:off x="0" y="0"/>
          <a:ext cx="0" cy="0"/>
          <a:chOff x="0" y="0"/>
          <a:chExt cx="0" cy="0"/>
        </a:xfrm>
      </p:grpSpPr>
      <p:pic>
        <p:nvPicPr>
          <p:cNvPr id="437" name="Google Shape;437;p44"/>
          <p:cNvPicPr preferRelativeResize="0"/>
          <p:nvPr/>
        </p:nvPicPr>
        <p:blipFill>
          <a:blip r:embed="rId3">
            <a:alphaModFix/>
          </a:blip>
          <a:stretch>
            <a:fillRect/>
          </a:stretch>
        </p:blipFill>
        <p:spPr>
          <a:xfrm>
            <a:off x="735604" y="0"/>
            <a:ext cx="7672791" cy="514349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p45"/>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443" name="Google Shape;443;p45"/>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444" name="Google Shape;444;p45"/>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5</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912BD7A6-7D6D-CF88-17FF-BC613FEBE91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pic>
        <p:nvPicPr>
          <p:cNvPr id="449" name="Google Shape;449;p46"/>
          <p:cNvPicPr preferRelativeResize="0"/>
          <p:nvPr/>
        </p:nvPicPr>
        <p:blipFill rotWithShape="1">
          <a:blip r:embed="rId3">
            <a:alphaModFix/>
          </a:blip>
          <a:srcRect l="45846" t="4337" r="29346" b="83731"/>
          <a:stretch/>
        </p:blipFill>
        <p:spPr>
          <a:xfrm>
            <a:off x="1961439" y="0"/>
            <a:ext cx="2617185" cy="972599"/>
          </a:xfrm>
          <a:prstGeom prst="rect">
            <a:avLst/>
          </a:prstGeom>
          <a:noFill/>
          <a:ln>
            <a:noFill/>
          </a:ln>
        </p:spPr>
      </p:pic>
      <p:pic>
        <p:nvPicPr>
          <p:cNvPr id="450" name="Google Shape;450;p46"/>
          <p:cNvPicPr preferRelativeResize="0"/>
          <p:nvPr/>
        </p:nvPicPr>
        <p:blipFill>
          <a:blip r:embed="rId4">
            <a:alphaModFix/>
          </a:blip>
          <a:stretch>
            <a:fillRect/>
          </a:stretch>
        </p:blipFill>
        <p:spPr>
          <a:xfrm>
            <a:off x="4578625" y="2318000"/>
            <a:ext cx="2582759" cy="1340687"/>
          </a:xfrm>
          <a:prstGeom prst="rect">
            <a:avLst/>
          </a:prstGeom>
          <a:noFill/>
          <a:ln>
            <a:noFill/>
          </a:ln>
        </p:spPr>
      </p:pic>
      <p:sp>
        <p:nvSpPr>
          <p:cNvPr id="451" name="Google Shape;451;p46"/>
          <p:cNvSpPr txBox="1"/>
          <p:nvPr/>
        </p:nvSpPr>
        <p:spPr>
          <a:xfrm>
            <a:off x="308525" y="908250"/>
            <a:ext cx="4047900" cy="390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b="1">
                <a:latin typeface="Open Sans"/>
                <a:ea typeface="Open Sans"/>
                <a:cs typeface="Open Sans"/>
                <a:sym typeface="Open Sans"/>
              </a:rPr>
              <a:t>Grand Egyptian Museum</a:t>
            </a:r>
            <a:endParaRPr sz="1200" b="1">
              <a:latin typeface="Open Sans"/>
              <a:ea typeface="Open Sans"/>
              <a:cs typeface="Open Sans"/>
              <a:sym typeface="Open Sans"/>
            </a:endParaRPr>
          </a:p>
          <a:p>
            <a:pPr marL="0" lvl="0" indent="0" algn="l" rtl="0">
              <a:spcBef>
                <a:spcPts val="0"/>
              </a:spcBef>
              <a:spcAft>
                <a:spcPts val="0"/>
              </a:spcAft>
              <a:buNone/>
            </a:pPr>
            <a:endParaRPr sz="1200">
              <a:latin typeface="Open Sans"/>
              <a:ea typeface="Open Sans"/>
              <a:cs typeface="Open Sans"/>
              <a:sym typeface="Open Sans"/>
            </a:endParaRPr>
          </a:p>
          <a:p>
            <a:pPr marL="0" lvl="0" indent="0" algn="l" rtl="0">
              <a:lnSpc>
                <a:spcPct val="100000"/>
              </a:lnSpc>
              <a:spcBef>
                <a:spcPts val="0"/>
              </a:spcBef>
              <a:spcAft>
                <a:spcPts val="0"/>
              </a:spcAft>
              <a:buNone/>
            </a:pPr>
            <a:r>
              <a:rPr lang="en" sz="1200">
                <a:highlight>
                  <a:srgbClr val="FFFFFF"/>
                </a:highlight>
                <a:latin typeface="Open Sans"/>
                <a:ea typeface="Open Sans"/>
                <a:cs typeface="Open Sans"/>
                <a:sym typeface="Open Sans"/>
              </a:rPr>
              <a:t>The Grand Egyptian Museum, also known as the Giza Museum, is a planned museum of artifacts of ancient Egypt and the world’s largest archaeological museum.</a:t>
            </a:r>
            <a:endParaRPr sz="1200">
              <a:highlight>
                <a:srgbClr val="FFFFFF"/>
              </a:highlight>
              <a:latin typeface="Open Sans"/>
              <a:ea typeface="Open Sans"/>
              <a:cs typeface="Open Sans"/>
              <a:sym typeface="Open Sans"/>
            </a:endParaRPr>
          </a:p>
          <a:p>
            <a:pPr marL="0" marR="139700" lvl="0" indent="0" algn="l" rtl="0">
              <a:lnSpc>
                <a:spcPct val="100000"/>
              </a:lnSpc>
              <a:spcBef>
                <a:spcPts val="500"/>
              </a:spcBef>
              <a:spcAft>
                <a:spcPts val="0"/>
              </a:spcAft>
              <a:buClr>
                <a:schemeClr val="dk1"/>
              </a:buClr>
              <a:buSzPts val="1100"/>
              <a:buFont typeface="Arial"/>
              <a:buNone/>
            </a:pPr>
            <a:r>
              <a:rPr lang="en" sz="1200" b="1">
                <a:latin typeface="Open Sans"/>
                <a:ea typeface="Open Sans"/>
                <a:cs typeface="Open Sans"/>
                <a:sym typeface="Open Sans"/>
              </a:rPr>
              <a:t>Location:</a:t>
            </a:r>
            <a:r>
              <a:rPr lang="en" sz="1200">
                <a:latin typeface="Open Sans"/>
                <a:ea typeface="Open Sans"/>
                <a:cs typeface="Open Sans"/>
                <a:sym typeface="Open Sans"/>
              </a:rPr>
              <a:t> Cairo, Egypt near Pyramids of Giza</a:t>
            </a:r>
            <a:endParaRPr sz="1200">
              <a:latin typeface="Open Sans"/>
              <a:ea typeface="Open Sans"/>
              <a:cs typeface="Open Sans"/>
              <a:sym typeface="Open Sans"/>
            </a:endParaRPr>
          </a:p>
          <a:p>
            <a:pPr marL="0" marR="139700" lvl="0" indent="0" algn="l" rtl="0">
              <a:lnSpc>
                <a:spcPct val="100000"/>
              </a:lnSpc>
              <a:spcBef>
                <a:spcPts val="500"/>
              </a:spcBef>
              <a:spcAft>
                <a:spcPts val="0"/>
              </a:spcAft>
              <a:buNone/>
            </a:pPr>
            <a:r>
              <a:rPr lang="en" sz="1200" b="1">
                <a:uFill>
                  <a:noFill/>
                </a:uFill>
                <a:latin typeface="Open Sans"/>
                <a:ea typeface="Open Sans"/>
                <a:cs typeface="Open Sans"/>
                <a:sym typeface="Open Sans"/>
                <a:hlinkClick r:id="rId5"/>
              </a:rPr>
              <a:t>Opened</a:t>
            </a:r>
            <a:r>
              <a:rPr lang="en" sz="1200" b="1">
                <a:latin typeface="Open Sans"/>
                <a:ea typeface="Open Sans"/>
                <a:cs typeface="Open Sans"/>
                <a:sym typeface="Open Sans"/>
              </a:rPr>
              <a:t>: </a:t>
            </a:r>
            <a:r>
              <a:rPr lang="en" sz="1200">
                <a:latin typeface="Open Sans"/>
                <a:ea typeface="Open Sans"/>
                <a:cs typeface="Open Sans"/>
                <a:sym typeface="Open Sans"/>
              </a:rPr>
              <a:t>2019 with 5,400 artifacts from </a:t>
            </a:r>
            <a:r>
              <a:rPr lang="en" sz="1200">
                <a:solidFill>
                  <a:srgbClr val="0D0D0D"/>
                </a:solidFill>
                <a:highlight>
                  <a:srgbClr val="FFFFFF"/>
                </a:highlight>
                <a:latin typeface="Open Sans"/>
                <a:ea typeface="Open Sans"/>
                <a:cs typeface="Open Sans"/>
                <a:sym typeface="Open Sans"/>
              </a:rPr>
              <a:t>tomb of King Tutankhamun</a:t>
            </a:r>
            <a:endParaRPr sz="1200">
              <a:latin typeface="Open Sans"/>
              <a:ea typeface="Open Sans"/>
              <a:cs typeface="Open Sans"/>
              <a:sym typeface="Open Sans"/>
            </a:endParaRPr>
          </a:p>
          <a:p>
            <a:pPr marL="0" marR="139700" lvl="0" indent="0" algn="l" rtl="0">
              <a:lnSpc>
                <a:spcPct val="100000"/>
              </a:lnSpc>
              <a:spcBef>
                <a:spcPts val="500"/>
              </a:spcBef>
              <a:spcAft>
                <a:spcPts val="0"/>
              </a:spcAft>
              <a:buClr>
                <a:schemeClr val="dk1"/>
              </a:buClr>
              <a:buSzPts val="1100"/>
              <a:buFont typeface="Arial"/>
              <a:buNone/>
            </a:pPr>
            <a:r>
              <a:rPr lang="en" sz="1200" b="1">
                <a:latin typeface="Open Sans"/>
                <a:ea typeface="Open Sans"/>
                <a:cs typeface="Open Sans"/>
                <a:sym typeface="Open Sans"/>
              </a:rPr>
              <a:t>Full Opening: </a:t>
            </a:r>
            <a:r>
              <a:rPr lang="en" sz="1200">
                <a:latin typeface="Open Sans"/>
                <a:ea typeface="Open Sans"/>
                <a:cs typeface="Open Sans"/>
                <a:sym typeface="Open Sans"/>
              </a:rPr>
              <a:t>2020 (due to continued setbacks)</a:t>
            </a:r>
            <a:endParaRPr sz="1200">
              <a:latin typeface="Open Sans"/>
              <a:ea typeface="Open Sans"/>
              <a:cs typeface="Open Sans"/>
              <a:sym typeface="Open Sans"/>
            </a:endParaRPr>
          </a:p>
          <a:p>
            <a:pPr marL="0" marR="139700" lvl="0" indent="0" algn="l" rtl="0">
              <a:lnSpc>
                <a:spcPct val="100000"/>
              </a:lnSpc>
              <a:spcBef>
                <a:spcPts val="500"/>
              </a:spcBef>
              <a:spcAft>
                <a:spcPts val="0"/>
              </a:spcAft>
              <a:buClr>
                <a:schemeClr val="dk1"/>
              </a:buClr>
              <a:buSzPts val="1100"/>
              <a:buFont typeface="Arial"/>
              <a:buNone/>
            </a:pPr>
            <a:r>
              <a:rPr lang="en" sz="1200" b="1">
                <a:uFill>
                  <a:noFill/>
                </a:uFill>
                <a:latin typeface="Open Sans"/>
                <a:ea typeface="Open Sans"/>
                <a:cs typeface="Open Sans"/>
                <a:sym typeface="Open Sans"/>
                <a:hlinkClick r:id="rId6"/>
              </a:rPr>
              <a:t>Architecture Firm</a:t>
            </a:r>
            <a:r>
              <a:rPr lang="en" sz="1200" b="1">
                <a:latin typeface="Open Sans"/>
                <a:ea typeface="Open Sans"/>
                <a:cs typeface="Open Sans"/>
                <a:sym typeface="Open Sans"/>
              </a:rPr>
              <a:t>: </a:t>
            </a:r>
            <a:r>
              <a:rPr lang="en" sz="1200">
                <a:uFill>
                  <a:noFill/>
                </a:uFill>
                <a:latin typeface="Open Sans"/>
                <a:ea typeface="Open Sans"/>
                <a:cs typeface="Open Sans"/>
                <a:sym typeface="Open Sans"/>
                <a:hlinkClick r:id="rId7"/>
              </a:rPr>
              <a:t>Heneghan Peng</a:t>
            </a:r>
            <a:endParaRPr sz="1200">
              <a:uFill>
                <a:noFill/>
              </a:uFill>
              <a:latin typeface="Open Sans"/>
              <a:ea typeface="Open Sans"/>
              <a:cs typeface="Open Sans"/>
              <a:sym typeface="Open Sans"/>
              <a:hlinkClick r:id="rId7"/>
            </a:endParaRPr>
          </a:p>
          <a:p>
            <a:pPr marL="0" marR="139700" lvl="0" indent="0" algn="l" rtl="0">
              <a:lnSpc>
                <a:spcPct val="100000"/>
              </a:lnSpc>
              <a:spcBef>
                <a:spcPts val="500"/>
              </a:spcBef>
              <a:spcAft>
                <a:spcPts val="0"/>
              </a:spcAft>
              <a:buNone/>
            </a:pPr>
            <a:r>
              <a:rPr lang="en" sz="1200" b="1">
                <a:uFill>
                  <a:noFill/>
                </a:uFill>
                <a:latin typeface="Open Sans"/>
                <a:ea typeface="Open Sans"/>
                <a:cs typeface="Open Sans"/>
                <a:sym typeface="Open Sans"/>
                <a:hlinkClick r:id="rId8"/>
              </a:rPr>
              <a:t>Cost</a:t>
            </a:r>
            <a:r>
              <a:rPr lang="en" sz="1200" b="1">
                <a:latin typeface="Open Sans"/>
                <a:ea typeface="Open Sans"/>
                <a:cs typeface="Open Sans"/>
                <a:sym typeface="Open Sans"/>
              </a:rPr>
              <a:t>: </a:t>
            </a:r>
            <a:r>
              <a:rPr lang="en" sz="1200">
                <a:latin typeface="Open Sans"/>
                <a:ea typeface="Open Sans"/>
                <a:cs typeface="Open Sans"/>
                <a:sym typeface="Open Sans"/>
              </a:rPr>
              <a:t>1 billion USD</a:t>
            </a:r>
            <a:endParaRPr sz="1200">
              <a:latin typeface="Open Sans"/>
              <a:ea typeface="Open Sans"/>
              <a:cs typeface="Open Sans"/>
              <a:sym typeface="Open Sans"/>
            </a:endParaRPr>
          </a:p>
          <a:p>
            <a:pPr marL="0" marR="139700" lvl="0" indent="0" algn="l" rtl="0">
              <a:lnSpc>
                <a:spcPct val="100000"/>
              </a:lnSpc>
              <a:spcBef>
                <a:spcPts val="500"/>
              </a:spcBef>
              <a:spcAft>
                <a:spcPts val="0"/>
              </a:spcAft>
              <a:buNone/>
            </a:pPr>
            <a:r>
              <a:rPr lang="en" sz="1200">
                <a:latin typeface="Open Sans"/>
                <a:ea typeface="Open Sans"/>
                <a:cs typeface="Open Sans"/>
                <a:sym typeface="Open Sans"/>
              </a:rPr>
              <a:t>This museum will share its </a:t>
            </a:r>
            <a:r>
              <a:rPr lang="en" sz="1200">
                <a:solidFill>
                  <a:srgbClr val="0D0D0D"/>
                </a:solidFill>
                <a:highlight>
                  <a:srgbClr val="FFFFFF"/>
                </a:highlight>
                <a:latin typeface="Open Sans"/>
                <a:ea typeface="Open Sans"/>
                <a:cs typeface="Open Sans"/>
                <a:sym typeface="Open Sans"/>
              </a:rPr>
              <a:t>home with 28 shops, ten restaurants, a conference centre and a cinema. </a:t>
            </a:r>
            <a:endParaRPr sz="1200">
              <a:solidFill>
                <a:srgbClr val="0D0D0D"/>
              </a:solidFill>
              <a:highlight>
                <a:srgbClr val="FFFFFF"/>
              </a:highlight>
              <a:latin typeface="Open Sans"/>
              <a:ea typeface="Open Sans"/>
              <a:cs typeface="Open Sans"/>
              <a:sym typeface="Open Sans"/>
            </a:endParaRPr>
          </a:p>
          <a:p>
            <a:pPr marL="0" marR="139700" lvl="0" indent="0" algn="l" rtl="0">
              <a:lnSpc>
                <a:spcPct val="100000"/>
              </a:lnSpc>
              <a:spcBef>
                <a:spcPts val="500"/>
              </a:spcBef>
              <a:spcAft>
                <a:spcPts val="0"/>
              </a:spcAft>
              <a:buNone/>
            </a:pPr>
            <a:r>
              <a:rPr lang="en" sz="1200" b="1">
                <a:solidFill>
                  <a:srgbClr val="0D0D0D"/>
                </a:solidFill>
                <a:highlight>
                  <a:srgbClr val="FFFFFF"/>
                </a:highlight>
                <a:latin typeface="Open Sans"/>
                <a:ea typeface="Open Sans"/>
                <a:cs typeface="Open Sans"/>
                <a:sym typeface="Open Sans"/>
              </a:rPr>
              <a:t>Artifacts Dating: </a:t>
            </a:r>
            <a:r>
              <a:rPr lang="en" sz="1200">
                <a:solidFill>
                  <a:srgbClr val="0D0D0D"/>
                </a:solidFill>
                <a:highlight>
                  <a:srgbClr val="FFFFFF"/>
                </a:highlight>
                <a:latin typeface="Open Sans"/>
                <a:ea typeface="Open Sans"/>
                <a:cs typeface="Open Sans"/>
                <a:sym typeface="Open Sans"/>
              </a:rPr>
              <a:t>Prehistory to the Greco-Roman period</a:t>
            </a:r>
            <a:endParaRPr sz="1200">
              <a:solidFill>
                <a:srgbClr val="0D0D0D"/>
              </a:solidFill>
              <a:highlight>
                <a:srgbClr val="FFFFFF"/>
              </a:highlight>
              <a:latin typeface="Open Sans"/>
              <a:ea typeface="Open Sans"/>
              <a:cs typeface="Open Sans"/>
              <a:sym typeface="Open Sans"/>
            </a:endParaRPr>
          </a:p>
          <a:p>
            <a:pPr marL="0" marR="139700" lvl="0" indent="0" algn="l" rtl="0">
              <a:lnSpc>
                <a:spcPct val="100000"/>
              </a:lnSpc>
              <a:spcBef>
                <a:spcPts val="500"/>
              </a:spcBef>
              <a:spcAft>
                <a:spcPts val="0"/>
              </a:spcAft>
              <a:buNone/>
            </a:pPr>
            <a:endParaRPr sz="1200">
              <a:solidFill>
                <a:srgbClr val="0D0D0D"/>
              </a:solidFill>
              <a:highlight>
                <a:srgbClr val="FFFFFF"/>
              </a:highlight>
              <a:latin typeface="Open Sans"/>
              <a:ea typeface="Open Sans"/>
              <a:cs typeface="Open Sans"/>
              <a:sym typeface="Open Sans"/>
            </a:endParaRPr>
          </a:p>
          <a:p>
            <a:pPr marL="0" marR="139700" lvl="0" indent="0" algn="l" rtl="0">
              <a:lnSpc>
                <a:spcPct val="100000"/>
              </a:lnSpc>
              <a:spcBef>
                <a:spcPts val="500"/>
              </a:spcBef>
              <a:spcAft>
                <a:spcPts val="0"/>
              </a:spcAft>
              <a:buNone/>
            </a:pPr>
            <a:r>
              <a:rPr lang="en" sz="1200" b="1">
                <a:solidFill>
                  <a:srgbClr val="0D0D0D"/>
                </a:solidFill>
                <a:highlight>
                  <a:srgbClr val="FFFFFF"/>
                </a:highlight>
                <a:latin typeface="Open Sans"/>
                <a:ea typeface="Open Sans"/>
                <a:cs typeface="Open Sans"/>
                <a:sym typeface="Open Sans"/>
              </a:rPr>
              <a:t>Do you like the design created to sit just outside of the Great Pyramids? Why or why not?</a:t>
            </a:r>
            <a:endParaRPr sz="1200" b="1">
              <a:solidFill>
                <a:srgbClr val="0D0D0D"/>
              </a:solidFill>
              <a:highlight>
                <a:srgbClr val="FFFFFF"/>
              </a:highlight>
              <a:latin typeface="Open Sans"/>
              <a:ea typeface="Open Sans"/>
              <a:cs typeface="Open Sans"/>
              <a:sym typeface="Open Sans"/>
            </a:endParaRPr>
          </a:p>
        </p:txBody>
      </p:sp>
      <p:pic>
        <p:nvPicPr>
          <p:cNvPr id="452" name="Google Shape;452;p46"/>
          <p:cNvPicPr preferRelativeResize="0"/>
          <p:nvPr/>
        </p:nvPicPr>
        <p:blipFill>
          <a:blip r:embed="rId9">
            <a:alphaModFix/>
          </a:blip>
          <a:stretch>
            <a:fillRect/>
          </a:stretch>
        </p:blipFill>
        <p:spPr>
          <a:xfrm>
            <a:off x="4578625" y="3742944"/>
            <a:ext cx="2153145" cy="1296002"/>
          </a:xfrm>
          <a:prstGeom prst="rect">
            <a:avLst/>
          </a:prstGeom>
          <a:noFill/>
          <a:ln>
            <a:noFill/>
          </a:ln>
        </p:spPr>
      </p:pic>
      <p:pic>
        <p:nvPicPr>
          <p:cNvPr id="453" name="Google Shape;453;p46"/>
          <p:cNvPicPr preferRelativeResize="0"/>
          <p:nvPr/>
        </p:nvPicPr>
        <p:blipFill>
          <a:blip r:embed="rId10">
            <a:alphaModFix/>
          </a:blip>
          <a:stretch>
            <a:fillRect/>
          </a:stretch>
        </p:blipFill>
        <p:spPr>
          <a:xfrm>
            <a:off x="7210247" y="830547"/>
            <a:ext cx="1626825" cy="1626825"/>
          </a:xfrm>
          <a:prstGeom prst="rect">
            <a:avLst/>
          </a:prstGeom>
          <a:noFill/>
          <a:ln>
            <a:noFill/>
          </a:ln>
        </p:spPr>
      </p:pic>
      <p:pic>
        <p:nvPicPr>
          <p:cNvPr id="454" name="Google Shape;454;p46"/>
          <p:cNvPicPr preferRelativeResize="0"/>
          <p:nvPr/>
        </p:nvPicPr>
        <p:blipFill>
          <a:blip r:embed="rId11">
            <a:alphaModFix/>
          </a:blip>
          <a:stretch>
            <a:fillRect/>
          </a:stretch>
        </p:blipFill>
        <p:spPr>
          <a:xfrm>
            <a:off x="6815174" y="3742944"/>
            <a:ext cx="1729615" cy="1296007"/>
          </a:xfrm>
          <a:prstGeom prst="rect">
            <a:avLst/>
          </a:prstGeom>
          <a:noFill/>
          <a:ln>
            <a:noFill/>
          </a:ln>
        </p:spPr>
      </p:pic>
      <p:pic>
        <p:nvPicPr>
          <p:cNvPr id="455" name="Google Shape;455;p46"/>
          <p:cNvPicPr preferRelativeResize="0"/>
          <p:nvPr/>
        </p:nvPicPr>
        <p:blipFill>
          <a:blip r:embed="rId12">
            <a:alphaModFix/>
          </a:blip>
          <a:stretch>
            <a:fillRect/>
          </a:stretch>
        </p:blipFill>
        <p:spPr>
          <a:xfrm>
            <a:off x="6948966" y="2594800"/>
            <a:ext cx="1595830" cy="1063885"/>
          </a:xfrm>
          <a:prstGeom prst="rect">
            <a:avLst/>
          </a:prstGeom>
          <a:noFill/>
          <a:ln>
            <a:noFill/>
          </a:ln>
        </p:spPr>
      </p:pic>
      <p:pic>
        <p:nvPicPr>
          <p:cNvPr id="456" name="Google Shape;456;p46"/>
          <p:cNvPicPr preferRelativeResize="0"/>
          <p:nvPr/>
        </p:nvPicPr>
        <p:blipFill rotWithShape="1">
          <a:blip r:embed="rId13">
            <a:alphaModFix/>
          </a:blip>
          <a:srcRect l="4510" t="6021" r="62322" b="87968"/>
          <a:stretch/>
        </p:blipFill>
        <p:spPr>
          <a:xfrm>
            <a:off x="4572000" y="156236"/>
            <a:ext cx="4382326" cy="613651"/>
          </a:xfrm>
          <a:prstGeom prst="rect">
            <a:avLst/>
          </a:prstGeom>
          <a:noFill/>
          <a:ln>
            <a:noFill/>
          </a:ln>
        </p:spPr>
      </p:pic>
      <p:pic>
        <p:nvPicPr>
          <p:cNvPr id="457" name="Google Shape;457;p46"/>
          <p:cNvPicPr preferRelativeResize="0"/>
          <p:nvPr/>
        </p:nvPicPr>
        <p:blipFill>
          <a:blip r:embed="rId14">
            <a:alphaModFix/>
          </a:blip>
          <a:stretch>
            <a:fillRect/>
          </a:stretch>
        </p:blipFill>
        <p:spPr>
          <a:xfrm>
            <a:off x="4578625" y="842775"/>
            <a:ext cx="2509075" cy="1411349"/>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pic>
        <p:nvPicPr>
          <p:cNvPr id="462" name="Google Shape;462;p47"/>
          <p:cNvPicPr preferRelativeResize="0"/>
          <p:nvPr/>
        </p:nvPicPr>
        <p:blipFill rotWithShape="1">
          <a:blip r:embed="rId3">
            <a:alphaModFix/>
          </a:blip>
          <a:srcRect l="57564" t="86059"/>
          <a:stretch/>
        </p:blipFill>
        <p:spPr>
          <a:xfrm>
            <a:off x="3350727" y="184950"/>
            <a:ext cx="2404676" cy="785275"/>
          </a:xfrm>
          <a:prstGeom prst="rect">
            <a:avLst/>
          </a:prstGeom>
          <a:noFill/>
          <a:ln>
            <a:noFill/>
          </a:ln>
        </p:spPr>
      </p:pic>
      <p:pic>
        <p:nvPicPr>
          <p:cNvPr id="463" name="Google Shape;463;p47"/>
          <p:cNvPicPr preferRelativeResize="0"/>
          <p:nvPr/>
        </p:nvPicPr>
        <p:blipFill>
          <a:blip r:embed="rId4">
            <a:alphaModFix/>
          </a:blip>
          <a:stretch>
            <a:fillRect/>
          </a:stretch>
        </p:blipFill>
        <p:spPr>
          <a:xfrm>
            <a:off x="3539923" y="2289407"/>
            <a:ext cx="1902320" cy="1574875"/>
          </a:xfrm>
          <a:prstGeom prst="rect">
            <a:avLst/>
          </a:prstGeom>
          <a:noFill/>
          <a:ln>
            <a:noFill/>
          </a:ln>
        </p:spPr>
      </p:pic>
      <p:pic>
        <p:nvPicPr>
          <p:cNvPr id="464" name="Google Shape;464;p47"/>
          <p:cNvPicPr preferRelativeResize="0"/>
          <p:nvPr/>
        </p:nvPicPr>
        <p:blipFill rotWithShape="1">
          <a:blip r:embed="rId5">
            <a:alphaModFix/>
          </a:blip>
          <a:srcRect l="10324" t="16916" r="62299" b="77072"/>
          <a:stretch/>
        </p:blipFill>
        <p:spPr>
          <a:xfrm>
            <a:off x="5526802" y="267755"/>
            <a:ext cx="3617198" cy="613651"/>
          </a:xfrm>
          <a:prstGeom prst="rect">
            <a:avLst/>
          </a:prstGeom>
          <a:noFill/>
          <a:ln>
            <a:noFill/>
          </a:ln>
        </p:spPr>
      </p:pic>
      <p:pic>
        <p:nvPicPr>
          <p:cNvPr id="465" name="Google Shape;465;p47"/>
          <p:cNvPicPr preferRelativeResize="0"/>
          <p:nvPr/>
        </p:nvPicPr>
        <p:blipFill>
          <a:blip r:embed="rId6">
            <a:alphaModFix/>
          </a:blip>
          <a:stretch>
            <a:fillRect/>
          </a:stretch>
        </p:blipFill>
        <p:spPr>
          <a:xfrm>
            <a:off x="167251" y="3286138"/>
            <a:ext cx="3055768" cy="1867410"/>
          </a:xfrm>
          <a:prstGeom prst="rect">
            <a:avLst/>
          </a:prstGeom>
          <a:noFill/>
          <a:ln>
            <a:noFill/>
          </a:ln>
        </p:spPr>
      </p:pic>
      <p:pic>
        <p:nvPicPr>
          <p:cNvPr id="466" name="Google Shape;466;p47"/>
          <p:cNvPicPr preferRelativeResize="0"/>
          <p:nvPr/>
        </p:nvPicPr>
        <p:blipFill>
          <a:blip r:embed="rId7">
            <a:alphaModFix/>
          </a:blip>
          <a:stretch>
            <a:fillRect/>
          </a:stretch>
        </p:blipFill>
        <p:spPr>
          <a:xfrm>
            <a:off x="167250" y="13224"/>
            <a:ext cx="3055776" cy="2037192"/>
          </a:xfrm>
          <a:prstGeom prst="rect">
            <a:avLst/>
          </a:prstGeom>
          <a:noFill/>
          <a:ln>
            <a:noFill/>
          </a:ln>
        </p:spPr>
      </p:pic>
      <p:pic>
        <p:nvPicPr>
          <p:cNvPr id="467" name="Google Shape;467;p47"/>
          <p:cNvPicPr preferRelativeResize="0"/>
          <p:nvPr/>
        </p:nvPicPr>
        <p:blipFill>
          <a:blip r:embed="rId8">
            <a:alphaModFix/>
          </a:blip>
          <a:stretch>
            <a:fillRect/>
          </a:stretch>
        </p:blipFill>
        <p:spPr>
          <a:xfrm>
            <a:off x="167250" y="2133604"/>
            <a:ext cx="3055769" cy="1051984"/>
          </a:xfrm>
          <a:prstGeom prst="rect">
            <a:avLst/>
          </a:prstGeom>
          <a:noFill/>
          <a:ln>
            <a:noFill/>
          </a:ln>
        </p:spPr>
      </p:pic>
      <p:sp>
        <p:nvSpPr>
          <p:cNvPr id="468" name="Google Shape;468;p47"/>
          <p:cNvSpPr txBox="1"/>
          <p:nvPr/>
        </p:nvSpPr>
        <p:spPr>
          <a:xfrm>
            <a:off x="4571963" y="1149325"/>
            <a:ext cx="4382400" cy="111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Can you solve The Riddle of the Sphinx? Some say it was inspired by man, beast, lion or more. </a:t>
            </a:r>
            <a:r>
              <a:rPr lang="en" b="1">
                <a:latin typeface="Open Sans"/>
                <a:ea typeface="Open Sans"/>
                <a:cs typeface="Open Sans"/>
                <a:sym typeface="Open Sans"/>
              </a:rPr>
              <a:t>Look closely at the images and support your answer which was the inspiration for the Sphinx...</a:t>
            </a:r>
            <a:endParaRPr b="1">
              <a:latin typeface="Open Sans"/>
              <a:ea typeface="Open Sans"/>
              <a:cs typeface="Open Sans"/>
              <a:sym typeface="Open Sans"/>
            </a:endParaRPr>
          </a:p>
        </p:txBody>
      </p:sp>
      <p:pic>
        <p:nvPicPr>
          <p:cNvPr id="469" name="Google Shape;469;p47"/>
          <p:cNvPicPr preferRelativeResize="0"/>
          <p:nvPr/>
        </p:nvPicPr>
        <p:blipFill rotWithShape="1">
          <a:blip r:embed="rId9">
            <a:alphaModFix/>
          </a:blip>
          <a:srcRect t="20815" r="13035" b="18301"/>
          <a:stretch/>
        </p:blipFill>
        <p:spPr>
          <a:xfrm>
            <a:off x="5605650" y="2536550"/>
            <a:ext cx="2510475" cy="1310974"/>
          </a:xfrm>
          <a:prstGeom prst="rect">
            <a:avLst/>
          </a:prstGeom>
          <a:noFill/>
          <a:ln>
            <a:noFill/>
          </a:ln>
        </p:spPr>
      </p:pic>
      <p:sp>
        <p:nvSpPr>
          <p:cNvPr id="470" name="Google Shape;470;p47"/>
          <p:cNvSpPr txBox="1"/>
          <p:nvPr/>
        </p:nvSpPr>
        <p:spPr>
          <a:xfrm>
            <a:off x="3568475" y="3884775"/>
            <a:ext cx="1902300" cy="26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i="1">
                <a:solidFill>
                  <a:srgbClr val="211B14"/>
                </a:solidFill>
                <a:highlight>
                  <a:srgbClr val="FFFFFF"/>
                </a:highlight>
                <a:latin typeface="Open Sans"/>
                <a:ea typeface="Open Sans"/>
                <a:cs typeface="Open Sans"/>
                <a:sym typeface="Open Sans"/>
              </a:rPr>
              <a:t>Representation of Anubis from the tomb of Tutankhamen.</a:t>
            </a:r>
            <a:endParaRPr sz="1000">
              <a:latin typeface="Open Sans"/>
              <a:ea typeface="Open Sans"/>
              <a:cs typeface="Open Sans"/>
              <a:sym typeface="Open Sans"/>
            </a:endParaRPr>
          </a:p>
        </p:txBody>
      </p:sp>
      <p:sp>
        <p:nvSpPr>
          <p:cNvPr id="471" name="Google Shape;471;p47"/>
          <p:cNvSpPr txBox="1"/>
          <p:nvPr/>
        </p:nvSpPr>
        <p:spPr>
          <a:xfrm>
            <a:off x="5529450" y="3843900"/>
            <a:ext cx="3000000" cy="613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i="1">
                <a:solidFill>
                  <a:srgbClr val="211B14"/>
                </a:solidFill>
                <a:highlight>
                  <a:srgbClr val="FFFFFF"/>
                </a:highlight>
              </a:rPr>
              <a:t>Statue of Egyptian Lion</a:t>
            </a:r>
            <a:endParaRPr/>
          </a:p>
        </p:txBody>
      </p:sp>
      <p:sp>
        <p:nvSpPr>
          <p:cNvPr id="472" name="Google Shape;472;p47"/>
          <p:cNvSpPr txBox="1"/>
          <p:nvPr/>
        </p:nvSpPr>
        <p:spPr>
          <a:xfrm>
            <a:off x="3470575" y="4344800"/>
            <a:ext cx="5363700" cy="6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rgbClr val="211B14"/>
                </a:solidFill>
                <a:highlight>
                  <a:srgbClr val="FFFFFF"/>
                </a:highlight>
              </a:rPr>
              <a:t>Anubis is the god of the dead and is believed to protect the deceased and to prevent the unworthy from crossing the river Nile to the underworld, like the role played by the guard dog Cerberus in Greek mythology.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pic>
        <p:nvPicPr>
          <p:cNvPr id="477" name="Google Shape;477;p48"/>
          <p:cNvPicPr preferRelativeResize="0"/>
          <p:nvPr/>
        </p:nvPicPr>
        <p:blipFill>
          <a:blip r:embed="rId3">
            <a:alphaModFix/>
          </a:blip>
          <a:stretch>
            <a:fillRect/>
          </a:stretch>
        </p:blipFill>
        <p:spPr>
          <a:xfrm>
            <a:off x="152400" y="974227"/>
            <a:ext cx="2247900" cy="3163711"/>
          </a:xfrm>
          <a:prstGeom prst="rect">
            <a:avLst/>
          </a:prstGeom>
          <a:noFill/>
          <a:ln>
            <a:noFill/>
          </a:ln>
        </p:spPr>
      </p:pic>
      <p:pic>
        <p:nvPicPr>
          <p:cNvPr id="478" name="Google Shape;478;p48"/>
          <p:cNvPicPr preferRelativeResize="0"/>
          <p:nvPr/>
        </p:nvPicPr>
        <p:blipFill>
          <a:blip r:embed="rId4">
            <a:alphaModFix/>
          </a:blip>
          <a:stretch>
            <a:fillRect/>
          </a:stretch>
        </p:blipFill>
        <p:spPr>
          <a:xfrm>
            <a:off x="2486025" y="974214"/>
            <a:ext cx="2247900" cy="3143250"/>
          </a:xfrm>
          <a:prstGeom prst="rect">
            <a:avLst/>
          </a:prstGeom>
          <a:noFill/>
          <a:ln>
            <a:noFill/>
          </a:ln>
        </p:spPr>
      </p:pic>
      <p:sp>
        <p:nvSpPr>
          <p:cNvPr id="479" name="Google Shape;479;p48"/>
          <p:cNvSpPr txBox="1"/>
          <p:nvPr/>
        </p:nvSpPr>
        <p:spPr>
          <a:xfrm>
            <a:off x="152400" y="4117475"/>
            <a:ext cx="4539900" cy="78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50">
                <a:solidFill>
                  <a:srgbClr val="999999"/>
                </a:solidFill>
                <a:highlight>
                  <a:srgbClr val="FFFFFF"/>
                </a:highlight>
              </a:rPr>
              <a:t>Thutmose, Model Bust of Queen Nefertiti, c. 1340 BCE, limestone and plaster, New Kingdom, 18th dynasty, Amarna Period (Egyptian Museum and Papyrus Collection/Neues Museum, Berlin)</a:t>
            </a:r>
            <a:endParaRPr/>
          </a:p>
        </p:txBody>
      </p:sp>
      <p:pic>
        <p:nvPicPr>
          <p:cNvPr id="480" name="Google Shape;480;p48"/>
          <p:cNvPicPr preferRelativeResize="0"/>
          <p:nvPr/>
        </p:nvPicPr>
        <p:blipFill rotWithShape="1">
          <a:blip r:embed="rId5">
            <a:alphaModFix/>
          </a:blip>
          <a:srcRect l="4510" t="27568" r="62322" b="66421"/>
          <a:stretch/>
        </p:blipFill>
        <p:spPr>
          <a:xfrm>
            <a:off x="4572000" y="208163"/>
            <a:ext cx="4382326" cy="613651"/>
          </a:xfrm>
          <a:prstGeom prst="rect">
            <a:avLst/>
          </a:prstGeom>
          <a:noFill/>
          <a:ln>
            <a:noFill/>
          </a:ln>
        </p:spPr>
      </p:pic>
      <p:pic>
        <p:nvPicPr>
          <p:cNvPr id="481" name="Google Shape;481;p48"/>
          <p:cNvPicPr preferRelativeResize="0"/>
          <p:nvPr/>
        </p:nvPicPr>
        <p:blipFill rotWithShape="1">
          <a:blip r:embed="rId6">
            <a:alphaModFix/>
          </a:blip>
          <a:srcRect l="4444" t="34264" r="60392" b="56191"/>
          <a:stretch/>
        </p:blipFill>
        <p:spPr>
          <a:xfrm>
            <a:off x="152400" y="55400"/>
            <a:ext cx="4382326" cy="919198"/>
          </a:xfrm>
          <a:prstGeom prst="rect">
            <a:avLst/>
          </a:prstGeom>
          <a:noFill/>
          <a:ln>
            <a:noFill/>
          </a:ln>
        </p:spPr>
      </p:pic>
      <p:sp>
        <p:nvSpPr>
          <p:cNvPr id="482" name="Google Shape;482;p48"/>
          <p:cNvSpPr txBox="1"/>
          <p:nvPr/>
        </p:nvSpPr>
        <p:spPr>
          <a:xfrm>
            <a:off x="4895838" y="898025"/>
            <a:ext cx="3953700" cy="919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Study the Bust of Nefertiti. What can you deduce from the sculpture? What kind of personality does the woman portray? How would you describe her?</a:t>
            </a:r>
            <a:endParaRPr b="1">
              <a:latin typeface="Open Sans"/>
              <a:ea typeface="Open Sans"/>
              <a:cs typeface="Open Sans"/>
              <a:sym typeface="Open Sans"/>
            </a:endParaRPr>
          </a:p>
        </p:txBody>
      </p:sp>
      <p:pic>
        <p:nvPicPr>
          <p:cNvPr id="483" name="Google Shape;483;p48"/>
          <p:cNvPicPr preferRelativeResize="0"/>
          <p:nvPr/>
        </p:nvPicPr>
        <p:blipFill>
          <a:blip r:embed="rId7">
            <a:alphaModFix/>
          </a:blip>
          <a:stretch>
            <a:fillRect/>
          </a:stretch>
        </p:blipFill>
        <p:spPr>
          <a:xfrm>
            <a:off x="6587550" y="1958500"/>
            <a:ext cx="2262005" cy="2945275"/>
          </a:xfrm>
          <a:prstGeom prst="rect">
            <a:avLst/>
          </a:prstGeom>
          <a:noFill/>
          <a:ln>
            <a:noFill/>
          </a:ln>
        </p:spPr>
      </p:pic>
      <p:pic>
        <p:nvPicPr>
          <p:cNvPr id="484" name="Google Shape;484;p48"/>
          <p:cNvPicPr preferRelativeResize="0"/>
          <p:nvPr/>
        </p:nvPicPr>
        <p:blipFill rotWithShape="1">
          <a:blip r:embed="rId7">
            <a:alphaModFix/>
          </a:blip>
          <a:srcRect l="67287" t="27264" b="33380"/>
          <a:stretch/>
        </p:blipFill>
        <p:spPr>
          <a:xfrm>
            <a:off x="5042584" y="1958500"/>
            <a:ext cx="1378317" cy="2158975"/>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8"/>
        <p:cNvGrpSpPr/>
        <p:nvPr/>
      </p:nvGrpSpPr>
      <p:grpSpPr>
        <a:xfrm>
          <a:off x="0" y="0"/>
          <a:ext cx="0" cy="0"/>
          <a:chOff x="0" y="0"/>
          <a:chExt cx="0" cy="0"/>
        </a:xfrm>
      </p:grpSpPr>
      <p:pic>
        <p:nvPicPr>
          <p:cNvPr id="489" name="Google Shape;489;p49"/>
          <p:cNvPicPr preferRelativeResize="0"/>
          <p:nvPr/>
        </p:nvPicPr>
        <p:blipFill rotWithShape="1">
          <a:blip r:embed="rId3">
            <a:alphaModFix/>
          </a:blip>
          <a:srcRect l="42832" t="43601" r="18951" b="45551"/>
          <a:stretch/>
        </p:blipFill>
        <p:spPr>
          <a:xfrm>
            <a:off x="59000" y="205674"/>
            <a:ext cx="3917525" cy="859124"/>
          </a:xfrm>
          <a:prstGeom prst="rect">
            <a:avLst/>
          </a:prstGeom>
          <a:noFill/>
          <a:ln>
            <a:noFill/>
          </a:ln>
        </p:spPr>
      </p:pic>
      <p:pic>
        <p:nvPicPr>
          <p:cNvPr id="490" name="Google Shape;490;p49"/>
          <p:cNvPicPr preferRelativeResize="0"/>
          <p:nvPr/>
        </p:nvPicPr>
        <p:blipFill>
          <a:blip r:embed="rId4">
            <a:alphaModFix/>
          </a:blip>
          <a:stretch>
            <a:fillRect/>
          </a:stretch>
        </p:blipFill>
        <p:spPr>
          <a:xfrm>
            <a:off x="231257" y="2822072"/>
            <a:ext cx="2692854" cy="1795237"/>
          </a:xfrm>
          <a:prstGeom prst="rect">
            <a:avLst/>
          </a:prstGeom>
          <a:noFill/>
          <a:ln>
            <a:noFill/>
          </a:ln>
        </p:spPr>
      </p:pic>
      <p:sp>
        <p:nvSpPr>
          <p:cNvPr id="491" name="Google Shape;491;p49"/>
          <p:cNvSpPr txBox="1"/>
          <p:nvPr/>
        </p:nvSpPr>
        <p:spPr>
          <a:xfrm>
            <a:off x="695504" y="4617297"/>
            <a:ext cx="2558700" cy="36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Step Pyramid of Djoser</a:t>
            </a:r>
            <a:endParaRPr sz="1000">
              <a:latin typeface="Open Sans"/>
              <a:ea typeface="Open Sans"/>
              <a:cs typeface="Open Sans"/>
              <a:sym typeface="Open Sans"/>
            </a:endParaRPr>
          </a:p>
        </p:txBody>
      </p:sp>
      <p:sp>
        <p:nvSpPr>
          <p:cNvPr id="492" name="Google Shape;492;p49"/>
          <p:cNvSpPr txBox="1"/>
          <p:nvPr/>
        </p:nvSpPr>
        <p:spPr>
          <a:xfrm>
            <a:off x="2995450" y="2821900"/>
            <a:ext cx="3152100" cy="1795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600" b="1">
                <a:latin typeface="Open Sans"/>
                <a:ea typeface="Open Sans"/>
                <a:cs typeface="Open Sans"/>
                <a:sym typeface="Open Sans"/>
              </a:rPr>
              <a:t>Are all pyramids the same?</a:t>
            </a:r>
            <a:endParaRPr sz="3600" b="1">
              <a:latin typeface="Open Sans"/>
              <a:ea typeface="Open Sans"/>
              <a:cs typeface="Open Sans"/>
              <a:sym typeface="Open Sans"/>
            </a:endParaRPr>
          </a:p>
        </p:txBody>
      </p:sp>
      <p:pic>
        <p:nvPicPr>
          <p:cNvPr id="493" name="Google Shape;493;p49"/>
          <p:cNvPicPr preferRelativeResize="0"/>
          <p:nvPr/>
        </p:nvPicPr>
        <p:blipFill rotWithShape="1">
          <a:blip r:embed="rId5">
            <a:alphaModFix/>
          </a:blip>
          <a:srcRect l="16429"/>
          <a:stretch/>
        </p:blipFill>
        <p:spPr>
          <a:xfrm>
            <a:off x="231250" y="1028675"/>
            <a:ext cx="1967516" cy="1570714"/>
          </a:xfrm>
          <a:prstGeom prst="rect">
            <a:avLst/>
          </a:prstGeom>
          <a:noFill/>
          <a:ln>
            <a:noFill/>
          </a:ln>
        </p:spPr>
      </p:pic>
      <p:pic>
        <p:nvPicPr>
          <p:cNvPr id="494" name="Google Shape;494;p49"/>
          <p:cNvPicPr preferRelativeResize="0"/>
          <p:nvPr/>
        </p:nvPicPr>
        <p:blipFill rotWithShape="1">
          <a:blip r:embed="rId6">
            <a:alphaModFix/>
          </a:blip>
          <a:srcRect l="4510" t="37657" r="62322" b="56332"/>
          <a:stretch/>
        </p:blipFill>
        <p:spPr>
          <a:xfrm>
            <a:off x="4572000" y="178502"/>
            <a:ext cx="4382326" cy="613651"/>
          </a:xfrm>
          <a:prstGeom prst="rect">
            <a:avLst/>
          </a:prstGeom>
          <a:noFill/>
          <a:ln>
            <a:noFill/>
          </a:ln>
        </p:spPr>
      </p:pic>
      <p:pic>
        <p:nvPicPr>
          <p:cNvPr id="495" name="Google Shape;495;p49"/>
          <p:cNvPicPr preferRelativeResize="0"/>
          <p:nvPr/>
        </p:nvPicPr>
        <p:blipFill rotWithShape="1">
          <a:blip r:embed="rId7">
            <a:alphaModFix/>
          </a:blip>
          <a:srcRect t="26416"/>
          <a:stretch/>
        </p:blipFill>
        <p:spPr>
          <a:xfrm>
            <a:off x="2358671" y="1028676"/>
            <a:ext cx="3745021" cy="1570714"/>
          </a:xfrm>
          <a:prstGeom prst="rect">
            <a:avLst/>
          </a:prstGeom>
          <a:noFill/>
          <a:ln>
            <a:noFill/>
          </a:ln>
        </p:spPr>
      </p:pic>
      <p:sp>
        <p:nvSpPr>
          <p:cNvPr id="496" name="Google Shape;496;p49"/>
          <p:cNvSpPr txBox="1"/>
          <p:nvPr/>
        </p:nvSpPr>
        <p:spPr>
          <a:xfrm>
            <a:off x="3070333" y="2597155"/>
            <a:ext cx="2558700" cy="362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The Great Pyramid - Pyramids of Giza</a:t>
            </a:r>
            <a:endParaRPr sz="1000">
              <a:latin typeface="Open Sans"/>
              <a:ea typeface="Open Sans"/>
              <a:cs typeface="Open Sans"/>
              <a:sym typeface="Open Sans"/>
            </a:endParaRPr>
          </a:p>
        </p:txBody>
      </p:sp>
      <p:pic>
        <p:nvPicPr>
          <p:cNvPr id="497" name="Google Shape;497;p49"/>
          <p:cNvPicPr preferRelativeResize="0"/>
          <p:nvPr/>
        </p:nvPicPr>
        <p:blipFill rotWithShape="1">
          <a:blip r:embed="rId8">
            <a:alphaModFix/>
          </a:blip>
          <a:srcRect b="14244"/>
          <a:stretch/>
        </p:blipFill>
        <p:spPr>
          <a:xfrm>
            <a:off x="6220592" y="1028675"/>
            <a:ext cx="2733707" cy="1570714"/>
          </a:xfrm>
          <a:prstGeom prst="rect">
            <a:avLst/>
          </a:prstGeom>
          <a:noFill/>
          <a:ln>
            <a:noFill/>
          </a:ln>
        </p:spPr>
      </p:pic>
      <p:sp>
        <p:nvSpPr>
          <p:cNvPr id="498" name="Google Shape;498;p49"/>
          <p:cNvSpPr txBox="1"/>
          <p:nvPr/>
        </p:nvSpPr>
        <p:spPr>
          <a:xfrm>
            <a:off x="6321279" y="2597155"/>
            <a:ext cx="2558700" cy="36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latin typeface="Open Sans"/>
                <a:ea typeface="Open Sans"/>
                <a:cs typeface="Open Sans"/>
                <a:sym typeface="Open Sans"/>
              </a:rPr>
              <a:t>The Bent Pyramid at Dahshur</a:t>
            </a:r>
            <a:endParaRPr sz="1000">
              <a:latin typeface="Open Sans"/>
              <a:ea typeface="Open Sans"/>
              <a:cs typeface="Open Sans"/>
              <a:sym typeface="Open Sans"/>
            </a:endParaRPr>
          </a:p>
        </p:txBody>
      </p:sp>
      <p:pic>
        <p:nvPicPr>
          <p:cNvPr id="499" name="Google Shape;499;p49"/>
          <p:cNvPicPr preferRelativeResize="0"/>
          <p:nvPr/>
        </p:nvPicPr>
        <p:blipFill rotWithShape="1">
          <a:blip r:embed="rId9">
            <a:alphaModFix/>
          </a:blip>
          <a:srcRect t="16763"/>
          <a:stretch/>
        </p:blipFill>
        <p:spPr>
          <a:xfrm>
            <a:off x="6220592" y="2903966"/>
            <a:ext cx="2733705" cy="1342349"/>
          </a:xfrm>
          <a:prstGeom prst="rect">
            <a:avLst/>
          </a:prstGeom>
          <a:noFill/>
          <a:ln>
            <a:noFill/>
          </a:ln>
        </p:spPr>
      </p:pic>
      <p:sp>
        <p:nvSpPr>
          <p:cNvPr id="500" name="Google Shape;500;p49"/>
          <p:cNvSpPr txBox="1"/>
          <p:nvPr/>
        </p:nvSpPr>
        <p:spPr>
          <a:xfrm>
            <a:off x="6320104" y="4222042"/>
            <a:ext cx="2558700" cy="362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000">
                <a:latin typeface="Open Sans"/>
                <a:ea typeface="Open Sans"/>
                <a:cs typeface="Open Sans"/>
                <a:sym typeface="Open Sans"/>
              </a:rPr>
              <a:t>The Red Pyramid of Dahshur</a:t>
            </a:r>
            <a:endParaRPr sz="1000">
              <a:latin typeface="Open Sans"/>
              <a:ea typeface="Open Sans"/>
              <a:cs typeface="Open Sans"/>
              <a:sym typeface="Open Sans"/>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p50"/>
          <p:cNvPicPr preferRelativeResize="0"/>
          <p:nvPr/>
        </p:nvPicPr>
        <p:blipFill rotWithShape="1">
          <a:blip r:embed="rId3">
            <a:alphaModFix/>
          </a:blip>
          <a:srcRect l="42832" t="43601" r="18951" b="45551"/>
          <a:stretch/>
        </p:blipFill>
        <p:spPr>
          <a:xfrm>
            <a:off x="191875" y="-3"/>
            <a:ext cx="2289000" cy="501980"/>
          </a:xfrm>
          <a:prstGeom prst="rect">
            <a:avLst/>
          </a:prstGeom>
          <a:noFill/>
          <a:ln>
            <a:noFill/>
          </a:ln>
        </p:spPr>
      </p:pic>
      <p:sp>
        <p:nvSpPr>
          <p:cNvPr id="506" name="Google Shape;506;p50"/>
          <p:cNvSpPr txBox="1"/>
          <p:nvPr/>
        </p:nvSpPr>
        <p:spPr>
          <a:xfrm>
            <a:off x="188700" y="3696100"/>
            <a:ext cx="2778300" cy="11286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latin typeface="Open Sans"/>
                <a:ea typeface="Open Sans"/>
                <a:cs typeface="Open Sans"/>
                <a:sym typeface="Open Sans"/>
              </a:rPr>
              <a:t>Great Pyramid</a:t>
            </a:r>
            <a:endParaRPr sz="1000" b="1">
              <a:latin typeface="Open Sans"/>
              <a:ea typeface="Open Sans"/>
              <a:cs typeface="Open Sans"/>
              <a:sym typeface="Open Sans"/>
            </a:endParaRPr>
          </a:p>
          <a:p>
            <a:pPr marL="457200" lvl="0" indent="-292100" algn="l" rtl="0">
              <a:lnSpc>
                <a:spcPct val="100000"/>
              </a:lnSpc>
              <a:spcBef>
                <a:spcPts val="0"/>
              </a:spcBef>
              <a:spcAft>
                <a:spcPts val="0"/>
              </a:spcAft>
              <a:buSzPts val="1000"/>
              <a:buFont typeface="Open Sans"/>
              <a:buChar char="●"/>
            </a:pPr>
            <a:r>
              <a:rPr lang="en" sz="1000">
                <a:solidFill>
                  <a:srgbClr val="122734"/>
                </a:solidFill>
                <a:uFill>
                  <a:noFill/>
                </a:u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Khufu</a:t>
            </a:r>
            <a:r>
              <a:rPr lang="en" sz="1000">
                <a:solidFill>
                  <a:schemeClr val="dk1"/>
                </a:solidFill>
                <a:latin typeface="Open Sans"/>
                <a:ea typeface="Open Sans"/>
                <a:cs typeface="Open Sans"/>
                <a:sym typeface="Open Sans"/>
              </a:rPr>
              <a:t> built around 2506 BC</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Base = 481 ft high and 756 ft long</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Engineers were accurate to within a fraction of a degree.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3 burial chambers in or under it</a:t>
            </a:r>
            <a:endParaRPr sz="1000">
              <a:solidFill>
                <a:schemeClr val="dk1"/>
              </a:solidFill>
              <a:latin typeface="Open Sans"/>
              <a:ea typeface="Open Sans"/>
              <a:cs typeface="Open Sans"/>
              <a:sym typeface="Open Sans"/>
            </a:endParaRPr>
          </a:p>
        </p:txBody>
      </p:sp>
      <p:sp>
        <p:nvSpPr>
          <p:cNvPr id="507" name="Google Shape;507;p50"/>
          <p:cNvSpPr txBox="1"/>
          <p:nvPr/>
        </p:nvSpPr>
        <p:spPr>
          <a:xfrm>
            <a:off x="252025" y="1463050"/>
            <a:ext cx="2289000" cy="1766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None/>
            </a:pPr>
            <a:r>
              <a:rPr lang="en" sz="1000" b="1">
                <a:solidFill>
                  <a:schemeClr val="dk1"/>
                </a:solidFill>
                <a:latin typeface="Open Sans"/>
                <a:ea typeface="Open Sans"/>
                <a:cs typeface="Open Sans"/>
                <a:sym typeface="Open Sans"/>
              </a:rPr>
              <a:t>Djoser's Step Pyramid</a:t>
            </a:r>
            <a:endParaRPr sz="1000" b="1">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The first pyramid</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Originally a large mastaba, square flat-topped mound.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Five more mastabas, each smaller than the previous one, were built on top of the bottom layer. Result =  the first step pyramid</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204 feet high.</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000">
              <a:latin typeface="Open Sans"/>
              <a:ea typeface="Open Sans"/>
              <a:cs typeface="Open Sans"/>
              <a:sym typeface="Open Sans"/>
            </a:endParaRPr>
          </a:p>
        </p:txBody>
      </p:sp>
      <p:sp>
        <p:nvSpPr>
          <p:cNvPr id="508" name="Google Shape;508;p50"/>
          <p:cNvSpPr txBox="1"/>
          <p:nvPr/>
        </p:nvSpPr>
        <p:spPr>
          <a:xfrm>
            <a:off x="3005800" y="1469500"/>
            <a:ext cx="2571600" cy="20643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The Bent Pyramid</a:t>
            </a:r>
            <a:endParaRPr sz="1000" b="1">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Snefru's first pyramid at Dahshur, FIRST TRUE pyramid</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60 degree angle walls resulted in interior and exterior cracks</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Engineers placed  girdle around the lower levels</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Changed the upper part of the pyramid to 43-degree angle.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Two burial chambers have been found so far...</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000">
              <a:latin typeface="Open Sans"/>
              <a:ea typeface="Open Sans"/>
              <a:cs typeface="Open Sans"/>
              <a:sym typeface="Open Sans"/>
            </a:endParaRPr>
          </a:p>
        </p:txBody>
      </p:sp>
      <p:sp>
        <p:nvSpPr>
          <p:cNvPr id="509" name="Google Shape;509;p50"/>
          <p:cNvSpPr txBox="1"/>
          <p:nvPr/>
        </p:nvSpPr>
        <p:spPr>
          <a:xfrm>
            <a:off x="6152925" y="1497850"/>
            <a:ext cx="2835000" cy="1177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The Red Pyramid</a:t>
            </a:r>
            <a:endParaRPr sz="1000" b="1">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Built in Dashur by Snefru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Red limestone core</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interior structure, ess complex </a:t>
            </a:r>
            <a:endParaRPr sz="1000">
              <a:solidFill>
                <a:schemeClr val="dk1"/>
              </a:solidFill>
              <a:latin typeface="Open Sans"/>
              <a:ea typeface="Open Sans"/>
              <a:cs typeface="Open Sans"/>
              <a:sym typeface="Open Sans"/>
            </a:endParaRPr>
          </a:p>
          <a:p>
            <a:pPr marL="45720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than the Bent Pyramid</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000">
              <a:latin typeface="Open Sans"/>
              <a:ea typeface="Open Sans"/>
              <a:cs typeface="Open Sans"/>
              <a:sym typeface="Open Sans"/>
            </a:endParaRPr>
          </a:p>
        </p:txBody>
      </p:sp>
      <p:sp>
        <p:nvSpPr>
          <p:cNvPr id="510" name="Google Shape;510;p50"/>
          <p:cNvSpPr txBox="1"/>
          <p:nvPr/>
        </p:nvSpPr>
        <p:spPr>
          <a:xfrm>
            <a:off x="3005800" y="3450850"/>
            <a:ext cx="3231300" cy="19665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None/>
            </a:pPr>
            <a:r>
              <a:rPr lang="en" sz="1000" b="1">
                <a:solidFill>
                  <a:schemeClr val="dk1"/>
                </a:solidFill>
                <a:latin typeface="Open Sans"/>
                <a:ea typeface="Open Sans"/>
                <a:cs typeface="Open Sans"/>
                <a:sym typeface="Open Sans"/>
              </a:rPr>
              <a:t>Khafre's Pyramid</a:t>
            </a:r>
            <a:endParaRPr sz="1000" b="1">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Khufu's son, Khafre, built</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Just smaller than the Great Pyramid. (They appear to be the same size because Khafre's pyramid is at a higher elevation.)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Unique feature - the Great Sphinx carved from a sandstone likely as a guardian to protect the Giza complexes.</a:t>
            </a:r>
            <a:endParaRPr sz="1000">
              <a:solidFill>
                <a:schemeClr val="dk1"/>
              </a:solidFill>
              <a:latin typeface="Open Sans"/>
              <a:ea typeface="Open Sans"/>
              <a:cs typeface="Open Sans"/>
              <a:sym typeface="Open Sans"/>
            </a:endParaRPr>
          </a:p>
        </p:txBody>
      </p:sp>
      <p:sp>
        <p:nvSpPr>
          <p:cNvPr id="511" name="Google Shape;511;p50"/>
          <p:cNvSpPr txBox="1"/>
          <p:nvPr/>
        </p:nvSpPr>
        <p:spPr>
          <a:xfrm>
            <a:off x="6105075" y="3696200"/>
            <a:ext cx="2778300" cy="1335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1400"/>
              </a:spcBef>
              <a:spcAft>
                <a:spcPts val="0"/>
              </a:spcAft>
              <a:buNone/>
            </a:pPr>
            <a:r>
              <a:rPr lang="en" sz="1000" b="1">
                <a:solidFill>
                  <a:schemeClr val="dk1"/>
                </a:solidFill>
                <a:latin typeface="Open Sans"/>
                <a:ea typeface="Open Sans"/>
                <a:cs typeface="Open Sans"/>
                <a:sym typeface="Open Sans"/>
              </a:rPr>
              <a:t>Menkaure's Pyramid</a:t>
            </a:r>
            <a:endParaRPr sz="1000" b="1">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One-tenth the size of Great Pyramid</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Built of more valuable stone - granite. </a:t>
            </a:r>
            <a:endParaRPr sz="1000">
              <a:solidFill>
                <a:schemeClr val="dk1"/>
              </a:solidFill>
              <a:latin typeface="Open Sans"/>
              <a:ea typeface="Open Sans"/>
              <a:cs typeface="Open Sans"/>
              <a:sym typeface="Open Sans"/>
            </a:endParaRPr>
          </a:p>
          <a:p>
            <a:pPr marL="457200" lvl="0" indent="-292100" algn="l" rtl="0">
              <a:lnSpc>
                <a:spcPct val="100000"/>
              </a:lnSpc>
              <a:spcBef>
                <a:spcPts val="0"/>
              </a:spcBef>
              <a:spcAft>
                <a:spcPts val="0"/>
              </a:spcAft>
              <a:buClr>
                <a:schemeClr val="dk1"/>
              </a:buClr>
              <a:buSzPts val="1000"/>
              <a:buFont typeface="Open Sans"/>
              <a:buChar char="●"/>
            </a:pPr>
            <a:r>
              <a:rPr lang="en" sz="1000">
                <a:solidFill>
                  <a:schemeClr val="dk1"/>
                </a:solidFill>
                <a:latin typeface="Open Sans"/>
                <a:ea typeface="Open Sans"/>
                <a:cs typeface="Open Sans"/>
                <a:sym typeface="Open Sans"/>
              </a:rPr>
              <a:t>After the pharaoh's death, engineers switched to limestone.</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endParaRPr sz="1000">
              <a:solidFill>
                <a:schemeClr val="dk1"/>
              </a:solidFill>
              <a:latin typeface="Open Sans"/>
              <a:ea typeface="Open Sans"/>
              <a:cs typeface="Open Sans"/>
              <a:sym typeface="Open Sans"/>
            </a:endParaRPr>
          </a:p>
        </p:txBody>
      </p:sp>
      <p:pic>
        <p:nvPicPr>
          <p:cNvPr id="512" name="Google Shape;512;p50"/>
          <p:cNvPicPr preferRelativeResize="0"/>
          <p:nvPr/>
        </p:nvPicPr>
        <p:blipFill rotWithShape="1">
          <a:blip r:embed="rId5">
            <a:alphaModFix/>
          </a:blip>
          <a:srcRect b="14244"/>
          <a:stretch/>
        </p:blipFill>
        <p:spPr>
          <a:xfrm>
            <a:off x="3147861" y="454425"/>
            <a:ext cx="2049329" cy="1177500"/>
          </a:xfrm>
          <a:prstGeom prst="rect">
            <a:avLst/>
          </a:prstGeom>
          <a:noFill/>
          <a:ln>
            <a:noFill/>
          </a:ln>
        </p:spPr>
      </p:pic>
      <p:pic>
        <p:nvPicPr>
          <p:cNvPr id="513" name="Google Shape;513;p50"/>
          <p:cNvPicPr preferRelativeResize="0"/>
          <p:nvPr/>
        </p:nvPicPr>
        <p:blipFill rotWithShape="1">
          <a:blip r:embed="rId6">
            <a:alphaModFix/>
          </a:blip>
          <a:srcRect t="16763"/>
          <a:stretch/>
        </p:blipFill>
        <p:spPr>
          <a:xfrm>
            <a:off x="6152924" y="454424"/>
            <a:ext cx="2397983" cy="1177500"/>
          </a:xfrm>
          <a:prstGeom prst="rect">
            <a:avLst/>
          </a:prstGeom>
          <a:noFill/>
          <a:ln>
            <a:noFill/>
          </a:ln>
        </p:spPr>
      </p:pic>
      <p:pic>
        <p:nvPicPr>
          <p:cNvPr id="514" name="Google Shape;514;p50"/>
          <p:cNvPicPr preferRelativeResize="0"/>
          <p:nvPr/>
        </p:nvPicPr>
        <p:blipFill>
          <a:blip r:embed="rId7">
            <a:alphaModFix/>
          </a:blip>
          <a:stretch>
            <a:fillRect/>
          </a:stretch>
        </p:blipFill>
        <p:spPr>
          <a:xfrm>
            <a:off x="300847" y="454425"/>
            <a:ext cx="1766250" cy="1177500"/>
          </a:xfrm>
          <a:prstGeom prst="rect">
            <a:avLst/>
          </a:prstGeom>
          <a:noFill/>
          <a:ln>
            <a:noFill/>
          </a:ln>
        </p:spPr>
      </p:pic>
      <p:cxnSp>
        <p:nvCxnSpPr>
          <p:cNvPr id="515" name="Google Shape;515;p50"/>
          <p:cNvCxnSpPr/>
          <p:nvPr/>
        </p:nvCxnSpPr>
        <p:spPr>
          <a:xfrm>
            <a:off x="10575" y="3542725"/>
            <a:ext cx="9140700" cy="0"/>
          </a:xfrm>
          <a:prstGeom prst="straightConnector1">
            <a:avLst/>
          </a:prstGeom>
          <a:noFill/>
          <a:ln w="76200" cap="flat" cmpd="sng">
            <a:solidFill>
              <a:schemeClr val="dk2"/>
            </a:solidFill>
            <a:prstDash val="solid"/>
            <a:round/>
            <a:headEnd type="none" w="med" len="med"/>
            <a:tailEnd type="none" w="med" len="med"/>
          </a:ln>
        </p:spPr>
      </p:cxnSp>
      <p:pic>
        <p:nvPicPr>
          <p:cNvPr id="516" name="Google Shape;516;p50"/>
          <p:cNvPicPr preferRelativeResize="0"/>
          <p:nvPr/>
        </p:nvPicPr>
        <p:blipFill rotWithShape="1">
          <a:blip r:embed="rId8">
            <a:alphaModFix/>
          </a:blip>
          <a:srcRect t="26416"/>
          <a:stretch/>
        </p:blipFill>
        <p:spPr>
          <a:xfrm>
            <a:off x="6169323" y="2613376"/>
            <a:ext cx="2835000" cy="1189054"/>
          </a:xfrm>
          <a:prstGeom prst="rect">
            <a:avLst/>
          </a:prstGeom>
          <a:noFill/>
          <a:ln>
            <a:noFill/>
          </a:ln>
        </p:spPr>
      </p:pic>
      <p:sp>
        <p:nvSpPr>
          <p:cNvPr id="517" name="Google Shape;517;p50"/>
          <p:cNvSpPr txBox="1"/>
          <p:nvPr/>
        </p:nvSpPr>
        <p:spPr>
          <a:xfrm>
            <a:off x="2321600" y="-30500"/>
            <a:ext cx="4338900" cy="79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a:latin typeface="Open Sans"/>
                <a:ea typeface="Open Sans"/>
                <a:cs typeface="Open Sans"/>
                <a:sym typeface="Open Sans"/>
              </a:rPr>
              <a:t>Are all pyramids the same?</a:t>
            </a:r>
            <a:endParaRPr sz="2200" b="1">
              <a:latin typeface="Open Sans"/>
              <a:ea typeface="Open Sans"/>
              <a:cs typeface="Open Sans"/>
              <a:sym typeface="Open Sans"/>
            </a:endParaRPr>
          </a:p>
        </p:txBody>
      </p:sp>
      <p:pic>
        <p:nvPicPr>
          <p:cNvPr id="518" name="Google Shape;518;p50"/>
          <p:cNvPicPr preferRelativeResize="0"/>
          <p:nvPr/>
        </p:nvPicPr>
        <p:blipFill rotWithShape="1">
          <a:blip r:embed="rId9">
            <a:alphaModFix/>
          </a:blip>
          <a:srcRect l="4510" t="37657" r="62322" b="56332"/>
          <a:stretch/>
        </p:blipFill>
        <p:spPr>
          <a:xfrm>
            <a:off x="6508350" y="45700"/>
            <a:ext cx="2642925" cy="370101"/>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2"/>
        <p:cNvGrpSpPr/>
        <p:nvPr/>
      </p:nvGrpSpPr>
      <p:grpSpPr>
        <a:xfrm>
          <a:off x="0" y="0"/>
          <a:ext cx="0" cy="0"/>
          <a:chOff x="0" y="0"/>
          <a:chExt cx="0" cy="0"/>
        </a:xfrm>
      </p:grpSpPr>
      <p:pic>
        <p:nvPicPr>
          <p:cNvPr id="523" name="Google Shape;523;p51"/>
          <p:cNvPicPr preferRelativeResize="0"/>
          <p:nvPr/>
        </p:nvPicPr>
        <p:blipFill rotWithShape="1">
          <a:blip r:embed="rId3">
            <a:alphaModFix/>
          </a:blip>
          <a:srcRect l="3485" t="37522" r="80925" b="51848"/>
          <a:stretch/>
        </p:blipFill>
        <p:spPr>
          <a:xfrm>
            <a:off x="2498650" y="111575"/>
            <a:ext cx="1995250" cy="1051250"/>
          </a:xfrm>
          <a:prstGeom prst="rect">
            <a:avLst/>
          </a:prstGeom>
          <a:noFill/>
          <a:ln>
            <a:noFill/>
          </a:ln>
        </p:spPr>
      </p:pic>
      <p:pic>
        <p:nvPicPr>
          <p:cNvPr id="524" name="Google Shape;524;p51"/>
          <p:cNvPicPr preferRelativeResize="0"/>
          <p:nvPr/>
        </p:nvPicPr>
        <p:blipFill rotWithShape="1">
          <a:blip r:embed="rId4">
            <a:alphaModFix/>
          </a:blip>
          <a:srcRect l="4510" t="47313" r="62322" b="46115"/>
          <a:stretch/>
        </p:blipFill>
        <p:spPr>
          <a:xfrm>
            <a:off x="4493900" y="225002"/>
            <a:ext cx="4382326" cy="670924"/>
          </a:xfrm>
          <a:prstGeom prst="rect">
            <a:avLst/>
          </a:prstGeom>
          <a:noFill/>
          <a:ln>
            <a:noFill/>
          </a:ln>
        </p:spPr>
      </p:pic>
      <p:pic>
        <p:nvPicPr>
          <p:cNvPr id="525" name="Google Shape;525;p51"/>
          <p:cNvPicPr preferRelativeResize="0"/>
          <p:nvPr/>
        </p:nvPicPr>
        <p:blipFill>
          <a:blip r:embed="rId5">
            <a:alphaModFix/>
          </a:blip>
          <a:stretch>
            <a:fillRect/>
          </a:stretch>
        </p:blipFill>
        <p:spPr>
          <a:xfrm>
            <a:off x="4572000" y="1087300"/>
            <a:ext cx="4325100" cy="2823325"/>
          </a:xfrm>
          <a:prstGeom prst="rect">
            <a:avLst/>
          </a:prstGeom>
          <a:noFill/>
          <a:ln>
            <a:noFill/>
          </a:ln>
        </p:spPr>
      </p:pic>
      <p:sp>
        <p:nvSpPr>
          <p:cNvPr id="526" name="Google Shape;526;p51"/>
          <p:cNvSpPr txBox="1"/>
          <p:nvPr/>
        </p:nvSpPr>
        <p:spPr>
          <a:xfrm>
            <a:off x="165500" y="819725"/>
            <a:ext cx="4245000" cy="3821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200"/>
              </a:spcBef>
              <a:spcAft>
                <a:spcPts val="0"/>
              </a:spcAft>
              <a:buClr>
                <a:schemeClr val="dk1"/>
              </a:buClr>
              <a:buSzPts val="1100"/>
              <a:buFont typeface="Arial"/>
              <a:buNone/>
            </a:pPr>
            <a:r>
              <a:rPr lang="en" sz="1200" b="1">
                <a:solidFill>
                  <a:srgbClr val="333333"/>
                </a:solidFill>
                <a:latin typeface="Open Sans"/>
                <a:ea typeface="Open Sans"/>
                <a:cs typeface="Open Sans"/>
                <a:sym typeface="Open Sans"/>
              </a:rPr>
              <a:t>History: </a:t>
            </a:r>
            <a:r>
              <a:rPr lang="en" sz="1200">
                <a:solidFill>
                  <a:srgbClr val="333333"/>
                </a:solidFill>
                <a:latin typeface="Open Sans"/>
                <a:ea typeface="Open Sans"/>
                <a:cs typeface="Open Sans"/>
                <a:sym typeface="Open Sans"/>
              </a:rPr>
              <a:t>During a 1912 Egyptian excavation, German archaeologist Ludwig Borchardt discovered the bust of Nefertiti, a 14th Century BC Egyptian queen. He claimed to have an agreement with the Egyptian government that included rights to half his finds and — using this as justification — Berlin has proudly displayed the item since 1923. But a new document suggests Borchardt intentionally misled Egyptian authorities about Nefertiti, showing the bust in a poor light and lying about its composition in order to keep his most-prized find. The Egyptian Supreme Council of Antiquities has repeatedly asked Germany to give the bust back — or at the very least let it return home on a temporary basis.</a:t>
            </a:r>
            <a:endParaRPr sz="1200">
              <a:solidFill>
                <a:srgbClr val="333333"/>
              </a:solidFill>
              <a:latin typeface="Open Sans"/>
              <a:ea typeface="Open Sans"/>
              <a:cs typeface="Open Sans"/>
              <a:sym typeface="Open Sans"/>
            </a:endParaRPr>
          </a:p>
          <a:p>
            <a:pPr marL="0" lvl="0" indent="0" algn="l" rtl="0">
              <a:lnSpc>
                <a:spcPct val="115000"/>
              </a:lnSpc>
              <a:spcBef>
                <a:spcPts val="1700"/>
              </a:spcBef>
              <a:spcAft>
                <a:spcPts val="0"/>
              </a:spcAft>
              <a:buClr>
                <a:schemeClr val="dk1"/>
              </a:buClr>
              <a:buSzPts val="1100"/>
              <a:buFont typeface="Arial"/>
              <a:buNone/>
            </a:pPr>
            <a:r>
              <a:rPr lang="en" sz="1200" b="1">
                <a:solidFill>
                  <a:srgbClr val="333333"/>
                </a:solidFill>
                <a:latin typeface="Open Sans"/>
                <a:ea typeface="Open Sans"/>
                <a:cs typeface="Open Sans"/>
                <a:sym typeface="Open Sans"/>
              </a:rPr>
              <a:t>Current Status:</a:t>
            </a:r>
            <a:r>
              <a:rPr lang="en" sz="1200">
                <a:solidFill>
                  <a:srgbClr val="333333"/>
                </a:solidFill>
                <a:latin typeface="Open Sans"/>
                <a:ea typeface="Open Sans"/>
                <a:cs typeface="Open Sans"/>
                <a:sym typeface="Open Sans"/>
              </a:rPr>
              <a:t> Germany insists their ownership of Nefertiti is without doubt, and Berlin's Egyptian Museum curators maintain that even a brief loan may damage the bust.</a:t>
            </a:r>
            <a:endParaRPr sz="1200">
              <a:solidFill>
                <a:srgbClr val="333333"/>
              </a:solidFill>
              <a:latin typeface="Open Sans"/>
              <a:ea typeface="Open Sans"/>
              <a:cs typeface="Open Sans"/>
              <a:sym typeface="Open Sans"/>
            </a:endParaRPr>
          </a:p>
          <a:p>
            <a:pPr marL="0" lvl="0" indent="0" algn="l" rtl="0">
              <a:spcBef>
                <a:spcPts val="1700"/>
              </a:spcBef>
              <a:spcAft>
                <a:spcPts val="0"/>
              </a:spcAft>
              <a:buNone/>
            </a:pPr>
            <a:endParaRPr sz="1200">
              <a:latin typeface="Open Sans"/>
              <a:ea typeface="Open Sans"/>
              <a:cs typeface="Open Sans"/>
              <a:sym typeface="Open Sans"/>
            </a:endParaRPr>
          </a:p>
        </p:txBody>
      </p:sp>
      <p:sp>
        <p:nvSpPr>
          <p:cNvPr id="527" name="Google Shape;527;p51"/>
          <p:cNvSpPr txBox="1"/>
          <p:nvPr/>
        </p:nvSpPr>
        <p:spPr>
          <a:xfrm>
            <a:off x="4539125" y="3932375"/>
            <a:ext cx="4605000" cy="98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1"/>
                </a:solidFill>
                <a:latin typeface="Open Sans"/>
                <a:ea typeface="Open Sans"/>
                <a:cs typeface="Open Sans"/>
                <a:sym typeface="Open Sans"/>
              </a:rPr>
              <a:t>If you were Germany, would you let Egypt borrow the bust? Why or why not?</a:t>
            </a:r>
            <a:endParaRPr b="1">
              <a:solidFill>
                <a:schemeClr val="dk1"/>
              </a:solidFill>
              <a:latin typeface="Open Sans"/>
              <a:ea typeface="Open Sans"/>
              <a:cs typeface="Open Sans"/>
              <a:sym typeface="Open Sans"/>
            </a:endParaRPr>
          </a:p>
          <a:p>
            <a:pPr marL="0" lvl="0" indent="0" algn="l" rtl="0">
              <a:spcBef>
                <a:spcPts val="0"/>
              </a:spcBef>
              <a:spcAft>
                <a:spcPts val="0"/>
              </a:spcAft>
              <a:buNone/>
            </a:pPr>
            <a:endParaRPr b="1">
              <a:latin typeface="Open Sans"/>
              <a:ea typeface="Open Sans"/>
              <a:cs typeface="Open Sans"/>
              <a:sym typeface="Open Sans"/>
            </a:endParaRPr>
          </a:p>
          <a:p>
            <a:pPr marL="0" lvl="0" indent="0" algn="l" rtl="0">
              <a:spcBef>
                <a:spcPts val="0"/>
              </a:spcBef>
              <a:spcAft>
                <a:spcPts val="0"/>
              </a:spcAft>
              <a:buNone/>
            </a:pPr>
            <a:r>
              <a:rPr lang="en" b="1">
                <a:latin typeface="Open Sans"/>
                <a:ea typeface="Open Sans"/>
                <a:cs typeface="Open Sans"/>
                <a:sym typeface="Open Sans"/>
              </a:rPr>
              <a:t>Who do you think is the rightful owner and why?</a:t>
            </a:r>
            <a:endParaRPr b="1">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pic>
        <p:nvPicPr>
          <p:cNvPr id="81" name="Google Shape;81;p16"/>
          <p:cNvPicPr preferRelativeResize="0"/>
          <p:nvPr/>
        </p:nvPicPr>
        <p:blipFill>
          <a:blip r:embed="rId3">
            <a:alphaModFix/>
          </a:blip>
          <a:stretch>
            <a:fillRect/>
          </a:stretch>
        </p:blipFill>
        <p:spPr>
          <a:xfrm>
            <a:off x="671950" y="193950"/>
            <a:ext cx="7972425" cy="4781550"/>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pic>
        <p:nvPicPr>
          <p:cNvPr id="532" name="Google Shape;532;p52"/>
          <p:cNvPicPr preferRelativeResize="0"/>
          <p:nvPr/>
        </p:nvPicPr>
        <p:blipFill>
          <a:blip r:embed="rId3">
            <a:alphaModFix/>
          </a:blip>
          <a:stretch>
            <a:fillRect/>
          </a:stretch>
        </p:blipFill>
        <p:spPr>
          <a:xfrm>
            <a:off x="803375" y="932500"/>
            <a:ext cx="2327675" cy="2711225"/>
          </a:xfrm>
          <a:prstGeom prst="rect">
            <a:avLst/>
          </a:prstGeom>
          <a:noFill/>
          <a:ln>
            <a:noFill/>
          </a:ln>
        </p:spPr>
      </p:pic>
      <p:sp>
        <p:nvSpPr>
          <p:cNvPr id="533" name="Google Shape;533;p52"/>
          <p:cNvSpPr txBox="1"/>
          <p:nvPr/>
        </p:nvSpPr>
        <p:spPr>
          <a:xfrm>
            <a:off x="3401050" y="1323450"/>
            <a:ext cx="4165500" cy="147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a:latin typeface="Bree Serif"/>
                <a:ea typeface="Bree Serif"/>
                <a:cs typeface="Bree Serif"/>
                <a:sym typeface="Bree Serif"/>
              </a:rPr>
              <a:t>Ancient Art</a:t>
            </a:r>
            <a:endParaRPr sz="6000">
              <a:latin typeface="Bree Serif"/>
              <a:ea typeface="Bree Serif"/>
              <a:cs typeface="Bree Serif"/>
              <a:sym typeface="Bree Serif"/>
            </a:endParaRPr>
          </a:p>
        </p:txBody>
      </p:sp>
      <p:sp>
        <p:nvSpPr>
          <p:cNvPr id="534" name="Google Shape;534;p52"/>
          <p:cNvSpPr txBox="1"/>
          <p:nvPr/>
        </p:nvSpPr>
        <p:spPr>
          <a:xfrm>
            <a:off x="3324850" y="2420750"/>
            <a:ext cx="4165500" cy="1141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Economica"/>
                <a:ea typeface="Economica"/>
                <a:cs typeface="Economica"/>
                <a:sym typeface="Economica"/>
              </a:rPr>
              <a:t>T E R M    1   •   W E E K   6</a:t>
            </a:r>
            <a:endParaRPr sz="2400">
              <a:latin typeface="Economica"/>
              <a:ea typeface="Economica"/>
              <a:cs typeface="Economica"/>
              <a:sym typeface="Economica"/>
            </a:endParaRPr>
          </a:p>
        </p:txBody>
      </p:sp>
      <p:pic>
        <p:nvPicPr>
          <p:cNvPr id="2" name="Picture 1">
            <a:extLst>
              <a:ext uri="{FF2B5EF4-FFF2-40B4-BE49-F238E27FC236}">
                <a16:creationId xmlns:a16="http://schemas.microsoft.com/office/drawing/2014/main" id="{5D61E71B-804B-5F49-3967-6E6BF60D7D53}"/>
              </a:ext>
            </a:extLst>
          </p:cNvPr>
          <p:cNvPicPr>
            <a:picLocks noChangeAspect="1"/>
          </p:cNvPicPr>
          <p:nvPr/>
        </p:nvPicPr>
        <p:blipFill>
          <a:blip r:embed="rId4"/>
          <a:stretch>
            <a:fillRect/>
          </a:stretch>
        </p:blipFill>
        <p:spPr>
          <a:xfrm>
            <a:off x="7028953" y="4791475"/>
            <a:ext cx="1833162" cy="112810"/>
          </a:xfrm>
          <a:prstGeom prst="rect">
            <a:avLst/>
          </a:prstGeom>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pic>
        <p:nvPicPr>
          <p:cNvPr id="539" name="Google Shape;539;p53"/>
          <p:cNvPicPr preferRelativeResize="0"/>
          <p:nvPr/>
        </p:nvPicPr>
        <p:blipFill>
          <a:blip r:embed="rId3">
            <a:alphaModFix/>
          </a:blip>
          <a:stretch>
            <a:fillRect/>
          </a:stretch>
        </p:blipFill>
        <p:spPr>
          <a:xfrm>
            <a:off x="1897687" y="1558638"/>
            <a:ext cx="4793201" cy="3147052"/>
          </a:xfrm>
          <a:prstGeom prst="rect">
            <a:avLst/>
          </a:prstGeom>
          <a:noFill/>
          <a:ln>
            <a:noFill/>
          </a:ln>
        </p:spPr>
      </p:pic>
      <p:pic>
        <p:nvPicPr>
          <p:cNvPr id="540" name="Google Shape;540;p53"/>
          <p:cNvPicPr preferRelativeResize="0"/>
          <p:nvPr/>
        </p:nvPicPr>
        <p:blipFill>
          <a:blip r:embed="rId4">
            <a:alphaModFix/>
          </a:blip>
          <a:stretch>
            <a:fillRect/>
          </a:stretch>
        </p:blipFill>
        <p:spPr>
          <a:xfrm>
            <a:off x="6715480" y="1466100"/>
            <a:ext cx="1904370" cy="3364925"/>
          </a:xfrm>
          <a:prstGeom prst="rect">
            <a:avLst/>
          </a:prstGeom>
          <a:noFill/>
          <a:ln>
            <a:noFill/>
          </a:ln>
        </p:spPr>
      </p:pic>
      <p:pic>
        <p:nvPicPr>
          <p:cNvPr id="541" name="Google Shape;541;p53"/>
          <p:cNvPicPr preferRelativeResize="0"/>
          <p:nvPr/>
        </p:nvPicPr>
        <p:blipFill>
          <a:blip r:embed="rId5">
            <a:alphaModFix/>
          </a:blip>
          <a:stretch>
            <a:fillRect/>
          </a:stretch>
        </p:blipFill>
        <p:spPr>
          <a:xfrm>
            <a:off x="309964" y="930559"/>
            <a:ext cx="1197379" cy="2825167"/>
          </a:xfrm>
          <a:prstGeom prst="rect">
            <a:avLst/>
          </a:prstGeom>
          <a:noFill/>
          <a:ln>
            <a:noFill/>
          </a:ln>
        </p:spPr>
      </p:pic>
      <p:sp>
        <p:nvSpPr>
          <p:cNvPr id="542" name="Google Shape;542;p53"/>
          <p:cNvSpPr txBox="1"/>
          <p:nvPr/>
        </p:nvSpPr>
        <p:spPr>
          <a:xfrm>
            <a:off x="434050" y="3755725"/>
            <a:ext cx="1018500" cy="31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Cleopatra</a:t>
            </a:r>
            <a:endParaRPr/>
          </a:p>
        </p:txBody>
      </p:sp>
      <p:pic>
        <p:nvPicPr>
          <p:cNvPr id="543" name="Google Shape;543;p53"/>
          <p:cNvPicPr preferRelativeResize="0"/>
          <p:nvPr/>
        </p:nvPicPr>
        <p:blipFill rotWithShape="1">
          <a:blip r:embed="rId6">
            <a:alphaModFix/>
          </a:blip>
          <a:srcRect l="4510" t="6021" r="62322" b="87968"/>
          <a:stretch/>
        </p:blipFill>
        <p:spPr>
          <a:xfrm>
            <a:off x="189675" y="145061"/>
            <a:ext cx="4382326" cy="613651"/>
          </a:xfrm>
          <a:prstGeom prst="rect">
            <a:avLst/>
          </a:prstGeom>
          <a:noFill/>
          <a:ln>
            <a:noFill/>
          </a:ln>
        </p:spPr>
      </p:pic>
      <p:pic>
        <p:nvPicPr>
          <p:cNvPr id="544" name="Google Shape;544;p53"/>
          <p:cNvPicPr preferRelativeResize="0"/>
          <p:nvPr/>
        </p:nvPicPr>
        <p:blipFill rotWithShape="1">
          <a:blip r:embed="rId7">
            <a:alphaModFix/>
          </a:blip>
          <a:srcRect l="53483" t="89936" r="12011"/>
          <a:stretch/>
        </p:blipFill>
        <p:spPr>
          <a:xfrm>
            <a:off x="4654375" y="76200"/>
            <a:ext cx="2272526" cy="914874"/>
          </a:xfrm>
          <a:prstGeom prst="rect">
            <a:avLst/>
          </a:prstGeom>
          <a:noFill/>
          <a:ln>
            <a:noFill/>
          </a:ln>
        </p:spPr>
      </p:pic>
      <p:sp>
        <p:nvSpPr>
          <p:cNvPr id="545" name="Google Shape;545;p53"/>
          <p:cNvSpPr txBox="1"/>
          <p:nvPr/>
        </p:nvSpPr>
        <p:spPr>
          <a:xfrm>
            <a:off x="4848425" y="958950"/>
            <a:ext cx="3728700" cy="387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Write your name in Egyptian Hieroglyphics:</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54"/>
          <p:cNvPicPr preferRelativeResize="0"/>
          <p:nvPr/>
        </p:nvPicPr>
        <p:blipFill rotWithShape="1">
          <a:blip r:embed="rId3">
            <a:alphaModFix/>
          </a:blip>
          <a:srcRect l="52294" t="36025" b="52967"/>
          <a:stretch/>
        </p:blipFill>
        <p:spPr>
          <a:xfrm>
            <a:off x="4648200" y="142000"/>
            <a:ext cx="2951202" cy="939900"/>
          </a:xfrm>
          <a:prstGeom prst="rect">
            <a:avLst/>
          </a:prstGeom>
          <a:noFill/>
          <a:ln>
            <a:noFill/>
          </a:ln>
        </p:spPr>
      </p:pic>
      <p:pic>
        <p:nvPicPr>
          <p:cNvPr id="551" name="Google Shape;551;p54"/>
          <p:cNvPicPr preferRelativeResize="0"/>
          <p:nvPr/>
        </p:nvPicPr>
        <p:blipFill rotWithShape="1">
          <a:blip r:embed="rId4">
            <a:alphaModFix/>
          </a:blip>
          <a:srcRect l="4510" t="16822" r="62322" b="77167"/>
          <a:stretch/>
        </p:blipFill>
        <p:spPr>
          <a:xfrm>
            <a:off x="275125" y="256605"/>
            <a:ext cx="4382326" cy="613651"/>
          </a:xfrm>
          <a:prstGeom prst="rect">
            <a:avLst/>
          </a:prstGeom>
          <a:noFill/>
          <a:ln>
            <a:noFill/>
          </a:ln>
        </p:spPr>
      </p:pic>
      <p:sp>
        <p:nvSpPr>
          <p:cNvPr id="552" name="Google Shape;552;p54"/>
          <p:cNvSpPr txBox="1"/>
          <p:nvPr/>
        </p:nvSpPr>
        <p:spPr>
          <a:xfrm>
            <a:off x="176538" y="3865725"/>
            <a:ext cx="4579500" cy="1201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highlight>
                  <a:srgbClr val="FFFFFF"/>
                </a:highlight>
                <a:latin typeface="Open Sans"/>
                <a:ea typeface="Open Sans"/>
                <a:cs typeface="Open Sans"/>
                <a:sym typeface="Open Sans"/>
              </a:rPr>
              <a:t>At one last hope for finding the young king’s tomb, Carter begged Carnarvon who was funding the excavation for one last season. He agreed and on November 1, 1922, he continued in the Valley of the Kings. Three days later, on November 4, </a:t>
            </a:r>
            <a:r>
              <a:rPr lang="en" sz="1000">
                <a:uFill>
                  <a:noFill/>
                </a:uFill>
                <a:latin typeface="Open Sans"/>
                <a:ea typeface="Open Sans"/>
                <a:cs typeface="Open Sans"/>
                <a:sym typeface="Open Sans"/>
                <a:hlinkClick r:id="rId5"/>
              </a:rPr>
              <a:t>they found the stairway</a:t>
            </a:r>
            <a:r>
              <a:rPr lang="en" sz="1000">
                <a:highlight>
                  <a:srgbClr val="FFFFFF"/>
                </a:highlight>
                <a:latin typeface="Open Sans"/>
                <a:ea typeface="Open Sans"/>
                <a:cs typeface="Open Sans"/>
                <a:sym typeface="Open Sans"/>
              </a:rPr>
              <a:t> that led to the unopened tomb of Tutankhamun. Upon entering he was asked if he could see anything. His reply, “Wonderful things! Wonderful things!”</a:t>
            </a:r>
            <a:endParaRPr sz="1000">
              <a:latin typeface="Open Sans"/>
              <a:ea typeface="Open Sans"/>
              <a:cs typeface="Open Sans"/>
              <a:sym typeface="Open Sans"/>
            </a:endParaRPr>
          </a:p>
        </p:txBody>
      </p:sp>
      <p:pic>
        <p:nvPicPr>
          <p:cNvPr id="553" name="Google Shape;553;p54"/>
          <p:cNvPicPr preferRelativeResize="0"/>
          <p:nvPr/>
        </p:nvPicPr>
        <p:blipFill>
          <a:blip r:embed="rId6">
            <a:alphaModFix/>
          </a:blip>
          <a:stretch>
            <a:fillRect/>
          </a:stretch>
        </p:blipFill>
        <p:spPr>
          <a:xfrm>
            <a:off x="275075" y="946450"/>
            <a:ext cx="4382400" cy="2919263"/>
          </a:xfrm>
          <a:prstGeom prst="rect">
            <a:avLst/>
          </a:prstGeom>
          <a:noFill/>
          <a:ln>
            <a:noFill/>
          </a:ln>
        </p:spPr>
      </p:pic>
      <p:pic>
        <p:nvPicPr>
          <p:cNvPr id="554" name="Google Shape;554;p54"/>
          <p:cNvPicPr preferRelativeResize="0"/>
          <p:nvPr/>
        </p:nvPicPr>
        <p:blipFill>
          <a:blip r:embed="rId7">
            <a:alphaModFix/>
          </a:blip>
          <a:stretch>
            <a:fillRect/>
          </a:stretch>
        </p:blipFill>
        <p:spPr>
          <a:xfrm>
            <a:off x="5061125" y="1422350"/>
            <a:ext cx="3552950" cy="3478326"/>
          </a:xfrm>
          <a:prstGeom prst="rect">
            <a:avLst/>
          </a:prstGeom>
          <a:noFill/>
          <a:ln>
            <a:noFill/>
          </a:ln>
        </p:spPr>
      </p:pic>
      <p:sp>
        <p:nvSpPr>
          <p:cNvPr id="555" name="Google Shape;555;p54"/>
          <p:cNvSpPr txBox="1"/>
          <p:nvPr/>
        </p:nvSpPr>
        <p:spPr>
          <a:xfrm>
            <a:off x="5416200" y="3715550"/>
            <a:ext cx="3026100" cy="93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Open Sans"/>
                <a:ea typeface="Open Sans"/>
                <a:cs typeface="Open Sans"/>
                <a:sym typeface="Open Sans"/>
              </a:rPr>
              <a:t>If you were to collect your most valued items today, what would they be and why? What are your treasures?</a:t>
            </a:r>
            <a:endParaRPr>
              <a:latin typeface="Open Sans"/>
              <a:ea typeface="Open Sans"/>
              <a:cs typeface="Open Sans"/>
              <a:sym typeface="Open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0" name="Google Shape;560;p55"/>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561" name="Google Shape;561;p55"/>
          <p:cNvPicPr preferRelativeResize="0"/>
          <p:nvPr/>
        </p:nvPicPr>
        <p:blipFill>
          <a:blip r:embed="rId4">
            <a:alphaModFix/>
          </a:blip>
          <a:stretch>
            <a:fillRect/>
          </a:stretch>
        </p:blipFill>
        <p:spPr>
          <a:xfrm>
            <a:off x="214375" y="974214"/>
            <a:ext cx="5290627" cy="3854304"/>
          </a:xfrm>
          <a:prstGeom prst="rect">
            <a:avLst/>
          </a:prstGeom>
          <a:noFill/>
          <a:ln>
            <a:noFill/>
          </a:ln>
        </p:spPr>
      </p:pic>
      <p:sp>
        <p:nvSpPr>
          <p:cNvPr id="562" name="Google Shape;562;p55"/>
          <p:cNvSpPr txBox="1"/>
          <p:nvPr/>
        </p:nvSpPr>
        <p:spPr>
          <a:xfrm>
            <a:off x="5608950" y="890775"/>
            <a:ext cx="2871300" cy="378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Link the images and words</a:t>
            </a:r>
            <a:endParaRPr/>
          </a:p>
        </p:txBody>
      </p:sp>
      <p:sp>
        <p:nvSpPr>
          <p:cNvPr id="563" name="Google Shape;563;p55"/>
          <p:cNvSpPr txBox="1"/>
          <p:nvPr/>
        </p:nvSpPr>
        <p:spPr>
          <a:xfrm>
            <a:off x="5608950" y="1221400"/>
            <a:ext cx="3171000" cy="385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Can you identify the following items in the </a:t>
            </a:r>
            <a:r>
              <a:rPr lang="en" i="1">
                <a:latin typeface="Open Sans"/>
                <a:ea typeface="Open Sans"/>
                <a:cs typeface="Open Sans"/>
                <a:sym typeface="Open Sans"/>
              </a:rPr>
              <a:t>Palette of King Narmer</a:t>
            </a:r>
            <a:r>
              <a:rPr lang="en">
                <a:latin typeface="Open Sans"/>
                <a:ea typeface="Open Sans"/>
                <a:cs typeface="Open Sans"/>
                <a:sym typeface="Open Sans"/>
              </a:rPr>
              <a:t> of Hierakonpolis, Egypt?</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Beheaded enemies</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Egypts Unification</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Hathor (divine mother)</a:t>
            </a:r>
            <a:endParaRPr sz="1200">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Hieroglyphic of Narmer’s name</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Horus (Protector of pharaohs)</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solidFill>
                  <a:schemeClr val="dk1"/>
                </a:solidFill>
                <a:latin typeface="Open Sans"/>
                <a:ea typeface="Open Sans"/>
                <a:cs typeface="Open Sans"/>
                <a:sym typeface="Open Sans"/>
              </a:rPr>
              <a:t>Narmer (crown of lower Egypt</a:t>
            </a:r>
            <a:r>
              <a:rPr lang="en" sz="1200">
                <a:latin typeface="Open Sans"/>
                <a:ea typeface="Open Sans"/>
                <a:cs typeface="Open Sans"/>
                <a:sym typeface="Open Sans"/>
              </a:rPr>
              <a: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Narmer (crown of upper Egypt)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Papyrus (lower Egypt)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Slain enemies</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Superhuman strength of King</a:t>
            </a:r>
            <a:endParaRPr sz="1200">
              <a:latin typeface="Open Sans"/>
              <a:ea typeface="Open Sans"/>
              <a:cs typeface="Open Sans"/>
              <a:sym typeface="Open Sans"/>
            </a:endParaRPr>
          </a:p>
        </p:txBody>
      </p:sp>
      <p:pic>
        <p:nvPicPr>
          <p:cNvPr id="564" name="Google Shape;564;p55"/>
          <p:cNvPicPr preferRelativeResize="0"/>
          <p:nvPr/>
        </p:nvPicPr>
        <p:blipFill rotWithShape="1">
          <a:blip r:embed="rId5">
            <a:alphaModFix/>
          </a:blip>
          <a:srcRect l="52036" t="78531" r="11238" b="11741"/>
          <a:stretch/>
        </p:blipFill>
        <p:spPr>
          <a:xfrm>
            <a:off x="4728526" y="109375"/>
            <a:ext cx="2219050" cy="811251"/>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69" name="Google Shape;569;p56"/>
          <p:cNvPicPr preferRelativeResize="0"/>
          <p:nvPr/>
        </p:nvPicPr>
        <p:blipFill rotWithShape="1">
          <a:blip r:embed="rId3">
            <a:alphaModFix/>
          </a:blip>
          <a:srcRect l="4510" t="27568" r="62322" b="66421"/>
          <a:stretch/>
        </p:blipFill>
        <p:spPr>
          <a:xfrm>
            <a:off x="265550" y="208163"/>
            <a:ext cx="4382326" cy="613651"/>
          </a:xfrm>
          <a:prstGeom prst="rect">
            <a:avLst/>
          </a:prstGeom>
          <a:noFill/>
          <a:ln>
            <a:noFill/>
          </a:ln>
        </p:spPr>
      </p:pic>
      <p:pic>
        <p:nvPicPr>
          <p:cNvPr id="570" name="Google Shape;570;p56"/>
          <p:cNvPicPr preferRelativeResize="0"/>
          <p:nvPr/>
        </p:nvPicPr>
        <p:blipFill>
          <a:blip r:embed="rId4">
            <a:alphaModFix/>
          </a:blip>
          <a:stretch>
            <a:fillRect/>
          </a:stretch>
        </p:blipFill>
        <p:spPr>
          <a:xfrm>
            <a:off x="214375" y="974214"/>
            <a:ext cx="5290627" cy="3854304"/>
          </a:xfrm>
          <a:prstGeom prst="rect">
            <a:avLst/>
          </a:prstGeom>
          <a:noFill/>
          <a:ln>
            <a:noFill/>
          </a:ln>
        </p:spPr>
      </p:pic>
      <p:sp>
        <p:nvSpPr>
          <p:cNvPr id="571" name="Google Shape;571;p56"/>
          <p:cNvSpPr txBox="1"/>
          <p:nvPr/>
        </p:nvSpPr>
        <p:spPr>
          <a:xfrm>
            <a:off x="5701475" y="974175"/>
            <a:ext cx="3171000" cy="385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Can you identify the following items in the </a:t>
            </a:r>
            <a:r>
              <a:rPr lang="en" i="1">
                <a:latin typeface="Open Sans"/>
                <a:ea typeface="Open Sans"/>
                <a:cs typeface="Open Sans"/>
                <a:sym typeface="Open Sans"/>
              </a:rPr>
              <a:t>Palette of King Narmer</a:t>
            </a:r>
            <a:r>
              <a:rPr lang="en">
                <a:latin typeface="Open Sans"/>
                <a:ea typeface="Open Sans"/>
                <a:cs typeface="Open Sans"/>
                <a:sym typeface="Open Sans"/>
              </a:rPr>
              <a:t> of Hierakonpolis, Egypt?</a:t>
            </a:r>
            <a:endParaRPr>
              <a:latin typeface="Open Sans"/>
              <a:ea typeface="Open Sans"/>
              <a:cs typeface="Open Sans"/>
              <a:sym typeface="Open Sans"/>
            </a:endParaRPr>
          </a:p>
          <a:p>
            <a:pPr marL="0" lvl="0" indent="0" algn="l" rtl="0">
              <a:spcBef>
                <a:spcPts val="0"/>
              </a:spcBef>
              <a:spcAft>
                <a:spcPts val="0"/>
              </a:spcAft>
              <a:buNone/>
            </a:pPr>
            <a:endParaRPr>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Beheaded enemies</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Egypts Unification</a:t>
            </a:r>
            <a:endParaRPr sz="1200">
              <a:solidFill>
                <a:schemeClr val="dk1"/>
              </a:solidFill>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Hathor (divine mother)</a:t>
            </a:r>
            <a:endParaRPr sz="1200">
              <a:latin typeface="Open Sans"/>
              <a:ea typeface="Open Sans"/>
              <a:cs typeface="Open Sans"/>
              <a:sym typeface="Open Sans"/>
            </a:endParaRPr>
          </a:p>
          <a:p>
            <a:pPr marL="457200" lvl="0" indent="-304800" algn="l" rtl="0">
              <a:lnSpc>
                <a:spcPct val="150000"/>
              </a:lnSpc>
              <a:spcBef>
                <a:spcPts val="0"/>
              </a:spcBef>
              <a:spcAft>
                <a:spcPts val="0"/>
              </a:spcAft>
              <a:buClr>
                <a:schemeClr val="dk1"/>
              </a:buClr>
              <a:buSzPts val="1200"/>
              <a:buFont typeface="Open Sans"/>
              <a:buChar char="❏"/>
            </a:pPr>
            <a:r>
              <a:rPr lang="en" sz="1200">
                <a:solidFill>
                  <a:schemeClr val="dk1"/>
                </a:solidFill>
                <a:latin typeface="Open Sans"/>
                <a:ea typeface="Open Sans"/>
                <a:cs typeface="Open Sans"/>
                <a:sym typeface="Open Sans"/>
              </a:rPr>
              <a:t>Hieroglyphic of Narmer’s name</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Horus (Protector of pharaohs)</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solidFill>
                  <a:schemeClr val="dk1"/>
                </a:solidFill>
                <a:latin typeface="Open Sans"/>
                <a:ea typeface="Open Sans"/>
                <a:cs typeface="Open Sans"/>
                <a:sym typeface="Open Sans"/>
              </a:rPr>
              <a:t>Narmer (crown of lower Egypt</a:t>
            </a:r>
            <a:r>
              <a:rPr lang="en" sz="1200">
                <a:latin typeface="Open Sans"/>
                <a:ea typeface="Open Sans"/>
                <a:cs typeface="Open Sans"/>
                <a:sym typeface="Open Sans"/>
              </a:rPr>
              <a: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Narmer (crown of upper Egypt)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Papyrus (lower Egypt)</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Slain enemies</a:t>
            </a:r>
            <a:endParaRPr sz="1200">
              <a:latin typeface="Open Sans"/>
              <a:ea typeface="Open Sans"/>
              <a:cs typeface="Open Sans"/>
              <a:sym typeface="Open Sans"/>
            </a:endParaRPr>
          </a:p>
          <a:p>
            <a:pPr marL="457200" lvl="0" indent="-304800" algn="l" rtl="0">
              <a:lnSpc>
                <a:spcPct val="150000"/>
              </a:lnSpc>
              <a:spcBef>
                <a:spcPts val="0"/>
              </a:spcBef>
              <a:spcAft>
                <a:spcPts val="0"/>
              </a:spcAft>
              <a:buSzPts val="1200"/>
              <a:buFont typeface="Open Sans"/>
              <a:buChar char="❏"/>
            </a:pPr>
            <a:r>
              <a:rPr lang="en" sz="1200">
                <a:latin typeface="Open Sans"/>
                <a:ea typeface="Open Sans"/>
                <a:cs typeface="Open Sans"/>
                <a:sym typeface="Open Sans"/>
              </a:rPr>
              <a:t>Superhuman strength of King</a:t>
            </a:r>
            <a:endParaRPr sz="1200">
              <a:latin typeface="Open Sans"/>
              <a:ea typeface="Open Sans"/>
              <a:cs typeface="Open Sans"/>
              <a:sym typeface="Open Sans"/>
            </a:endParaRPr>
          </a:p>
        </p:txBody>
      </p:sp>
      <p:cxnSp>
        <p:nvCxnSpPr>
          <p:cNvPr id="572" name="Google Shape;572;p56"/>
          <p:cNvCxnSpPr/>
          <p:nvPr/>
        </p:nvCxnSpPr>
        <p:spPr>
          <a:xfrm rot="10800000">
            <a:off x="5102425" y="1941575"/>
            <a:ext cx="867600" cy="51600"/>
          </a:xfrm>
          <a:prstGeom prst="straightConnector1">
            <a:avLst/>
          </a:prstGeom>
          <a:noFill/>
          <a:ln w="9525" cap="flat" cmpd="sng">
            <a:solidFill>
              <a:srgbClr val="CC0000"/>
            </a:solidFill>
            <a:prstDash val="solid"/>
            <a:round/>
            <a:headEnd type="none" w="med" len="med"/>
            <a:tailEnd type="none" w="med" len="med"/>
          </a:ln>
        </p:spPr>
      </p:cxnSp>
      <p:cxnSp>
        <p:nvCxnSpPr>
          <p:cNvPr id="573" name="Google Shape;573;p56"/>
          <p:cNvCxnSpPr/>
          <p:nvPr/>
        </p:nvCxnSpPr>
        <p:spPr>
          <a:xfrm flipH="1">
            <a:off x="4183350" y="2272050"/>
            <a:ext cx="1797000" cy="557700"/>
          </a:xfrm>
          <a:prstGeom prst="straightConnector1">
            <a:avLst/>
          </a:prstGeom>
          <a:noFill/>
          <a:ln w="9525" cap="flat" cmpd="sng">
            <a:solidFill>
              <a:srgbClr val="00FFFF"/>
            </a:solidFill>
            <a:prstDash val="solid"/>
            <a:round/>
            <a:headEnd type="none" w="med" len="med"/>
            <a:tailEnd type="none" w="med" len="med"/>
          </a:ln>
        </p:spPr>
      </p:cxnSp>
      <p:cxnSp>
        <p:nvCxnSpPr>
          <p:cNvPr id="574" name="Google Shape;574;p56"/>
          <p:cNvCxnSpPr/>
          <p:nvPr/>
        </p:nvCxnSpPr>
        <p:spPr>
          <a:xfrm rot="10800000">
            <a:off x="671600" y="1497475"/>
            <a:ext cx="5288100" cy="1043100"/>
          </a:xfrm>
          <a:prstGeom prst="straightConnector1">
            <a:avLst/>
          </a:prstGeom>
          <a:noFill/>
          <a:ln w="9525" cap="flat" cmpd="sng">
            <a:solidFill>
              <a:srgbClr val="CC0000"/>
            </a:solidFill>
            <a:prstDash val="solid"/>
            <a:round/>
            <a:headEnd type="none" w="med" len="med"/>
            <a:tailEnd type="none" w="med" len="med"/>
          </a:ln>
        </p:spPr>
      </p:cxnSp>
      <p:cxnSp>
        <p:nvCxnSpPr>
          <p:cNvPr id="575" name="Google Shape;575;p56"/>
          <p:cNvCxnSpPr/>
          <p:nvPr/>
        </p:nvCxnSpPr>
        <p:spPr>
          <a:xfrm rot="10800000">
            <a:off x="4348350" y="4120775"/>
            <a:ext cx="1632000" cy="382200"/>
          </a:xfrm>
          <a:prstGeom prst="straightConnector1">
            <a:avLst/>
          </a:prstGeom>
          <a:noFill/>
          <a:ln w="9525" cap="flat" cmpd="sng">
            <a:solidFill>
              <a:srgbClr val="00FFFF"/>
            </a:solidFill>
            <a:prstDash val="solid"/>
            <a:round/>
            <a:headEnd type="none" w="med" len="med"/>
            <a:tailEnd type="none" w="med" len="med"/>
          </a:ln>
        </p:spPr>
      </p:cxnSp>
      <p:cxnSp>
        <p:nvCxnSpPr>
          <p:cNvPr id="576" name="Google Shape;576;p56"/>
          <p:cNvCxnSpPr/>
          <p:nvPr/>
        </p:nvCxnSpPr>
        <p:spPr>
          <a:xfrm rot="10800000">
            <a:off x="3584125" y="1765875"/>
            <a:ext cx="2385900" cy="1611300"/>
          </a:xfrm>
          <a:prstGeom prst="straightConnector1">
            <a:avLst/>
          </a:prstGeom>
          <a:noFill/>
          <a:ln w="9525" cap="flat" cmpd="sng">
            <a:solidFill>
              <a:srgbClr val="00FFFF"/>
            </a:solidFill>
            <a:prstDash val="solid"/>
            <a:round/>
            <a:headEnd type="none" w="med" len="med"/>
            <a:tailEnd type="none" w="med" len="med"/>
          </a:ln>
        </p:spPr>
      </p:cxnSp>
      <p:cxnSp>
        <p:nvCxnSpPr>
          <p:cNvPr id="577" name="Google Shape;577;p56"/>
          <p:cNvCxnSpPr/>
          <p:nvPr/>
        </p:nvCxnSpPr>
        <p:spPr>
          <a:xfrm rot="10800000">
            <a:off x="1487550" y="1910375"/>
            <a:ext cx="4492800" cy="1725000"/>
          </a:xfrm>
          <a:prstGeom prst="straightConnector1">
            <a:avLst/>
          </a:prstGeom>
          <a:noFill/>
          <a:ln w="9525" cap="flat" cmpd="sng">
            <a:solidFill>
              <a:srgbClr val="CC0000"/>
            </a:solidFill>
            <a:prstDash val="solid"/>
            <a:round/>
            <a:headEnd type="none" w="med" len="med"/>
            <a:tailEnd type="none" w="med" len="med"/>
          </a:ln>
        </p:spPr>
      </p:cxnSp>
      <p:cxnSp>
        <p:nvCxnSpPr>
          <p:cNvPr id="578" name="Google Shape;578;p56"/>
          <p:cNvCxnSpPr/>
          <p:nvPr/>
        </p:nvCxnSpPr>
        <p:spPr>
          <a:xfrm flipH="1">
            <a:off x="1766250" y="4213775"/>
            <a:ext cx="4214100" cy="206700"/>
          </a:xfrm>
          <a:prstGeom prst="straightConnector1">
            <a:avLst/>
          </a:prstGeom>
          <a:noFill/>
          <a:ln w="9525" cap="flat" cmpd="sng">
            <a:solidFill>
              <a:srgbClr val="CC0000"/>
            </a:solidFill>
            <a:prstDash val="solid"/>
            <a:round/>
            <a:headEnd type="none" w="med" len="med"/>
            <a:tailEnd type="none" w="med" len="med"/>
          </a:ln>
        </p:spPr>
      </p:cxnSp>
      <p:cxnSp>
        <p:nvCxnSpPr>
          <p:cNvPr id="579" name="Google Shape;579;p56"/>
          <p:cNvCxnSpPr/>
          <p:nvPr/>
        </p:nvCxnSpPr>
        <p:spPr>
          <a:xfrm rot="10800000">
            <a:off x="4245275" y="1476600"/>
            <a:ext cx="1745400" cy="1363500"/>
          </a:xfrm>
          <a:prstGeom prst="straightConnector1">
            <a:avLst/>
          </a:prstGeom>
          <a:noFill/>
          <a:ln w="9525" cap="flat" cmpd="sng">
            <a:solidFill>
              <a:srgbClr val="00FFFF"/>
            </a:solidFill>
            <a:prstDash val="solid"/>
            <a:round/>
            <a:headEnd type="none" w="med" len="med"/>
            <a:tailEnd type="none" w="med" len="med"/>
          </a:ln>
        </p:spPr>
      </p:cxnSp>
      <p:cxnSp>
        <p:nvCxnSpPr>
          <p:cNvPr id="580" name="Google Shape;580;p56"/>
          <p:cNvCxnSpPr/>
          <p:nvPr/>
        </p:nvCxnSpPr>
        <p:spPr>
          <a:xfrm rot="10800000">
            <a:off x="2282750" y="2013975"/>
            <a:ext cx="3666600" cy="1074000"/>
          </a:xfrm>
          <a:prstGeom prst="straightConnector1">
            <a:avLst/>
          </a:prstGeom>
          <a:noFill/>
          <a:ln w="9525" cap="flat" cmpd="sng">
            <a:solidFill>
              <a:srgbClr val="CC0000"/>
            </a:solidFill>
            <a:prstDash val="solid"/>
            <a:round/>
            <a:headEnd type="none" w="med" len="med"/>
            <a:tailEnd type="none" w="med" len="med"/>
          </a:ln>
        </p:spPr>
      </p:cxnSp>
      <p:cxnSp>
        <p:nvCxnSpPr>
          <p:cNvPr id="581" name="Google Shape;581;p56"/>
          <p:cNvCxnSpPr/>
          <p:nvPr/>
        </p:nvCxnSpPr>
        <p:spPr>
          <a:xfrm>
            <a:off x="2365425" y="2519925"/>
            <a:ext cx="3594300" cy="1404600"/>
          </a:xfrm>
          <a:prstGeom prst="straightConnector1">
            <a:avLst/>
          </a:prstGeom>
          <a:noFill/>
          <a:ln w="9525" cap="flat" cmpd="sng">
            <a:solidFill>
              <a:srgbClr val="CC0000"/>
            </a:solidFill>
            <a:prstDash val="solid"/>
            <a:round/>
            <a:headEnd type="none" w="med" len="med"/>
            <a:tailEnd type="none" w="med" len="med"/>
          </a:ln>
        </p:spPr>
      </p:cxnSp>
      <p:pic>
        <p:nvPicPr>
          <p:cNvPr id="582" name="Google Shape;582;p56"/>
          <p:cNvPicPr preferRelativeResize="0"/>
          <p:nvPr/>
        </p:nvPicPr>
        <p:blipFill rotWithShape="1">
          <a:blip r:embed="rId5">
            <a:alphaModFix/>
          </a:blip>
          <a:srcRect l="52036" t="78531" r="11238" b="11741"/>
          <a:stretch/>
        </p:blipFill>
        <p:spPr>
          <a:xfrm>
            <a:off x="4728526" y="109375"/>
            <a:ext cx="2219050" cy="811251"/>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86"/>
        <p:cNvGrpSpPr/>
        <p:nvPr/>
      </p:nvGrpSpPr>
      <p:grpSpPr>
        <a:xfrm>
          <a:off x="0" y="0"/>
          <a:ext cx="0" cy="0"/>
          <a:chOff x="0" y="0"/>
          <a:chExt cx="0" cy="0"/>
        </a:xfrm>
      </p:grpSpPr>
      <p:pic>
        <p:nvPicPr>
          <p:cNvPr id="587" name="Google Shape;587;p57"/>
          <p:cNvPicPr preferRelativeResize="0"/>
          <p:nvPr/>
        </p:nvPicPr>
        <p:blipFill rotWithShape="1">
          <a:blip r:embed="rId3">
            <a:alphaModFix/>
          </a:blip>
          <a:srcRect l="42831" t="14099" r="38860" b="75271"/>
          <a:stretch/>
        </p:blipFill>
        <p:spPr>
          <a:xfrm>
            <a:off x="4388375" y="76201"/>
            <a:ext cx="2412399" cy="1082249"/>
          </a:xfrm>
          <a:prstGeom prst="rect">
            <a:avLst/>
          </a:prstGeom>
          <a:noFill/>
          <a:ln>
            <a:noFill/>
          </a:ln>
        </p:spPr>
      </p:pic>
      <p:pic>
        <p:nvPicPr>
          <p:cNvPr id="588" name="Google Shape;588;p57"/>
          <p:cNvPicPr preferRelativeResize="0"/>
          <p:nvPr/>
        </p:nvPicPr>
        <p:blipFill rotWithShape="1">
          <a:blip r:embed="rId4">
            <a:alphaModFix/>
          </a:blip>
          <a:srcRect l="4510" t="37657" r="62322" b="56332"/>
          <a:stretch/>
        </p:blipFill>
        <p:spPr>
          <a:xfrm>
            <a:off x="113150" y="145027"/>
            <a:ext cx="4382326" cy="613651"/>
          </a:xfrm>
          <a:prstGeom prst="rect">
            <a:avLst/>
          </a:prstGeom>
          <a:noFill/>
          <a:ln>
            <a:noFill/>
          </a:ln>
        </p:spPr>
      </p:pic>
      <p:pic>
        <p:nvPicPr>
          <p:cNvPr id="589" name="Google Shape;589;p57"/>
          <p:cNvPicPr preferRelativeResize="0"/>
          <p:nvPr/>
        </p:nvPicPr>
        <p:blipFill>
          <a:blip r:embed="rId5">
            <a:alphaModFix/>
          </a:blip>
          <a:stretch>
            <a:fillRect/>
          </a:stretch>
        </p:blipFill>
        <p:spPr>
          <a:xfrm>
            <a:off x="152400" y="911076"/>
            <a:ext cx="4382325" cy="2851435"/>
          </a:xfrm>
          <a:prstGeom prst="rect">
            <a:avLst/>
          </a:prstGeom>
          <a:noFill/>
          <a:ln>
            <a:noFill/>
          </a:ln>
        </p:spPr>
      </p:pic>
      <p:sp>
        <p:nvSpPr>
          <p:cNvPr id="590" name="Google Shape;590;p57"/>
          <p:cNvSpPr txBox="1"/>
          <p:nvPr/>
        </p:nvSpPr>
        <p:spPr>
          <a:xfrm>
            <a:off x="4693200" y="3187350"/>
            <a:ext cx="4382400" cy="1816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000" b="1">
                <a:latin typeface="Open Sans"/>
                <a:ea typeface="Open Sans"/>
                <a:cs typeface="Open Sans"/>
                <a:sym typeface="Open Sans"/>
              </a:rPr>
              <a:t>Pectoral and Necklace of</a:t>
            </a:r>
            <a:endParaRPr sz="1000" b="1">
              <a:latin typeface="Open Sans"/>
              <a:ea typeface="Open Sans"/>
              <a:cs typeface="Open Sans"/>
              <a:sym typeface="Open Sans"/>
            </a:endParaRPr>
          </a:p>
          <a:p>
            <a:pPr marL="0" lvl="0" indent="0" algn="l" rtl="0">
              <a:lnSpc>
                <a:spcPct val="100000"/>
              </a:lnSpc>
              <a:spcBef>
                <a:spcPts val="0"/>
              </a:spcBef>
              <a:spcAft>
                <a:spcPts val="0"/>
              </a:spcAft>
              <a:buNone/>
            </a:pPr>
            <a:r>
              <a:rPr lang="en" sz="1000" b="1">
                <a:latin typeface="Open Sans"/>
                <a:ea typeface="Open Sans"/>
                <a:cs typeface="Open Sans"/>
                <a:sym typeface="Open Sans"/>
              </a:rPr>
              <a:t>Sithathoryunet with the Name of Senwosret II </a:t>
            </a:r>
            <a:endParaRPr sz="1000" b="1">
              <a:latin typeface="Open Sans"/>
              <a:ea typeface="Open Sans"/>
              <a:cs typeface="Open Sans"/>
              <a:sym typeface="Open Sans"/>
            </a:endParaRPr>
          </a:p>
          <a:p>
            <a:pPr marL="0" lvl="0" indent="0" algn="l" rtl="0">
              <a:lnSpc>
                <a:spcPct val="100000"/>
              </a:lnSpc>
              <a:spcBef>
                <a:spcPts val="0"/>
              </a:spcBef>
              <a:spcAft>
                <a:spcPts val="0"/>
              </a:spcAft>
              <a:buNone/>
            </a:pPr>
            <a:r>
              <a:rPr lang="en" sz="1000">
                <a:latin typeface="Open Sans"/>
                <a:ea typeface="Open Sans"/>
                <a:cs typeface="Open Sans"/>
                <a:sym typeface="Open Sans"/>
              </a:rPr>
              <a:t>Metropolitan Museum of Art</a:t>
            </a:r>
            <a:endParaRPr sz="1000">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Period:</a:t>
            </a:r>
            <a:r>
              <a:rPr lang="en" sz="1000">
                <a:solidFill>
                  <a:schemeClr val="dk1"/>
                </a:solidFill>
                <a:latin typeface="Open Sans"/>
                <a:ea typeface="Open Sans"/>
                <a:cs typeface="Open Sans"/>
                <a:sym typeface="Open Sans"/>
              </a:rPr>
              <a:t> Middle Kingdom</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Dynasty:</a:t>
            </a:r>
            <a:r>
              <a:rPr lang="en" sz="1000">
                <a:solidFill>
                  <a:schemeClr val="dk1"/>
                </a:solidFill>
                <a:latin typeface="Open Sans"/>
                <a:ea typeface="Open Sans"/>
                <a:cs typeface="Open Sans"/>
                <a:sym typeface="Open Sans"/>
              </a:rPr>
              <a:t> Dynasty 12</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Reign:</a:t>
            </a:r>
            <a:r>
              <a:rPr lang="en" sz="1000">
                <a:solidFill>
                  <a:schemeClr val="dk1"/>
                </a:solidFill>
                <a:latin typeface="Open Sans"/>
                <a:ea typeface="Open Sans"/>
                <a:cs typeface="Open Sans"/>
                <a:sym typeface="Open Sans"/>
              </a:rPr>
              <a:t> reign of Senwosret II</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Date:</a:t>
            </a:r>
            <a:r>
              <a:rPr lang="en" sz="1000">
                <a:solidFill>
                  <a:schemeClr val="dk1"/>
                </a:solidFill>
                <a:latin typeface="Open Sans"/>
                <a:ea typeface="Open Sans"/>
                <a:cs typeface="Open Sans"/>
                <a:sym typeface="Open Sans"/>
              </a:rPr>
              <a:t> ca. 1887–1878 B.C.</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Geography:</a:t>
            </a:r>
            <a:r>
              <a:rPr lang="en" sz="1000">
                <a:solidFill>
                  <a:schemeClr val="dk1"/>
                </a:solidFill>
                <a:latin typeface="Open Sans"/>
                <a:ea typeface="Open Sans"/>
                <a:cs typeface="Open Sans"/>
                <a:sym typeface="Open Sans"/>
              </a:rPr>
              <a:t> From Egypt, Fayum Entrance Area, Lahun, Tomb of Sithathoryunet (BSA Tomb 8), BSAE excavations 1914</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Clr>
                <a:schemeClr val="dk1"/>
              </a:buClr>
              <a:buSzPts val="1100"/>
              <a:buFont typeface="Arial"/>
              <a:buNone/>
            </a:pPr>
            <a:r>
              <a:rPr lang="en" sz="1000" b="1">
                <a:solidFill>
                  <a:schemeClr val="dk1"/>
                </a:solidFill>
                <a:latin typeface="Open Sans"/>
                <a:ea typeface="Open Sans"/>
                <a:cs typeface="Open Sans"/>
                <a:sym typeface="Open Sans"/>
              </a:rPr>
              <a:t>Medium:</a:t>
            </a:r>
            <a:r>
              <a:rPr lang="en" sz="1000">
                <a:solidFill>
                  <a:schemeClr val="dk1"/>
                </a:solidFill>
                <a:latin typeface="Open Sans"/>
                <a:ea typeface="Open Sans"/>
                <a:cs typeface="Open Sans"/>
                <a:sym typeface="Open Sans"/>
              </a:rPr>
              <a:t> Gold, carnelian, lapis lazuli, turquoise, garnet (pectoral)</a:t>
            </a:r>
            <a:endParaRPr sz="1000">
              <a:solidFill>
                <a:schemeClr val="dk1"/>
              </a:solidFill>
              <a:latin typeface="Open Sans"/>
              <a:ea typeface="Open Sans"/>
              <a:cs typeface="Open Sans"/>
              <a:sym typeface="Open Sans"/>
            </a:endParaRPr>
          </a:p>
          <a:p>
            <a:pPr marL="0" lvl="0" indent="0" algn="l" rtl="0">
              <a:lnSpc>
                <a:spcPct val="100000"/>
              </a:lnSpc>
              <a:spcBef>
                <a:spcPts val="0"/>
              </a:spcBef>
              <a:spcAft>
                <a:spcPts val="0"/>
              </a:spcAft>
              <a:buNone/>
            </a:pPr>
            <a:r>
              <a:rPr lang="en" sz="1000">
                <a:solidFill>
                  <a:schemeClr val="dk1"/>
                </a:solidFill>
                <a:latin typeface="Open Sans"/>
                <a:ea typeface="Open Sans"/>
                <a:cs typeface="Open Sans"/>
                <a:sym typeface="Open Sans"/>
              </a:rPr>
              <a:t>Gold, carnelian, lapis lazuli, turquoise, green feldspar (necklace)</a:t>
            </a:r>
            <a:endParaRPr sz="1000">
              <a:latin typeface="Open Sans"/>
              <a:ea typeface="Open Sans"/>
              <a:cs typeface="Open Sans"/>
              <a:sym typeface="Open Sans"/>
            </a:endParaRPr>
          </a:p>
        </p:txBody>
      </p:sp>
      <p:sp>
        <p:nvSpPr>
          <p:cNvPr id="591" name="Google Shape;591;p57"/>
          <p:cNvSpPr txBox="1"/>
          <p:nvPr/>
        </p:nvSpPr>
        <p:spPr>
          <a:xfrm>
            <a:off x="76175" y="3776275"/>
            <a:ext cx="4464600" cy="10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highlight>
                  <a:srgbClr val="FFFFFF"/>
                </a:highlight>
                <a:latin typeface="Open Sans"/>
                <a:ea typeface="Open Sans"/>
                <a:cs typeface="Open Sans"/>
                <a:sym typeface="Open Sans"/>
              </a:rPr>
              <a:t>Found in the underground tomb of Princess Sithathoryunet along with other jewels, hieroglyphic signs make up the design. The whole may be read: "The god of the rising sun grants life and dominion over all that the sun encircles for one million one hundred thousand years [i.e., eternity] to King Khakheperre [Senwosret II]." 	         - The MET, NYC</a:t>
            </a:r>
            <a:endParaRPr sz="1200">
              <a:solidFill>
                <a:schemeClr val="dk1"/>
              </a:solidFill>
              <a:highlight>
                <a:srgbClr val="FFFFFF"/>
              </a:highlight>
              <a:latin typeface="Open Sans"/>
              <a:ea typeface="Open Sans"/>
              <a:cs typeface="Open Sans"/>
              <a:sym typeface="Open Sans"/>
            </a:endParaRPr>
          </a:p>
        </p:txBody>
      </p:sp>
      <p:sp>
        <p:nvSpPr>
          <p:cNvPr id="592" name="Google Shape;592;p57"/>
          <p:cNvSpPr txBox="1"/>
          <p:nvPr/>
        </p:nvSpPr>
        <p:spPr>
          <a:xfrm>
            <a:off x="4693200" y="1370550"/>
            <a:ext cx="1894500" cy="20991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b="1">
                <a:latin typeface="Open Sans"/>
                <a:ea typeface="Open Sans"/>
                <a:cs typeface="Open Sans"/>
                <a:sym typeface="Open Sans"/>
              </a:rPr>
              <a:t>Using hieroglyphics, design a piece of Egyptian jewelry incorporating at least 2 principles of art.</a:t>
            </a:r>
            <a:endParaRPr sz="1600" b="1">
              <a:latin typeface="Open Sans"/>
              <a:ea typeface="Open Sans"/>
              <a:cs typeface="Open Sans"/>
              <a:sym typeface="Open Sans"/>
            </a:endParaRPr>
          </a:p>
        </p:txBody>
      </p:sp>
      <p:pic>
        <p:nvPicPr>
          <p:cNvPr id="593" name="Google Shape;593;p57"/>
          <p:cNvPicPr preferRelativeResize="0"/>
          <p:nvPr/>
        </p:nvPicPr>
        <p:blipFill rotWithShape="1">
          <a:blip r:embed="rId6">
            <a:alphaModFix/>
          </a:blip>
          <a:srcRect l="5766" t="1293" r="3572" b="2921"/>
          <a:stretch/>
        </p:blipFill>
        <p:spPr>
          <a:xfrm>
            <a:off x="6764950" y="221225"/>
            <a:ext cx="2169300" cy="3107384"/>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pic>
        <p:nvPicPr>
          <p:cNvPr id="598" name="Google Shape;598;p58"/>
          <p:cNvPicPr preferRelativeResize="0"/>
          <p:nvPr/>
        </p:nvPicPr>
        <p:blipFill>
          <a:blip r:embed="rId3">
            <a:alphaModFix/>
          </a:blip>
          <a:stretch>
            <a:fillRect/>
          </a:stretch>
        </p:blipFill>
        <p:spPr>
          <a:xfrm>
            <a:off x="4000500" y="152400"/>
            <a:ext cx="4991101" cy="4991101"/>
          </a:xfrm>
          <a:prstGeom prst="rect">
            <a:avLst/>
          </a:prstGeom>
          <a:noFill/>
          <a:ln>
            <a:noFill/>
          </a:ln>
        </p:spPr>
      </p:pic>
      <p:pic>
        <p:nvPicPr>
          <p:cNvPr id="599" name="Google Shape;599;p58"/>
          <p:cNvPicPr preferRelativeResize="0"/>
          <p:nvPr/>
        </p:nvPicPr>
        <p:blipFill rotWithShape="1">
          <a:blip r:embed="rId4">
            <a:alphaModFix/>
          </a:blip>
          <a:srcRect l="9638" t="47313" r="69230" b="46115"/>
          <a:stretch/>
        </p:blipFill>
        <p:spPr>
          <a:xfrm>
            <a:off x="182575" y="251450"/>
            <a:ext cx="2792126" cy="670924"/>
          </a:xfrm>
          <a:prstGeom prst="rect">
            <a:avLst/>
          </a:prstGeom>
          <a:noFill/>
          <a:ln>
            <a:noFill/>
          </a:ln>
        </p:spPr>
      </p:pic>
      <p:pic>
        <p:nvPicPr>
          <p:cNvPr id="600" name="Google Shape;600;p58"/>
          <p:cNvPicPr preferRelativeResize="0"/>
          <p:nvPr/>
        </p:nvPicPr>
        <p:blipFill rotWithShape="1">
          <a:blip r:embed="rId5">
            <a:alphaModFix/>
          </a:blip>
          <a:srcRect l="2765" t="9648" r="2537" b="8997"/>
          <a:stretch/>
        </p:blipFill>
        <p:spPr>
          <a:xfrm rot="1164462">
            <a:off x="5856941" y="450999"/>
            <a:ext cx="2036567" cy="1399550"/>
          </a:xfrm>
          <a:prstGeom prst="rect">
            <a:avLst/>
          </a:prstGeom>
          <a:noFill/>
          <a:ln>
            <a:noFill/>
          </a:ln>
        </p:spPr>
      </p:pic>
      <p:sp>
        <p:nvSpPr>
          <p:cNvPr id="601" name="Google Shape;601;p58"/>
          <p:cNvSpPr txBox="1"/>
          <p:nvPr/>
        </p:nvSpPr>
        <p:spPr>
          <a:xfrm rot="1138262">
            <a:off x="6447991" y="810962"/>
            <a:ext cx="1642622" cy="30833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000">
                <a:latin typeface="Open Sans"/>
                <a:ea typeface="Open Sans"/>
                <a:cs typeface="Open Sans"/>
                <a:sym typeface="Open Sans"/>
              </a:rPr>
              <a:t>Papyrus Paper</a:t>
            </a:r>
            <a:endParaRPr sz="1000">
              <a:latin typeface="Open Sans"/>
              <a:ea typeface="Open Sans"/>
              <a:cs typeface="Open Sans"/>
              <a:sym typeface="Open Sans"/>
            </a:endParaRPr>
          </a:p>
        </p:txBody>
      </p:sp>
      <p:sp>
        <p:nvSpPr>
          <p:cNvPr id="602" name="Google Shape;602;p58"/>
          <p:cNvSpPr/>
          <p:nvPr/>
        </p:nvSpPr>
        <p:spPr>
          <a:xfrm rot="1153693">
            <a:off x="5856460" y="982070"/>
            <a:ext cx="1850110" cy="753808"/>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58"/>
          <p:cNvSpPr txBox="1"/>
          <p:nvPr/>
        </p:nvSpPr>
        <p:spPr>
          <a:xfrm>
            <a:off x="123550" y="1601575"/>
            <a:ext cx="4493100" cy="3171600"/>
          </a:xfrm>
          <a:prstGeom prst="rect">
            <a:avLst/>
          </a:prstGeom>
          <a:noFill/>
          <a:ln>
            <a:noFill/>
          </a:ln>
        </p:spPr>
        <p:txBody>
          <a:bodyPr spcFirstLastPara="1" wrap="square" lIns="91425" tIns="91425" rIns="91425" bIns="91425" anchor="t" anchorCtr="0">
            <a:noAutofit/>
          </a:bodyPr>
          <a:lstStyle/>
          <a:p>
            <a:pPr marL="457200" lvl="0" indent="-311150" algn="l" rtl="0">
              <a:lnSpc>
                <a:spcPct val="150000"/>
              </a:lnSpc>
              <a:spcBef>
                <a:spcPts val="0"/>
              </a:spcBef>
              <a:spcAft>
                <a:spcPts val="0"/>
              </a:spcAft>
              <a:buClr>
                <a:schemeClr val="dk1"/>
              </a:buClr>
              <a:buSzPts val="1300"/>
              <a:buFont typeface="Open Sans"/>
              <a:buAutoNum type="arabicPeriod"/>
            </a:pPr>
            <a:r>
              <a:rPr lang="en" sz="1300">
                <a:solidFill>
                  <a:schemeClr val="dk1"/>
                </a:solidFill>
                <a:latin typeface="Open Sans"/>
                <a:ea typeface="Open Sans"/>
                <a:cs typeface="Open Sans"/>
                <a:sym typeface="Open Sans"/>
              </a:rPr>
              <a:t>Clip near the base stalk of the papyrus plant.</a:t>
            </a:r>
            <a:endParaRPr sz="1300">
              <a:solidFill>
                <a:schemeClr val="dk1"/>
              </a:solidFill>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Peel the outer layer of the papyrus</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Split the papyrus reed into strips using a knife.</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Soak papyrus strips in water.</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Lay out strips in two perpendicular layers.</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Express extra water by pressing a rolling pin across the top or pounding with round mallet.</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Place sheet in press &amp; then remove.</a:t>
            </a:r>
            <a:endParaRPr sz="1300">
              <a:latin typeface="Open Sans"/>
              <a:ea typeface="Open Sans"/>
              <a:cs typeface="Open Sans"/>
              <a:sym typeface="Open Sans"/>
            </a:endParaRPr>
          </a:p>
          <a:p>
            <a:pPr marL="457200" lvl="0" indent="-311150" algn="l" rtl="0">
              <a:lnSpc>
                <a:spcPct val="150000"/>
              </a:lnSpc>
              <a:spcBef>
                <a:spcPts val="0"/>
              </a:spcBef>
              <a:spcAft>
                <a:spcPts val="0"/>
              </a:spcAft>
              <a:buClr>
                <a:schemeClr val="dk1"/>
              </a:buClr>
              <a:buSzPts val="1300"/>
              <a:buFont typeface="Open Sans"/>
              <a:buAutoNum type="arabicPeriod"/>
            </a:pPr>
            <a:r>
              <a:rPr lang="en" sz="1300">
                <a:latin typeface="Open Sans"/>
                <a:ea typeface="Open Sans"/>
                <a:cs typeface="Open Sans"/>
                <a:sym typeface="Open Sans"/>
              </a:rPr>
              <a:t>Burnish with a stone (rub a stone over the top to smooth).</a:t>
            </a:r>
            <a:endParaRPr sz="1300">
              <a:latin typeface="Open Sans"/>
              <a:ea typeface="Open Sans"/>
              <a:cs typeface="Open Sans"/>
              <a:sym typeface="Open Sans"/>
            </a:endParaRPr>
          </a:p>
        </p:txBody>
      </p:sp>
      <p:sp>
        <p:nvSpPr>
          <p:cNvPr id="604" name="Google Shape;604;p58"/>
          <p:cNvSpPr txBox="1"/>
          <p:nvPr/>
        </p:nvSpPr>
        <p:spPr>
          <a:xfrm>
            <a:off x="225575" y="1060200"/>
            <a:ext cx="4197300" cy="59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300" b="1">
                <a:latin typeface="Open Sans"/>
                <a:ea typeface="Open Sans"/>
                <a:cs typeface="Open Sans"/>
                <a:sym typeface="Open Sans"/>
              </a:rPr>
              <a:t>Instead of using words, use pictures for the</a:t>
            </a:r>
            <a:endParaRPr sz="1300" b="1">
              <a:latin typeface="Open Sans"/>
              <a:ea typeface="Open Sans"/>
              <a:cs typeface="Open Sans"/>
              <a:sym typeface="Open Sans"/>
            </a:endParaRPr>
          </a:p>
          <a:p>
            <a:pPr marL="0" lvl="0" indent="0" algn="l" rtl="0">
              <a:spcBef>
                <a:spcPts val="0"/>
              </a:spcBef>
              <a:spcAft>
                <a:spcPts val="0"/>
              </a:spcAft>
              <a:buNone/>
            </a:pPr>
            <a:r>
              <a:rPr lang="en" sz="1300" b="1">
                <a:latin typeface="Open Sans"/>
                <a:ea typeface="Open Sans"/>
                <a:cs typeface="Open Sans"/>
                <a:sym typeface="Open Sans"/>
              </a:rPr>
              <a:t>recipe card. Sketch the following steps:</a:t>
            </a:r>
            <a:endParaRPr sz="1300" b="1">
              <a:latin typeface="Open Sans"/>
              <a:ea typeface="Open Sans"/>
              <a:cs typeface="Open Sans"/>
              <a:sym typeface="Open Sans"/>
            </a:endParaRPr>
          </a:p>
        </p:txBody>
      </p:sp>
      <p:pic>
        <p:nvPicPr>
          <p:cNvPr id="605" name="Google Shape;605;p58"/>
          <p:cNvPicPr preferRelativeResize="0"/>
          <p:nvPr/>
        </p:nvPicPr>
        <p:blipFill>
          <a:blip r:embed="rId6">
            <a:alphaModFix/>
          </a:blip>
          <a:stretch>
            <a:fillRect/>
          </a:stretch>
        </p:blipFill>
        <p:spPr>
          <a:xfrm>
            <a:off x="7178425" y="1377925"/>
            <a:ext cx="1686366" cy="2248501"/>
          </a:xfrm>
          <a:prstGeom prst="rect">
            <a:avLst/>
          </a:prstGeom>
          <a:noFill/>
          <a:ln>
            <a:noFill/>
          </a:ln>
        </p:spPr>
      </p:pic>
      <p:pic>
        <p:nvPicPr>
          <p:cNvPr id="606" name="Google Shape;606;p58"/>
          <p:cNvPicPr preferRelativeResize="0"/>
          <p:nvPr/>
        </p:nvPicPr>
        <p:blipFill rotWithShape="1">
          <a:blip r:embed="rId7">
            <a:alphaModFix/>
          </a:blip>
          <a:srcRect t="80983" r="56816" b="8384"/>
          <a:stretch/>
        </p:blipFill>
        <p:spPr>
          <a:xfrm>
            <a:off x="3065200" y="251450"/>
            <a:ext cx="1973950" cy="67092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pic>
        <p:nvPicPr>
          <p:cNvPr id="86" name="Google Shape;86;p17"/>
          <p:cNvPicPr preferRelativeResize="0"/>
          <p:nvPr/>
        </p:nvPicPr>
        <p:blipFill>
          <a:blip r:embed="rId3">
            <a:alphaModFix/>
          </a:blip>
          <a:stretch>
            <a:fillRect/>
          </a:stretch>
        </p:blipFill>
        <p:spPr>
          <a:xfrm>
            <a:off x="4623050" y="265300"/>
            <a:ext cx="4167125" cy="460250"/>
          </a:xfrm>
          <a:prstGeom prst="rect">
            <a:avLst/>
          </a:prstGeom>
          <a:noFill/>
          <a:ln>
            <a:noFill/>
          </a:ln>
        </p:spPr>
      </p:pic>
      <p:pic>
        <p:nvPicPr>
          <p:cNvPr id="87" name="Google Shape;87;p17"/>
          <p:cNvPicPr preferRelativeResize="0"/>
          <p:nvPr/>
        </p:nvPicPr>
        <p:blipFill>
          <a:blip r:embed="rId4">
            <a:alphaModFix/>
          </a:blip>
          <a:stretch>
            <a:fillRect/>
          </a:stretch>
        </p:blipFill>
        <p:spPr>
          <a:xfrm>
            <a:off x="2551300" y="331150"/>
            <a:ext cx="1898650" cy="636500"/>
          </a:xfrm>
          <a:prstGeom prst="rect">
            <a:avLst/>
          </a:prstGeom>
          <a:noFill/>
          <a:ln>
            <a:noFill/>
          </a:ln>
        </p:spPr>
      </p:pic>
      <p:sp>
        <p:nvSpPr>
          <p:cNvPr id="88" name="Google Shape;88;p17"/>
          <p:cNvSpPr/>
          <p:nvPr/>
        </p:nvSpPr>
        <p:spPr>
          <a:xfrm>
            <a:off x="442400" y="2484725"/>
            <a:ext cx="1599300" cy="2342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17"/>
          <p:cNvSpPr txBox="1"/>
          <p:nvPr/>
        </p:nvSpPr>
        <p:spPr>
          <a:xfrm>
            <a:off x="469700" y="2559050"/>
            <a:ext cx="1599300" cy="207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omfortaa"/>
                <a:ea typeface="Comfortaa"/>
                <a:cs typeface="Comfortaa"/>
                <a:sym typeface="Comfortaa"/>
              </a:rPr>
              <a:t>How old is it?</a:t>
            </a:r>
            <a:endParaRPr sz="2400">
              <a:latin typeface="Comfortaa"/>
              <a:ea typeface="Comfortaa"/>
              <a:cs typeface="Comfortaa"/>
              <a:sym typeface="Comfortaa"/>
            </a:endParaRPr>
          </a:p>
        </p:txBody>
      </p:sp>
      <p:sp>
        <p:nvSpPr>
          <p:cNvPr id="90" name="Google Shape;90;p17"/>
          <p:cNvSpPr/>
          <p:nvPr/>
        </p:nvSpPr>
        <p:spPr>
          <a:xfrm>
            <a:off x="2145200" y="2484725"/>
            <a:ext cx="1599300" cy="2342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17"/>
          <p:cNvSpPr txBox="1"/>
          <p:nvPr/>
        </p:nvSpPr>
        <p:spPr>
          <a:xfrm>
            <a:off x="2096300" y="2559050"/>
            <a:ext cx="1599300" cy="207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omfortaa"/>
                <a:ea typeface="Comfortaa"/>
                <a:cs typeface="Comfortaa"/>
                <a:sym typeface="Comfortaa"/>
              </a:rPr>
              <a:t>What style is it?</a:t>
            </a:r>
            <a:endParaRPr sz="2400">
              <a:latin typeface="Comfortaa"/>
              <a:ea typeface="Comfortaa"/>
              <a:cs typeface="Comfortaa"/>
              <a:sym typeface="Comfortaa"/>
            </a:endParaRPr>
          </a:p>
        </p:txBody>
      </p:sp>
      <p:sp>
        <p:nvSpPr>
          <p:cNvPr id="92" name="Google Shape;92;p17"/>
          <p:cNvSpPr/>
          <p:nvPr/>
        </p:nvSpPr>
        <p:spPr>
          <a:xfrm>
            <a:off x="3848000" y="2484725"/>
            <a:ext cx="1599300" cy="2342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17"/>
          <p:cNvSpPr txBox="1"/>
          <p:nvPr/>
        </p:nvSpPr>
        <p:spPr>
          <a:xfrm>
            <a:off x="3875300" y="2559050"/>
            <a:ext cx="1599300" cy="207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omfortaa"/>
                <a:ea typeface="Comfortaa"/>
                <a:cs typeface="Comfortaa"/>
                <a:sym typeface="Comfortaa"/>
              </a:rPr>
              <a:t>What is its subject?</a:t>
            </a:r>
            <a:endParaRPr sz="2400">
              <a:latin typeface="Comfortaa"/>
              <a:ea typeface="Comfortaa"/>
              <a:cs typeface="Comfortaa"/>
              <a:sym typeface="Comfortaa"/>
            </a:endParaRPr>
          </a:p>
        </p:txBody>
      </p:sp>
      <p:sp>
        <p:nvSpPr>
          <p:cNvPr id="94" name="Google Shape;94;p17"/>
          <p:cNvSpPr/>
          <p:nvPr/>
        </p:nvSpPr>
        <p:spPr>
          <a:xfrm>
            <a:off x="5550800" y="2484725"/>
            <a:ext cx="1599300" cy="2342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17"/>
          <p:cNvSpPr txBox="1"/>
          <p:nvPr/>
        </p:nvSpPr>
        <p:spPr>
          <a:xfrm>
            <a:off x="5578100" y="2559050"/>
            <a:ext cx="1599300" cy="972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omfortaa"/>
                <a:ea typeface="Comfortaa"/>
                <a:cs typeface="Comfortaa"/>
                <a:sym typeface="Comfortaa"/>
              </a:rPr>
              <a:t>Who made it?</a:t>
            </a:r>
            <a:endParaRPr sz="2400">
              <a:latin typeface="Comfortaa"/>
              <a:ea typeface="Comfortaa"/>
              <a:cs typeface="Comfortaa"/>
              <a:sym typeface="Comfortaa"/>
            </a:endParaRPr>
          </a:p>
        </p:txBody>
      </p:sp>
      <p:sp>
        <p:nvSpPr>
          <p:cNvPr id="96" name="Google Shape;96;p17"/>
          <p:cNvSpPr/>
          <p:nvPr/>
        </p:nvSpPr>
        <p:spPr>
          <a:xfrm>
            <a:off x="7253600" y="2484725"/>
            <a:ext cx="1599300" cy="2342400"/>
          </a:xfrm>
          <a:prstGeom prst="rect">
            <a:avLst/>
          </a:prstGeom>
          <a:no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17"/>
          <p:cNvSpPr txBox="1"/>
          <p:nvPr/>
        </p:nvSpPr>
        <p:spPr>
          <a:xfrm>
            <a:off x="7204700" y="2559050"/>
            <a:ext cx="1599300" cy="2079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omfortaa"/>
                <a:ea typeface="Comfortaa"/>
                <a:cs typeface="Comfortaa"/>
                <a:sym typeface="Comfortaa"/>
              </a:rPr>
              <a:t>Who paid for it?</a:t>
            </a:r>
            <a:endParaRPr sz="2400">
              <a:latin typeface="Comfortaa"/>
              <a:ea typeface="Comfortaa"/>
              <a:cs typeface="Comfortaa"/>
              <a:sym typeface="Comfortaa"/>
            </a:endParaRPr>
          </a:p>
        </p:txBody>
      </p:sp>
      <p:sp>
        <p:nvSpPr>
          <p:cNvPr id="98" name="Google Shape;98;p17"/>
          <p:cNvSpPr txBox="1"/>
          <p:nvPr/>
        </p:nvSpPr>
        <p:spPr>
          <a:xfrm>
            <a:off x="2145200" y="1214200"/>
            <a:ext cx="6765300" cy="636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Open Sans"/>
                <a:ea typeface="Open Sans"/>
                <a:cs typeface="Open Sans"/>
                <a:sym typeface="Open Sans"/>
              </a:rPr>
              <a:t>Art History is</a:t>
            </a:r>
            <a:r>
              <a:rPr lang="en">
                <a:latin typeface="Open Sans"/>
                <a:ea typeface="Open Sans"/>
                <a:cs typeface="Open Sans"/>
                <a:sym typeface="Open Sans"/>
              </a:rPr>
              <a:t> - The combination of looking at something that was made by man and the events surrounding its creation.</a:t>
            </a:r>
            <a:endParaRPr>
              <a:latin typeface="Open Sans"/>
              <a:ea typeface="Open Sans"/>
              <a:cs typeface="Open Sans"/>
              <a:sym typeface="Open Sans"/>
            </a:endParaRPr>
          </a:p>
        </p:txBody>
      </p:sp>
      <p:sp>
        <p:nvSpPr>
          <p:cNvPr id="99" name="Google Shape;99;p17"/>
          <p:cNvSpPr txBox="1"/>
          <p:nvPr/>
        </p:nvSpPr>
        <p:spPr>
          <a:xfrm>
            <a:off x="2157950" y="1978275"/>
            <a:ext cx="6655500" cy="35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Open Sans"/>
                <a:ea typeface="Open Sans"/>
                <a:cs typeface="Open Sans"/>
                <a:sym typeface="Open Sans"/>
              </a:rPr>
              <a:t>Art Historians ask the following questions when studying about a piece:</a:t>
            </a:r>
            <a:endParaRPr>
              <a:latin typeface="Open Sans"/>
              <a:ea typeface="Open Sans"/>
              <a:cs typeface="Open Sans"/>
              <a:sym typeface="Open Sans"/>
            </a:endParaRPr>
          </a:p>
        </p:txBody>
      </p:sp>
      <p:cxnSp>
        <p:nvCxnSpPr>
          <p:cNvPr id="100" name="Google Shape;100;p17"/>
          <p:cNvCxnSpPr/>
          <p:nvPr/>
        </p:nvCxnSpPr>
        <p:spPr>
          <a:xfrm>
            <a:off x="442400" y="3531750"/>
            <a:ext cx="1599300" cy="0"/>
          </a:xfrm>
          <a:prstGeom prst="straightConnector1">
            <a:avLst/>
          </a:prstGeom>
          <a:noFill/>
          <a:ln w="9525" cap="flat" cmpd="sng">
            <a:solidFill>
              <a:schemeClr val="dk2"/>
            </a:solidFill>
            <a:prstDash val="solid"/>
            <a:round/>
            <a:headEnd type="none" w="med" len="med"/>
            <a:tailEnd type="none" w="med" len="med"/>
          </a:ln>
        </p:spPr>
      </p:cxnSp>
      <p:cxnSp>
        <p:nvCxnSpPr>
          <p:cNvPr id="101" name="Google Shape;101;p17"/>
          <p:cNvCxnSpPr/>
          <p:nvPr/>
        </p:nvCxnSpPr>
        <p:spPr>
          <a:xfrm>
            <a:off x="2145200" y="3834675"/>
            <a:ext cx="1599300" cy="0"/>
          </a:xfrm>
          <a:prstGeom prst="straightConnector1">
            <a:avLst/>
          </a:prstGeom>
          <a:noFill/>
          <a:ln w="9525" cap="flat" cmpd="sng">
            <a:solidFill>
              <a:schemeClr val="dk2"/>
            </a:solidFill>
            <a:prstDash val="solid"/>
            <a:round/>
            <a:headEnd type="none" w="med" len="med"/>
            <a:tailEnd type="none" w="med" len="med"/>
          </a:ln>
        </p:spPr>
      </p:cxnSp>
      <p:cxnSp>
        <p:nvCxnSpPr>
          <p:cNvPr id="102" name="Google Shape;102;p17"/>
          <p:cNvCxnSpPr/>
          <p:nvPr/>
        </p:nvCxnSpPr>
        <p:spPr>
          <a:xfrm>
            <a:off x="3848000" y="3893000"/>
            <a:ext cx="1599300" cy="0"/>
          </a:xfrm>
          <a:prstGeom prst="straightConnector1">
            <a:avLst/>
          </a:prstGeom>
          <a:noFill/>
          <a:ln w="9525" cap="flat" cmpd="sng">
            <a:solidFill>
              <a:schemeClr val="dk2"/>
            </a:solidFill>
            <a:prstDash val="solid"/>
            <a:round/>
            <a:headEnd type="none" w="med" len="med"/>
            <a:tailEnd type="none" w="med" len="med"/>
          </a:ln>
        </p:spPr>
      </p:cxnSp>
      <p:cxnSp>
        <p:nvCxnSpPr>
          <p:cNvPr id="103" name="Google Shape;103;p17"/>
          <p:cNvCxnSpPr/>
          <p:nvPr/>
        </p:nvCxnSpPr>
        <p:spPr>
          <a:xfrm>
            <a:off x="5564450" y="3480950"/>
            <a:ext cx="1599300" cy="0"/>
          </a:xfrm>
          <a:prstGeom prst="straightConnector1">
            <a:avLst/>
          </a:prstGeom>
          <a:noFill/>
          <a:ln w="9525" cap="flat" cmpd="sng">
            <a:solidFill>
              <a:schemeClr val="dk2"/>
            </a:solidFill>
            <a:prstDash val="solid"/>
            <a:round/>
            <a:headEnd type="none" w="med" len="med"/>
            <a:tailEnd type="none" w="med" len="med"/>
          </a:ln>
        </p:spPr>
      </p:cxnSp>
      <p:cxnSp>
        <p:nvCxnSpPr>
          <p:cNvPr id="104" name="Google Shape;104;p17"/>
          <p:cNvCxnSpPr/>
          <p:nvPr/>
        </p:nvCxnSpPr>
        <p:spPr>
          <a:xfrm>
            <a:off x="7226300" y="3834675"/>
            <a:ext cx="1599300" cy="0"/>
          </a:xfrm>
          <a:prstGeom prst="straightConnector1">
            <a:avLst/>
          </a:prstGeom>
          <a:noFill/>
          <a:ln w="9525" cap="flat" cmpd="sng">
            <a:solidFill>
              <a:schemeClr val="dk2"/>
            </a:solidFill>
            <a:prstDash val="solid"/>
            <a:round/>
            <a:headEnd type="none" w="med" len="med"/>
            <a:tailEnd type="none" w="med" len="med"/>
          </a:ln>
        </p:spPr>
      </p:cxnSp>
      <p:sp>
        <p:nvSpPr>
          <p:cNvPr id="105" name="Google Shape;105;p17"/>
          <p:cNvSpPr txBox="1"/>
          <p:nvPr/>
        </p:nvSpPr>
        <p:spPr>
          <a:xfrm>
            <a:off x="415100" y="3588800"/>
            <a:ext cx="1681200" cy="86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200">
                <a:latin typeface="Open Sans"/>
                <a:ea typeface="Open Sans"/>
                <a:cs typeface="Open Sans"/>
                <a:sym typeface="Open Sans"/>
              </a:rPr>
              <a:t>Evidence such as:</a:t>
            </a:r>
            <a:endParaRPr sz="1200">
              <a:latin typeface="Open Sans"/>
              <a:ea typeface="Open Sans"/>
              <a:cs typeface="Open Sans"/>
              <a:sym typeface="Open Sans"/>
            </a:endParaRPr>
          </a:p>
          <a:p>
            <a:pPr marL="457200" lvl="0" indent="-304800" algn="l" rtl="0">
              <a:lnSpc>
                <a:spcPct val="115000"/>
              </a:lnSpc>
              <a:spcBef>
                <a:spcPts val="0"/>
              </a:spcBef>
              <a:spcAft>
                <a:spcPts val="0"/>
              </a:spcAft>
              <a:buSzPts val="1200"/>
              <a:buFont typeface="Open Sans"/>
              <a:buChar char="●"/>
            </a:pPr>
            <a:r>
              <a:rPr lang="en" sz="1200">
                <a:latin typeface="Open Sans"/>
                <a:ea typeface="Open Sans"/>
                <a:cs typeface="Open Sans"/>
                <a:sym typeface="Open Sans"/>
              </a:rPr>
              <a:t>Physical</a:t>
            </a:r>
            <a:endParaRPr sz="1200">
              <a:latin typeface="Open Sans"/>
              <a:ea typeface="Open Sans"/>
              <a:cs typeface="Open Sans"/>
              <a:sym typeface="Open Sans"/>
            </a:endParaRPr>
          </a:p>
          <a:p>
            <a:pPr marL="457200" lvl="0" indent="-304800" algn="l" rtl="0">
              <a:lnSpc>
                <a:spcPct val="115000"/>
              </a:lnSpc>
              <a:spcBef>
                <a:spcPts val="0"/>
              </a:spcBef>
              <a:spcAft>
                <a:spcPts val="0"/>
              </a:spcAft>
              <a:buSzPts val="1200"/>
              <a:buFont typeface="Open Sans"/>
              <a:buChar char="●"/>
            </a:pPr>
            <a:r>
              <a:rPr lang="en" sz="1200">
                <a:latin typeface="Open Sans"/>
                <a:ea typeface="Open Sans"/>
                <a:cs typeface="Open Sans"/>
                <a:sym typeface="Open Sans"/>
              </a:rPr>
              <a:t>Documentary</a:t>
            </a:r>
            <a:endParaRPr sz="1200">
              <a:latin typeface="Open Sans"/>
              <a:ea typeface="Open Sans"/>
              <a:cs typeface="Open Sans"/>
              <a:sym typeface="Open Sans"/>
            </a:endParaRPr>
          </a:p>
          <a:p>
            <a:pPr marL="457200" lvl="0" indent="-304800" algn="l" rtl="0">
              <a:lnSpc>
                <a:spcPct val="115000"/>
              </a:lnSpc>
              <a:spcBef>
                <a:spcPts val="0"/>
              </a:spcBef>
              <a:spcAft>
                <a:spcPts val="0"/>
              </a:spcAft>
              <a:buSzPts val="1200"/>
              <a:buFont typeface="Open Sans"/>
              <a:buChar char="●"/>
            </a:pPr>
            <a:r>
              <a:rPr lang="en" sz="1200">
                <a:latin typeface="Open Sans"/>
                <a:ea typeface="Open Sans"/>
                <a:cs typeface="Open Sans"/>
                <a:sym typeface="Open Sans"/>
              </a:rPr>
              <a:t>Internal</a:t>
            </a:r>
            <a:endParaRPr sz="1200">
              <a:latin typeface="Open Sans"/>
              <a:ea typeface="Open Sans"/>
              <a:cs typeface="Open Sans"/>
              <a:sym typeface="Open Sans"/>
            </a:endParaRPr>
          </a:p>
          <a:p>
            <a:pPr marL="457200" lvl="0" indent="-304800" algn="l" rtl="0">
              <a:lnSpc>
                <a:spcPct val="115000"/>
              </a:lnSpc>
              <a:spcBef>
                <a:spcPts val="0"/>
              </a:spcBef>
              <a:spcAft>
                <a:spcPts val="0"/>
              </a:spcAft>
              <a:buSzPts val="1200"/>
              <a:buFont typeface="Open Sans"/>
              <a:buChar char="●"/>
            </a:pPr>
            <a:r>
              <a:rPr lang="en" sz="1200">
                <a:latin typeface="Open Sans"/>
                <a:ea typeface="Open Sans"/>
                <a:cs typeface="Open Sans"/>
                <a:sym typeface="Open Sans"/>
              </a:rPr>
              <a:t>Stylistic</a:t>
            </a:r>
            <a:endParaRPr sz="1200">
              <a:latin typeface="Open Sans"/>
              <a:ea typeface="Open Sans"/>
              <a:cs typeface="Open Sans"/>
              <a:sym typeface="Open Sans"/>
            </a:endParaRPr>
          </a:p>
        </p:txBody>
      </p:sp>
      <p:sp>
        <p:nvSpPr>
          <p:cNvPr id="106" name="Google Shape;106;p17"/>
          <p:cNvSpPr txBox="1"/>
          <p:nvPr/>
        </p:nvSpPr>
        <p:spPr>
          <a:xfrm>
            <a:off x="2157950" y="3834675"/>
            <a:ext cx="1578600" cy="8619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200">
                <a:latin typeface="Open Sans"/>
                <a:ea typeface="Open Sans"/>
                <a:cs typeface="Open Sans"/>
                <a:sym typeface="Open Sans"/>
              </a:rPr>
              <a:t>Time period</a:t>
            </a:r>
            <a:endParaRPr sz="1200">
              <a:latin typeface="Open Sans"/>
              <a:ea typeface="Open Sans"/>
              <a:cs typeface="Open Sans"/>
              <a:sym typeface="Open Sans"/>
            </a:endParaRPr>
          </a:p>
          <a:p>
            <a:pPr marL="0" lvl="0" indent="0" algn="ctr" rtl="0">
              <a:lnSpc>
                <a:spcPct val="150000"/>
              </a:lnSpc>
              <a:spcBef>
                <a:spcPts val="0"/>
              </a:spcBef>
              <a:spcAft>
                <a:spcPts val="0"/>
              </a:spcAft>
              <a:buNone/>
            </a:pPr>
            <a:r>
              <a:rPr lang="en" sz="1200">
                <a:latin typeface="Open Sans"/>
                <a:ea typeface="Open Sans"/>
                <a:cs typeface="Open Sans"/>
                <a:sym typeface="Open Sans"/>
              </a:rPr>
              <a:t>Regional</a:t>
            </a:r>
            <a:endParaRPr sz="1200">
              <a:latin typeface="Open Sans"/>
              <a:ea typeface="Open Sans"/>
              <a:cs typeface="Open Sans"/>
              <a:sym typeface="Open Sans"/>
            </a:endParaRPr>
          </a:p>
          <a:p>
            <a:pPr marL="0" lvl="0" indent="0" algn="ctr" rtl="0">
              <a:lnSpc>
                <a:spcPct val="150000"/>
              </a:lnSpc>
              <a:spcBef>
                <a:spcPts val="0"/>
              </a:spcBef>
              <a:spcAft>
                <a:spcPts val="0"/>
              </a:spcAft>
              <a:buNone/>
            </a:pPr>
            <a:r>
              <a:rPr lang="en" sz="1200">
                <a:latin typeface="Open Sans"/>
                <a:ea typeface="Open Sans"/>
                <a:cs typeface="Open Sans"/>
                <a:sym typeface="Open Sans"/>
              </a:rPr>
              <a:t>Personal</a:t>
            </a:r>
            <a:endParaRPr sz="1200">
              <a:latin typeface="Open Sans"/>
              <a:ea typeface="Open Sans"/>
              <a:cs typeface="Open Sans"/>
              <a:sym typeface="Open Sans"/>
            </a:endParaRPr>
          </a:p>
        </p:txBody>
      </p:sp>
      <p:sp>
        <p:nvSpPr>
          <p:cNvPr id="107" name="Google Shape;107;p17"/>
          <p:cNvSpPr txBox="1"/>
          <p:nvPr/>
        </p:nvSpPr>
        <p:spPr>
          <a:xfrm>
            <a:off x="3848000" y="4014850"/>
            <a:ext cx="1578600" cy="7581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200">
                <a:latin typeface="Open Sans"/>
                <a:ea typeface="Open Sans"/>
                <a:cs typeface="Open Sans"/>
                <a:sym typeface="Open Sans"/>
              </a:rPr>
              <a:t>Identifiable</a:t>
            </a:r>
            <a:endParaRPr sz="1200">
              <a:latin typeface="Open Sans"/>
              <a:ea typeface="Open Sans"/>
              <a:cs typeface="Open Sans"/>
              <a:sym typeface="Open Sans"/>
            </a:endParaRPr>
          </a:p>
          <a:p>
            <a:pPr marL="0" lvl="0" indent="0" algn="ctr" rtl="0">
              <a:lnSpc>
                <a:spcPct val="150000"/>
              </a:lnSpc>
              <a:spcBef>
                <a:spcPts val="0"/>
              </a:spcBef>
              <a:spcAft>
                <a:spcPts val="0"/>
              </a:spcAft>
              <a:buNone/>
            </a:pPr>
            <a:r>
              <a:rPr lang="en" sz="1200">
                <a:latin typeface="Open Sans"/>
                <a:ea typeface="Open Sans"/>
                <a:cs typeface="Open Sans"/>
                <a:sym typeface="Open Sans"/>
              </a:rPr>
              <a:t>Non-identifiable</a:t>
            </a:r>
            <a:endParaRPr sz="1200">
              <a:latin typeface="Open Sans"/>
              <a:ea typeface="Open Sans"/>
              <a:cs typeface="Open Sans"/>
              <a:sym typeface="Open Sans"/>
            </a:endParaRPr>
          </a:p>
        </p:txBody>
      </p:sp>
      <p:sp>
        <p:nvSpPr>
          <p:cNvPr id="108" name="Google Shape;108;p17"/>
          <p:cNvSpPr txBox="1"/>
          <p:nvPr/>
        </p:nvSpPr>
        <p:spPr>
          <a:xfrm>
            <a:off x="5627000" y="3755725"/>
            <a:ext cx="1424100" cy="5745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200">
                <a:latin typeface="Open Sans"/>
                <a:ea typeface="Open Sans"/>
                <a:cs typeface="Open Sans"/>
                <a:sym typeface="Open Sans"/>
              </a:rPr>
              <a:t>Individual</a:t>
            </a:r>
            <a:endParaRPr sz="1200">
              <a:latin typeface="Open Sans"/>
              <a:ea typeface="Open Sans"/>
              <a:cs typeface="Open Sans"/>
              <a:sym typeface="Open Sans"/>
            </a:endParaRPr>
          </a:p>
          <a:p>
            <a:pPr marL="0" lvl="0" indent="0" algn="ctr" rtl="0">
              <a:lnSpc>
                <a:spcPct val="150000"/>
              </a:lnSpc>
              <a:spcBef>
                <a:spcPts val="0"/>
              </a:spcBef>
              <a:spcAft>
                <a:spcPts val="0"/>
              </a:spcAft>
              <a:buNone/>
            </a:pPr>
            <a:r>
              <a:rPr lang="en" sz="1200">
                <a:latin typeface="Open Sans"/>
                <a:ea typeface="Open Sans"/>
                <a:cs typeface="Open Sans"/>
                <a:sym typeface="Open Sans"/>
              </a:rPr>
              <a:t>Group</a:t>
            </a:r>
            <a:endParaRPr sz="1200">
              <a:latin typeface="Open Sans"/>
              <a:ea typeface="Open Sans"/>
              <a:cs typeface="Open Sans"/>
              <a:sym typeface="Open Sans"/>
            </a:endParaRPr>
          </a:p>
        </p:txBody>
      </p:sp>
      <p:sp>
        <p:nvSpPr>
          <p:cNvPr id="109" name="Google Shape;109;p17"/>
          <p:cNvSpPr txBox="1"/>
          <p:nvPr/>
        </p:nvSpPr>
        <p:spPr>
          <a:xfrm>
            <a:off x="7253600" y="3984325"/>
            <a:ext cx="1578600" cy="5745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en" sz="1200">
                <a:latin typeface="Open Sans"/>
                <a:ea typeface="Open Sans"/>
                <a:cs typeface="Open Sans"/>
                <a:sym typeface="Open Sans"/>
              </a:rPr>
              <a:t>Commissioned</a:t>
            </a:r>
            <a:endParaRPr sz="1200">
              <a:latin typeface="Open Sans"/>
              <a:ea typeface="Open Sans"/>
              <a:cs typeface="Open Sans"/>
              <a:sym typeface="Open Sans"/>
            </a:endParaRPr>
          </a:p>
          <a:p>
            <a:pPr marL="0" lvl="0" indent="0" algn="ctr" rtl="0">
              <a:lnSpc>
                <a:spcPct val="150000"/>
              </a:lnSpc>
              <a:spcBef>
                <a:spcPts val="0"/>
              </a:spcBef>
              <a:spcAft>
                <a:spcPts val="0"/>
              </a:spcAft>
              <a:buNone/>
            </a:pPr>
            <a:r>
              <a:rPr lang="en" sz="1200">
                <a:latin typeface="Open Sans"/>
                <a:ea typeface="Open Sans"/>
                <a:cs typeface="Open Sans"/>
                <a:sym typeface="Open Sans"/>
              </a:rPr>
              <a:t>Individual</a:t>
            </a:r>
            <a:endParaRPr sz="1200">
              <a:latin typeface="Open Sans"/>
              <a:ea typeface="Open Sans"/>
              <a:cs typeface="Open Sans"/>
              <a:sym typeface="Open Sans"/>
            </a:endParaRPr>
          </a:p>
        </p:txBody>
      </p:sp>
      <p:pic>
        <p:nvPicPr>
          <p:cNvPr id="110" name="Google Shape;110;p17"/>
          <p:cNvPicPr preferRelativeResize="0"/>
          <p:nvPr/>
        </p:nvPicPr>
        <p:blipFill>
          <a:blip r:embed="rId5">
            <a:alphaModFix/>
          </a:blip>
          <a:stretch>
            <a:fillRect/>
          </a:stretch>
        </p:blipFill>
        <p:spPr>
          <a:xfrm rot="-12">
            <a:off x="380425" y="109777"/>
            <a:ext cx="1578599" cy="236789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4"/>
        <p:cNvGrpSpPr/>
        <p:nvPr/>
      </p:nvGrpSpPr>
      <p:grpSpPr>
        <a:xfrm>
          <a:off x="0" y="0"/>
          <a:ext cx="0" cy="0"/>
          <a:chOff x="0" y="0"/>
          <a:chExt cx="0" cy="0"/>
        </a:xfrm>
      </p:grpSpPr>
      <p:pic>
        <p:nvPicPr>
          <p:cNvPr id="115" name="Google Shape;115;p18"/>
          <p:cNvPicPr preferRelativeResize="0"/>
          <p:nvPr/>
        </p:nvPicPr>
        <p:blipFill rotWithShape="1">
          <a:blip r:embed="rId3">
            <a:alphaModFix/>
          </a:blip>
          <a:srcRect l="4110" t="49240" r="68902" b="39697"/>
          <a:stretch/>
        </p:blipFill>
        <p:spPr>
          <a:xfrm>
            <a:off x="169025" y="112900"/>
            <a:ext cx="3874501" cy="1227274"/>
          </a:xfrm>
          <a:prstGeom prst="rect">
            <a:avLst/>
          </a:prstGeom>
          <a:noFill/>
          <a:ln>
            <a:noFill/>
          </a:ln>
        </p:spPr>
      </p:pic>
      <p:pic>
        <p:nvPicPr>
          <p:cNvPr id="116" name="Google Shape;116;p18"/>
          <p:cNvPicPr preferRelativeResize="0"/>
          <p:nvPr/>
        </p:nvPicPr>
        <p:blipFill>
          <a:blip r:embed="rId4">
            <a:alphaModFix/>
          </a:blip>
          <a:stretch>
            <a:fillRect/>
          </a:stretch>
        </p:blipFill>
        <p:spPr>
          <a:xfrm>
            <a:off x="-457125" y="1263975"/>
            <a:ext cx="3214000" cy="3047925"/>
          </a:xfrm>
          <a:prstGeom prst="rect">
            <a:avLst/>
          </a:prstGeom>
          <a:noFill/>
          <a:ln>
            <a:noFill/>
          </a:ln>
        </p:spPr>
      </p:pic>
      <p:sp>
        <p:nvSpPr>
          <p:cNvPr id="117" name="Google Shape;117;p18"/>
          <p:cNvSpPr txBox="1"/>
          <p:nvPr/>
        </p:nvSpPr>
        <p:spPr>
          <a:xfrm>
            <a:off x="2717925" y="1340175"/>
            <a:ext cx="1796700" cy="32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omfortaa"/>
                <a:ea typeface="Comfortaa"/>
                <a:cs typeface="Comfortaa"/>
                <a:sym typeface="Comfortaa"/>
              </a:rPr>
              <a:t>Stone Age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Mesopotamian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Egyptian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Hellenistic</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Roman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Indian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Chinese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Japanese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Byzantine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Islamic</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Renaissance</a:t>
            </a:r>
            <a:endParaRPr sz="1200">
              <a:latin typeface="Comfortaa"/>
              <a:ea typeface="Comfortaa"/>
              <a:cs typeface="Comfortaa"/>
              <a:sym typeface="Comfortaa"/>
            </a:endParaRPr>
          </a:p>
          <a:p>
            <a:pPr marL="0" lvl="0" indent="0" algn="l" rtl="0">
              <a:spcBef>
                <a:spcPts val="0"/>
              </a:spcBef>
              <a:spcAft>
                <a:spcPts val="0"/>
              </a:spcAft>
              <a:buNone/>
            </a:pPr>
            <a:r>
              <a:rPr lang="en" sz="1200">
                <a:latin typeface="Comfortaa"/>
                <a:ea typeface="Comfortaa"/>
                <a:cs typeface="Comfortaa"/>
                <a:sym typeface="Comfortaa"/>
              </a:rPr>
              <a:t>Middle Ages</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Mannerism</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Baroque</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Rococo</a:t>
            </a:r>
            <a:endParaRPr sz="1200">
              <a:latin typeface="Comfortaa"/>
              <a:ea typeface="Comfortaa"/>
              <a:cs typeface="Comfortaa"/>
              <a:sym typeface="Comfortaa"/>
            </a:endParaRPr>
          </a:p>
          <a:p>
            <a:pPr marL="0" lvl="0" indent="0" algn="l" rtl="0">
              <a:spcBef>
                <a:spcPts val="0"/>
              </a:spcBef>
              <a:spcAft>
                <a:spcPts val="0"/>
              </a:spcAft>
              <a:buNone/>
            </a:pPr>
            <a:r>
              <a:rPr lang="en" sz="1200">
                <a:latin typeface="Comfortaa"/>
                <a:ea typeface="Comfortaa"/>
                <a:cs typeface="Comfortaa"/>
                <a:sym typeface="Comfortaa"/>
              </a:rPr>
              <a:t>Neoclassicism</a:t>
            </a:r>
            <a:endParaRPr sz="1200">
              <a:latin typeface="Comfortaa"/>
              <a:ea typeface="Comfortaa"/>
              <a:cs typeface="Comfortaa"/>
              <a:sym typeface="Comfortaa"/>
            </a:endParaRPr>
          </a:p>
        </p:txBody>
      </p:sp>
      <p:sp>
        <p:nvSpPr>
          <p:cNvPr id="118" name="Google Shape;118;p18"/>
          <p:cNvSpPr txBox="1"/>
          <p:nvPr/>
        </p:nvSpPr>
        <p:spPr>
          <a:xfrm>
            <a:off x="306175" y="2114288"/>
            <a:ext cx="2450700" cy="134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rgbClr val="FFFFFF"/>
                </a:solidFill>
                <a:latin typeface="Comfortaa"/>
                <a:ea typeface="Comfortaa"/>
                <a:cs typeface="Comfortaa"/>
                <a:sym typeface="Comfortaa"/>
              </a:rPr>
              <a:t>           Find</a:t>
            </a:r>
            <a:endParaRPr sz="1200">
              <a:solidFill>
                <a:srgbClr val="FFFFFF"/>
              </a:solidFill>
              <a:latin typeface="Comfortaa"/>
              <a:ea typeface="Comfortaa"/>
              <a:cs typeface="Comfortaa"/>
              <a:sym typeface="Comfortaa"/>
            </a:endParaRPr>
          </a:p>
          <a:p>
            <a:pPr marL="0" lvl="0" indent="0" algn="l" rtl="0">
              <a:spcBef>
                <a:spcPts val="0"/>
              </a:spcBef>
              <a:spcAft>
                <a:spcPts val="0"/>
              </a:spcAft>
              <a:buNone/>
            </a:pPr>
            <a:r>
              <a:rPr lang="en" sz="1200">
                <a:solidFill>
                  <a:srgbClr val="FFFFFF"/>
                </a:solidFill>
                <a:latin typeface="Comfortaa"/>
                <a:ea typeface="Comfortaa"/>
                <a:cs typeface="Comfortaa"/>
                <a:sym typeface="Comfortaa"/>
              </a:rPr>
              <a:t>      each of the </a:t>
            </a:r>
            <a:endParaRPr sz="1200">
              <a:solidFill>
                <a:srgbClr val="FFFFFF"/>
              </a:solidFill>
              <a:latin typeface="Comfortaa"/>
              <a:ea typeface="Comfortaa"/>
              <a:cs typeface="Comfortaa"/>
              <a:sym typeface="Comfortaa"/>
            </a:endParaRPr>
          </a:p>
          <a:p>
            <a:pPr marL="0" lvl="0" indent="0" algn="l" rtl="0">
              <a:spcBef>
                <a:spcPts val="0"/>
              </a:spcBef>
              <a:spcAft>
                <a:spcPts val="0"/>
              </a:spcAft>
              <a:buNone/>
            </a:pPr>
            <a:r>
              <a:rPr lang="en" sz="1200">
                <a:solidFill>
                  <a:srgbClr val="FFFFFF"/>
                </a:solidFill>
                <a:latin typeface="Comfortaa"/>
                <a:ea typeface="Comfortaa"/>
                <a:cs typeface="Comfortaa"/>
                <a:sym typeface="Comfortaa"/>
              </a:rPr>
              <a:t>  ancient areas of </a:t>
            </a:r>
            <a:endParaRPr sz="1200">
              <a:solidFill>
                <a:srgbClr val="FFFFFF"/>
              </a:solidFill>
              <a:latin typeface="Comfortaa"/>
              <a:ea typeface="Comfortaa"/>
              <a:cs typeface="Comfortaa"/>
              <a:sym typeface="Comfortaa"/>
            </a:endParaRPr>
          </a:p>
          <a:p>
            <a:pPr marL="0" lvl="0" indent="0" algn="l" rtl="0">
              <a:spcBef>
                <a:spcPts val="0"/>
              </a:spcBef>
              <a:spcAft>
                <a:spcPts val="0"/>
              </a:spcAft>
              <a:buNone/>
            </a:pPr>
            <a:r>
              <a:rPr lang="en" sz="1200">
                <a:solidFill>
                  <a:srgbClr val="FFFFFF"/>
                </a:solidFill>
                <a:latin typeface="Comfortaa"/>
                <a:ea typeface="Comfortaa"/>
                <a:cs typeface="Comfortaa"/>
                <a:sym typeface="Comfortaa"/>
              </a:rPr>
              <a:t>  art we will study </a:t>
            </a:r>
            <a:endParaRPr sz="1200">
              <a:solidFill>
                <a:srgbClr val="FFFFFF"/>
              </a:solidFill>
              <a:latin typeface="Comfortaa"/>
              <a:ea typeface="Comfortaa"/>
              <a:cs typeface="Comfortaa"/>
              <a:sym typeface="Comfortaa"/>
            </a:endParaRPr>
          </a:p>
          <a:p>
            <a:pPr marL="0" lvl="0" indent="0" algn="l" rtl="0">
              <a:spcBef>
                <a:spcPts val="0"/>
              </a:spcBef>
              <a:spcAft>
                <a:spcPts val="0"/>
              </a:spcAft>
              <a:buNone/>
            </a:pPr>
            <a:r>
              <a:rPr lang="en" sz="1200">
                <a:solidFill>
                  <a:srgbClr val="FFFFFF"/>
                </a:solidFill>
                <a:latin typeface="Comfortaa"/>
                <a:ea typeface="Comfortaa"/>
                <a:cs typeface="Comfortaa"/>
                <a:sym typeface="Comfortaa"/>
              </a:rPr>
              <a:t>     this year by </a:t>
            </a:r>
            <a:endParaRPr sz="1200">
              <a:solidFill>
                <a:srgbClr val="FFFFFF"/>
              </a:solidFill>
              <a:latin typeface="Comfortaa"/>
              <a:ea typeface="Comfortaa"/>
              <a:cs typeface="Comfortaa"/>
              <a:sym typeface="Comfortaa"/>
            </a:endParaRPr>
          </a:p>
          <a:p>
            <a:pPr marL="0" lvl="0" indent="0" algn="l" rtl="0">
              <a:spcBef>
                <a:spcPts val="0"/>
              </a:spcBef>
              <a:spcAft>
                <a:spcPts val="0"/>
              </a:spcAft>
              <a:buNone/>
            </a:pPr>
            <a:r>
              <a:rPr lang="en" sz="1200">
                <a:solidFill>
                  <a:srgbClr val="FFFFFF"/>
                </a:solidFill>
                <a:latin typeface="Comfortaa"/>
                <a:ea typeface="Comfortaa"/>
                <a:cs typeface="Comfortaa"/>
                <a:sym typeface="Comfortaa"/>
              </a:rPr>
              <a:t>     highlighting.</a:t>
            </a:r>
            <a:endParaRPr sz="1200">
              <a:solidFill>
                <a:srgbClr val="FFFFFF"/>
              </a:solidFill>
              <a:latin typeface="Comfortaa"/>
              <a:ea typeface="Comfortaa"/>
              <a:cs typeface="Comfortaa"/>
              <a:sym typeface="Comfortaa"/>
            </a:endParaRPr>
          </a:p>
        </p:txBody>
      </p:sp>
      <p:pic>
        <p:nvPicPr>
          <p:cNvPr id="119" name="Google Shape;119;p18"/>
          <p:cNvPicPr preferRelativeResize="0"/>
          <p:nvPr/>
        </p:nvPicPr>
        <p:blipFill>
          <a:blip r:embed="rId5">
            <a:alphaModFix/>
          </a:blip>
          <a:stretch>
            <a:fillRect/>
          </a:stretch>
        </p:blipFill>
        <p:spPr>
          <a:xfrm>
            <a:off x="4337975" y="446175"/>
            <a:ext cx="4324575" cy="413729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pic>
        <p:nvPicPr>
          <p:cNvPr id="124" name="Google Shape;124;p19"/>
          <p:cNvPicPr preferRelativeResize="0"/>
          <p:nvPr/>
        </p:nvPicPr>
        <p:blipFill rotWithShape="1">
          <a:blip r:embed="rId3">
            <a:alphaModFix/>
          </a:blip>
          <a:srcRect l="4110" t="49240" r="68902" b="39697"/>
          <a:stretch/>
        </p:blipFill>
        <p:spPr>
          <a:xfrm>
            <a:off x="169025" y="112900"/>
            <a:ext cx="3874501" cy="1227274"/>
          </a:xfrm>
          <a:prstGeom prst="rect">
            <a:avLst/>
          </a:prstGeom>
          <a:noFill/>
          <a:ln>
            <a:noFill/>
          </a:ln>
        </p:spPr>
      </p:pic>
      <p:pic>
        <p:nvPicPr>
          <p:cNvPr id="125" name="Google Shape;125;p19"/>
          <p:cNvPicPr preferRelativeResize="0"/>
          <p:nvPr/>
        </p:nvPicPr>
        <p:blipFill>
          <a:blip r:embed="rId4">
            <a:alphaModFix/>
          </a:blip>
          <a:stretch>
            <a:fillRect/>
          </a:stretch>
        </p:blipFill>
        <p:spPr>
          <a:xfrm>
            <a:off x="-457125" y="1263975"/>
            <a:ext cx="3214000" cy="3047925"/>
          </a:xfrm>
          <a:prstGeom prst="rect">
            <a:avLst/>
          </a:prstGeom>
          <a:noFill/>
          <a:ln>
            <a:noFill/>
          </a:ln>
        </p:spPr>
      </p:pic>
      <p:sp>
        <p:nvSpPr>
          <p:cNvPr id="126" name="Google Shape;126;p19"/>
          <p:cNvSpPr txBox="1"/>
          <p:nvPr/>
        </p:nvSpPr>
        <p:spPr>
          <a:xfrm>
            <a:off x="2717925" y="1340175"/>
            <a:ext cx="1796700" cy="324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omfortaa"/>
                <a:ea typeface="Comfortaa"/>
                <a:cs typeface="Comfortaa"/>
                <a:sym typeface="Comfortaa"/>
              </a:rPr>
              <a:t>Stone Age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Mesopotamian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Egyptian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Hellenistic</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Roman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Indian</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Chinese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Japanese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Byzantine</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Islamic</a:t>
            </a:r>
            <a:endParaRPr sz="1200">
              <a:solidFill>
                <a:schemeClr val="dk1"/>
              </a:solidFill>
              <a:latin typeface="Comfortaa"/>
              <a:ea typeface="Comfortaa"/>
              <a:cs typeface="Comfortaa"/>
              <a:sym typeface="Comfortaa"/>
            </a:endParaRPr>
          </a:p>
          <a:p>
            <a:pPr marL="0" lvl="0" indent="0" algn="l" rtl="0">
              <a:spcBef>
                <a:spcPts val="0"/>
              </a:spcBef>
              <a:spcAft>
                <a:spcPts val="0"/>
              </a:spcAft>
              <a:buNone/>
            </a:pPr>
            <a:r>
              <a:rPr lang="en" sz="1200">
                <a:solidFill>
                  <a:schemeClr val="dk1"/>
                </a:solidFill>
                <a:latin typeface="Comfortaa"/>
                <a:ea typeface="Comfortaa"/>
                <a:cs typeface="Comfortaa"/>
                <a:sym typeface="Comfortaa"/>
              </a:rPr>
              <a:t>Renaissance</a:t>
            </a:r>
            <a:endParaRPr sz="1200">
              <a:latin typeface="Comfortaa"/>
              <a:ea typeface="Comfortaa"/>
              <a:cs typeface="Comfortaa"/>
              <a:sym typeface="Comfortaa"/>
            </a:endParaRPr>
          </a:p>
          <a:p>
            <a:pPr marL="0" lvl="0" indent="0" algn="l" rtl="0">
              <a:spcBef>
                <a:spcPts val="0"/>
              </a:spcBef>
              <a:spcAft>
                <a:spcPts val="0"/>
              </a:spcAft>
              <a:buNone/>
            </a:pPr>
            <a:r>
              <a:rPr lang="en" sz="1200">
                <a:latin typeface="Comfortaa"/>
                <a:ea typeface="Comfortaa"/>
                <a:cs typeface="Comfortaa"/>
                <a:sym typeface="Comfortaa"/>
              </a:rPr>
              <a:t>Middle Ages</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Mannerism</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Baroque</a:t>
            </a:r>
            <a:endParaRPr sz="1200">
              <a:latin typeface="Comfortaa"/>
              <a:ea typeface="Comfortaa"/>
              <a:cs typeface="Comfortaa"/>
              <a:sym typeface="Comfortaa"/>
            </a:endParaRPr>
          </a:p>
          <a:p>
            <a:pPr marL="0" lvl="0" indent="0" algn="l" rtl="0">
              <a:spcBef>
                <a:spcPts val="0"/>
              </a:spcBef>
              <a:spcAft>
                <a:spcPts val="0"/>
              </a:spcAft>
              <a:buClr>
                <a:schemeClr val="dk1"/>
              </a:buClr>
              <a:buSzPts val="1100"/>
              <a:buFont typeface="Arial"/>
              <a:buNone/>
            </a:pPr>
            <a:r>
              <a:rPr lang="en" sz="1200">
                <a:latin typeface="Comfortaa"/>
                <a:ea typeface="Comfortaa"/>
                <a:cs typeface="Comfortaa"/>
                <a:sym typeface="Comfortaa"/>
              </a:rPr>
              <a:t>Rococo</a:t>
            </a:r>
            <a:endParaRPr sz="1200">
              <a:latin typeface="Comfortaa"/>
              <a:ea typeface="Comfortaa"/>
              <a:cs typeface="Comfortaa"/>
              <a:sym typeface="Comfortaa"/>
            </a:endParaRPr>
          </a:p>
          <a:p>
            <a:pPr marL="0" lvl="0" indent="0" algn="l" rtl="0">
              <a:spcBef>
                <a:spcPts val="0"/>
              </a:spcBef>
              <a:spcAft>
                <a:spcPts val="0"/>
              </a:spcAft>
              <a:buNone/>
            </a:pPr>
            <a:r>
              <a:rPr lang="en" sz="1200">
                <a:latin typeface="Comfortaa"/>
                <a:ea typeface="Comfortaa"/>
                <a:cs typeface="Comfortaa"/>
                <a:sym typeface="Comfortaa"/>
              </a:rPr>
              <a:t>Neoclassicism</a:t>
            </a:r>
            <a:endParaRPr sz="1200">
              <a:latin typeface="Comfortaa"/>
              <a:ea typeface="Comfortaa"/>
              <a:cs typeface="Comfortaa"/>
              <a:sym typeface="Comfortaa"/>
            </a:endParaRPr>
          </a:p>
        </p:txBody>
      </p:sp>
      <p:pic>
        <p:nvPicPr>
          <p:cNvPr id="127" name="Google Shape;127;p19"/>
          <p:cNvPicPr preferRelativeResize="0"/>
          <p:nvPr/>
        </p:nvPicPr>
        <p:blipFill>
          <a:blip r:embed="rId5">
            <a:alphaModFix/>
          </a:blip>
          <a:stretch>
            <a:fillRect/>
          </a:stretch>
        </p:blipFill>
        <p:spPr>
          <a:xfrm>
            <a:off x="4337975" y="446175"/>
            <a:ext cx="4324575" cy="4137290"/>
          </a:xfrm>
          <a:prstGeom prst="rect">
            <a:avLst/>
          </a:prstGeom>
          <a:noFill/>
          <a:ln>
            <a:noFill/>
          </a:ln>
        </p:spPr>
      </p:pic>
      <p:sp>
        <p:nvSpPr>
          <p:cNvPr id="128" name="Google Shape;128;p19"/>
          <p:cNvSpPr/>
          <p:nvPr/>
        </p:nvSpPr>
        <p:spPr>
          <a:xfrm>
            <a:off x="6035650" y="446175"/>
            <a:ext cx="2026200" cy="2634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9"/>
          <p:cNvSpPr/>
          <p:nvPr/>
        </p:nvSpPr>
        <p:spPr>
          <a:xfrm>
            <a:off x="4337975" y="709575"/>
            <a:ext cx="237900" cy="23010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19"/>
          <p:cNvSpPr/>
          <p:nvPr/>
        </p:nvSpPr>
        <p:spPr>
          <a:xfrm>
            <a:off x="5949075" y="4311900"/>
            <a:ext cx="2713500" cy="2634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19"/>
          <p:cNvSpPr/>
          <p:nvPr/>
        </p:nvSpPr>
        <p:spPr>
          <a:xfrm>
            <a:off x="4572000" y="4048500"/>
            <a:ext cx="3325200" cy="2634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9"/>
          <p:cNvSpPr/>
          <p:nvPr/>
        </p:nvSpPr>
        <p:spPr>
          <a:xfrm>
            <a:off x="5983725" y="3741825"/>
            <a:ext cx="1610700" cy="2634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9"/>
          <p:cNvSpPr/>
          <p:nvPr/>
        </p:nvSpPr>
        <p:spPr>
          <a:xfrm>
            <a:off x="4617275" y="3461600"/>
            <a:ext cx="3444600" cy="2634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19"/>
          <p:cNvSpPr/>
          <p:nvPr/>
        </p:nvSpPr>
        <p:spPr>
          <a:xfrm>
            <a:off x="8061875" y="922725"/>
            <a:ext cx="237900" cy="28191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9"/>
          <p:cNvSpPr/>
          <p:nvPr/>
        </p:nvSpPr>
        <p:spPr>
          <a:xfrm>
            <a:off x="7764000" y="1263975"/>
            <a:ext cx="237900" cy="31497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9"/>
          <p:cNvSpPr/>
          <p:nvPr/>
        </p:nvSpPr>
        <p:spPr>
          <a:xfrm>
            <a:off x="7526100" y="1238400"/>
            <a:ext cx="237900" cy="17742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9"/>
          <p:cNvSpPr/>
          <p:nvPr/>
        </p:nvSpPr>
        <p:spPr>
          <a:xfrm>
            <a:off x="5784813" y="975000"/>
            <a:ext cx="237900" cy="23010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9"/>
          <p:cNvSpPr/>
          <p:nvPr/>
        </p:nvSpPr>
        <p:spPr>
          <a:xfrm>
            <a:off x="8359750" y="2091425"/>
            <a:ext cx="237900" cy="17367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9"/>
          <p:cNvSpPr/>
          <p:nvPr/>
        </p:nvSpPr>
        <p:spPr>
          <a:xfrm>
            <a:off x="6348850" y="1014825"/>
            <a:ext cx="237900" cy="25017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19"/>
          <p:cNvSpPr/>
          <p:nvPr/>
        </p:nvSpPr>
        <p:spPr>
          <a:xfrm>
            <a:off x="5220800" y="446175"/>
            <a:ext cx="237900" cy="35592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19"/>
          <p:cNvSpPr/>
          <p:nvPr/>
        </p:nvSpPr>
        <p:spPr>
          <a:xfrm>
            <a:off x="6655475" y="1263975"/>
            <a:ext cx="237900" cy="19365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19"/>
          <p:cNvSpPr/>
          <p:nvPr/>
        </p:nvSpPr>
        <p:spPr>
          <a:xfrm>
            <a:off x="5502825" y="1507500"/>
            <a:ext cx="237900" cy="20091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19"/>
          <p:cNvSpPr/>
          <p:nvPr/>
        </p:nvSpPr>
        <p:spPr>
          <a:xfrm>
            <a:off x="7209750" y="1014825"/>
            <a:ext cx="237900" cy="2179200"/>
          </a:xfrm>
          <a:prstGeom prst="ellipse">
            <a:avLst/>
          </a:prstGeom>
          <a:noFill/>
          <a:ln w="9525" cap="flat" cmpd="sng">
            <a:solidFill>
              <a:srgbClr val="FF3CA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19"/>
          <p:cNvSpPr txBox="1"/>
          <p:nvPr/>
        </p:nvSpPr>
        <p:spPr>
          <a:xfrm rot="-1573955">
            <a:off x="230030" y="2273359"/>
            <a:ext cx="2450816" cy="444224"/>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a:solidFill>
                  <a:srgbClr val="FFFF00"/>
                </a:solidFill>
                <a:latin typeface="Economica"/>
                <a:ea typeface="Economica"/>
                <a:cs typeface="Economica"/>
                <a:sym typeface="Economica"/>
              </a:rPr>
              <a:t>ANSWERS</a:t>
            </a:r>
            <a:endParaRPr sz="3600" b="1">
              <a:solidFill>
                <a:srgbClr val="FFFF00"/>
              </a:solidFill>
              <a:latin typeface="Economica"/>
              <a:ea typeface="Economica"/>
              <a:cs typeface="Economica"/>
              <a:sym typeface="Economic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Google Shape;149;p20"/>
          <p:cNvPicPr preferRelativeResize="0"/>
          <p:nvPr/>
        </p:nvPicPr>
        <p:blipFill>
          <a:blip r:embed="rId3">
            <a:alphaModFix/>
          </a:blip>
          <a:stretch>
            <a:fillRect/>
          </a:stretch>
        </p:blipFill>
        <p:spPr>
          <a:xfrm>
            <a:off x="152400" y="152400"/>
            <a:ext cx="2431325" cy="780100"/>
          </a:xfrm>
          <a:prstGeom prst="rect">
            <a:avLst/>
          </a:prstGeom>
          <a:noFill/>
          <a:ln>
            <a:noFill/>
          </a:ln>
        </p:spPr>
      </p:pic>
      <p:pic>
        <p:nvPicPr>
          <p:cNvPr id="150" name="Google Shape;150;p20"/>
          <p:cNvPicPr preferRelativeResize="0"/>
          <p:nvPr/>
        </p:nvPicPr>
        <p:blipFill>
          <a:blip r:embed="rId4">
            <a:alphaModFix/>
          </a:blip>
          <a:stretch>
            <a:fillRect/>
          </a:stretch>
        </p:blipFill>
        <p:spPr>
          <a:xfrm>
            <a:off x="152400" y="663250"/>
            <a:ext cx="8839202" cy="4500070"/>
          </a:xfrm>
          <a:prstGeom prst="rect">
            <a:avLst/>
          </a:prstGeom>
          <a:noFill/>
          <a:ln>
            <a:noFill/>
          </a:ln>
        </p:spPr>
      </p:pic>
      <p:sp>
        <p:nvSpPr>
          <p:cNvPr id="151" name="Google Shape;151;p20"/>
          <p:cNvSpPr txBox="1"/>
          <p:nvPr/>
        </p:nvSpPr>
        <p:spPr>
          <a:xfrm>
            <a:off x="237050" y="2613925"/>
            <a:ext cx="2907000" cy="2549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 Machu Picchu</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2. Taj Mahal</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3. Colosseum</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4. Great wall of China</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5. Petra</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6. Chichen Itza</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7. Colossus of Rhodes</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8. Mausoleum at Halicarnassus</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9. Hanging Gardens of Babylon</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10. Lighthouse of Alexandria</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11. Temple of Artemis</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12. Great Pyramid</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13. Statue of Zeus</a:t>
            </a:r>
            <a:endParaRPr sz="1000">
              <a:latin typeface="Open Sans"/>
              <a:ea typeface="Open Sans"/>
              <a:cs typeface="Open Sans"/>
              <a:sym typeface="Open Sans"/>
            </a:endParaRPr>
          </a:p>
          <a:p>
            <a:pPr marL="0" lvl="0" indent="0" algn="l" rtl="0">
              <a:spcBef>
                <a:spcPts val="0"/>
              </a:spcBef>
              <a:spcAft>
                <a:spcPts val="0"/>
              </a:spcAft>
              <a:buClr>
                <a:schemeClr val="dk1"/>
              </a:buClr>
              <a:buSzPts val="1100"/>
              <a:buFont typeface="Arial"/>
              <a:buNone/>
            </a:pPr>
            <a:r>
              <a:rPr lang="en" sz="1000">
                <a:latin typeface="Open Sans"/>
                <a:ea typeface="Open Sans"/>
                <a:cs typeface="Open Sans"/>
                <a:sym typeface="Open Sans"/>
              </a:rPr>
              <a:t>14. Christ the Redeemer</a:t>
            </a:r>
            <a:endParaRPr sz="1000">
              <a:latin typeface="Open Sans"/>
              <a:ea typeface="Open Sans"/>
              <a:cs typeface="Open Sans"/>
              <a:sym typeface="Open Sans"/>
            </a:endParaRPr>
          </a:p>
          <a:p>
            <a:pPr marL="0" lvl="0" indent="0" algn="l" rtl="0">
              <a:spcBef>
                <a:spcPts val="0"/>
              </a:spcBef>
              <a:spcAft>
                <a:spcPts val="0"/>
              </a:spcAft>
              <a:buNone/>
            </a:pPr>
            <a:endParaRPr sz="1000">
              <a:latin typeface="Open Sans"/>
              <a:ea typeface="Open Sans"/>
              <a:cs typeface="Open Sans"/>
              <a:sym typeface="Open Sans"/>
            </a:endParaRPr>
          </a:p>
        </p:txBody>
      </p:sp>
      <p:pic>
        <p:nvPicPr>
          <p:cNvPr id="152" name="Google Shape;152;p20"/>
          <p:cNvPicPr preferRelativeResize="0"/>
          <p:nvPr/>
        </p:nvPicPr>
        <p:blipFill>
          <a:blip r:embed="rId5">
            <a:alphaModFix/>
          </a:blip>
          <a:stretch>
            <a:fillRect/>
          </a:stretch>
        </p:blipFill>
        <p:spPr>
          <a:xfrm>
            <a:off x="2822475" y="152400"/>
            <a:ext cx="6327924" cy="46332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pic>
        <p:nvPicPr>
          <p:cNvPr id="157" name="Google Shape;157;p21"/>
          <p:cNvPicPr preferRelativeResize="0"/>
          <p:nvPr/>
        </p:nvPicPr>
        <p:blipFill>
          <a:blip r:embed="rId3">
            <a:alphaModFix/>
          </a:blip>
          <a:stretch>
            <a:fillRect/>
          </a:stretch>
        </p:blipFill>
        <p:spPr>
          <a:xfrm>
            <a:off x="839075" y="89950"/>
            <a:ext cx="1833325" cy="588233"/>
          </a:xfrm>
          <a:prstGeom prst="rect">
            <a:avLst/>
          </a:prstGeom>
          <a:noFill/>
          <a:ln>
            <a:noFill/>
          </a:ln>
        </p:spPr>
      </p:pic>
      <p:sp>
        <p:nvSpPr>
          <p:cNvPr id="158" name="Google Shape;158;p21"/>
          <p:cNvSpPr txBox="1"/>
          <p:nvPr/>
        </p:nvSpPr>
        <p:spPr>
          <a:xfrm>
            <a:off x="348350" y="1725397"/>
            <a:ext cx="7850100" cy="85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latin typeface="Open Sans"/>
                <a:ea typeface="Open Sans"/>
                <a:cs typeface="Open Sans"/>
                <a:sym typeface="Open Sans"/>
              </a:rPr>
              <a:t>     1. Machu Picchu - Peru              2. Taj Mahal, Agra - India      3. Colosseum - Rome, Italy    4. Great wall of China - China               5. Petra - Jordan</a:t>
            </a:r>
            <a:endParaRPr sz="900">
              <a:solidFill>
                <a:schemeClr val="dk1"/>
              </a:solidFill>
              <a:latin typeface="Open Sans"/>
              <a:ea typeface="Open Sans"/>
              <a:cs typeface="Open Sans"/>
              <a:sym typeface="Open Sans"/>
            </a:endParaRPr>
          </a:p>
        </p:txBody>
      </p:sp>
      <p:pic>
        <p:nvPicPr>
          <p:cNvPr id="159" name="Google Shape;159;p21"/>
          <p:cNvPicPr preferRelativeResize="0"/>
          <p:nvPr/>
        </p:nvPicPr>
        <p:blipFill>
          <a:blip r:embed="rId4">
            <a:alphaModFix/>
          </a:blip>
          <a:stretch>
            <a:fillRect/>
          </a:stretch>
        </p:blipFill>
        <p:spPr>
          <a:xfrm>
            <a:off x="348350" y="695300"/>
            <a:ext cx="1833322" cy="1030097"/>
          </a:xfrm>
          <a:prstGeom prst="rect">
            <a:avLst/>
          </a:prstGeom>
          <a:noFill/>
          <a:ln>
            <a:noFill/>
          </a:ln>
        </p:spPr>
      </p:pic>
      <p:pic>
        <p:nvPicPr>
          <p:cNvPr id="160" name="Google Shape;160;p21"/>
          <p:cNvPicPr preferRelativeResize="0"/>
          <p:nvPr/>
        </p:nvPicPr>
        <p:blipFill>
          <a:blip r:embed="rId5">
            <a:alphaModFix/>
          </a:blip>
          <a:stretch>
            <a:fillRect/>
          </a:stretch>
        </p:blipFill>
        <p:spPr>
          <a:xfrm>
            <a:off x="2251776" y="695300"/>
            <a:ext cx="1373462" cy="1030097"/>
          </a:xfrm>
          <a:prstGeom prst="rect">
            <a:avLst/>
          </a:prstGeom>
          <a:noFill/>
          <a:ln>
            <a:noFill/>
          </a:ln>
        </p:spPr>
      </p:pic>
      <p:pic>
        <p:nvPicPr>
          <p:cNvPr id="161" name="Google Shape;161;p21"/>
          <p:cNvPicPr preferRelativeResize="0"/>
          <p:nvPr/>
        </p:nvPicPr>
        <p:blipFill>
          <a:blip r:embed="rId6">
            <a:alphaModFix/>
          </a:blip>
          <a:stretch>
            <a:fillRect/>
          </a:stretch>
        </p:blipFill>
        <p:spPr>
          <a:xfrm>
            <a:off x="3707070" y="695300"/>
            <a:ext cx="1368476" cy="1030096"/>
          </a:xfrm>
          <a:prstGeom prst="rect">
            <a:avLst/>
          </a:prstGeom>
          <a:noFill/>
          <a:ln>
            <a:noFill/>
          </a:ln>
        </p:spPr>
      </p:pic>
      <p:pic>
        <p:nvPicPr>
          <p:cNvPr id="162" name="Google Shape;162;p21"/>
          <p:cNvPicPr preferRelativeResize="0"/>
          <p:nvPr/>
        </p:nvPicPr>
        <p:blipFill>
          <a:blip r:embed="rId7">
            <a:alphaModFix/>
          </a:blip>
          <a:stretch>
            <a:fillRect/>
          </a:stretch>
        </p:blipFill>
        <p:spPr>
          <a:xfrm>
            <a:off x="5157377" y="695300"/>
            <a:ext cx="1553575" cy="1030096"/>
          </a:xfrm>
          <a:prstGeom prst="rect">
            <a:avLst/>
          </a:prstGeom>
          <a:noFill/>
          <a:ln>
            <a:noFill/>
          </a:ln>
        </p:spPr>
      </p:pic>
      <p:pic>
        <p:nvPicPr>
          <p:cNvPr id="163" name="Google Shape;163;p21"/>
          <p:cNvPicPr preferRelativeResize="0"/>
          <p:nvPr/>
        </p:nvPicPr>
        <p:blipFill>
          <a:blip r:embed="rId8">
            <a:alphaModFix/>
          </a:blip>
          <a:stretch>
            <a:fillRect/>
          </a:stretch>
        </p:blipFill>
        <p:spPr>
          <a:xfrm>
            <a:off x="6792785" y="695302"/>
            <a:ext cx="1831294" cy="1030096"/>
          </a:xfrm>
          <a:prstGeom prst="rect">
            <a:avLst/>
          </a:prstGeom>
          <a:noFill/>
          <a:ln>
            <a:noFill/>
          </a:ln>
        </p:spPr>
      </p:pic>
      <p:sp>
        <p:nvSpPr>
          <p:cNvPr id="164" name="Google Shape;164;p21"/>
          <p:cNvSpPr txBox="1"/>
          <p:nvPr/>
        </p:nvSpPr>
        <p:spPr>
          <a:xfrm>
            <a:off x="668175" y="3119725"/>
            <a:ext cx="7809900" cy="76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800">
                <a:solidFill>
                  <a:schemeClr val="dk1"/>
                </a:solidFill>
                <a:latin typeface="Open Sans"/>
                <a:ea typeface="Open Sans"/>
                <a:cs typeface="Open Sans"/>
                <a:sym typeface="Open Sans"/>
              </a:rPr>
              <a:t>6. Chichen Itza - Yucatan, Mexico            7. Colossus of Rhodes - 	      8. Mausoleum at        9. Hanging Gardens of Babylon -    10. Lighthouse of Alexandria -</a:t>
            </a:r>
            <a:endParaRPr sz="800">
              <a:solidFill>
                <a:schemeClr val="dk1"/>
              </a:solidFill>
              <a:latin typeface="Open Sans"/>
              <a:ea typeface="Open Sans"/>
              <a:cs typeface="Open Sans"/>
              <a:sym typeface="Open Sans"/>
            </a:endParaRPr>
          </a:p>
          <a:p>
            <a:pPr marL="1828800" lvl="0" indent="0" algn="l" rtl="0">
              <a:spcBef>
                <a:spcPts val="0"/>
              </a:spcBef>
              <a:spcAft>
                <a:spcPts val="0"/>
              </a:spcAft>
              <a:buNone/>
            </a:pPr>
            <a:r>
              <a:rPr lang="en" sz="800">
                <a:solidFill>
                  <a:schemeClr val="dk1"/>
                </a:solidFill>
                <a:latin typeface="Open Sans"/>
                <a:ea typeface="Open Sans"/>
                <a:cs typeface="Open Sans"/>
                <a:sym typeface="Open Sans"/>
              </a:rPr>
              <a:t>       Rhodes, Greece	  Halicarnassus - Tomb	     Babylon, Iraq 	                           Alexandria, Egypt</a:t>
            </a:r>
            <a:endParaRPr sz="800">
              <a:solidFill>
                <a:schemeClr val="dk1"/>
              </a:solidFill>
              <a:latin typeface="Open Sans"/>
              <a:ea typeface="Open Sans"/>
              <a:cs typeface="Open Sans"/>
              <a:sym typeface="Open Sans"/>
            </a:endParaRPr>
          </a:p>
          <a:p>
            <a:pPr marL="1828800" lvl="0" indent="0" algn="l" rtl="0">
              <a:spcBef>
                <a:spcPts val="0"/>
              </a:spcBef>
              <a:spcAft>
                <a:spcPts val="0"/>
              </a:spcAft>
              <a:buNone/>
            </a:pPr>
            <a:r>
              <a:rPr lang="en" sz="800">
                <a:solidFill>
                  <a:schemeClr val="dk1"/>
                </a:solidFill>
                <a:latin typeface="Open Sans"/>
                <a:ea typeface="Open Sans"/>
                <a:cs typeface="Open Sans"/>
                <a:sym typeface="Open Sans"/>
              </a:rPr>
              <a:t>			      in Bodrum, Turkey</a:t>
            </a:r>
            <a:endParaRPr sz="800">
              <a:solidFill>
                <a:schemeClr val="dk1"/>
              </a:solidFill>
              <a:latin typeface="Open Sans"/>
              <a:ea typeface="Open Sans"/>
              <a:cs typeface="Open Sans"/>
              <a:sym typeface="Open Sans"/>
            </a:endParaRPr>
          </a:p>
        </p:txBody>
      </p:sp>
      <p:sp>
        <p:nvSpPr>
          <p:cNvPr id="165" name="Google Shape;165;p21"/>
          <p:cNvSpPr txBox="1"/>
          <p:nvPr/>
        </p:nvSpPr>
        <p:spPr>
          <a:xfrm>
            <a:off x="638765" y="4682425"/>
            <a:ext cx="8852100" cy="63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900">
                <a:solidFill>
                  <a:schemeClr val="dk1"/>
                </a:solidFill>
                <a:latin typeface="Open Sans"/>
                <a:ea typeface="Open Sans"/>
                <a:cs typeface="Open Sans"/>
                <a:sym typeface="Open Sans"/>
              </a:rPr>
              <a:t>11. Temple of Artemis - Turkey  12. Great Pyramid - Giza, Cairo, Egypt     13. Statue of Zeus - Olympia, Greece       14. Christ the Redeemer -</a:t>
            </a:r>
            <a:endParaRPr sz="900">
              <a:solidFill>
                <a:schemeClr val="dk1"/>
              </a:solidFill>
              <a:latin typeface="Open Sans"/>
              <a:ea typeface="Open Sans"/>
              <a:cs typeface="Open Sans"/>
              <a:sym typeface="Open Sans"/>
            </a:endParaRPr>
          </a:p>
          <a:p>
            <a:pPr marL="5943600" lvl="0" indent="0" algn="l" rtl="0">
              <a:spcBef>
                <a:spcPts val="0"/>
              </a:spcBef>
              <a:spcAft>
                <a:spcPts val="0"/>
              </a:spcAft>
              <a:buNone/>
            </a:pPr>
            <a:r>
              <a:rPr lang="en" sz="900">
                <a:solidFill>
                  <a:schemeClr val="dk1"/>
                </a:solidFill>
                <a:latin typeface="Open Sans"/>
                <a:ea typeface="Open Sans"/>
                <a:cs typeface="Open Sans"/>
                <a:sym typeface="Open Sans"/>
              </a:rPr>
              <a:t>     Rio de Janeiro, Brazil</a:t>
            </a:r>
            <a:endParaRPr sz="900"/>
          </a:p>
        </p:txBody>
      </p:sp>
      <p:pic>
        <p:nvPicPr>
          <p:cNvPr id="166" name="Google Shape;166;p21"/>
          <p:cNvPicPr preferRelativeResize="0"/>
          <p:nvPr/>
        </p:nvPicPr>
        <p:blipFill>
          <a:blip r:embed="rId9">
            <a:alphaModFix/>
          </a:blip>
          <a:stretch>
            <a:fillRect/>
          </a:stretch>
        </p:blipFill>
        <p:spPr>
          <a:xfrm>
            <a:off x="839076" y="2096500"/>
            <a:ext cx="1553574" cy="1033827"/>
          </a:xfrm>
          <a:prstGeom prst="rect">
            <a:avLst/>
          </a:prstGeom>
          <a:noFill/>
          <a:ln>
            <a:noFill/>
          </a:ln>
        </p:spPr>
      </p:pic>
      <p:pic>
        <p:nvPicPr>
          <p:cNvPr id="167" name="Google Shape;167;p21"/>
          <p:cNvPicPr preferRelativeResize="0"/>
          <p:nvPr/>
        </p:nvPicPr>
        <p:blipFill>
          <a:blip r:embed="rId10">
            <a:alphaModFix/>
          </a:blip>
          <a:stretch>
            <a:fillRect/>
          </a:stretch>
        </p:blipFill>
        <p:spPr>
          <a:xfrm>
            <a:off x="2460776" y="2096499"/>
            <a:ext cx="1553575" cy="1016037"/>
          </a:xfrm>
          <a:prstGeom prst="rect">
            <a:avLst/>
          </a:prstGeom>
          <a:noFill/>
          <a:ln>
            <a:noFill/>
          </a:ln>
        </p:spPr>
      </p:pic>
      <p:pic>
        <p:nvPicPr>
          <p:cNvPr id="168" name="Google Shape;168;p21"/>
          <p:cNvPicPr preferRelativeResize="0"/>
          <p:nvPr/>
        </p:nvPicPr>
        <p:blipFill>
          <a:blip r:embed="rId11">
            <a:alphaModFix/>
          </a:blip>
          <a:stretch>
            <a:fillRect/>
          </a:stretch>
        </p:blipFill>
        <p:spPr>
          <a:xfrm>
            <a:off x="4082482" y="2105390"/>
            <a:ext cx="842693" cy="1016044"/>
          </a:xfrm>
          <a:prstGeom prst="rect">
            <a:avLst/>
          </a:prstGeom>
          <a:noFill/>
          <a:ln>
            <a:noFill/>
          </a:ln>
        </p:spPr>
      </p:pic>
      <p:pic>
        <p:nvPicPr>
          <p:cNvPr id="169" name="Google Shape;169;p21"/>
          <p:cNvPicPr preferRelativeResize="0"/>
          <p:nvPr/>
        </p:nvPicPr>
        <p:blipFill>
          <a:blip r:embed="rId12">
            <a:alphaModFix/>
          </a:blip>
          <a:stretch>
            <a:fillRect/>
          </a:stretch>
        </p:blipFill>
        <p:spPr>
          <a:xfrm>
            <a:off x="5004635" y="2096493"/>
            <a:ext cx="1610316" cy="1033822"/>
          </a:xfrm>
          <a:prstGeom prst="rect">
            <a:avLst/>
          </a:prstGeom>
          <a:noFill/>
          <a:ln>
            <a:noFill/>
          </a:ln>
        </p:spPr>
      </p:pic>
      <p:pic>
        <p:nvPicPr>
          <p:cNvPr id="170" name="Google Shape;170;p21"/>
          <p:cNvPicPr preferRelativeResize="0"/>
          <p:nvPr/>
        </p:nvPicPr>
        <p:blipFill>
          <a:blip r:embed="rId13">
            <a:alphaModFix/>
          </a:blip>
          <a:stretch>
            <a:fillRect/>
          </a:stretch>
        </p:blipFill>
        <p:spPr>
          <a:xfrm>
            <a:off x="6694415" y="2096500"/>
            <a:ext cx="1373460" cy="1030089"/>
          </a:xfrm>
          <a:prstGeom prst="rect">
            <a:avLst/>
          </a:prstGeom>
          <a:noFill/>
          <a:ln>
            <a:noFill/>
          </a:ln>
        </p:spPr>
      </p:pic>
      <p:pic>
        <p:nvPicPr>
          <p:cNvPr id="171" name="Google Shape;171;p21"/>
          <p:cNvPicPr preferRelativeResize="0"/>
          <p:nvPr/>
        </p:nvPicPr>
        <p:blipFill>
          <a:blip r:embed="rId14">
            <a:alphaModFix/>
          </a:blip>
          <a:stretch>
            <a:fillRect/>
          </a:stretch>
        </p:blipFill>
        <p:spPr>
          <a:xfrm>
            <a:off x="1097135" y="3666703"/>
            <a:ext cx="1368472" cy="974089"/>
          </a:xfrm>
          <a:prstGeom prst="rect">
            <a:avLst/>
          </a:prstGeom>
          <a:noFill/>
          <a:ln>
            <a:noFill/>
          </a:ln>
        </p:spPr>
      </p:pic>
      <p:pic>
        <p:nvPicPr>
          <p:cNvPr id="172" name="Google Shape;172;p21"/>
          <p:cNvPicPr preferRelativeResize="0"/>
          <p:nvPr/>
        </p:nvPicPr>
        <p:blipFill>
          <a:blip r:embed="rId15">
            <a:alphaModFix/>
          </a:blip>
          <a:stretch>
            <a:fillRect/>
          </a:stretch>
        </p:blipFill>
        <p:spPr>
          <a:xfrm>
            <a:off x="2523382" y="3666711"/>
            <a:ext cx="1732783" cy="974090"/>
          </a:xfrm>
          <a:prstGeom prst="rect">
            <a:avLst/>
          </a:prstGeom>
          <a:noFill/>
          <a:ln>
            <a:noFill/>
          </a:ln>
        </p:spPr>
      </p:pic>
      <p:pic>
        <p:nvPicPr>
          <p:cNvPr id="173" name="Google Shape;173;p21"/>
          <p:cNvPicPr preferRelativeResize="0"/>
          <p:nvPr/>
        </p:nvPicPr>
        <p:blipFill>
          <a:blip r:embed="rId16">
            <a:alphaModFix/>
          </a:blip>
          <a:stretch>
            <a:fillRect/>
          </a:stretch>
        </p:blipFill>
        <p:spPr>
          <a:xfrm>
            <a:off x="4463079" y="3666703"/>
            <a:ext cx="2078842" cy="974092"/>
          </a:xfrm>
          <a:prstGeom prst="rect">
            <a:avLst/>
          </a:prstGeom>
          <a:noFill/>
          <a:ln>
            <a:noFill/>
          </a:ln>
        </p:spPr>
      </p:pic>
      <p:pic>
        <p:nvPicPr>
          <p:cNvPr id="174" name="Google Shape;174;p21"/>
          <p:cNvPicPr preferRelativeResize="0"/>
          <p:nvPr/>
        </p:nvPicPr>
        <p:blipFill>
          <a:blip r:embed="rId17">
            <a:alphaModFix/>
          </a:blip>
          <a:stretch>
            <a:fillRect/>
          </a:stretch>
        </p:blipFill>
        <p:spPr>
          <a:xfrm>
            <a:off x="6657527" y="3639058"/>
            <a:ext cx="1355633" cy="1016020"/>
          </a:xfrm>
          <a:prstGeom prst="rect">
            <a:avLst/>
          </a:prstGeom>
          <a:noFill/>
          <a:ln>
            <a:noFill/>
          </a:ln>
        </p:spPr>
      </p:pic>
      <p:pic>
        <p:nvPicPr>
          <p:cNvPr id="175" name="Google Shape;175;p21"/>
          <p:cNvPicPr preferRelativeResize="0"/>
          <p:nvPr/>
        </p:nvPicPr>
        <p:blipFill>
          <a:blip r:embed="rId18">
            <a:alphaModFix/>
          </a:blip>
          <a:stretch>
            <a:fillRect/>
          </a:stretch>
        </p:blipFill>
        <p:spPr>
          <a:xfrm>
            <a:off x="2822475" y="152400"/>
            <a:ext cx="6327924" cy="46332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TotalTime>
  <Words>4858</Words>
  <Application>Microsoft Macintosh PowerPoint</Application>
  <PresentationFormat>On-screen Show (16:9)</PresentationFormat>
  <Paragraphs>390</Paragraphs>
  <Slides>46</Slides>
  <Notes>46</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46</vt:i4>
      </vt:variant>
    </vt:vector>
  </HeadingPairs>
  <TitlesOfParts>
    <vt:vector size="54" baseType="lpstr">
      <vt:lpstr>Bree Serif</vt:lpstr>
      <vt:lpstr>Comfortaa</vt:lpstr>
      <vt:lpstr>Roboto</vt:lpstr>
      <vt:lpstr>Calibri</vt:lpstr>
      <vt:lpstr>Open Sans</vt:lpstr>
      <vt:lpstr>Economica</vt:lpstr>
      <vt:lpstr>Arial</vt:lpstr>
      <vt:lpstr>Simple Light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michelledunlap@gmail.com</cp:lastModifiedBy>
  <cp:revision>2</cp:revision>
  <dcterms:modified xsi:type="dcterms:W3CDTF">2024-06-27T19:20:15Z</dcterms:modified>
</cp:coreProperties>
</file>