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5143500" type="screen16x9"/>
  <p:notesSz cx="6858000" cy="9144000"/>
  <p:embeddedFontLst>
    <p:embeddedFont>
      <p:font typeface="Bree Serif" panose="02000503040000020004" pitchFamily="2" charset="77"/>
      <p:regular r:id="rId42"/>
    </p:embeddedFont>
    <p:embeddedFont>
      <p:font typeface="Economica" panose="02000506040000020004" pitchFamily="2" charset="77"/>
      <p:regular r:id="rId43"/>
      <p:bold r:id="rId44"/>
      <p:italic r:id="rId45"/>
      <p:boldItalic r:id="rId46"/>
    </p:embeddedFont>
    <p:embeddedFont>
      <p:font typeface="Open Sans" panose="020B0606030504020204" pitchFamily="34" charset="0"/>
      <p:regular r:id="rId47"/>
      <p:bold r:id="rId48"/>
      <p:italic r:id="rId49"/>
      <p:boldItalic r:id="rId50"/>
    </p:embeddedFont>
    <p:embeddedFont>
      <p:font typeface="Roboto" panose="02000000000000000000" pitchFamily="2"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B0C17B3-0285-45CE-9E05-3739458E65F4}">
  <a:tblStyle styleId="{EB0C17B3-0285-45CE-9E05-3739458E65F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lideplayer.com/slide/4201368/"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metmuseum.org/toah/works-of-art/32.11.1/"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sites.google.com/site/adairarthistory/ii-ancient-mediterranean/27-anavysos-kouros" TargetMode="External"/><Relationship Id="rId4" Type="http://schemas.openxmlformats.org/officeDocument/2006/relationships/hyperlink" Target="http://arthistoryresources.net/greek-art-archaeology-2016/kouros-anavysos.html"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onders-of-the-world.net/Seven/Statue-of-Zeus.php"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khanacademy.org/humanities/ancient-art-civilizations/greek-art/classical/v/myron-discobolus-discus-thrower-roman-copy-of-an-ancient-greek-bronze-from-c-450-b-c-e"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google.com/search?q=Myron,+Discobolus&amp;source=lnms&amp;tbm=isch&amp;sa=X&amp;ved=0ahUKEwjGooaj2uLiAhWIJzQIHajPDP8Q_AUIECgB&amp;biw=1408&amp;bih=666#imgrc=MncFllgLRVkrs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getty.edu/art/collection/artists/3266/polykleitos-greek-active-460-415-bc/"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asgreekart.pbworks.com/w/page/10150036/The%20Canon%20of%20Polykleitos"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dummies.com/education/architecture/greek-architecture-doric-ionic-or-corinthia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ganymedes.gr/activities/10-interesting-facts-didnt-know-acropolis/"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brown.edu/Departments/Joukowsky_Institute/courses/greekpast/4691.html" TargetMode="External"/><Relationship Id="rId4" Type="http://schemas.openxmlformats.org/officeDocument/2006/relationships/hyperlink" Target="https://www.archaeology.org/issues/194-1511/features/acropolis"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khanacademy.org/humanities/ancient-art-civilizations/greek-art/classical/a/temple-of-athena-nike"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www.maicar.com/GML/Nike.html"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pOM6gUp42EY"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www.vam.ac.uk/content/articles/s/sculpture-techniques/" TargetMode="External"/><Relationship Id="rId4" Type="http://schemas.openxmlformats.org/officeDocument/2006/relationships/hyperlink" Target="https://www.modernsculpture.com/bronze-casting-proces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arthistoryproject.com/timeline/the-ancient-world/greece/laocoon-and-his-son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franklinboe.org/cms/lib/NJ01000817/Centricity/Domain/441/Greece%20Flashcards%202012.pdf"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www.clker.com/clipart-13940.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visual-arts-cork.com/sculpture/praxiteles.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bbc.com/timelines/z99tn39" TargetMode="External"/><Relationship Id="rId2" Type="http://schemas.openxmlformats.org/officeDocument/2006/relationships/slide" Target="../slides/slide25.xml"/><Relationship Id="rId1" Type="http://schemas.openxmlformats.org/officeDocument/2006/relationships/notesMaster" Target="../notesMasters/notesMaster1.xml"/><Relationship Id="rId5" Type="http://schemas.openxmlformats.org/officeDocument/2006/relationships/hyperlink" Target="https://ourpastimes.com/interesting-facts-about-greek-art-12316527.html" TargetMode="External"/><Relationship Id="rId4" Type="http://schemas.openxmlformats.org/officeDocument/2006/relationships/hyperlink" Target="https://www.historylearningsite.co.uk/nazi-germany/art-in-nazi-germany/"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metmuseum.org/blogs/now-at-the-met/features/2010/the-roman-mosaic-from-lod-israel" TargetMode="External"/><Relationship Id="rId2" Type="http://schemas.openxmlformats.org/officeDocument/2006/relationships/slide" Target="../slides/slide27.xml"/><Relationship Id="rId1" Type="http://schemas.openxmlformats.org/officeDocument/2006/relationships/notesMaster" Target="../notesMasters/notesMaster1.xml"/><Relationship Id="rId5" Type="http://schemas.openxmlformats.org/officeDocument/2006/relationships/hyperlink" Target="http://etc.ancient.eu/photos/7-roman-mosaics/" TargetMode="External"/><Relationship Id="rId4" Type="http://schemas.openxmlformats.org/officeDocument/2006/relationships/hyperlink" Target="http://www.ancientcivilizationslist.com/roman-civilization/list-famous-ancient-roman-art/"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mentalfloss.com/article/74353/15-gladiatorial-facts-about-colosseum"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boredpanda.com/before-after-roman-buildings-structures/?utm_source=google&amp;utm_medium=organic&amp;utm_campaign=organic"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famouswonders.com/trajans-column/"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www.infogrades.com/arts-infographics/building-trajans-column/"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namuseum.gr/en/"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hyathens.com/national-archaeological-museum-athens/"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diffen.com/difference/Pantheon_vs_Parthenon"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khanacademy.org/humanities/ap-art-history/ancient-mediterranean-ap/ap-ancient-rome/a/augustus-of-primaporta"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milestonerome.com/2018/04/the-painted-garden-from-the-villa-of-livia-for-naturemw/"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www.understandingrome.com/2014/01/08/paradise-regained-the-painted-garden-of-livia-at-palazzo-massimo-3/"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classicist.org/articles/classical-comments-the-triumphal-arch-as-a-design-resource/"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www.ancienthistorylists.com/rome-history/top-10-outstanding-ancient-roman-arts/"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ancienthistorylists.com/rome-history/top-10-outstanding-ancient-roman-art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arthearty.com/bas-relief-vs-high-relief-sculpture-technique"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arthearty.com/bas-relief-vs-high-relief-sculpture-technique"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arthearty.com/bas-relief-vs-high-relief-sculpture-technique"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ducksters.com/history/art/ancient_roman_art.php"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ancient.eu/image/945/architectural-elements-of-the-parthenon/"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ancient.eu/parthenon/"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khanacademy.org/humanities/art-history-basics/tools-understanding-art/a/greek-architectural-orders"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www.google.com/search?q=definition+of+entablature&amp;oq=definition+of+entablature&amp;aqs=chrome..69i57j0l3.7728j1j4&amp;sourceid=chrome&amp;ie=UTF-8" TargetMode="External"/><Relationship Id="rId5" Type="http://schemas.openxmlformats.org/officeDocument/2006/relationships/hyperlink" Target="https://quod.lib.umich.edu/h/hiaaic/x-lubke76/LUBKE76?chaperone=S-HIAAIC-X-LUBKE76+LUBKE76;evl=full-image;quality=0;size=50;subview=download;view=entry" TargetMode="External"/><Relationship Id="rId4" Type="http://schemas.openxmlformats.org/officeDocument/2006/relationships/hyperlink" Target="http://blog.stephens.edu/arh101glossary/?glossary=architrave"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dventure.howstuffworks.com/parthenon-came-to-nashville.ht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arthistorysummerize.info/general-characteristics-greek-art/"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theclassroom.com/classical-greek-art-characteristics-12080871.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bc8a0706e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5bc8a0706e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https://slideplayer.com/slide/4201368/</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5bc8a0706e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5bc8a0706e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https://www.metmuseum.org/toah/works-of-art/32.11.1/</a:t>
            </a:r>
            <a:endParaRPr/>
          </a:p>
          <a:p>
            <a:pPr marL="0" lvl="0" indent="0" algn="l" rtl="0">
              <a:spcBef>
                <a:spcPts val="0"/>
              </a:spcBef>
              <a:spcAft>
                <a:spcPts val="0"/>
              </a:spcAft>
              <a:buNone/>
            </a:pPr>
            <a:r>
              <a:rPr lang="en" u="sng">
                <a:solidFill>
                  <a:schemeClr val="hlink"/>
                </a:solidFill>
                <a:hlinkClick r:id="rId4"/>
              </a:rPr>
              <a:t>http://arthistoryresources.net/greek-art-archaeology-2016/kouros-anavysos.html</a:t>
            </a:r>
            <a:endParaRPr/>
          </a:p>
          <a:p>
            <a:pPr marL="0" lvl="0" indent="0" algn="l" rtl="0">
              <a:spcBef>
                <a:spcPts val="0"/>
              </a:spcBef>
              <a:spcAft>
                <a:spcPts val="0"/>
              </a:spcAft>
              <a:buNone/>
            </a:pPr>
            <a:r>
              <a:rPr lang="en" u="sng">
                <a:solidFill>
                  <a:schemeClr val="hlink"/>
                </a:solidFill>
                <a:hlinkClick r:id="rId5"/>
              </a:rPr>
              <a:t>https://sites.google.com/site/adairarthistory/ii-ancient-mediterranean/27-anavysos-kouros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5bc8a0706e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5bc8a0706e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accent5"/>
                </a:solidFill>
                <a:hlinkClick r:id="rId3">
                  <a:extLst>
                    <a:ext uri="{A12FA001-AC4F-418D-AE19-62706E023703}">
                      <ahyp:hlinkClr xmlns:ahyp="http://schemas.microsoft.com/office/drawing/2018/hyperlinkcolor" val="tx"/>
                    </a:ext>
                  </a:extLst>
                </a:hlinkClick>
              </a:rPr>
              <a:t>https://www.wonders-of-the-world.net/Seven/Statue-of-Zeus.php</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5bc8a0706e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5bc8a0706e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https://www.khanacademy.org/humanities/ancient-art-civilizations/greek-art/classical/v/myron-discobolus-discus-thrower-roman-copy-of-an-ancient-greek-bronze-from-c-450-b-c-e</a:t>
            </a:r>
            <a:endParaRPr/>
          </a:p>
          <a:p>
            <a:pPr marL="0" lvl="0" indent="0" algn="l" rtl="0">
              <a:spcBef>
                <a:spcPts val="0"/>
              </a:spcBef>
              <a:spcAft>
                <a:spcPts val="0"/>
              </a:spcAft>
              <a:buNone/>
            </a:pPr>
            <a:r>
              <a:rPr lang="en" u="sng">
                <a:solidFill>
                  <a:schemeClr val="hlink"/>
                </a:solidFill>
                <a:hlinkClick r:id="rId4"/>
              </a:rPr>
              <a:t>https://www.google.com/search?q=Myron,+Discobolus&amp;source=lnms&amp;tbm=isch&amp;sa=X&amp;ved=0ahUKEwjGooaj2uLiAhWIJzQIHajPDP8Q_AUIECgB&amp;biw=1408&amp;bih=666#imgrc=MncFllgLRVkrsM:</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21202fa576d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21202fa576d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5bc8a0706e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5bc8a0706e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accent5"/>
                </a:solidFill>
                <a:hlinkClick r:id="rId3">
                  <a:extLst>
                    <a:ext uri="{A12FA001-AC4F-418D-AE19-62706E023703}">
                      <ahyp:hlinkClr xmlns:ahyp="http://schemas.microsoft.com/office/drawing/2018/hyperlinkcolor" val="tx"/>
                    </a:ext>
                  </a:extLst>
                </a:hlinkClick>
              </a:rPr>
              <a:t>http://www.getty.edu/art/collection/artists/3266/polykleitos-greek-active-460-415-bc/</a:t>
            </a:r>
            <a:endParaRPr/>
          </a:p>
          <a:p>
            <a:pPr marL="0" lvl="0" indent="0" algn="l" rtl="0">
              <a:spcBef>
                <a:spcPts val="0"/>
              </a:spcBef>
              <a:spcAft>
                <a:spcPts val="0"/>
              </a:spcAft>
              <a:buClr>
                <a:schemeClr val="dk1"/>
              </a:buClr>
              <a:buSzPts val="1100"/>
              <a:buFont typeface="Arial"/>
              <a:buNone/>
            </a:pPr>
            <a:r>
              <a:rPr lang="en" u="sng">
                <a:solidFill>
                  <a:schemeClr val="hlink"/>
                </a:solidFill>
                <a:hlinkClick r:id="rId4"/>
              </a:rPr>
              <a:t>http://sasgreekart.pbworks.com/w/page/10150036/The%20Canon%20of%20Polykleitos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5bc8a0706e_0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5bc8a0706e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https://www.dummies.com/education/architecture/greek-architecture-doric-ionic-or-corinthian/</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5bc8a0706e_0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5bc8a0706e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http://ganymedes.gr/activities/10-interesting-facts-didnt-know-acropolis/</a:t>
            </a:r>
            <a:endParaRPr/>
          </a:p>
          <a:p>
            <a:pPr marL="0" lvl="0" indent="0" algn="l" rtl="0">
              <a:spcBef>
                <a:spcPts val="0"/>
              </a:spcBef>
              <a:spcAft>
                <a:spcPts val="0"/>
              </a:spcAft>
              <a:buNone/>
            </a:pPr>
            <a:r>
              <a:rPr lang="en" u="sng">
                <a:solidFill>
                  <a:schemeClr val="hlink"/>
                </a:solidFill>
                <a:hlinkClick r:id="rId4"/>
              </a:rPr>
              <a:t>https://www.archaeology.org/issues/194-1511/features/acropolis</a:t>
            </a:r>
            <a:endParaRPr/>
          </a:p>
          <a:p>
            <a:pPr marL="0" lvl="0" indent="0" algn="l" rtl="0">
              <a:spcBef>
                <a:spcPts val="0"/>
              </a:spcBef>
              <a:spcAft>
                <a:spcPts val="0"/>
              </a:spcAft>
              <a:buNone/>
            </a:pPr>
            <a:r>
              <a:rPr lang="en" u="sng">
                <a:solidFill>
                  <a:schemeClr val="hlink"/>
                </a:solidFill>
                <a:hlinkClick r:id="rId5"/>
              </a:rPr>
              <a:t>https://www.brown.edu/Departments/Joukowsky_Institute/courses/greekpast/4691.html</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5bc8a0706e_0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5bc8a0706e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https://www.khanacademy.org/humanities/ancient-art-civilizations/greek-art/classical/a/temple-of-athena-nike</a:t>
            </a:r>
            <a:endParaRPr/>
          </a:p>
          <a:p>
            <a:pPr marL="0" lvl="0" indent="0" algn="l" rtl="0">
              <a:spcBef>
                <a:spcPts val="0"/>
              </a:spcBef>
              <a:spcAft>
                <a:spcPts val="0"/>
              </a:spcAft>
              <a:buNone/>
            </a:pPr>
            <a:r>
              <a:rPr lang="en" u="sng">
                <a:solidFill>
                  <a:schemeClr val="hlink"/>
                </a:solidFill>
                <a:hlinkClick r:id="rId4"/>
              </a:rPr>
              <a:t>http://www.maicar.com/GML/Nike.html</a:t>
            </a:r>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5bc8a0706e_0_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5bc8a0706e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300">
                <a:solidFill>
                  <a:schemeClr val="dk1"/>
                </a:solidFill>
                <a:highlight>
                  <a:srgbClr val="FFFFFF"/>
                </a:highlight>
                <a:latin typeface="Roboto"/>
                <a:ea typeface="Roboto"/>
                <a:cs typeface="Roboto"/>
                <a:sym typeface="Roboto"/>
              </a:rPr>
              <a:t>Lost-Wax Method</a:t>
            </a:r>
            <a:endParaRPr sz="2300">
              <a:solidFill>
                <a:schemeClr val="dk1"/>
              </a:solidFill>
              <a:highlight>
                <a:srgbClr val="FFFFFF"/>
              </a:highlight>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 u="sng">
                <a:solidFill>
                  <a:schemeClr val="accent5"/>
                </a:solidFill>
                <a:hlinkClick r:id="rId3">
                  <a:extLst>
                    <a:ext uri="{A12FA001-AC4F-418D-AE19-62706E023703}">
                      <ahyp:hlinkClr xmlns:ahyp="http://schemas.microsoft.com/office/drawing/2018/hyperlinkcolor" val="tx"/>
                    </a:ext>
                  </a:extLst>
                </a:hlinkClick>
              </a:rPr>
              <a:t>https://www.youtube.com/watch?v=pOM6gUp42EY</a:t>
            </a:r>
            <a:endParaRPr sz="230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r>
              <a:rPr lang="en" u="sng">
                <a:solidFill>
                  <a:schemeClr val="hlink"/>
                </a:solidFill>
                <a:hlinkClick r:id="rId4"/>
              </a:rPr>
              <a:t>https://www.modernsculpture.com/bronze-casting-process</a:t>
            </a:r>
            <a:endParaRPr/>
          </a:p>
          <a:p>
            <a:pPr marL="0" lvl="0" indent="0" algn="l" rtl="0">
              <a:spcBef>
                <a:spcPts val="0"/>
              </a:spcBef>
              <a:spcAft>
                <a:spcPts val="0"/>
              </a:spcAft>
              <a:buNone/>
            </a:pPr>
            <a:r>
              <a:rPr lang="en" u="sng">
                <a:solidFill>
                  <a:schemeClr val="hlink"/>
                </a:solidFill>
                <a:hlinkClick r:id="rId5"/>
              </a:rPr>
              <a:t>http://www.vam.ac.uk/content/articles/s/sculpture-techniques/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1202fa57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1202fa57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1202fa576d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21202fa576d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5bc8a0706e_0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5bc8a0706e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https://arthistoryproject.com/timeline/the-ancient-world/greece/laocoon-and-his-sons/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5bc8a0706e_0_1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5bc8a0706e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https://www.franklinboe.org/cms/lib/NJ01000817/Centricity/Domain/441/Greece%20Flashcards%202012.pdf</a:t>
            </a:r>
            <a:endParaRPr/>
          </a:p>
          <a:p>
            <a:pPr marL="0" lvl="0" indent="0" algn="l" rtl="0">
              <a:spcBef>
                <a:spcPts val="0"/>
              </a:spcBef>
              <a:spcAft>
                <a:spcPts val="0"/>
              </a:spcAft>
              <a:buNone/>
            </a:pPr>
            <a:r>
              <a:rPr lang="en" u="sng">
                <a:solidFill>
                  <a:schemeClr val="hlink"/>
                </a:solidFill>
                <a:hlinkClick r:id="rId4"/>
              </a:rPr>
              <a:t>http://www.clker.com/clipart-13940.html</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5bc8a0706e_0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5bc8a0706e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5bc8a0706e_0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5bc8a0706e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http://www.visual-arts-cork.com/sculpture/praxiteles.htm</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5bc8a0706e_0_1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5bc8a0706e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https://www.bbc.com/timelines/z99tn39</a:t>
            </a:r>
            <a:endParaRPr/>
          </a:p>
          <a:p>
            <a:pPr marL="0" lvl="0" indent="0" algn="l" rtl="0">
              <a:spcBef>
                <a:spcPts val="0"/>
              </a:spcBef>
              <a:spcAft>
                <a:spcPts val="0"/>
              </a:spcAft>
              <a:buNone/>
            </a:pPr>
            <a:r>
              <a:rPr lang="en" u="sng">
                <a:solidFill>
                  <a:schemeClr val="hlink"/>
                </a:solidFill>
                <a:hlinkClick r:id="rId4"/>
              </a:rPr>
              <a:t>https://www.historylearningsite.co.uk/nazi-germany/art-in-nazi-germany/</a:t>
            </a:r>
            <a:endParaRPr/>
          </a:p>
          <a:p>
            <a:pPr marL="0" lvl="0" indent="0" algn="l" rtl="0">
              <a:spcBef>
                <a:spcPts val="0"/>
              </a:spcBef>
              <a:spcAft>
                <a:spcPts val="0"/>
              </a:spcAft>
              <a:buClr>
                <a:schemeClr val="dk1"/>
              </a:buClr>
              <a:buSzPts val="1100"/>
              <a:buFont typeface="Arial"/>
              <a:buNone/>
            </a:pPr>
            <a:r>
              <a:rPr lang="en" u="sng">
                <a:solidFill>
                  <a:schemeClr val="accent5"/>
                </a:solidFill>
                <a:hlinkClick r:id="rId5">
                  <a:extLst>
                    <a:ext uri="{A12FA001-AC4F-418D-AE19-62706E023703}">
                      <ahyp:hlinkClr xmlns:ahyp="http://schemas.microsoft.com/office/drawing/2018/hyperlinkcolor" val="tx"/>
                    </a:ext>
                  </a:extLst>
                </a:hlinkClick>
              </a:rPr>
              <a:t>https://ourpastimes.com/interesting-facts-about-greek-art-12316527.html</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1202fa576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1202fa576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5bc8a0706e_0_1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5bc8a0706e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https://www.metmuseum.org/blogs/now-at-the-met/features/2010/the-roman-mosaic-from-lod-israel</a:t>
            </a:r>
            <a:endParaRPr/>
          </a:p>
          <a:p>
            <a:pPr marL="0" lvl="0" indent="0" algn="l" rtl="0">
              <a:spcBef>
                <a:spcPts val="0"/>
              </a:spcBef>
              <a:spcAft>
                <a:spcPts val="0"/>
              </a:spcAft>
              <a:buNone/>
            </a:pPr>
            <a:r>
              <a:rPr lang="en" u="sng">
                <a:solidFill>
                  <a:schemeClr val="hlink"/>
                </a:solidFill>
                <a:hlinkClick r:id="rId4"/>
              </a:rPr>
              <a:t>http://www.ancientcivilizationslist.com/roman-civilization/list-famous-ancient-roman-art/</a:t>
            </a:r>
            <a:endParaRPr/>
          </a:p>
          <a:p>
            <a:pPr marL="0" lvl="0" indent="0" algn="l" rtl="0">
              <a:spcBef>
                <a:spcPts val="0"/>
              </a:spcBef>
              <a:spcAft>
                <a:spcPts val="0"/>
              </a:spcAft>
              <a:buNone/>
            </a:pPr>
            <a:r>
              <a:rPr lang="en" u="sng">
                <a:solidFill>
                  <a:schemeClr val="hlink"/>
                </a:solidFill>
                <a:hlinkClick r:id="rId5"/>
              </a:rPr>
              <a:t>http://etc.ancient.eu/photos/7-roman-mosaics/</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5bc8a0706e_0_1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5bc8a0706e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http://mentalfloss.com/article/74353/15-gladiatorial-facts-about-colosseum</a:t>
            </a:r>
            <a:endParaRPr/>
          </a:p>
          <a:p>
            <a:pPr marL="0" lvl="0" indent="0" algn="l" rtl="0">
              <a:spcBef>
                <a:spcPts val="0"/>
              </a:spcBef>
              <a:spcAft>
                <a:spcPts val="0"/>
              </a:spcAft>
              <a:buNone/>
            </a:pPr>
            <a:r>
              <a:rPr lang="en" u="sng">
                <a:solidFill>
                  <a:schemeClr val="hlink"/>
                </a:solidFill>
                <a:hlinkClick r:id="rId4"/>
              </a:rPr>
              <a:t>https://www.boredpanda.com/before-after-roman-buildings-structures/?utm_source=google&amp;utm_medium=organic&amp;utm_campaign=organic</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5bc8a0706e_0_1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5bc8a0706e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http://famouswonders.com/trajans-column/</a:t>
            </a:r>
            <a:endParaRPr/>
          </a:p>
          <a:p>
            <a:pPr marL="0" lvl="0" indent="0" algn="l" rtl="0">
              <a:spcBef>
                <a:spcPts val="0"/>
              </a:spcBef>
              <a:spcAft>
                <a:spcPts val="0"/>
              </a:spcAft>
              <a:buNone/>
            </a:pPr>
            <a:r>
              <a:rPr lang="en" u="sng">
                <a:solidFill>
                  <a:schemeClr val="hlink"/>
                </a:solidFill>
                <a:hlinkClick r:id="rId4"/>
              </a:rPr>
              <a:t>https://www.infogrades.com/arts-infographics/building-trajans-column/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5bc8a0706e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5bc8a0706e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https://www.namuseum.gr/en/</a:t>
            </a:r>
            <a:endParaRPr/>
          </a:p>
          <a:p>
            <a:pPr marL="0" lvl="0" indent="0" algn="l" rtl="0">
              <a:spcBef>
                <a:spcPts val="0"/>
              </a:spcBef>
              <a:spcAft>
                <a:spcPts val="0"/>
              </a:spcAft>
              <a:buNone/>
            </a:pPr>
            <a:r>
              <a:rPr lang="en" u="sng">
                <a:solidFill>
                  <a:schemeClr val="hlink"/>
                </a:solidFill>
                <a:hlinkClick r:id="rId4"/>
              </a:rPr>
              <a:t>https://whyathens.com/national-archaeological-museum-athens/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5bc8a0706e_0_1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5bc8a0706e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https://www.diffen.com/difference/Pantheon_vs_Parthenon</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5bc8a0706e_0_1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5bc8a0706e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https://www.khanacademy.org/humanities/ap-art-history/ancient-mediterranean-ap/ap-ancient-rome/a/augustus-of-primaporta</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21202fa576d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21202fa576d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5bc8a0706e_0_1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5bc8a0706e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https://www.milestonerome.com/2018/04/the-painted-garden-from-the-villa-of-livia-for-naturemw/</a:t>
            </a:r>
            <a:endParaRPr/>
          </a:p>
          <a:p>
            <a:pPr marL="0" lvl="0" indent="0" algn="l" rtl="0">
              <a:spcBef>
                <a:spcPts val="0"/>
              </a:spcBef>
              <a:spcAft>
                <a:spcPts val="0"/>
              </a:spcAft>
              <a:buNone/>
            </a:pPr>
            <a:r>
              <a:rPr lang="en" u="sng">
                <a:solidFill>
                  <a:schemeClr val="hlink"/>
                </a:solidFill>
                <a:hlinkClick r:id="rId4"/>
              </a:rPr>
              <a:t>https://www.understandingrome.com/2014/01/08/paradise-regained-the-painted-garden-of-livia-at-palazzo-massimo-3/</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5bc8a0706e_0_1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5bc8a0706e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https://www.classicist.org/articles/classical-comments-the-triumphal-arch-as-a-design-resource/</a:t>
            </a:r>
            <a:endParaRPr/>
          </a:p>
          <a:p>
            <a:pPr marL="0" lvl="0" indent="0" algn="l" rtl="0">
              <a:spcBef>
                <a:spcPts val="0"/>
              </a:spcBef>
              <a:spcAft>
                <a:spcPts val="0"/>
              </a:spcAft>
              <a:buNone/>
            </a:pPr>
            <a:r>
              <a:rPr lang="en" u="sng">
                <a:solidFill>
                  <a:schemeClr val="hlink"/>
                </a:solidFill>
                <a:hlinkClick r:id="rId4"/>
              </a:rPr>
              <a:t>https://www.ancienthistorylists.com/rome-history/top-10-outstanding-ancient-roman-arts/</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5bc8a0706e_0_1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5bc8a0706e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https://www.ancienthistorylists.com/rome-history/top-10-outstanding-ancient-roman-arts/</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5bc8a0706e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5bc8a0706e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https://arthearty.com/bas-relief-vs-high-relief-sculpture-technique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598c06f460_2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598c06f460_2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https://arthearty.com/bas-relief-vs-high-relief-sculpture-technique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598c06f460_2_1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598c06f460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https://arthearty.com/bas-relief-vs-high-relief-sculpture-technique</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5bc8a0706e_0_1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5bc8a0706e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https://www.ducksters.com/history/art/ancient_roman_art.php</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5bc8a0706e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5bc8a0706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https://www.ancient.eu/image/945/architectural-elements-of-the-parthenon/</a:t>
            </a:r>
            <a:endParaRPr/>
          </a:p>
          <a:p>
            <a:pPr marL="0" lvl="0" indent="0" algn="l" rtl="0">
              <a:spcBef>
                <a:spcPts val="0"/>
              </a:spcBef>
              <a:spcAft>
                <a:spcPts val="0"/>
              </a:spcAft>
              <a:buNone/>
            </a:pPr>
            <a:r>
              <a:rPr lang="en" u="sng">
                <a:solidFill>
                  <a:schemeClr val="hlink"/>
                </a:solidFill>
                <a:hlinkClick r:id="rId4"/>
              </a:rPr>
              <a:t>https://www.ancient.eu/parthenon/</a:t>
            </a:r>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5bc8a0706e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5bc8a0706e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https://www.khanacademy.org/humanities/art-history-basics/tools-understanding-art/a/greek-architectural-orders</a:t>
            </a:r>
            <a:endParaRPr/>
          </a:p>
          <a:p>
            <a:pPr marL="0" lvl="0" indent="0" algn="l" rtl="0">
              <a:spcBef>
                <a:spcPts val="0"/>
              </a:spcBef>
              <a:spcAft>
                <a:spcPts val="0"/>
              </a:spcAft>
              <a:buNone/>
            </a:pPr>
            <a:r>
              <a:rPr lang="en" u="sng">
                <a:solidFill>
                  <a:schemeClr val="hlink"/>
                </a:solidFill>
                <a:hlinkClick r:id="rId4"/>
              </a:rPr>
              <a:t>http://blog.stephens.edu/arh101glossary/?glossary=architrave</a:t>
            </a:r>
            <a:endParaRPr/>
          </a:p>
          <a:p>
            <a:pPr marL="0" lvl="0" indent="0" algn="l" rtl="0">
              <a:spcBef>
                <a:spcPts val="0"/>
              </a:spcBef>
              <a:spcAft>
                <a:spcPts val="0"/>
              </a:spcAft>
              <a:buNone/>
            </a:pPr>
            <a:r>
              <a:rPr lang="en" u="sng">
                <a:solidFill>
                  <a:schemeClr val="hlink"/>
                </a:solidFill>
                <a:hlinkClick r:id="rId5"/>
              </a:rPr>
              <a:t>https://quod.lib.umich.edu/h/hiaaic/x-lubke76/LUBKE76?chaperone=S-HIAAIC-X-LUBKE76+LUBKE76;evl=full-image;quality=0;size=50;subview=download;view=entry</a:t>
            </a:r>
            <a:endParaRPr/>
          </a:p>
          <a:p>
            <a:pPr marL="0" lvl="0" indent="0" algn="l" rtl="0">
              <a:spcBef>
                <a:spcPts val="0"/>
              </a:spcBef>
              <a:spcAft>
                <a:spcPts val="0"/>
              </a:spcAft>
              <a:buNone/>
            </a:pPr>
            <a:r>
              <a:rPr lang="en" u="sng">
                <a:solidFill>
                  <a:schemeClr val="hlink"/>
                </a:solidFill>
                <a:hlinkClick r:id="rId6"/>
              </a:rPr>
              <a:t>https://www.google.com/search?q=definition+of+entablature&amp;oq=definition+of+entablature&amp;aqs=chrome..69i57j0l3.7728j1j4&amp;sourceid=chrome&amp;ie=UTF-8</a:t>
            </a:r>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5bc8a0706e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5bc8a0706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https://adventure.howstuffworks.com/parthenon-came-to-nashville.htm</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5bc8a0706e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5bc8a0706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1202fa57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1202fa57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5bc8a0706e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5bc8a0706e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http://arthistorysummerize.info/general-characteristics-greek-art/</a:t>
            </a:r>
            <a:endParaRPr/>
          </a:p>
          <a:p>
            <a:pPr marL="0" lvl="0" indent="0" algn="l" rtl="0">
              <a:spcBef>
                <a:spcPts val="0"/>
              </a:spcBef>
              <a:spcAft>
                <a:spcPts val="0"/>
              </a:spcAft>
              <a:buNone/>
            </a:pPr>
            <a:r>
              <a:rPr lang="en" u="sng">
                <a:solidFill>
                  <a:schemeClr val="hlink"/>
                </a:solidFill>
                <a:hlinkClick r:id="rId4"/>
              </a:rPr>
              <a:t>https://www.theclassroom.com/classical-greek-art-characteristics-12080871.html</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30.jp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14.jpg"/><Relationship Id="rId5" Type="http://schemas.openxmlformats.org/officeDocument/2006/relationships/hyperlink" Target="https://www.google.com/search?q=how+to+pronounce+contrapposto&amp;stick=H4sIAAAAAAAAAOMIfcRoxy3w8sc9YSnTSWtOXmPU5-INKMrPK81LzkwsyczPE5LgYglJLcoVEpDi4-JJzs8rKUosKMgvLsm3YlFiSs3jWcQqm5FfrlCSr1AA1JcP1JiqgKwMABLZ-zljAAAA&amp;pron_lang=en&amp;pron_country=us&amp;sa=X&amp;ved=2ahUKEwic-YXa2eLiAhXTGTQIHfeYDJgQ3eEDMAB6BAgMEAk" TargetMode="Externa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32.png"/><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3.jp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jpg"/><Relationship Id="rId7" Type="http://schemas.openxmlformats.org/officeDocument/2006/relationships/hyperlink" Target="http://www.greece-is.com/news/two-ancient-greek-finds-top-ten-archaeological-discoveries-2018/" TargetMode="External"/><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jpg"/><Relationship Id="rId7"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hyperlink" Target="http://smarthistory.org/greek-architectural-orders/" TargetMode="External"/><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4.jpg"/><Relationship Id="rId5" Type="http://schemas.openxmlformats.org/officeDocument/2006/relationships/image" Target="../media/image44.jpg"/><Relationship Id="rId4" Type="http://schemas.openxmlformats.org/officeDocument/2006/relationships/hyperlink" Target="http://www.youtube.com/watch?v=pOM6gUp42E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hyperlink" Target="https://www.google.com/search?sa=X&amp;biw=1408&amp;bih=666&amp;q=Agesander+of+Rhodes&amp;stick=H4sIAAAAAAAAAOPgE-LUz9U3MLKssqhUAjNNikzNTLVks5Ot9Msyi0sTc-ITi0r0gbg8vyjbCkhnFpcsYhV2TE8tTsxLSS1SyE9TCMrIT0ktBgApuoLATQAAAA&amp;ved=2ahUKEwipu6uEo-PiAhVSHDQIHcWdDPEQmxMoATAkegQIDxAH" TargetMode="External"/><Relationship Id="rId13" Type="http://schemas.openxmlformats.org/officeDocument/2006/relationships/hyperlink" Target="https://www.google.com/search?sa=X&amp;biw=1408&amp;bih=666&amp;q=laoco%C3%B6n+and+his+sons+location&amp;stick=H4sIAAAAAAAAAOPgE-LUz9U3MLKssqjUks9OttIvyywuTcyJTywq0Qfi8vyibKuc_OTEksz8vEWscjmJ-cn5h7flKSTmpShkZBYrFOfnFSvAFAAAjMJmfk8AAAA&amp;ved=2ahUKEwipu6uEo-PiAhVSHDQIHcWdDPEQ6BMoADAmegQIDxAQ" TargetMode="External"/><Relationship Id="rId3" Type="http://schemas.openxmlformats.org/officeDocument/2006/relationships/image" Target="../media/image20.jpg"/><Relationship Id="rId7" Type="http://schemas.openxmlformats.org/officeDocument/2006/relationships/hyperlink" Target="https://www.google.com/search?sa=X&amp;biw=1408&amp;bih=666&amp;q=laoco%C3%B6n+and+his+sons+artists&amp;stick=H4sIAAAAAAAAAOPgE-LUz9U3MLKssqjUks1OttIvyywuTcyJTywq0Qfi8vyibCsgnVlcsohVNicxPzn_8LY8hcS8FIWMzGKF4vy8YgWIdDEANQXS6EwAAAA&amp;ved=2ahUKEwipu6uEo-PiAhVSHDQIHcWdDPEQ6BMoADAkegQIDxAG" TargetMode="External"/><Relationship Id="rId12" Type="http://schemas.openxmlformats.org/officeDocument/2006/relationships/hyperlink" Target="https://www.google.com/search?sa=X&amp;biw=1408&amp;bih=666&amp;q=laoco%C3%B6n+and+his+sons+opened&amp;stick=H4sIAAAAAAAAAOPgE-LUz9U3MLKssqjUUsxOttJPLErOyCxJTS4pLUrVLy4pKgWzrPILUvNSUxaxyuQk5ifnH96Wp5CYl6KQkVmsUJyfV6wAkQYA2SL0f08AAAA&amp;ved=2ahUKEwipu6uEo-PiAhVSHDQIHcWdDPEQ6BMoADAlegQIDxAN"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24.png"/><Relationship Id="rId11" Type="http://schemas.openxmlformats.org/officeDocument/2006/relationships/hyperlink" Target="https://www.google.com/search?sa=X&amp;biw=1408&amp;bih=666&amp;q=Polydorus+of+Rhodes&amp;stick=H4sIAAAAAAAAAOPgE-LUz9U3MLKssqhU4gIxswyNDc0stWSzk630yzKLSxNz4hOLSvSBuDy_KNsKSGcWlyxiFQ7Iz6lMyS8qLVbIT1MIyshPSS0GABkgUGNOAAAA&amp;ved=2ahUKEwipu6uEo-PiAhVSHDQIHcWdDPEQmxMoBDAkegQIDxAK" TargetMode="External"/><Relationship Id="rId5" Type="http://schemas.openxmlformats.org/officeDocument/2006/relationships/image" Target="../media/image45.png"/><Relationship Id="rId10" Type="http://schemas.openxmlformats.org/officeDocument/2006/relationships/hyperlink" Target="https://www.google.com/search?sa=X&amp;biw=1408&amp;bih=666&amp;q=Athanadoros&amp;stick=H4sIAAAAAAAAAOPgE-LUz9U3MLKssqhU4tZP1zc0MkwrTyku0JLNTrbSL8ssLk3MiU8sKtEH4vL8omwrIJ1ZXLKIlduxJCMxLzElvyi_GAA56bPqRwAAAA&amp;ved=2ahUKEwipu6uEo-PiAhVSHDQIHcWdDPEQmxMoAzAkegQIDxAJ" TargetMode="External"/><Relationship Id="rId4" Type="http://schemas.openxmlformats.org/officeDocument/2006/relationships/image" Target="../media/image4.jpg"/><Relationship Id="rId9" Type="http://schemas.openxmlformats.org/officeDocument/2006/relationships/hyperlink" Target="https://www.google.com/search?sa=X&amp;biw=1408&amp;bih=666&amp;q=Athenodoros+of+Rhodes&amp;stick=H4sIAAAAAAAAAOPgE-LUz9U3MLKssqhU4gIxswyNDc2ytGSzk630yzKLSxNz4hOLSvSBuDy_KNsKSGcWlyxiFXUsyUjNy0_JL8ovVshPUwjKyE9JLQYAmNP3h1AAAAA&amp;ved=2ahUKEwipu6uEo-PiAhVSHDQIHcWdDPEQmxMoAjAkegQIDxAI" TargetMode="External"/><Relationship Id="rId14" Type="http://schemas.openxmlformats.org/officeDocument/2006/relationships/hyperlink" Target="https://www.google.com/search?sa=X&amp;biw=1408&amp;bih=666&amp;q=Vatican+Museums&amp;stick=H4sIAAAAAAAAAOPgE-LUz9U3MLKssqhUAjMNM9Kyk7Tks5Ot9Msyi0sTc-ITi0r0gbg8vyjbKic_ObEkMz9vESt_GJCRnJin4FtanFqaWwwAEi0JVUsAAAA&amp;ved=2ahUKEwipu6uEo-PiAhVSHDQIHcWdDPEQmxMoATAmegQIDxAR"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20.jpg"/></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49.png"/><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8" Type="http://schemas.openxmlformats.org/officeDocument/2006/relationships/hyperlink" Target="http://www.visual-arts-cork.com/antiquity/greek-sculpture.htm" TargetMode="External"/><Relationship Id="rId3" Type="http://schemas.openxmlformats.org/officeDocument/2006/relationships/image" Target="../media/image3.jpg"/><Relationship Id="rId7" Type="http://schemas.openxmlformats.org/officeDocument/2006/relationships/hyperlink" Target="http://www.visual-arts-cork.com/sculptors.htm" TargetMode="External"/><Relationship Id="rId12"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hyperlink" Target="http://www.visual-arts-cork.com/sculpture/marble.htm" TargetMode="External"/><Relationship Id="rId11" Type="http://schemas.openxmlformats.org/officeDocument/2006/relationships/image" Target="../media/image51.png"/><Relationship Id="rId5" Type="http://schemas.openxmlformats.org/officeDocument/2006/relationships/hyperlink" Target="http://www.visual-arts-cork.com/sculpture.htm" TargetMode="External"/><Relationship Id="rId10" Type="http://schemas.openxmlformats.org/officeDocument/2006/relationships/hyperlink" Target="http://www.visual-arts-cork.com/antiquity/greek-sculpture-late-classical-period.htm" TargetMode="External"/><Relationship Id="rId4" Type="http://schemas.openxmlformats.org/officeDocument/2006/relationships/image" Target="../media/image4.jpg"/><Relationship Id="rId9"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hyperlink" Target="https://www.historylearningsite.co.uk/Nazi%20Germany.htm" TargetMode="External"/><Relationship Id="rId5" Type="http://schemas.openxmlformats.org/officeDocument/2006/relationships/image" Target="../media/image52.jpg"/><Relationship Id="rId4" Type="http://schemas.openxmlformats.org/officeDocument/2006/relationships/image" Target="../media/image4.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56.jp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8" Type="http://schemas.openxmlformats.org/officeDocument/2006/relationships/hyperlink" Target="http://www.historyextra.com/article/romans/5-facts-about-colosseum" TargetMode="External"/><Relationship Id="rId3" Type="http://schemas.openxmlformats.org/officeDocument/2006/relationships/image" Target="../media/image57.png"/><Relationship Id="rId7" Type="http://schemas.openxmlformats.org/officeDocument/2006/relationships/hyperlink" Target="http://www.bbc.co.uk/history/ancient/romans/colosseum_01.shtml" TargetMode="External"/><Relationship Id="rId12" Type="http://schemas.openxmlformats.org/officeDocument/2006/relationships/hyperlink" Target="http://www.smithsonianmag.com/history/secrets-of-the-colosseum-75827047/?no-ist" TargetMode="External"/><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hyperlink" Target="http://www.britannica.com/technology/amphitheater" TargetMode="External"/><Relationship Id="rId11" Type="http://schemas.openxmlformats.org/officeDocument/2006/relationships/image" Target="../media/image59.png"/><Relationship Id="rId5" Type="http://schemas.openxmlformats.org/officeDocument/2006/relationships/hyperlink" Target="http://www.history.com/topics/ancient-history/colosseum" TargetMode="External"/><Relationship Id="rId10" Type="http://schemas.openxmlformats.org/officeDocument/2006/relationships/image" Target="../media/image58.png"/><Relationship Id="rId4" Type="http://schemas.openxmlformats.org/officeDocument/2006/relationships/image" Target="../media/image4.jpg"/><Relationship Id="rId9" Type="http://schemas.openxmlformats.org/officeDocument/2006/relationships/hyperlink" Target="http://www.history.com/news/history-lists/10-things-you-may-not-know-about-roman-gladiator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4.jpg"/><Relationship Id="rId7"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63.png"/><Relationship Id="rId5" Type="http://schemas.openxmlformats.org/officeDocument/2006/relationships/image" Target="../media/image20.jpg"/><Relationship Id="rId4" Type="http://schemas.openxmlformats.org/officeDocument/2006/relationships/hyperlink" Target="https://www.diffen.com/difference/Greek_Gods_vs_Roman_Gods" TargetMode="External"/><Relationship Id="rId9" Type="http://schemas.openxmlformats.org/officeDocument/2006/relationships/image" Target="../media/image66.png"/></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8" Type="http://schemas.openxmlformats.org/officeDocument/2006/relationships/image" Target="../media/image73.jpg"/><Relationship Id="rId13" Type="http://schemas.openxmlformats.org/officeDocument/2006/relationships/image" Target="../media/image78.png"/><Relationship Id="rId3" Type="http://schemas.openxmlformats.org/officeDocument/2006/relationships/image" Target="../media/image56.jpg"/><Relationship Id="rId7" Type="http://schemas.openxmlformats.org/officeDocument/2006/relationships/image" Target="../media/image72.jpg"/><Relationship Id="rId12" Type="http://schemas.openxmlformats.org/officeDocument/2006/relationships/image" Target="../media/image77.png"/><Relationship Id="rId2" Type="http://schemas.openxmlformats.org/officeDocument/2006/relationships/notesSlide" Target="../notesSlides/notesSlide33.xml"/><Relationship Id="rId16" Type="http://schemas.openxmlformats.org/officeDocument/2006/relationships/image" Target="../media/image81.png"/><Relationship Id="rId1" Type="http://schemas.openxmlformats.org/officeDocument/2006/relationships/slideLayout" Target="../slideLayouts/slideLayout11.xml"/><Relationship Id="rId6" Type="http://schemas.openxmlformats.org/officeDocument/2006/relationships/image" Target="../media/image71.jpg"/><Relationship Id="rId11" Type="http://schemas.openxmlformats.org/officeDocument/2006/relationships/image" Target="../media/image76.png"/><Relationship Id="rId5" Type="http://schemas.openxmlformats.org/officeDocument/2006/relationships/image" Target="../media/image70.jpg"/><Relationship Id="rId15" Type="http://schemas.openxmlformats.org/officeDocument/2006/relationships/image" Target="../media/image80.png"/><Relationship Id="rId10" Type="http://schemas.openxmlformats.org/officeDocument/2006/relationships/image" Target="../media/image75.png"/><Relationship Id="rId4" Type="http://schemas.openxmlformats.org/officeDocument/2006/relationships/image" Target="../media/image4.jpg"/><Relationship Id="rId9" Type="http://schemas.openxmlformats.org/officeDocument/2006/relationships/image" Target="../media/image74.png"/><Relationship Id="rId14" Type="http://schemas.openxmlformats.org/officeDocument/2006/relationships/image" Target="../media/image79.png"/></Relationships>
</file>

<file path=ppt/slides/_rels/slide34.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56.jpg"/><Relationship Id="rId7" Type="http://schemas.openxmlformats.org/officeDocument/2006/relationships/image" Target="../media/image84.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4.jpg"/><Relationship Id="rId9"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1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4.jpg"/></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11.xml"/><Relationship Id="rId4" Type="http://schemas.openxmlformats.org/officeDocument/2006/relationships/image" Target="../media/image20.jpg"/></Relationships>
</file>

<file path=ppt/slides/_rels/slide37.xml.rels><?xml version="1.0" encoding="UTF-8" standalone="yes"?>
<Relationships xmlns="http://schemas.openxmlformats.org/package/2006/relationships"><Relationship Id="rId8" Type="http://schemas.openxmlformats.org/officeDocument/2006/relationships/image" Target="../media/image93.jpg"/><Relationship Id="rId13" Type="http://schemas.openxmlformats.org/officeDocument/2006/relationships/image" Target="../media/image24.png"/><Relationship Id="rId3" Type="http://schemas.openxmlformats.org/officeDocument/2006/relationships/image" Target="../media/image4.jpg"/><Relationship Id="rId7" Type="http://schemas.openxmlformats.org/officeDocument/2006/relationships/image" Target="../media/image92.jpg"/><Relationship Id="rId12" Type="http://schemas.openxmlformats.org/officeDocument/2006/relationships/image" Target="../media/image97.png"/><Relationship Id="rId2" Type="http://schemas.openxmlformats.org/officeDocument/2006/relationships/notesSlide" Target="../notesSlides/notesSlide37.xml"/><Relationship Id="rId1" Type="http://schemas.openxmlformats.org/officeDocument/2006/relationships/slideLayout" Target="../slideLayouts/slideLayout11.xml"/><Relationship Id="rId6" Type="http://schemas.openxmlformats.org/officeDocument/2006/relationships/image" Target="../media/image91.jpg"/><Relationship Id="rId11" Type="http://schemas.openxmlformats.org/officeDocument/2006/relationships/image" Target="../media/image96.jpg"/><Relationship Id="rId5" Type="http://schemas.openxmlformats.org/officeDocument/2006/relationships/image" Target="../media/image90.jpg"/><Relationship Id="rId10" Type="http://schemas.openxmlformats.org/officeDocument/2006/relationships/image" Target="../media/image95.jpg"/><Relationship Id="rId4" Type="http://schemas.openxmlformats.org/officeDocument/2006/relationships/image" Target="../media/image20.jpg"/><Relationship Id="rId9" Type="http://schemas.openxmlformats.org/officeDocument/2006/relationships/image" Target="../media/image94.jpg"/></Relationships>
</file>

<file path=ppt/slides/_rels/slide38.xml.rels><?xml version="1.0" encoding="UTF-8" standalone="yes"?>
<Relationships xmlns="http://schemas.openxmlformats.org/package/2006/relationships"><Relationship Id="rId8" Type="http://schemas.openxmlformats.org/officeDocument/2006/relationships/image" Target="../media/image93.jpg"/><Relationship Id="rId13" Type="http://schemas.openxmlformats.org/officeDocument/2006/relationships/image" Target="../media/image24.png"/><Relationship Id="rId3" Type="http://schemas.openxmlformats.org/officeDocument/2006/relationships/image" Target="../media/image4.jpg"/><Relationship Id="rId7" Type="http://schemas.openxmlformats.org/officeDocument/2006/relationships/image" Target="../media/image92.jpg"/><Relationship Id="rId12" Type="http://schemas.openxmlformats.org/officeDocument/2006/relationships/image" Target="../media/image97.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91.jpg"/><Relationship Id="rId11" Type="http://schemas.openxmlformats.org/officeDocument/2006/relationships/image" Target="../media/image96.jpg"/><Relationship Id="rId5" Type="http://schemas.openxmlformats.org/officeDocument/2006/relationships/image" Target="../media/image90.jpg"/><Relationship Id="rId10" Type="http://schemas.openxmlformats.org/officeDocument/2006/relationships/image" Target="../media/image95.jpg"/><Relationship Id="rId4" Type="http://schemas.openxmlformats.org/officeDocument/2006/relationships/image" Target="../media/image20.jpg"/><Relationship Id="rId9" Type="http://schemas.openxmlformats.org/officeDocument/2006/relationships/image" Target="../media/image94.jpg"/></Relationships>
</file>

<file path=ppt/slides/_rels/slide3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4.jpg"/><Relationship Id="rId7" Type="http://schemas.openxmlformats.org/officeDocument/2006/relationships/image" Target="../media/image101.png"/><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56.jpg"/></Relationships>
</file>

<file path=ppt/slides/_rels/slide4.xml.rels><?xml version="1.0" encoding="UTF-8" standalone="yes"?>
<Relationships xmlns="http://schemas.openxmlformats.org/package/2006/relationships"><Relationship Id="rId8" Type="http://schemas.openxmlformats.org/officeDocument/2006/relationships/hyperlink" Target="https://www.ancient.eu/Acropolis/" TargetMode="External"/><Relationship Id="rId3" Type="http://schemas.openxmlformats.org/officeDocument/2006/relationships/image" Target="../media/image10.jpg"/><Relationship Id="rId7" Type="http://schemas.openxmlformats.org/officeDocument/2006/relationships/hyperlink" Target="https://www.ancient.eu/temple/" TargetMode="External"/><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2.png"/><Relationship Id="rId11" Type="http://schemas.openxmlformats.org/officeDocument/2006/relationships/hyperlink" Target="https://www.ancient.eu/Sculpture/" TargetMode="External"/><Relationship Id="rId5" Type="http://schemas.openxmlformats.org/officeDocument/2006/relationships/image" Target="../media/image4.jpg"/><Relationship Id="rId10" Type="http://schemas.openxmlformats.org/officeDocument/2006/relationships/hyperlink" Target="https://www.ancient.eu/parthenon/" TargetMode="External"/><Relationship Id="rId4" Type="http://schemas.openxmlformats.org/officeDocument/2006/relationships/image" Target="../media/image11.png"/><Relationship Id="rId9" Type="http://schemas.openxmlformats.org/officeDocument/2006/relationships/hyperlink" Target="https://www.ancient.eu/Athen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hyperlink" Target="https://www.google.com/search?q=how+to+pronounce+entablature&amp;stick=H4sIAAAAAAAAAOMIfcRoyy3w8sc9YSmTSWtOXmPU4-INKMrPK81LzkwsyczPExLnYglJLcoV4pfi5eJOzStJTMpJLCktSrViUWJKzeNZxCqTkV-uUJKvUADUlg_Ul6qApAoA1K6S8GEAAAA&amp;pron_lang=en&amp;pron_country=us&amp;sa=X&amp;ved=2ahUKEwiIu9_hwuLiAhUDFzQIHeczA1sQ3eEDMAB6BAgMEAk" TargetMode="Externa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0.jp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4.jp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jp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2</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6BD51D89-A2E0-9CF8-CC64-051E95573AF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2"/>
          <p:cNvPicPr preferRelativeResize="0"/>
          <p:nvPr/>
        </p:nvPicPr>
        <p:blipFill rotWithShape="1">
          <a:blip r:embed="rId3">
            <a:alphaModFix/>
          </a:blip>
          <a:srcRect l="42832" t="34706" r="37183" b="55532"/>
          <a:stretch/>
        </p:blipFill>
        <p:spPr>
          <a:xfrm>
            <a:off x="1237775" y="56599"/>
            <a:ext cx="3251601" cy="1227299"/>
          </a:xfrm>
          <a:prstGeom prst="rect">
            <a:avLst/>
          </a:prstGeom>
          <a:noFill/>
          <a:ln>
            <a:noFill/>
          </a:ln>
        </p:spPr>
      </p:pic>
      <p:pic>
        <p:nvPicPr>
          <p:cNvPr id="150" name="Google Shape;150;p22"/>
          <p:cNvPicPr preferRelativeResize="0"/>
          <p:nvPr/>
        </p:nvPicPr>
        <p:blipFill rotWithShape="1">
          <a:blip r:embed="rId4">
            <a:alphaModFix/>
          </a:blip>
          <a:srcRect l="4510" t="16822" r="62322" b="77167"/>
          <a:stretch/>
        </p:blipFill>
        <p:spPr>
          <a:xfrm>
            <a:off x="4610400" y="171780"/>
            <a:ext cx="4382326" cy="613651"/>
          </a:xfrm>
          <a:prstGeom prst="rect">
            <a:avLst/>
          </a:prstGeom>
          <a:noFill/>
          <a:ln>
            <a:noFill/>
          </a:ln>
        </p:spPr>
      </p:pic>
      <p:pic>
        <p:nvPicPr>
          <p:cNvPr id="151" name="Google Shape;151;p22"/>
          <p:cNvPicPr preferRelativeResize="0"/>
          <p:nvPr/>
        </p:nvPicPr>
        <p:blipFill>
          <a:blip r:embed="rId5">
            <a:alphaModFix/>
          </a:blip>
          <a:stretch>
            <a:fillRect/>
          </a:stretch>
        </p:blipFill>
        <p:spPr>
          <a:xfrm>
            <a:off x="245350" y="3182402"/>
            <a:ext cx="2439775" cy="1749400"/>
          </a:xfrm>
          <a:prstGeom prst="rect">
            <a:avLst/>
          </a:prstGeom>
          <a:noFill/>
          <a:ln>
            <a:noFill/>
          </a:ln>
        </p:spPr>
      </p:pic>
      <p:pic>
        <p:nvPicPr>
          <p:cNvPr id="152" name="Google Shape;152;p22"/>
          <p:cNvPicPr preferRelativeResize="0"/>
          <p:nvPr/>
        </p:nvPicPr>
        <p:blipFill rotWithShape="1">
          <a:blip r:embed="rId6">
            <a:alphaModFix/>
          </a:blip>
          <a:srcRect r="48543"/>
          <a:stretch/>
        </p:blipFill>
        <p:spPr>
          <a:xfrm>
            <a:off x="3947025" y="937825"/>
            <a:ext cx="2801326" cy="4083050"/>
          </a:xfrm>
          <a:prstGeom prst="rect">
            <a:avLst/>
          </a:prstGeom>
          <a:noFill/>
          <a:ln>
            <a:noFill/>
          </a:ln>
        </p:spPr>
      </p:pic>
      <p:sp>
        <p:nvSpPr>
          <p:cNvPr id="153" name="Google Shape;153;p22"/>
          <p:cNvSpPr txBox="1"/>
          <p:nvPr/>
        </p:nvSpPr>
        <p:spPr>
          <a:xfrm>
            <a:off x="196550" y="1085825"/>
            <a:ext cx="3459900" cy="200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Open Sans"/>
                <a:ea typeface="Open Sans"/>
                <a:cs typeface="Open Sans"/>
                <a:sym typeface="Open Sans"/>
              </a:rPr>
              <a:t>Look at the different patterns used to decorate this Dipylon Vase. Duplicate the patterns in your warm-up book.</a:t>
            </a:r>
            <a:endParaRPr b="1">
              <a:latin typeface="Open Sans"/>
              <a:ea typeface="Open Sans"/>
              <a:cs typeface="Open Sans"/>
              <a:sym typeface="Open Sans"/>
            </a:endParaRPr>
          </a:p>
          <a:p>
            <a:pPr marL="0" lvl="0" indent="0" algn="l" rtl="0">
              <a:spcBef>
                <a:spcPts val="0"/>
              </a:spcBef>
              <a:spcAft>
                <a:spcPts val="0"/>
              </a:spcAft>
              <a:buNone/>
            </a:pPr>
            <a:endParaRPr b="1">
              <a:latin typeface="Open Sans"/>
              <a:ea typeface="Open Sans"/>
              <a:cs typeface="Open Sans"/>
              <a:sym typeface="Open Sans"/>
            </a:endParaRPr>
          </a:p>
          <a:p>
            <a:pPr marL="0" lvl="0" indent="0" algn="l" rtl="0">
              <a:spcBef>
                <a:spcPts val="0"/>
              </a:spcBef>
              <a:spcAft>
                <a:spcPts val="0"/>
              </a:spcAft>
              <a:buNone/>
            </a:pPr>
            <a:endParaRPr b="1">
              <a:latin typeface="Open Sans"/>
              <a:ea typeface="Open Sans"/>
              <a:cs typeface="Open Sans"/>
              <a:sym typeface="Open Sans"/>
            </a:endParaRPr>
          </a:p>
          <a:p>
            <a:pPr marL="0" lvl="0" indent="0" algn="l" rtl="0">
              <a:spcBef>
                <a:spcPts val="0"/>
              </a:spcBef>
              <a:spcAft>
                <a:spcPts val="0"/>
              </a:spcAft>
              <a:buNone/>
            </a:pPr>
            <a:r>
              <a:rPr lang="en" b="1">
                <a:latin typeface="Open Sans"/>
                <a:ea typeface="Open Sans"/>
                <a:cs typeface="Open Sans"/>
                <a:sym typeface="Open Sans"/>
              </a:rPr>
              <a:t>How many different patterns can you count on the Funerary Vase?</a:t>
            </a:r>
            <a:endParaRPr b="1">
              <a:latin typeface="Open Sans"/>
              <a:ea typeface="Open Sans"/>
              <a:cs typeface="Open Sans"/>
              <a:sym typeface="Open Sans"/>
            </a:endParaRPr>
          </a:p>
        </p:txBody>
      </p:sp>
      <p:sp>
        <p:nvSpPr>
          <p:cNvPr id="154" name="Google Shape;154;p22"/>
          <p:cNvSpPr txBox="1"/>
          <p:nvPr/>
        </p:nvSpPr>
        <p:spPr>
          <a:xfrm>
            <a:off x="6697600" y="1166750"/>
            <a:ext cx="2241300" cy="362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Open Sans"/>
                <a:ea typeface="Open Sans"/>
                <a:cs typeface="Open Sans"/>
                <a:sym typeface="Open Sans"/>
              </a:rPr>
              <a:t>Funerary Vase </a:t>
            </a:r>
            <a:r>
              <a:rPr lang="en">
                <a:latin typeface="Open Sans"/>
                <a:ea typeface="Open Sans"/>
                <a:cs typeface="Open Sans"/>
                <a:sym typeface="Open Sans"/>
              </a:rPr>
              <a:t>(Krater),</a:t>
            </a:r>
            <a:endParaRPr>
              <a:latin typeface="Open Sans"/>
              <a:ea typeface="Open Sans"/>
              <a:cs typeface="Open Sans"/>
              <a:sym typeface="Open Sans"/>
            </a:endParaRPr>
          </a:p>
          <a:p>
            <a:pPr marL="0" lvl="0" indent="0" algn="l" rtl="0">
              <a:spcBef>
                <a:spcPts val="0"/>
              </a:spcBef>
              <a:spcAft>
                <a:spcPts val="0"/>
              </a:spcAft>
              <a:buNone/>
            </a:pPr>
            <a:r>
              <a:rPr lang="en">
                <a:latin typeface="Open Sans"/>
                <a:ea typeface="Open Sans"/>
                <a:cs typeface="Open Sans"/>
                <a:sym typeface="Open Sans"/>
              </a:rPr>
              <a:t>Dipylon Cemetery or Dipylon Vase</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 b="1">
                <a:latin typeface="Open Sans"/>
                <a:ea typeface="Open Sans"/>
                <a:cs typeface="Open Sans"/>
                <a:sym typeface="Open Sans"/>
              </a:rPr>
              <a:t>Artist: </a:t>
            </a:r>
            <a:r>
              <a:rPr lang="en">
                <a:latin typeface="Open Sans"/>
                <a:ea typeface="Open Sans"/>
                <a:cs typeface="Open Sans"/>
                <a:sym typeface="Open Sans"/>
              </a:rPr>
              <a:t>Attributed to the Hirschfeld Workshop</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 b="1">
                <a:latin typeface="Open Sans"/>
                <a:ea typeface="Open Sans"/>
                <a:cs typeface="Open Sans"/>
                <a:sym typeface="Open Sans"/>
              </a:rPr>
              <a:t>Date: </a:t>
            </a:r>
            <a:r>
              <a:rPr lang="en">
                <a:latin typeface="Open Sans"/>
                <a:ea typeface="Open Sans"/>
                <a:cs typeface="Open Sans"/>
                <a:sym typeface="Open Sans"/>
              </a:rPr>
              <a:t>c. 750 - 700 BCE</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
                <a:latin typeface="Open Sans"/>
                <a:ea typeface="Open Sans"/>
                <a:cs typeface="Open Sans"/>
                <a:sym typeface="Open Sans"/>
              </a:rPr>
              <a:t>Housed today at </a:t>
            </a:r>
            <a:r>
              <a:rPr lang="en" b="1">
                <a:latin typeface="Open Sans"/>
                <a:ea typeface="Open Sans"/>
                <a:cs typeface="Open Sans"/>
                <a:sym typeface="Open Sans"/>
              </a:rPr>
              <a:t>The MET</a:t>
            </a:r>
            <a:r>
              <a:rPr lang="en">
                <a:latin typeface="Open Sans"/>
                <a:ea typeface="Open Sans"/>
                <a:cs typeface="Open Sans"/>
                <a:sym typeface="Open Sans"/>
              </a:rPr>
              <a:t> in New York City.</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
                <a:latin typeface="Open Sans"/>
                <a:ea typeface="Open Sans"/>
                <a:cs typeface="Open Sans"/>
                <a:sym typeface="Open Sans"/>
              </a:rPr>
              <a:t>Note: Unlike Egyptian funerary art, there is no reference to afterlife</a:t>
            </a:r>
            <a:endParaRPr>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3"/>
          <p:cNvPicPr preferRelativeResize="0"/>
          <p:nvPr/>
        </p:nvPicPr>
        <p:blipFill rotWithShape="1">
          <a:blip r:embed="rId3">
            <a:alphaModFix/>
          </a:blip>
          <a:srcRect l="42832" t="43601" r="18951" b="45551"/>
          <a:stretch/>
        </p:blipFill>
        <p:spPr>
          <a:xfrm>
            <a:off x="363800" y="205674"/>
            <a:ext cx="3917525" cy="859124"/>
          </a:xfrm>
          <a:prstGeom prst="rect">
            <a:avLst/>
          </a:prstGeom>
          <a:noFill/>
          <a:ln>
            <a:noFill/>
          </a:ln>
        </p:spPr>
      </p:pic>
      <p:pic>
        <p:nvPicPr>
          <p:cNvPr id="160" name="Google Shape;160;p23"/>
          <p:cNvPicPr preferRelativeResize="0"/>
          <p:nvPr/>
        </p:nvPicPr>
        <p:blipFill rotWithShape="1">
          <a:blip r:embed="rId4">
            <a:alphaModFix/>
          </a:blip>
          <a:srcRect l="4510" t="27568" r="62322" b="66421"/>
          <a:stretch/>
        </p:blipFill>
        <p:spPr>
          <a:xfrm>
            <a:off x="4572000" y="217688"/>
            <a:ext cx="4382326" cy="613651"/>
          </a:xfrm>
          <a:prstGeom prst="rect">
            <a:avLst/>
          </a:prstGeom>
          <a:noFill/>
          <a:ln>
            <a:noFill/>
          </a:ln>
        </p:spPr>
      </p:pic>
      <p:pic>
        <p:nvPicPr>
          <p:cNvPr id="161" name="Google Shape;161;p23"/>
          <p:cNvPicPr preferRelativeResize="0"/>
          <p:nvPr/>
        </p:nvPicPr>
        <p:blipFill>
          <a:blip r:embed="rId5">
            <a:alphaModFix/>
          </a:blip>
          <a:stretch>
            <a:fillRect/>
          </a:stretch>
        </p:blipFill>
        <p:spPr>
          <a:xfrm>
            <a:off x="2829116" y="983750"/>
            <a:ext cx="1984384" cy="3811200"/>
          </a:xfrm>
          <a:prstGeom prst="rect">
            <a:avLst/>
          </a:prstGeom>
          <a:noFill/>
          <a:ln>
            <a:noFill/>
          </a:ln>
        </p:spPr>
      </p:pic>
      <p:sp>
        <p:nvSpPr>
          <p:cNvPr id="162" name="Google Shape;162;p23"/>
          <p:cNvSpPr txBox="1"/>
          <p:nvPr/>
        </p:nvSpPr>
        <p:spPr>
          <a:xfrm>
            <a:off x="363800" y="2695500"/>
            <a:ext cx="2352900" cy="20745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Clr>
                <a:schemeClr val="dk1"/>
              </a:buClr>
              <a:buSzPts val="1100"/>
              <a:buFont typeface="Arial"/>
              <a:buNone/>
            </a:pPr>
            <a:r>
              <a:rPr lang="en" sz="1200" b="1">
                <a:latin typeface="Open Sans"/>
                <a:ea typeface="Open Sans"/>
                <a:cs typeface="Open Sans"/>
                <a:sym typeface="Open Sans"/>
              </a:rPr>
              <a:t>Marble statue of a Kouros (youth) from Attica </a:t>
            </a:r>
            <a:endParaRPr sz="1200">
              <a:latin typeface="Open Sans"/>
              <a:ea typeface="Open Sans"/>
              <a:cs typeface="Open Sans"/>
              <a:sym typeface="Open Sans"/>
            </a:endParaRPr>
          </a:p>
          <a:p>
            <a:pPr marL="0" lvl="0" indent="0" algn="r" rtl="0">
              <a:lnSpc>
                <a:spcPct val="100000"/>
              </a:lnSpc>
              <a:spcBef>
                <a:spcPts val="0"/>
              </a:spcBef>
              <a:spcAft>
                <a:spcPts val="0"/>
              </a:spcAft>
              <a:buClr>
                <a:schemeClr val="dk1"/>
              </a:buClr>
              <a:buSzPts val="1100"/>
              <a:buFont typeface="Arial"/>
              <a:buNone/>
            </a:pPr>
            <a:r>
              <a:rPr lang="en" sz="1200" b="1">
                <a:solidFill>
                  <a:schemeClr val="dk1"/>
                </a:solidFill>
                <a:latin typeface="Open Sans"/>
                <a:ea typeface="Open Sans"/>
                <a:cs typeface="Open Sans"/>
                <a:sym typeface="Open Sans"/>
              </a:rPr>
              <a:t>Date:</a:t>
            </a:r>
            <a:r>
              <a:rPr lang="en" sz="1200">
                <a:solidFill>
                  <a:schemeClr val="dk1"/>
                </a:solidFill>
                <a:latin typeface="Open Sans"/>
                <a:ea typeface="Open Sans"/>
                <a:cs typeface="Open Sans"/>
                <a:sym typeface="Open Sans"/>
              </a:rPr>
              <a:t> ca. 590–580 BCE</a:t>
            </a:r>
            <a:endParaRPr sz="1200">
              <a:solidFill>
                <a:schemeClr val="dk1"/>
              </a:solidFill>
              <a:latin typeface="Open Sans"/>
              <a:ea typeface="Open Sans"/>
              <a:cs typeface="Open Sans"/>
              <a:sym typeface="Open Sans"/>
            </a:endParaRPr>
          </a:p>
          <a:p>
            <a:pPr marL="0" lvl="0" indent="0" algn="r" rtl="0">
              <a:lnSpc>
                <a:spcPct val="100000"/>
              </a:lnSpc>
              <a:spcBef>
                <a:spcPts val="0"/>
              </a:spcBef>
              <a:spcAft>
                <a:spcPts val="0"/>
              </a:spcAft>
              <a:buNone/>
            </a:pPr>
            <a:r>
              <a:rPr lang="en" sz="1200" b="1">
                <a:solidFill>
                  <a:schemeClr val="dk1"/>
                </a:solidFill>
                <a:latin typeface="Open Sans"/>
                <a:ea typeface="Open Sans"/>
                <a:cs typeface="Open Sans"/>
                <a:sym typeface="Open Sans"/>
              </a:rPr>
              <a:t>Culture:</a:t>
            </a:r>
            <a:r>
              <a:rPr lang="en" sz="1200">
                <a:solidFill>
                  <a:schemeClr val="dk1"/>
                </a:solidFill>
                <a:latin typeface="Open Sans"/>
                <a:ea typeface="Open Sans"/>
                <a:cs typeface="Open Sans"/>
                <a:sym typeface="Open Sans"/>
              </a:rPr>
              <a:t> Greek, Attic</a:t>
            </a:r>
            <a:endParaRPr sz="1200">
              <a:solidFill>
                <a:schemeClr val="dk1"/>
              </a:solidFill>
              <a:latin typeface="Open Sans"/>
              <a:ea typeface="Open Sans"/>
              <a:cs typeface="Open Sans"/>
              <a:sym typeface="Open Sans"/>
            </a:endParaRPr>
          </a:p>
          <a:p>
            <a:pPr marL="0" lvl="0" indent="0" algn="r" rtl="0">
              <a:lnSpc>
                <a:spcPct val="100000"/>
              </a:lnSpc>
              <a:spcBef>
                <a:spcPts val="0"/>
              </a:spcBef>
              <a:spcAft>
                <a:spcPts val="0"/>
              </a:spcAft>
              <a:buClr>
                <a:schemeClr val="dk1"/>
              </a:buClr>
              <a:buSzPts val="1100"/>
              <a:buFont typeface="Arial"/>
              <a:buNone/>
            </a:pPr>
            <a:r>
              <a:rPr lang="en" sz="1200" b="1">
                <a:solidFill>
                  <a:schemeClr val="dk1"/>
                </a:solidFill>
                <a:latin typeface="Open Sans"/>
                <a:ea typeface="Open Sans"/>
                <a:cs typeface="Open Sans"/>
                <a:sym typeface="Open Sans"/>
              </a:rPr>
              <a:t>Museum: </a:t>
            </a:r>
            <a:r>
              <a:rPr lang="en" sz="1200">
                <a:solidFill>
                  <a:schemeClr val="dk1"/>
                </a:solidFill>
                <a:latin typeface="Open Sans"/>
                <a:ea typeface="Open Sans"/>
                <a:cs typeface="Open Sans"/>
                <a:sym typeface="Open Sans"/>
              </a:rPr>
              <a:t>The MET, NYC</a:t>
            </a:r>
            <a:endParaRPr sz="1200">
              <a:solidFill>
                <a:schemeClr val="dk1"/>
              </a:solidFill>
              <a:latin typeface="Open Sans"/>
              <a:ea typeface="Open Sans"/>
              <a:cs typeface="Open Sans"/>
              <a:sym typeface="Open Sans"/>
            </a:endParaRPr>
          </a:p>
          <a:p>
            <a:pPr marL="0" lvl="0" indent="0" algn="r" rtl="0">
              <a:lnSpc>
                <a:spcPct val="100000"/>
              </a:lnSpc>
              <a:spcBef>
                <a:spcPts val="0"/>
              </a:spcBef>
              <a:spcAft>
                <a:spcPts val="0"/>
              </a:spcAft>
              <a:buNone/>
            </a:pPr>
            <a:r>
              <a:rPr lang="en" sz="1200">
                <a:solidFill>
                  <a:schemeClr val="dk1"/>
                </a:solidFill>
                <a:latin typeface="Open Sans"/>
                <a:ea typeface="Open Sans"/>
                <a:cs typeface="Open Sans"/>
                <a:sym typeface="Open Sans"/>
              </a:rPr>
              <a:t>This is one of the earliest marble statues of a human figure carved in Attica. </a:t>
            </a:r>
            <a:endParaRPr sz="1200">
              <a:solidFill>
                <a:schemeClr val="dk1"/>
              </a:solidFill>
              <a:latin typeface="Open Sans"/>
              <a:ea typeface="Open Sans"/>
              <a:cs typeface="Open Sans"/>
              <a:sym typeface="Open Sans"/>
            </a:endParaRPr>
          </a:p>
          <a:p>
            <a:pPr marL="0" lvl="0" indent="0" algn="r" rtl="0">
              <a:lnSpc>
                <a:spcPct val="100000"/>
              </a:lnSpc>
              <a:spcBef>
                <a:spcPts val="0"/>
              </a:spcBef>
              <a:spcAft>
                <a:spcPts val="0"/>
              </a:spcAft>
              <a:buNone/>
            </a:pPr>
            <a:r>
              <a:rPr lang="en" sz="1200">
                <a:solidFill>
                  <a:schemeClr val="dk1"/>
                </a:solidFill>
                <a:latin typeface="Open Sans"/>
                <a:ea typeface="Open Sans"/>
                <a:cs typeface="Open Sans"/>
                <a:sym typeface="Open Sans"/>
              </a:rPr>
              <a:t>The statue marked the grave of a young Athenian aristocrat.</a:t>
            </a:r>
            <a:endParaRPr sz="1200">
              <a:latin typeface="Open Sans"/>
              <a:ea typeface="Open Sans"/>
              <a:cs typeface="Open Sans"/>
              <a:sym typeface="Open Sans"/>
            </a:endParaRPr>
          </a:p>
        </p:txBody>
      </p:sp>
      <p:sp>
        <p:nvSpPr>
          <p:cNvPr id="163" name="Google Shape;163;p23"/>
          <p:cNvSpPr txBox="1"/>
          <p:nvPr/>
        </p:nvSpPr>
        <p:spPr>
          <a:xfrm>
            <a:off x="6829400" y="3397825"/>
            <a:ext cx="2194200" cy="14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Open Sans"/>
                <a:ea typeface="Open Sans"/>
                <a:cs typeface="Open Sans"/>
                <a:sym typeface="Open Sans"/>
              </a:rPr>
              <a:t>Marble statue of Kroisos</a:t>
            </a:r>
            <a:endParaRPr sz="1200" b="1">
              <a:solidFill>
                <a:schemeClr val="dk1"/>
              </a:solidFill>
              <a:latin typeface="Open Sans"/>
              <a:ea typeface="Open Sans"/>
              <a:cs typeface="Open Sans"/>
              <a:sym typeface="Open Sans"/>
            </a:endParaRPr>
          </a:p>
          <a:p>
            <a:pPr marL="0" lvl="0" indent="0" algn="l" rtl="0">
              <a:spcBef>
                <a:spcPts val="0"/>
              </a:spcBef>
              <a:spcAft>
                <a:spcPts val="0"/>
              </a:spcAft>
              <a:buNone/>
            </a:pPr>
            <a:r>
              <a:rPr lang="en" sz="1200" b="1">
                <a:solidFill>
                  <a:schemeClr val="dk1"/>
                </a:solidFill>
                <a:latin typeface="Open Sans"/>
                <a:ea typeface="Open Sans"/>
                <a:cs typeface="Open Sans"/>
                <a:sym typeface="Open Sans"/>
              </a:rPr>
              <a:t>from Anavysos </a:t>
            </a:r>
            <a:endParaRPr sz="1200" b="1">
              <a:solidFill>
                <a:schemeClr val="dk1"/>
              </a:solidFill>
              <a:latin typeface="Open Sans"/>
              <a:ea typeface="Open Sans"/>
              <a:cs typeface="Open Sans"/>
              <a:sym typeface="Open Sans"/>
            </a:endParaRPr>
          </a:p>
          <a:p>
            <a:pPr marL="0" lvl="0" indent="0" algn="l" rtl="0">
              <a:spcBef>
                <a:spcPts val="0"/>
              </a:spcBef>
              <a:spcAft>
                <a:spcPts val="0"/>
              </a:spcAft>
              <a:buNone/>
            </a:pPr>
            <a:r>
              <a:rPr lang="en" sz="1200" b="1">
                <a:solidFill>
                  <a:schemeClr val="dk1"/>
                </a:solidFill>
                <a:latin typeface="Open Sans"/>
                <a:ea typeface="Open Sans"/>
                <a:cs typeface="Open Sans"/>
                <a:sym typeface="Open Sans"/>
              </a:rPr>
              <a:t>Date: </a:t>
            </a:r>
            <a:r>
              <a:rPr lang="en" sz="1200">
                <a:solidFill>
                  <a:schemeClr val="dk1"/>
                </a:solidFill>
                <a:latin typeface="Open Sans"/>
                <a:ea typeface="Open Sans"/>
                <a:cs typeface="Open Sans"/>
                <a:sym typeface="Open Sans"/>
              </a:rPr>
              <a:t>530 BCE</a:t>
            </a:r>
            <a:endParaRPr sz="1200">
              <a:solidFill>
                <a:schemeClr val="dk1"/>
              </a:solidFill>
              <a:latin typeface="Open Sans"/>
              <a:ea typeface="Open Sans"/>
              <a:cs typeface="Open Sans"/>
              <a:sym typeface="Open Sans"/>
            </a:endParaRPr>
          </a:p>
          <a:p>
            <a:pPr marL="0" lvl="0" indent="0" algn="l" rtl="0">
              <a:spcBef>
                <a:spcPts val="0"/>
              </a:spcBef>
              <a:spcAft>
                <a:spcPts val="0"/>
              </a:spcAft>
              <a:buNone/>
            </a:pPr>
            <a:r>
              <a:rPr lang="en" sz="1200" b="1">
                <a:solidFill>
                  <a:schemeClr val="dk1"/>
                </a:solidFill>
                <a:latin typeface="Open Sans"/>
                <a:ea typeface="Open Sans"/>
                <a:cs typeface="Open Sans"/>
                <a:sym typeface="Open Sans"/>
              </a:rPr>
              <a:t>Culture:</a:t>
            </a:r>
            <a:r>
              <a:rPr lang="en" sz="1200">
                <a:solidFill>
                  <a:schemeClr val="dk1"/>
                </a:solidFill>
                <a:latin typeface="Open Sans"/>
                <a:ea typeface="Open Sans"/>
                <a:cs typeface="Open Sans"/>
                <a:sym typeface="Open Sans"/>
              </a:rPr>
              <a:t> Greek</a:t>
            </a:r>
            <a:endParaRPr sz="1200">
              <a:solidFill>
                <a:schemeClr val="dk1"/>
              </a:solidFill>
              <a:latin typeface="Open Sans"/>
              <a:ea typeface="Open Sans"/>
              <a:cs typeface="Open Sans"/>
              <a:sym typeface="Open Sans"/>
            </a:endParaRPr>
          </a:p>
          <a:p>
            <a:pPr marL="0" lvl="0" indent="0" algn="l" rtl="0">
              <a:spcBef>
                <a:spcPts val="0"/>
              </a:spcBef>
              <a:spcAft>
                <a:spcPts val="0"/>
              </a:spcAft>
              <a:buNone/>
            </a:pPr>
            <a:r>
              <a:rPr lang="en" sz="1200" b="1">
                <a:solidFill>
                  <a:schemeClr val="dk1"/>
                </a:solidFill>
                <a:latin typeface="Open Sans"/>
                <a:ea typeface="Open Sans"/>
                <a:cs typeface="Open Sans"/>
                <a:sym typeface="Open Sans"/>
              </a:rPr>
              <a:t>Museum: </a:t>
            </a:r>
            <a:r>
              <a:rPr lang="en" sz="1200">
                <a:solidFill>
                  <a:schemeClr val="dk1"/>
                </a:solidFill>
                <a:latin typeface="Open Sans"/>
                <a:ea typeface="Open Sans"/>
                <a:cs typeface="Open Sans"/>
                <a:sym typeface="Open Sans"/>
              </a:rPr>
              <a:t>National Archaeological Museum, Athens</a:t>
            </a:r>
            <a:endParaRPr sz="1200">
              <a:latin typeface="Open Sans"/>
              <a:ea typeface="Open Sans"/>
              <a:cs typeface="Open Sans"/>
              <a:sym typeface="Open Sans"/>
            </a:endParaRPr>
          </a:p>
        </p:txBody>
      </p:sp>
      <p:pic>
        <p:nvPicPr>
          <p:cNvPr id="164" name="Google Shape;164;p23"/>
          <p:cNvPicPr preferRelativeResize="0"/>
          <p:nvPr/>
        </p:nvPicPr>
        <p:blipFill>
          <a:blip r:embed="rId6">
            <a:alphaModFix/>
          </a:blip>
          <a:stretch>
            <a:fillRect/>
          </a:stretch>
        </p:blipFill>
        <p:spPr>
          <a:xfrm>
            <a:off x="4881550" y="983750"/>
            <a:ext cx="1818991" cy="3811197"/>
          </a:xfrm>
          <a:prstGeom prst="rect">
            <a:avLst/>
          </a:prstGeom>
          <a:noFill/>
          <a:ln>
            <a:noFill/>
          </a:ln>
        </p:spPr>
      </p:pic>
      <p:pic>
        <p:nvPicPr>
          <p:cNvPr id="165" name="Google Shape;165;p23"/>
          <p:cNvPicPr preferRelativeResize="0"/>
          <p:nvPr/>
        </p:nvPicPr>
        <p:blipFill>
          <a:blip r:embed="rId7">
            <a:alphaModFix/>
          </a:blip>
          <a:stretch>
            <a:fillRect/>
          </a:stretch>
        </p:blipFill>
        <p:spPr>
          <a:xfrm>
            <a:off x="3470861" y="2487250"/>
            <a:ext cx="700925" cy="700925"/>
          </a:xfrm>
          <a:prstGeom prst="rect">
            <a:avLst/>
          </a:prstGeom>
          <a:noFill/>
          <a:ln>
            <a:noFill/>
          </a:ln>
        </p:spPr>
      </p:pic>
      <p:pic>
        <p:nvPicPr>
          <p:cNvPr id="166" name="Google Shape;166;p23"/>
          <p:cNvPicPr preferRelativeResize="0"/>
          <p:nvPr/>
        </p:nvPicPr>
        <p:blipFill>
          <a:blip r:embed="rId7">
            <a:alphaModFix/>
          </a:blip>
          <a:stretch>
            <a:fillRect/>
          </a:stretch>
        </p:blipFill>
        <p:spPr>
          <a:xfrm>
            <a:off x="5440599" y="2487250"/>
            <a:ext cx="700925" cy="7009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24"/>
          <p:cNvPicPr preferRelativeResize="0"/>
          <p:nvPr/>
        </p:nvPicPr>
        <p:blipFill rotWithShape="1">
          <a:blip r:embed="rId3">
            <a:alphaModFix/>
          </a:blip>
          <a:srcRect l="4510" t="37657" r="62322" b="56332"/>
          <a:stretch/>
        </p:blipFill>
        <p:spPr>
          <a:xfrm>
            <a:off x="4572000" y="234852"/>
            <a:ext cx="4382326" cy="613651"/>
          </a:xfrm>
          <a:prstGeom prst="rect">
            <a:avLst/>
          </a:prstGeom>
          <a:noFill/>
          <a:ln>
            <a:noFill/>
          </a:ln>
        </p:spPr>
      </p:pic>
      <p:sp>
        <p:nvSpPr>
          <p:cNvPr id="172" name="Google Shape;172;p24"/>
          <p:cNvSpPr txBox="1"/>
          <p:nvPr/>
        </p:nvSpPr>
        <p:spPr>
          <a:xfrm>
            <a:off x="237225" y="971025"/>
            <a:ext cx="5918100" cy="4139100"/>
          </a:xfrm>
          <a:prstGeom prst="rect">
            <a:avLst/>
          </a:prstGeom>
          <a:noFill/>
          <a:ln>
            <a:noFill/>
          </a:ln>
        </p:spPr>
        <p:txBody>
          <a:bodyPr spcFirstLastPara="1" wrap="square" lIns="91425" tIns="91425" rIns="91425" bIns="91425" anchor="t" anchorCtr="0">
            <a:noAutofit/>
          </a:bodyPr>
          <a:lstStyle/>
          <a:p>
            <a:pPr marL="152400" marR="152400" lvl="0" indent="0" algn="l" rtl="0">
              <a:lnSpc>
                <a:spcPct val="100000"/>
              </a:lnSpc>
              <a:spcBef>
                <a:spcPts val="300"/>
              </a:spcBef>
              <a:spcAft>
                <a:spcPts val="0"/>
              </a:spcAft>
              <a:buNone/>
            </a:pPr>
            <a:r>
              <a:rPr lang="en" sz="2250">
                <a:solidFill>
                  <a:srgbClr val="222222"/>
                </a:solidFill>
                <a:latin typeface="Roboto"/>
                <a:ea typeface="Roboto"/>
                <a:cs typeface="Roboto"/>
                <a:sym typeface="Roboto"/>
              </a:rPr>
              <a:t>Zeus at Olympia</a:t>
            </a:r>
            <a:endParaRPr sz="1100">
              <a:solidFill>
                <a:srgbClr val="777777"/>
              </a:solidFill>
              <a:latin typeface="Roboto"/>
              <a:ea typeface="Roboto"/>
              <a:cs typeface="Roboto"/>
              <a:sym typeface="Roboto"/>
            </a:endParaRPr>
          </a:p>
          <a:p>
            <a:pPr marL="152400" marR="152400" lvl="0" indent="0" algn="l" rtl="0">
              <a:lnSpc>
                <a:spcPct val="100000"/>
              </a:lnSpc>
              <a:spcBef>
                <a:spcPts val="300"/>
              </a:spcBef>
              <a:spcAft>
                <a:spcPts val="0"/>
              </a:spcAft>
              <a:buNone/>
            </a:pPr>
            <a:r>
              <a:rPr lang="en" sz="1200" b="1">
                <a:solidFill>
                  <a:srgbClr val="222222"/>
                </a:solidFill>
                <a:latin typeface="Roboto"/>
                <a:ea typeface="Roboto"/>
                <a:cs typeface="Roboto"/>
                <a:sym typeface="Roboto"/>
              </a:rPr>
              <a:t>Artist: </a:t>
            </a:r>
            <a:r>
              <a:rPr lang="en" sz="1200">
                <a:solidFill>
                  <a:srgbClr val="222222"/>
                </a:solidFill>
                <a:latin typeface="Roboto"/>
                <a:ea typeface="Roboto"/>
                <a:cs typeface="Roboto"/>
                <a:sym typeface="Roboto"/>
              </a:rPr>
              <a:t>Phidias (Greek sculptor, painter, and architect)</a:t>
            </a:r>
            <a:endParaRPr sz="1200">
              <a:solidFill>
                <a:srgbClr val="222222"/>
              </a:solidFill>
              <a:latin typeface="Roboto"/>
              <a:ea typeface="Roboto"/>
              <a:cs typeface="Roboto"/>
              <a:sym typeface="Roboto"/>
            </a:endParaRPr>
          </a:p>
          <a:p>
            <a:pPr marL="152400" marR="152400" lvl="0" indent="0" algn="l" rtl="0">
              <a:lnSpc>
                <a:spcPct val="100000"/>
              </a:lnSpc>
              <a:spcBef>
                <a:spcPts val="0"/>
              </a:spcBef>
              <a:spcAft>
                <a:spcPts val="0"/>
              </a:spcAft>
              <a:buNone/>
            </a:pPr>
            <a:r>
              <a:rPr lang="en" sz="1200" b="1">
                <a:solidFill>
                  <a:srgbClr val="222222"/>
                </a:solidFill>
                <a:latin typeface="Roboto"/>
                <a:ea typeface="Roboto"/>
                <a:cs typeface="Roboto"/>
                <a:sym typeface="Roboto"/>
              </a:rPr>
              <a:t>Zeus at Olympia,</a:t>
            </a:r>
            <a:r>
              <a:rPr lang="en" sz="1200">
                <a:solidFill>
                  <a:srgbClr val="222222"/>
                </a:solidFill>
                <a:latin typeface="Roboto"/>
                <a:ea typeface="Roboto"/>
                <a:cs typeface="Roboto"/>
                <a:sym typeface="Roboto"/>
              </a:rPr>
              <a:t> one of the Seven Wonders of the Ancient World</a:t>
            </a:r>
            <a:endParaRPr sz="1200">
              <a:solidFill>
                <a:srgbClr val="222222"/>
              </a:solidFill>
              <a:latin typeface="Roboto"/>
              <a:ea typeface="Roboto"/>
              <a:cs typeface="Roboto"/>
              <a:sym typeface="Roboto"/>
            </a:endParaRPr>
          </a:p>
          <a:p>
            <a:pPr marL="152400" marR="152400" lvl="0" indent="0" algn="l" rtl="0">
              <a:lnSpc>
                <a:spcPct val="100000"/>
              </a:lnSpc>
              <a:spcBef>
                <a:spcPts val="0"/>
              </a:spcBef>
              <a:spcAft>
                <a:spcPts val="0"/>
              </a:spcAft>
              <a:buNone/>
            </a:pPr>
            <a:r>
              <a:rPr lang="en" sz="1200" b="1">
                <a:solidFill>
                  <a:srgbClr val="222222"/>
                </a:solidFill>
                <a:latin typeface="Roboto"/>
                <a:ea typeface="Roboto"/>
                <a:cs typeface="Roboto"/>
                <a:sym typeface="Roboto"/>
              </a:rPr>
              <a:t>Materials:</a:t>
            </a:r>
            <a:r>
              <a:rPr lang="en" sz="1200">
                <a:solidFill>
                  <a:srgbClr val="222222"/>
                </a:solidFill>
                <a:latin typeface="Roboto"/>
                <a:ea typeface="Roboto"/>
                <a:cs typeface="Roboto"/>
                <a:sym typeface="Roboto"/>
              </a:rPr>
              <a:t> Made of ivory and gold</a:t>
            </a:r>
            <a:endParaRPr sz="1200">
              <a:solidFill>
                <a:srgbClr val="222222"/>
              </a:solidFill>
              <a:latin typeface="Roboto"/>
              <a:ea typeface="Roboto"/>
              <a:cs typeface="Roboto"/>
              <a:sym typeface="Roboto"/>
            </a:endParaRPr>
          </a:p>
          <a:p>
            <a:pPr marL="152400" marR="152400" lvl="0" indent="0" algn="l" rtl="0">
              <a:lnSpc>
                <a:spcPct val="100000"/>
              </a:lnSpc>
              <a:spcBef>
                <a:spcPts val="0"/>
              </a:spcBef>
              <a:spcAft>
                <a:spcPts val="0"/>
              </a:spcAft>
              <a:buNone/>
            </a:pPr>
            <a:r>
              <a:rPr lang="en" sz="1150" b="1">
                <a:solidFill>
                  <a:srgbClr val="333333"/>
                </a:solidFill>
                <a:highlight>
                  <a:srgbClr val="FFFFFF"/>
                </a:highlight>
                <a:latin typeface="Open Sans"/>
                <a:ea typeface="Open Sans"/>
                <a:cs typeface="Open Sans"/>
                <a:sym typeface="Open Sans"/>
              </a:rPr>
              <a:t>Date: </a:t>
            </a:r>
            <a:r>
              <a:rPr lang="en" sz="1150">
                <a:solidFill>
                  <a:srgbClr val="333333"/>
                </a:solidFill>
                <a:highlight>
                  <a:srgbClr val="FFFFFF"/>
                </a:highlight>
                <a:latin typeface="Open Sans"/>
                <a:ea typeface="Open Sans"/>
                <a:cs typeface="Open Sans"/>
                <a:sym typeface="Open Sans"/>
              </a:rPr>
              <a:t>436 B.C.</a:t>
            </a: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r>
              <a:rPr lang="en" sz="1150" b="1">
                <a:solidFill>
                  <a:srgbClr val="333333"/>
                </a:solidFill>
                <a:highlight>
                  <a:srgbClr val="FFFFFF"/>
                </a:highlight>
                <a:latin typeface="Open Sans"/>
                <a:ea typeface="Open Sans"/>
                <a:cs typeface="Open Sans"/>
                <a:sym typeface="Open Sans"/>
              </a:rPr>
              <a:t>Located: </a:t>
            </a:r>
            <a:r>
              <a:rPr lang="en" sz="1150">
                <a:solidFill>
                  <a:srgbClr val="333333"/>
                </a:solidFill>
                <a:highlight>
                  <a:srgbClr val="FFFFFF"/>
                </a:highlight>
                <a:latin typeface="Open Sans"/>
                <a:ea typeface="Open Sans"/>
                <a:cs typeface="Open Sans"/>
                <a:sym typeface="Open Sans"/>
              </a:rPr>
              <a:t>Inside the temple in Olympia</a:t>
            </a: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r>
              <a:rPr lang="en" sz="1150" b="1">
                <a:solidFill>
                  <a:srgbClr val="333333"/>
                </a:solidFill>
                <a:highlight>
                  <a:srgbClr val="FFFFFF"/>
                </a:highlight>
                <a:latin typeface="Open Sans"/>
                <a:ea typeface="Open Sans"/>
                <a:cs typeface="Open Sans"/>
                <a:sym typeface="Open Sans"/>
              </a:rPr>
              <a:t>Status: </a:t>
            </a:r>
            <a:r>
              <a:rPr lang="en" sz="1150">
                <a:solidFill>
                  <a:srgbClr val="333333"/>
                </a:solidFill>
                <a:highlight>
                  <a:srgbClr val="FFFFFF"/>
                </a:highlight>
                <a:latin typeface="Open Sans"/>
                <a:ea typeface="Open Sans"/>
                <a:cs typeface="Open Sans"/>
                <a:sym typeface="Open Sans"/>
              </a:rPr>
              <a:t>Destroyed</a:t>
            </a: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r>
              <a:rPr lang="en" sz="1150">
                <a:solidFill>
                  <a:srgbClr val="333333"/>
                </a:solidFill>
                <a:highlight>
                  <a:srgbClr val="FFFFFF"/>
                </a:highlight>
                <a:latin typeface="Open Sans"/>
                <a:ea typeface="Open Sans"/>
                <a:cs typeface="Open Sans"/>
                <a:sym typeface="Open Sans"/>
              </a:rPr>
              <a:t>We do not have art references to this wonder, but a testimony of Pausanias, who described it during the first century of his life, is a key reference. The statue was 13 meters high, it was larger than that of Athena, which Phidias had made shortly before at Athens. The visible parts of the body were of ivory to simulate the whiteness of the little while the clothes, the beard and the hair were of gold. The hair received an olive crown made of silver. He’s holding a Victory in his right hand and a scepter in his left. The garment, a cloak, was richly ornamented with brightly colored designs.</a:t>
            </a: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r>
              <a:rPr lang="en" sz="1150">
                <a:solidFill>
                  <a:srgbClr val="333333"/>
                </a:solidFill>
                <a:highlight>
                  <a:srgbClr val="FFFFFF"/>
                </a:highlight>
                <a:latin typeface="Open Sans"/>
                <a:ea typeface="Open Sans"/>
                <a:cs typeface="Open Sans"/>
                <a:sym typeface="Open Sans"/>
              </a:rPr>
              <a:t>This is one Greek artifact that has not been reconstructed. Do think they should rebuild this sculptor? Why or why not? </a:t>
            </a:r>
            <a:endParaRPr sz="1150">
              <a:solidFill>
                <a:srgbClr val="333333"/>
              </a:solidFill>
              <a:highlight>
                <a:srgbClr val="FFFFFF"/>
              </a:highlight>
              <a:latin typeface="Open Sans"/>
              <a:ea typeface="Open Sans"/>
              <a:cs typeface="Open Sans"/>
              <a:sym typeface="Open Sans"/>
            </a:endParaRPr>
          </a:p>
          <a:p>
            <a:pPr marL="152400" marR="152400" lvl="0" indent="0" algn="l" rtl="0">
              <a:lnSpc>
                <a:spcPct val="100000"/>
              </a:lnSpc>
              <a:spcBef>
                <a:spcPts val="0"/>
              </a:spcBef>
              <a:spcAft>
                <a:spcPts val="0"/>
              </a:spcAft>
              <a:buNone/>
            </a:pPr>
            <a:endParaRPr sz="1150">
              <a:solidFill>
                <a:srgbClr val="333333"/>
              </a:solidFill>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None/>
            </a:pPr>
            <a:endParaRPr/>
          </a:p>
        </p:txBody>
      </p:sp>
      <p:pic>
        <p:nvPicPr>
          <p:cNvPr id="173" name="Google Shape;173;p24"/>
          <p:cNvPicPr preferRelativeResize="0"/>
          <p:nvPr/>
        </p:nvPicPr>
        <p:blipFill>
          <a:blip r:embed="rId4">
            <a:alphaModFix/>
          </a:blip>
          <a:stretch>
            <a:fillRect/>
          </a:stretch>
        </p:blipFill>
        <p:spPr>
          <a:xfrm>
            <a:off x="6114004" y="971025"/>
            <a:ext cx="2799000" cy="3732000"/>
          </a:xfrm>
          <a:prstGeom prst="rect">
            <a:avLst/>
          </a:prstGeom>
          <a:noFill/>
          <a:ln>
            <a:noFill/>
          </a:ln>
        </p:spPr>
      </p:pic>
      <p:pic>
        <p:nvPicPr>
          <p:cNvPr id="174" name="Google Shape;174;p24"/>
          <p:cNvPicPr preferRelativeResize="0"/>
          <p:nvPr/>
        </p:nvPicPr>
        <p:blipFill rotWithShape="1">
          <a:blip r:embed="rId5">
            <a:alphaModFix/>
          </a:blip>
          <a:srcRect t="71655" r="56043" b="18273"/>
          <a:stretch/>
        </p:blipFill>
        <p:spPr>
          <a:xfrm>
            <a:off x="1838675" y="112325"/>
            <a:ext cx="2715193" cy="858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25"/>
          <p:cNvPicPr preferRelativeResize="0"/>
          <p:nvPr/>
        </p:nvPicPr>
        <p:blipFill rotWithShape="1">
          <a:blip r:embed="rId3">
            <a:alphaModFix/>
          </a:blip>
          <a:srcRect l="19175" r="8737"/>
          <a:stretch/>
        </p:blipFill>
        <p:spPr>
          <a:xfrm>
            <a:off x="82950" y="85338"/>
            <a:ext cx="2685475" cy="4972825"/>
          </a:xfrm>
          <a:prstGeom prst="rect">
            <a:avLst/>
          </a:prstGeom>
          <a:noFill/>
          <a:ln>
            <a:noFill/>
          </a:ln>
        </p:spPr>
      </p:pic>
      <p:pic>
        <p:nvPicPr>
          <p:cNvPr id="180" name="Google Shape;180;p25"/>
          <p:cNvPicPr preferRelativeResize="0"/>
          <p:nvPr/>
        </p:nvPicPr>
        <p:blipFill rotWithShape="1">
          <a:blip r:embed="rId4">
            <a:alphaModFix/>
          </a:blip>
          <a:srcRect l="4510" t="47313" r="62322" b="46115"/>
          <a:stretch/>
        </p:blipFill>
        <p:spPr>
          <a:xfrm>
            <a:off x="4572000" y="223200"/>
            <a:ext cx="4382326" cy="660676"/>
          </a:xfrm>
          <a:prstGeom prst="rect">
            <a:avLst/>
          </a:prstGeom>
          <a:noFill/>
          <a:ln>
            <a:noFill/>
          </a:ln>
        </p:spPr>
      </p:pic>
      <p:sp>
        <p:nvSpPr>
          <p:cNvPr id="181" name="Google Shape;181;p25"/>
          <p:cNvSpPr txBox="1"/>
          <p:nvPr/>
        </p:nvSpPr>
        <p:spPr>
          <a:xfrm>
            <a:off x="2613350" y="1019325"/>
            <a:ext cx="6207300" cy="1784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latin typeface="Open Sans"/>
                <a:ea typeface="Open Sans"/>
                <a:cs typeface="Open Sans"/>
                <a:sym typeface="Open Sans"/>
              </a:rPr>
              <a:t>Contrapposto</a:t>
            </a:r>
            <a:endParaRPr b="1">
              <a:latin typeface="Open Sans"/>
              <a:ea typeface="Open Sans"/>
              <a:cs typeface="Open Sans"/>
              <a:sym typeface="Open Sans"/>
            </a:endParaRPr>
          </a:p>
          <a:p>
            <a:pPr marL="0" lvl="0" indent="0" algn="l" rtl="0">
              <a:lnSpc>
                <a:spcPct val="100000"/>
              </a:lnSpc>
              <a:spcBef>
                <a:spcPts val="0"/>
              </a:spcBef>
              <a:spcAft>
                <a:spcPts val="0"/>
              </a:spcAft>
              <a:buNone/>
            </a:pPr>
            <a:r>
              <a:rPr lang="en" sz="1200">
                <a:solidFill>
                  <a:srgbClr val="222222"/>
                </a:solidFill>
                <a:latin typeface="Open Sans"/>
                <a:ea typeface="Open Sans"/>
                <a:cs typeface="Open Sans"/>
                <a:sym typeface="Open Sans"/>
              </a:rPr>
              <a:t>Con·trap·pos·to</a:t>
            </a:r>
            <a:endParaRPr sz="1200">
              <a:solidFill>
                <a:srgbClr val="222222"/>
              </a:solidFill>
              <a:latin typeface="Open Sans"/>
              <a:ea typeface="Open Sans"/>
              <a:cs typeface="Open Sans"/>
              <a:sym typeface="Open Sans"/>
            </a:endParaRPr>
          </a:p>
          <a:p>
            <a:pPr marL="0" lvl="0" indent="0" algn="l" rtl="0">
              <a:lnSpc>
                <a:spcPct val="100000"/>
              </a:lnSpc>
              <a:spcBef>
                <a:spcPts val="0"/>
              </a:spcBef>
              <a:spcAft>
                <a:spcPts val="0"/>
              </a:spcAft>
              <a:buNone/>
            </a:pPr>
            <a:r>
              <a:rPr lang="en" sz="1200">
                <a:solidFill>
                  <a:srgbClr val="70757A"/>
                </a:solidFill>
                <a:latin typeface="Open Sans"/>
                <a:ea typeface="Open Sans"/>
                <a:cs typeface="Open Sans"/>
                <a:sym typeface="Open Sans"/>
              </a:rPr>
              <a:t>/ˌkäntrəˈpästō/</a:t>
            </a:r>
            <a:endParaRPr sz="1200" u="sng">
              <a:solidFill>
                <a:srgbClr val="3C404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None/>
            </a:pPr>
            <a:r>
              <a:rPr lang="en" sz="1200" i="1">
                <a:solidFill>
                  <a:srgbClr val="222222"/>
                </a:solidFill>
                <a:latin typeface="Open Sans"/>
                <a:ea typeface="Open Sans"/>
                <a:cs typeface="Open Sans"/>
                <a:sym typeface="Open Sans"/>
              </a:rPr>
              <a:t>noun</a:t>
            </a:r>
            <a:endParaRPr sz="1200" i="1">
              <a:solidFill>
                <a:srgbClr val="222222"/>
              </a:solidFill>
              <a:latin typeface="Open Sans"/>
              <a:ea typeface="Open Sans"/>
              <a:cs typeface="Open Sans"/>
              <a:sym typeface="Open Sans"/>
            </a:endParaRPr>
          </a:p>
          <a:p>
            <a:pPr marL="0" lvl="0" indent="0" algn="l" rtl="0">
              <a:lnSpc>
                <a:spcPct val="100000"/>
              </a:lnSpc>
              <a:spcBef>
                <a:spcPts val="0"/>
              </a:spcBef>
              <a:spcAft>
                <a:spcPts val="0"/>
              </a:spcAft>
              <a:buNone/>
            </a:pPr>
            <a:r>
              <a:rPr lang="en" sz="1200">
                <a:solidFill>
                  <a:srgbClr val="222222"/>
                </a:solidFill>
                <a:highlight>
                  <a:srgbClr val="EEEEEE"/>
                </a:highlight>
                <a:latin typeface="Open Sans"/>
                <a:ea typeface="Open Sans"/>
                <a:cs typeface="Open Sans"/>
                <a:sym typeface="Open Sans"/>
              </a:rPr>
              <a:t>SCULPTURE</a:t>
            </a:r>
            <a:endParaRPr sz="1200">
              <a:solidFill>
                <a:srgbClr val="222222"/>
              </a:solidFill>
              <a:highlight>
                <a:srgbClr val="EEEEEE"/>
              </a:highlight>
              <a:latin typeface="Open Sans"/>
              <a:ea typeface="Open Sans"/>
              <a:cs typeface="Open Sans"/>
              <a:sym typeface="Open Sans"/>
            </a:endParaRPr>
          </a:p>
          <a:p>
            <a:pPr marL="0" lvl="0" indent="0" algn="l" rtl="0">
              <a:lnSpc>
                <a:spcPct val="100000"/>
              </a:lnSpc>
              <a:spcBef>
                <a:spcPts val="0"/>
              </a:spcBef>
              <a:spcAft>
                <a:spcPts val="0"/>
              </a:spcAft>
              <a:buNone/>
            </a:pPr>
            <a:r>
              <a:rPr lang="en" sz="1200">
                <a:solidFill>
                  <a:srgbClr val="222222"/>
                </a:solidFill>
                <a:latin typeface="Open Sans"/>
                <a:ea typeface="Open Sans"/>
                <a:cs typeface="Open Sans"/>
                <a:sym typeface="Open Sans"/>
              </a:rPr>
              <a:t>noun: contrapposto; plural noun: contrapposti</a:t>
            </a:r>
            <a:endParaRPr sz="1200">
              <a:solidFill>
                <a:srgbClr val="222222"/>
              </a:solidFill>
              <a:latin typeface="Open Sans"/>
              <a:ea typeface="Open Sans"/>
              <a:cs typeface="Open Sans"/>
              <a:sym typeface="Open Sans"/>
            </a:endParaRPr>
          </a:p>
          <a:p>
            <a:pPr marL="457200" lvl="0" indent="-304800" algn="l" rtl="0">
              <a:lnSpc>
                <a:spcPct val="100000"/>
              </a:lnSpc>
              <a:spcBef>
                <a:spcPts val="0"/>
              </a:spcBef>
              <a:spcAft>
                <a:spcPts val="0"/>
              </a:spcAft>
              <a:buClr>
                <a:srgbClr val="222222"/>
              </a:buClr>
              <a:buSzPts val="1200"/>
              <a:buFont typeface="Open Sans"/>
              <a:buAutoNum type="arabicPeriod"/>
            </a:pPr>
            <a:r>
              <a:rPr lang="en" sz="1200">
                <a:solidFill>
                  <a:srgbClr val="222222"/>
                </a:solidFill>
                <a:latin typeface="Open Sans"/>
                <a:ea typeface="Open Sans"/>
                <a:cs typeface="Open Sans"/>
                <a:sym typeface="Open Sans"/>
              </a:rPr>
              <a:t>an asymmetrical arrangement of the human figure in which the line of the arms and shoulders contrasts with, while balancing, those of the hips and legs.</a:t>
            </a:r>
            <a:endParaRPr sz="1200">
              <a:solidFill>
                <a:srgbClr val="222222"/>
              </a:solidFill>
              <a:latin typeface="Open Sans"/>
              <a:ea typeface="Open Sans"/>
              <a:cs typeface="Open Sans"/>
              <a:sym typeface="Open Sans"/>
            </a:endParaRPr>
          </a:p>
          <a:p>
            <a:pPr marL="0" lvl="0" indent="0" algn="l" rtl="0">
              <a:lnSpc>
                <a:spcPct val="100000"/>
              </a:lnSpc>
              <a:spcBef>
                <a:spcPts val="0"/>
              </a:spcBef>
              <a:spcAft>
                <a:spcPts val="0"/>
              </a:spcAft>
              <a:buNone/>
            </a:pPr>
            <a:endParaRPr sz="1200">
              <a:latin typeface="Open Sans"/>
              <a:ea typeface="Open Sans"/>
              <a:cs typeface="Open Sans"/>
              <a:sym typeface="Open Sans"/>
            </a:endParaRPr>
          </a:p>
        </p:txBody>
      </p:sp>
      <p:pic>
        <p:nvPicPr>
          <p:cNvPr id="182" name="Google Shape;182;p25"/>
          <p:cNvPicPr preferRelativeResize="0"/>
          <p:nvPr/>
        </p:nvPicPr>
        <p:blipFill rotWithShape="1">
          <a:blip r:embed="rId6">
            <a:alphaModFix/>
          </a:blip>
          <a:srcRect l="4444" t="28414" r="79967" b="62909"/>
          <a:stretch/>
        </p:blipFill>
        <p:spPr>
          <a:xfrm>
            <a:off x="2293325" y="100448"/>
            <a:ext cx="2106852" cy="906174"/>
          </a:xfrm>
          <a:prstGeom prst="rect">
            <a:avLst/>
          </a:prstGeom>
          <a:noFill/>
          <a:ln>
            <a:noFill/>
          </a:ln>
        </p:spPr>
      </p:pic>
      <p:sp>
        <p:nvSpPr>
          <p:cNvPr id="183" name="Google Shape;183;p25"/>
          <p:cNvSpPr txBox="1"/>
          <p:nvPr/>
        </p:nvSpPr>
        <p:spPr>
          <a:xfrm>
            <a:off x="2613350" y="2803775"/>
            <a:ext cx="6145200" cy="18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Myron’s </a:t>
            </a:r>
            <a:r>
              <a:rPr lang="en" sz="1200">
                <a:solidFill>
                  <a:schemeClr val="dk1"/>
                </a:solidFill>
                <a:latin typeface="Open Sans"/>
                <a:ea typeface="Open Sans"/>
                <a:cs typeface="Open Sans"/>
                <a:sym typeface="Open Sans"/>
              </a:rPr>
              <a:t>Discobolus (Discus Thrower), Roman copy of an ancient Greek bronze is a great example of the application of </a:t>
            </a:r>
            <a:r>
              <a:rPr lang="en" sz="1200" b="1">
                <a:solidFill>
                  <a:schemeClr val="dk1"/>
                </a:solidFill>
                <a:latin typeface="Open Sans"/>
                <a:ea typeface="Open Sans"/>
                <a:cs typeface="Open Sans"/>
                <a:sym typeface="Open Sans"/>
              </a:rPr>
              <a:t>contrapposto</a:t>
            </a:r>
            <a:r>
              <a:rPr lang="en" sz="1200">
                <a:solidFill>
                  <a:schemeClr val="dk1"/>
                </a:solidFill>
                <a:latin typeface="Open Sans"/>
                <a:ea typeface="Open Sans"/>
                <a:cs typeface="Open Sans"/>
                <a:sym typeface="Open Sans"/>
              </a:rPr>
              <a:t>. Look at his right leg - flat and tensed while his left has the toes curled under as he prepares for the release of the discus. He is capturing movement in 3-D, these are no longer stationary statues.</a:t>
            </a:r>
            <a:endParaRPr sz="1200">
              <a:solidFill>
                <a:schemeClr val="dk1"/>
              </a:solidFill>
              <a:latin typeface="Open Sans"/>
              <a:ea typeface="Open Sans"/>
              <a:cs typeface="Open Sans"/>
              <a:sym typeface="Open Sans"/>
            </a:endParaRPr>
          </a:p>
          <a:p>
            <a:pPr marL="0" lvl="0" indent="0" algn="l" rtl="0">
              <a:spcBef>
                <a:spcPts val="0"/>
              </a:spcBef>
              <a:spcAft>
                <a:spcPts val="0"/>
              </a:spcAft>
              <a:buNone/>
            </a:pPr>
            <a:endParaRPr sz="1200">
              <a:solidFill>
                <a:schemeClr val="dk1"/>
              </a:solidFill>
              <a:latin typeface="Open Sans"/>
              <a:ea typeface="Open Sans"/>
              <a:cs typeface="Open Sans"/>
              <a:sym typeface="Open Sans"/>
            </a:endParaRPr>
          </a:p>
          <a:p>
            <a:pPr marL="0" lvl="0" indent="0" algn="l" rtl="0">
              <a:spcBef>
                <a:spcPts val="0"/>
              </a:spcBef>
              <a:spcAft>
                <a:spcPts val="0"/>
              </a:spcAft>
              <a:buNone/>
            </a:pPr>
            <a:r>
              <a:rPr lang="en" sz="1200" b="1">
                <a:solidFill>
                  <a:schemeClr val="dk1"/>
                </a:solidFill>
                <a:latin typeface="Open Sans"/>
                <a:ea typeface="Open Sans"/>
                <a:cs typeface="Open Sans"/>
                <a:sym typeface="Open Sans"/>
              </a:rPr>
              <a:t>Draw the Contrapposto lines on top of the Discus Thrower.</a:t>
            </a:r>
            <a:endParaRPr sz="1200" b="1">
              <a:solidFill>
                <a:schemeClr val="dk1"/>
              </a:solidFill>
              <a:latin typeface="Open Sans"/>
              <a:ea typeface="Open Sans"/>
              <a:cs typeface="Open Sans"/>
              <a:sym typeface="Open Sans"/>
            </a:endParaRPr>
          </a:p>
          <a:p>
            <a:pPr marL="0" lvl="0" indent="0" algn="l" rtl="0">
              <a:spcBef>
                <a:spcPts val="0"/>
              </a:spcBef>
              <a:spcAft>
                <a:spcPts val="0"/>
              </a:spcAft>
              <a:buNone/>
            </a:pPr>
            <a:endParaRPr sz="1200">
              <a:solidFill>
                <a:schemeClr val="dk1"/>
              </a:solidFill>
              <a:latin typeface="Open Sans"/>
              <a:ea typeface="Open Sans"/>
              <a:cs typeface="Open Sans"/>
              <a:sym typeface="Open Sans"/>
            </a:endParaRPr>
          </a:p>
          <a:p>
            <a:pPr marL="0" lvl="0" indent="0" algn="l" rtl="0">
              <a:spcBef>
                <a:spcPts val="0"/>
              </a:spcBef>
              <a:spcAft>
                <a:spcPts val="0"/>
              </a:spcAft>
              <a:buNone/>
            </a:pPr>
            <a:r>
              <a:rPr lang="en" sz="1200">
                <a:solidFill>
                  <a:schemeClr val="dk1"/>
                </a:solidFill>
                <a:latin typeface="Open Sans"/>
                <a:ea typeface="Open Sans"/>
                <a:cs typeface="Open Sans"/>
                <a:sym typeface="Open Sans"/>
              </a:rPr>
              <a:t>Myron’s original Bronze statue from 450-460 BCE has been lost, but we have marble replicas from the Romans.</a:t>
            </a:r>
            <a:endParaRPr sz="1200">
              <a:solidFill>
                <a:schemeClr val="dk1"/>
              </a:solidFill>
              <a:latin typeface="Open Sans"/>
              <a:ea typeface="Open Sans"/>
              <a:cs typeface="Open Sans"/>
              <a:sym typeface="Open Sans"/>
            </a:endParaRPr>
          </a:p>
          <a:p>
            <a:pPr marL="0" lvl="0" indent="0" algn="l" rtl="0">
              <a:spcBef>
                <a:spcPts val="0"/>
              </a:spcBef>
              <a:spcAft>
                <a:spcPts val="0"/>
              </a:spcAft>
              <a:buNone/>
            </a:pPr>
            <a:endParaRPr sz="1200">
              <a:latin typeface="Open Sans"/>
              <a:ea typeface="Open Sans"/>
              <a:cs typeface="Open Sans"/>
              <a:sym typeface="Open Sans"/>
            </a:endParaRPr>
          </a:p>
        </p:txBody>
      </p:sp>
      <p:sp>
        <p:nvSpPr>
          <p:cNvPr id="184" name="Google Shape;184;p25"/>
          <p:cNvSpPr/>
          <p:nvPr/>
        </p:nvSpPr>
        <p:spPr>
          <a:xfrm>
            <a:off x="712975" y="765550"/>
            <a:ext cx="1415825" cy="2592400"/>
          </a:xfrm>
          <a:custGeom>
            <a:avLst/>
            <a:gdLst/>
            <a:ahLst/>
            <a:cxnLst/>
            <a:rect l="l" t="t" r="r" b="b"/>
            <a:pathLst>
              <a:path w="56633" h="103696" extrusionOk="0">
                <a:moveTo>
                  <a:pt x="0" y="0"/>
                </a:moveTo>
                <a:cubicBezTo>
                  <a:pt x="6610" y="3167"/>
                  <a:pt x="30228" y="8538"/>
                  <a:pt x="39661" y="19004"/>
                </a:cubicBezTo>
                <a:cubicBezTo>
                  <a:pt x="49094" y="29470"/>
                  <a:pt x="56324" y="48681"/>
                  <a:pt x="56599" y="62796"/>
                </a:cubicBezTo>
                <a:cubicBezTo>
                  <a:pt x="56874" y="76911"/>
                  <a:pt x="43861" y="96879"/>
                  <a:pt x="41313" y="103696"/>
                </a:cubicBezTo>
              </a:path>
            </a:pathLst>
          </a:custGeom>
          <a:noFill/>
          <a:ln w="19050" cap="flat" cmpd="sng">
            <a:solidFill>
              <a:srgbClr val="FFFF00"/>
            </a:solidFill>
            <a:prstDash val="solid"/>
            <a:round/>
            <a:headEnd type="none" w="med" len="med"/>
            <a:tailEnd type="none" w="med" len="med"/>
          </a:ln>
        </p:spPr>
        <p:txBody>
          <a:bodyPr/>
          <a:lstStyle/>
          <a:p>
            <a:endParaRPr lang="en-US"/>
          </a:p>
        </p:txBody>
      </p:sp>
      <p:sp>
        <p:nvSpPr>
          <p:cNvPr id="185" name="Google Shape;185;p25"/>
          <p:cNvSpPr/>
          <p:nvPr/>
        </p:nvSpPr>
        <p:spPr>
          <a:xfrm>
            <a:off x="781832" y="1333600"/>
            <a:ext cx="1686975" cy="1900425"/>
          </a:xfrm>
          <a:custGeom>
            <a:avLst/>
            <a:gdLst/>
            <a:ahLst/>
            <a:cxnLst/>
            <a:rect l="l" t="t" r="r" b="b"/>
            <a:pathLst>
              <a:path w="67479" h="76017" extrusionOk="0">
                <a:moveTo>
                  <a:pt x="67479" y="0"/>
                </a:moveTo>
                <a:cubicBezTo>
                  <a:pt x="61007" y="1033"/>
                  <a:pt x="37733" y="3236"/>
                  <a:pt x="28644" y="6197"/>
                </a:cubicBezTo>
                <a:cubicBezTo>
                  <a:pt x="19555" y="9158"/>
                  <a:pt x="17696" y="11499"/>
                  <a:pt x="12945" y="17765"/>
                </a:cubicBezTo>
                <a:cubicBezTo>
                  <a:pt x="8194" y="24031"/>
                  <a:pt x="689" y="36493"/>
                  <a:pt x="138" y="43792"/>
                </a:cubicBezTo>
                <a:cubicBezTo>
                  <a:pt x="-413" y="51091"/>
                  <a:pt x="4751" y="57013"/>
                  <a:pt x="9640" y="61557"/>
                </a:cubicBezTo>
                <a:cubicBezTo>
                  <a:pt x="14529" y="66102"/>
                  <a:pt x="24719" y="68649"/>
                  <a:pt x="29470" y="71059"/>
                </a:cubicBezTo>
                <a:cubicBezTo>
                  <a:pt x="34221" y="73469"/>
                  <a:pt x="36700" y="75191"/>
                  <a:pt x="38146" y="76017"/>
                </a:cubicBezTo>
              </a:path>
            </a:pathLst>
          </a:custGeom>
          <a:noFill/>
          <a:ln w="19050" cap="flat" cmpd="sng">
            <a:solidFill>
              <a:srgbClr val="FF0000"/>
            </a:solidFill>
            <a:prstDash val="solid"/>
            <a:round/>
            <a:headEnd type="none" w="med" len="med"/>
            <a:tailEnd type="non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fade">
                                      <p:cBhvr>
                                        <p:cTn id="7" dur="1000"/>
                                        <p:tgtEl>
                                          <p:spTgt spid="1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6"/>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191" name="Google Shape;191;p26"/>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192" name="Google Shape;192;p26"/>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2   •   W E E K   9</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1E49E64F-6CA5-8038-0C9D-067D1B1FF77D}"/>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27"/>
          <p:cNvPicPr preferRelativeResize="0"/>
          <p:nvPr/>
        </p:nvPicPr>
        <p:blipFill rotWithShape="1">
          <a:blip r:embed="rId3">
            <a:alphaModFix/>
          </a:blip>
          <a:srcRect l="49870" t="3246" r="16604" b="84823"/>
          <a:stretch/>
        </p:blipFill>
        <p:spPr>
          <a:xfrm>
            <a:off x="4433700" y="-3900"/>
            <a:ext cx="3506349" cy="964247"/>
          </a:xfrm>
          <a:prstGeom prst="rect">
            <a:avLst/>
          </a:prstGeom>
          <a:noFill/>
          <a:ln>
            <a:noFill/>
          </a:ln>
        </p:spPr>
      </p:pic>
      <p:sp>
        <p:nvSpPr>
          <p:cNvPr id="198" name="Google Shape;198;p27"/>
          <p:cNvSpPr/>
          <p:nvPr/>
        </p:nvSpPr>
        <p:spPr>
          <a:xfrm>
            <a:off x="4161925" y="4017625"/>
            <a:ext cx="2771700" cy="1824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7"/>
          <p:cNvSpPr/>
          <p:nvPr/>
        </p:nvSpPr>
        <p:spPr>
          <a:xfrm>
            <a:off x="5186725" y="2952475"/>
            <a:ext cx="1382400" cy="1824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7"/>
          <p:cNvSpPr/>
          <p:nvPr/>
        </p:nvSpPr>
        <p:spPr>
          <a:xfrm>
            <a:off x="4155050" y="1868875"/>
            <a:ext cx="2771700" cy="1653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7"/>
          <p:cNvSpPr/>
          <p:nvPr/>
        </p:nvSpPr>
        <p:spPr>
          <a:xfrm>
            <a:off x="4703575" y="1703575"/>
            <a:ext cx="2223300" cy="1653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7"/>
          <p:cNvSpPr/>
          <p:nvPr/>
        </p:nvSpPr>
        <p:spPr>
          <a:xfrm>
            <a:off x="290425" y="4014425"/>
            <a:ext cx="3283500" cy="3858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7"/>
          <p:cNvSpPr/>
          <p:nvPr/>
        </p:nvSpPr>
        <p:spPr>
          <a:xfrm>
            <a:off x="290425" y="2787175"/>
            <a:ext cx="990600" cy="1653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7"/>
          <p:cNvSpPr/>
          <p:nvPr/>
        </p:nvSpPr>
        <p:spPr>
          <a:xfrm>
            <a:off x="1281025" y="1339375"/>
            <a:ext cx="2375400" cy="165300"/>
          </a:xfrm>
          <a:prstGeom prst="rect">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5" name="Google Shape;205;p27"/>
          <p:cNvPicPr preferRelativeResize="0"/>
          <p:nvPr/>
        </p:nvPicPr>
        <p:blipFill rotWithShape="1">
          <a:blip r:embed="rId4">
            <a:alphaModFix/>
          </a:blip>
          <a:srcRect l="4510" t="6021" r="62322" b="87968"/>
          <a:stretch/>
        </p:blipFill>
        <p:spPr>
          <a:xfrm>
            <a:off x="189675" y="145061"/>
            <a:ext cx="4382326" cy="613651"/>
          </a:xfrm>
          <a:prstGeom prst="rect">
            <a:avLst/>
          </a:prstGeom>
          <a:noFill/>
          <a:ln>
            <a:noFill/>
          </a:ln>
        </p:spPr>
      </p:pic>
      <p:sp>
        <p:nvSpPr>
          <p:cNvPr id="206" name="Google Shape;206;p27"/>
          <p:cNvSpPr txBox="1"/>
          <p:nvPr/>
        </p:nvSpPr>
        <p:spPr>
          <a:xfrm>
            <a:off x="189675" y="857175"/>
            <a:ext cx="3745800" cy="407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Open Sans"/>
                <a:ea typeface="Open Sans"/>
                <a:cs typeface="Open Sans"/>
                <a:sym typeface="Open Sans"/>
              </a:rPr>
              <a:t>Polykleitos was o</a:t>
            </a:r>
            <a:r>
              <a:rPr lang="en" sz="1200">
                <a:solidFill>
                  <a:srgbClr val="333333"/>
                </a:solidFill>
                <a:latin typeface="Open Sans"/>
                <a:ea typeface="Open Sans"/>
                <a:cs typeface="Open Sans"/>
                <a:sym typeface="Open Sans"/>
              </a:rPr>
              <a:t>ne of most important sculptors working in bronze in the 400s B.C., along with Pheidias, who created the Classical Greek style. Although none of his original statues survive, literary sources and Roman marble copies of his work allow us to reconstruct the appearance of his works. </a:t>
            </a:r>
            <a:endParaRPr sz="1200">
              <a:solidFill>
                <a:srgbClr val="333333"/>
              </a:solidFill>
              <a:latin typeface="Open Sans"/>
              <a:ea typeface="Open Sans"/>
              <a:cs typeface="Open Sans"/>
              <a:sym typeface="Open Sans"/>
            </a:endParaRPr>
          </a:p>
          <a:p>
            <a:pPr marL="0" lvl="0" indent="0" algn="l" rtl="0">
              <a:spcBef>
                <a:spcPts val="0"/>
              </a:spcBef>
              <a:spcAft>
                <a:spcPts val="0"/>
              </a:spcAft>
              <a:buNone/>
            </a:pPr>
            <a:endParaRPr sz="1200">
              <a:solidFill>
                <a:srgbClr val="333333"/>
              </a:solidFill>
              <a:latin typeface="Open Sans"/>
              <a:ea typeface="Open Sans"/>
              <a:cs typeface="Open Sans"/>
              <a:sym typeface="Open Sans"/>
            </a:endParaRPr>
          </a:p>
          <a:p>
            <a:pPr marL="0" lvl="0" indent="0" algn="l" rtl="0">
              <a:spcBef>
                <a:spcPts val="0"/>
              </a:spcBef>
              <a:spcAft>
                <a:spcPts val="0"/>
              </a:spcAft>
              <a:buNone/>
            </a:pPr>
            <a:r>
              <a:rPr lang="en" sz="1200">
                <a:solidFill>
                  <a:srgbClr val="333333"/>
                </a:solidFill>
                <a:latin typeface="Open Sans"/>
                <a:ea typeface="Open Sans"/>
                <a:cs typeface="Open Sans"/>
                <a:sym typeface="Open Sans"/>
              </a:rPr>
              <a:t>An essential element of this style is the use of a relaxed and balanced pose, known today as contrapposto, which was the source of Polykleitos' fame. Polykleitos was most famous for statues of gods and athletes cast in bronze, but he also created a huge gold and ivory cult statue of the goddess Hera for the city of Argos. </a:t>
            </a:r>
            <a:endParaRPr sz="1200">
              <a:solidFill>
                <a:srgbClr val="333333"/>
              </a:solidFill>
              <a:latin typeface="Open Sans"/>
              <a:ea typeface="Open Sans"/>
              <a:cs typeface="Open Sans"/>
              <a:sym typeface="Open Sans"/>
            </a:endParaRPr>
          </a:p>
          <a:p>
            <a:pPr marL="0" lvl="0" indent="0" algn="l" rtl="0">
              <a:spcBef>
                <a:spcPts val="0"/>
              </a:spcBef>
              <a:spcAft>
                <a:spcPts val="0"/>
              </a:spcAft>
              <a:buNone/>
            </a:pPr>
            <a:endParaRPr sz="1200">
              <a:solidFill>
                <a:srgbClr val="33333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200">
                <a:solidFill>
                  <a:srgbClr val="333333"/>
                </a:solidFill>
                <a:latin typeface="Open Sans"/>
                <a:ea typeface="Open Sans"/>
                <a:cs typeface="Open Sans"/>
                <a:sym typeface="Open Sans"/>
              </a:rPr>
              <a:t>Polykleitos consciously created a new approach to sculpture and even wrote a book setting out his aesthetic theories, the first ever by a sculptor. The book, called the “Canon” (</a:t>
            </a:r>
            <a:r>
              <a:rPr lang="en" sz="1200" i="1">
                <a:solidFill>
                  <a:srgbClr val="333333"/>
                </a:solidFill>
                <a:latin typeface="Open Sans"/>
                <a:ea typeface="Open Sans"/>
                <a:cs typeface="Open Sans"/>
                <a:sym typeface="Open Sans"/>
              </a:rPr>
              <a:t>greek -</a:t>
            </a:r>
            <a:r>
              <a:rPr lang="en" sz="1200">
                <a:solidFill>
                  <a:srgbClr val="333333"/>
                </a:solidFill>
                <a:latin typeface="Open Sans"/>
                <a:ea typeface="Open Sans"/>
                <a:cs typeface="Open Sans"/>
                <a:sym typeface="Open Sans"/>
              </a:rPr>
              <a:t> </a:t>
            </a:r>
            <a:r>
              <a:rPr lang="en" sz="1200" i="1">
                <a:solidFill>
                  <a:srgbClr val="333333"/>
                </a:solidFill>
                <a:latin typeface="Open Sans"/>
                <a:ea typeface="Open Sans"/>
                <a:cs typeface="Open Sans"/>
                <a:sym typeface="Open Sans"/>
              </a:rPr>
              <a:t>Kanon),</a:t>
            </a:r>
            <a:r>
              <a:rPr lang="en" sz="1200">
                <a:solidFill>
                  <a:srgbClr val="333333"/>
                </a:solidFill>
                <a:latin typeface="Open Sans"/>
                <a:ea typeface="Open Sans"/>
                <a:cs typeface="Open Sans"/>
                <a:sym typeface="Open Sans"/>
              </a:rPr>
              <a:t> has not survived, but references to it in other ancient books imply that its main principle was expressed</a:t>
            </a:r>
            <a:endParaRPr sz="1200">
              <a:solidFill>
                <a:schemeClr val="dk1"/>
              </a:solidFill>
              <a:latin typeface="Open Sans"/>
              <a:ea typeface="Open Sans"/>
              <a:cs typeface="Open Sans"/>
              <a:sym typeface="Open Sans"/>
            </a:endParaRPr>
          </a:p>
        </p:txBody>
      </p:sp>
      <p:sp>
        <p:nvSpPr>
          <p:cNvPr id="207" name="Google Shape;207;p27"/>
          <p:cNvSpPr txBox="1"/>
          <p:nvPr/>
        </p:nvSpPr>
        <p:spPr>
          <a:xfrm>
            <a:off x="4111000" y="857175"/>
            <a:ext cx="3006900" cy="407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33333"/>
                </a:solidFill>
                <a:latin typeface="Open Sans"/>
                <a:ea typeface="Open Sans"/>
                <a:cs typeface="Open Sans"/>
                <a:sym typeface="Open Sans"/>
              </a:rPr>
              <a:t>by the Greek words </a:t>
            </a:r>
            <a:r>
              <a:rPr lang="en" sz="1200" i="1">
                <a:solidFill>
                  <a:srgbClr val="333333"/>
                </a:solidFill>
                <a:latin typeface="Open Sans"/>
                <a:ea typeface="Open Sans"/>
                <a:cs typeface="Open Sans"/>
                <a:sym typeface="Open Sans"/>
              </a:rPr>
              <a:t>symmetria</a:t>
            </a:r>
            <a:r>
              <a:rPr lang="en" sz="1200">
                <a:solidFill>
                  <a:srgbClr val="333333"/>
                </a:solidFill>
                <a:latin typeface="Open Sans"/>
                <a:ea typeface="Open Sans"/>
                <a:cs typeface="Open Sans"/>
                <a:sym typeface="Open Sans"/>
              </a:rPr>
              <a:t> and </a:t>
            </a:r>
            <a:r>
              <a:rPr lang="en" sz="1200" i="1">
                <a:solidFill>
                  <a:srgbClr val="333333"/>
                </a:solidFill>
                <a:latin typeface="Open Sans"/>
                <a:ea typeface="Open Sans"/>
                <a:cs typeface="Open Sans"/>
                <a:sym typeface="Open Sans"/>
              </a:rPr>
              <a:t>rhythmos.</a:t>
            </a:r>
            <a:r>
              <a:rPr lang="en" sz="1200">
                <a:solidFill>
                  <a:srgbClr val="333333"/>
                </a:solidFill>
                <a:latin typeface="Open Sans"/>
                <a:ea typeface="Open Sans"/>
                <a:cs typeface="Open Sans"/>
                <a:sym typeface="Open Sans"/>
              </a:rPr>
              <a:t> By this Polykleitos meant that a statue should be composed of clearly definable parts, all related to one another through a system of ideal mathematical proportions and balance. The sources also say that Polykleitos cast a statue to demonstrate the principles of his </a:t>
            </a:r>
            <a:r>
              <a:rPr lang="en" sz="1200" i="1">
                <a:solidFill>
                  <a:srgbClr val="333333"/>
                </a:solidFill>
                <a:latin typeface="Open Sans"/>
                <a:ea typeface="Open Sans"/>
                <a:cs typeface="Open Sans"/>
                <a:sym typeface="Open Sans"/>
              </a:rPr>
              <a:t>Kanon.</a:t>
            </a:r>
            <a:r>
              <a:rPr lang="en" sz="1200">
                <a:solidFill>
                  <a:srgbClr val="333333"/>
                </a:solidFill>
                <a:latin typeface="Open Sans"/>
                <a:ea typeface="Open Sans"/>
                <a:cs typeface="Open Sans"/>
                <a:sym typeface="Open Sans"/>
              </a:rPr>
              <a:t> </a:t>
            </a:r>
            <a:endParaRPr sz="1200">
              <a:solidFill>
                <a:srgbClr val="333333"/>
              </a:solidFill>
              <a:latin typeface="Open Sans"/>
              <a:ea typeface="Open Sans"/>
              <a:cs typeface="Open Sans"/>
              <a:sym typeface="Open Sans"/>
            </a:endParaRPr>
          </a:p>
          <a:p>
            <a:pPr marL="0" lvl="0" indent="0" algn="l" rtl="0">
              <a:spcBef>
                <a:spcPts val="0"/>
              </a:spcBef>
              <a:spcAft>
                <a:spcPts val="0"/>
              </a:spcAft>
              <a:buNone/>
            </a:pPr>
            <a:endParaRPr sz="1200">
              <a:solidFill>
                <a:srgbClr val="333333"/>
              </a:solidFill>
              <a:latin typeface="Open Sans"/>
              <a:ea typeface="Open Sans"/>
              <a:cs typeface="Open Sans"/>
              <a:sym typeface="Open Sans"/>
            </a:endParaRPr>
          </a:p>
          <a:p>
            <a:pPr marL="0" lvl="0" indent="0" algn="l" rtl="0">
              <a:spcBef>
                <a:spcPts val="0"/>
              </a:spcBef>
              <a:spcAft>
                <a:spcPts val="0"/>
              </a:spcAft>
              <a:buNone/>
            </a:pPr>
            <a:r>
              <a:rPr lang="en" sz="1200">
                <a:solidFill>
                  <a:srgbClr val="333333"/>
                </a:solidFill>
                <a:latin typeface="Open Sans"/>
                <a:ea typeface="Open Sans"/>
                <a:cs typeface="Open Sans"/>
                <a:sym typeface="Open Sans"/>
              </a:rPr>
              <a:t>Polykleitos was the first sculptor known to have had a school of followers. The school of Polykleitos lasted for at least three generations, but it seems to have been most active in the late 300s and early 200s B.C. The Roman writers Pliny and Pausanias listed the names of about twenty sculptors of this school. The defining feature of their work was their adherence to the principles of balance and definition set out by Polykleitos.</a:t>
            </a:r>
            <a:endParaRPr sz="1200">
              <a:solidFill>
                <a:schemeClr val="dk1"/>
              </a:solidFill>
              <a:latin typeface="Open Sans"/>
              <a:ea typeface="Open Sans"/>
              <a:cs typeface="Open Sans"/>
              <a:sym typeface="Open Sans"/>
            </a:endParaRPr>
          </a:p>
        </p:txBody>
      </p:sp>
      <p:pic>
        <p:nvPicPr>
          <p:cNvPr id="208" name="Google Shape;208;p27"/>
          <p:cNvPicPr preferRelativeResize="0"/>
          <p:nvPr/>
        </p:nvPicPr>
        <p:blipFill rotWithShape="1">
          <a:blip r:embed="rId5">
            <a:alphaModFix/>
          </a:blip>
          <a:srcRect t="4242"/>
          <a:stretch/>
        </p:blipFill>
        <p:spPr>
          <a:xfrm>
            <a:off x="7160050" y="933375"/>
            <a:ext cx="1943100" cy="3940125"/>
          </a:xfrm>
          <a:prstGeom prst="rect">
            <a:avLst/>
          </a:prstGeom>
          <a:noFill/>
          <a:ln>
            <a:noFill/>
          </a:ln>
        </p:spPr>
      </p:pic>
      <p:pic>
        <p:nvPicPr>
          <p:cNvPr id="209" name="Google Shape;209;p27"/>
          <p:cNvPicPr preferRelativeResize="0"/>
          <p:nvPr/>
        </p:nvPicPr>
        <p:blipFill>
          <a:blip r:embed="rId6">
            <a:alphaModFix/>
          </a:blip>
          <a:stretch>
            <a:fillRect/>
          </a:stretch>
        </p:blipFill>
        <p:spPr>
          <a:xfrm>
            <a:off x="7551476" y="2571752"/>
            <a:ext cx="526875" cy="526875"/>
          </a:xfrm>
          <a:prstGeom prst="rect">
            <a:avLst/>
          </a:prstGeom>
          <a:noFill/>
          <a:ln>
            <a:noFill/>
          </a:ln>
        </p:spPr>
      </p:pic>
      <p:cxnSp>
        <p:nvCxnSpPr>
          <p:cNvPr id="210" name="Google Shape;210;p27"/>
          <p:cNvCxnSpPr/>
          <p:nvPr/>
        </p:nvCxnSpPr>
        <p:spPr>
          <a:xfrm>
            <a:off x="5949425" y="2475500"/>
            <a:ext cx="1084500" cy="0"/>
          </a:xfrm>
          <a:prstGeom prst="straightConnector1">
            <a:avLst/>
          </a:prstGeom>
          <a:noFill/>
          <a:ln w="28575" cap="flat" cmpd="sng">
            <a:solidFill>
              <a:srgbClr val="674EA7"/>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fade">
                                      <p:cBhvr>
                                        <p:cTn id="7" dur="1000"/>
                                        <p:tgtEl>
                                          <p:spTgt spid="2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3"/>
                                        </p:tgtEl>
                                        <p:attrNameLst>
                                          <p:attrName>style.visibility</p:attrName>
                                        </p:attrNameLst>
                                      </p:cBhvr>
                                      <p:to>
                                        <p:strVal val="visible"/>
                                      </p:to>
                                    </p:set>
                                    <p:animEffect transition="in" filter="fade">
                                      <p:cBhvr>
                                        <p:cTn id="12" dur="1000"/>
                                        <p:tgtEl>
                                          <p:spTgt spid="20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2"/>
                                        </p:tgtEl>
                                        <p:attrNameLst>
                                          <p:attrName>style.visibility</p:attrName>
                                        </p:attrNameLst>
                                      </p:cBhvr>
                                      <p:to>
                                        <p:strVal val="visible"/>
                                      </p:to>
                                    </p:set>
                                    <p:animEffect transition="in" filter="fade">
                                      <p:cBhvr>
                                        <p:cTn id="17" dur="1000"/>
                                        <p:tgtEl>
                                          <p:spTgt spid="2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1"/>
                                        </p:tgtEl>
                                        <p:attrNameLst>
                                          <p:attrName>style.visibility</p:attrName>
                                        </p:attrNameLst>
                                      </p:cBhvr>
                                      <p:to>
                                        <p:strVal val="visible"/>
                                      </p:to>
                                    </p:set>
                                    <p:animEffect transition="in" filter="fade">
                                      <p:cBhvr>
                                        <p:cTn id="22" dur="1000"/>
                                        <p:tgtEl>
                                          <p:spTgt spid="201"/>
                                        </p:tgtEl>
                                      </p:cBhvr>
                                    </p:animEffect>
                                  </p:childTnLst>
                                </p:cTn>
                              </p:par>
                              <p:par>
                                <p:cTn id="23" presetID="10" presetClass="entr" presetSubtype="0" fill="hold" nodeType="withEffect">
                                  <p:stCondLst>
                                    <p:cond delay="0"/>
                                  </p:stCondLst>
                                  <p:childTnLst>
                                    <p:set>
                                      <p:cBhvr>
                                        <p:cTn id="24" dur="1" fill="hold">
                                          <p:stCondLst>
                                            <p:cond delay="0"/>
                                          </p:stCondLst>
                                        </p:cTn>
                                        <p:tgtEl>
                                          <p:spTgt spid="200"/>
                                        </p:tgtEl>
                                        <p:attrNameLst>
                                          <p:attrName>style.visibility</p:attrName>
                                        </p:attrNameLst>
                                      </p:cBhvr>
                                      <p:to>
                                        <p:strVal val="visible"/>
                                      </p:to>
                                    </p:set>
                                    <p:animEffect transition="in" filter="fade">
                                      <p:cBhvr>
                                        <p:cTn id="25" dur="1000"/>
                                        <p:tgtEl>
                                          <p:spTgt spid="20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10"/>
                                        </p:tgtEl>
                                        <p:attrNameLst>
                                          <p:attrName>style.visibility</p:attrName>
                                        </p:attrNameLst>
                                      </p:cBhvr>
                                      <p:to>
                                        <p:strVal val="visible"/>
                                      </p:to>
                                    </p:set>
                                    <p:animEffect transition="in" filter="fade">
                                      <p:cBhvr>
                                        <p:cTn id="30" dur="1000"/>
                                        <p:tgtEl>
                                          <p:spTgt spid="2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99"/>
                                        </p:tgtEl>
                                        <p:attrNameLst>
                                          <p:attrName>style.visibility</p:attrName>
                                        </p:attrNameLst>
                                      </p:cBhvr>
                                      <p:to>
                                        <p:strVal val="visible"/>
                                      </p:to>
                                    </p:set>
                                    <p:animEffect transition="in" filter="fade">
                                      <p:cBhvr>
                                        <p:cTn id="35" dur="1000"/>
                                        <p:tgtEl>
                                          <p:spTgt spid="19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98"/>
                                        </p:tgtEl>
                                        <p:attrNameLst>
                                          <p:attrName>style.visibility</p:attrName>
                                        </p:attrNameLst>
                                      </p:cBhvr>
                                      <p:to>
                                        <p:strVal val="visible"/>
                                      </p:to>
                                    </p:set>
                                    <p:animEffect transition="in" filter="fade">
                                      <p:cBhvr>
                                        <p:cTn id="40" dur="10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28"/>
          <p:cNvPicPr preferRelativeResize="0"/>
          <p:nvPr/>
        </p:nvPicPr>
        <p:blipFill rotWithShape="1">
          <a:blip r:embed="rId3">
            <a:alphaModFix/>
          </a:blip>
          <a:srcRect l="4510" t="16822" r="62322" b="77167"/>
          <a:stretch/>
        </p:blipFill>
        <p:spPr>
          <a:xfrm>
            <a:off x="189675" y="210155"/>
            <a:ext cx="4382326" cy="613651"/>
          </a:xfrm>
          <a:prstGeom prst="rect">
            <a:avLst/>
          </a:prstGeom>
          <a:noFill/>
          <a:ln>
            <a:noFill/>
          </a:ln>
        </p:spPr>
      </p:pic>
      <p:pic>
        <p:nvPicPr>
          <p:cNvPr id="216" name="Google Shape;216;p28"/>
          <p:cNvPicPr preferRelativeResize="0"/>
          <p:nvPr/>
        </p:nvPicPr>
        <p:blipFill>
          <a:blip r:embed="rId4">
            <a:alphaModFix/>
          </a:blip>
          <a:stretch>
            <a:fillRect/>
          </a:stretch>
        </p:blipFill>
        <p:spPr>
          <a:xfrm>
            <a:off x="189675" y="976206"/>
            <a:ext cx="4500210" cy="4014894"/>
          </a:xfrm>
          <a:prstGeom prst="rect">
            <a:avLst/>
          </a:prstGeom>
          <a:noFill/>
          <a:ln>
            <a:noFill/>
          </a:ln>
        </p:spPr>
      </p:pic>
      <p:sp>
        <p:nvSpPr>
          <p:cNvPr id="217" name="Google Shape;217;p28"/>
          <p:cNvSpPr txBox="1"/>
          <p:nvPr/>
        </p:nvSpPr>
        <p:spPr>
          <a:xfrm>
            <a:off x="3478450" y="2154825"/>
            <a:ext cx="1673100" cy="51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Ionic</a:t>
            </a:r>
            <a:endParaRPr sz="1200">
              <a:latin typeface="Open Sans"/>
              <a:ea typeface="Open Sans"/>
              <a:cs typeface="Open Sans"/>
              <a:sym typeface="Open Sans"/>
            </a:endParaRPr>
          </a:p>
        </p:txBody>
      </p:sp>
      <p:sp>
        <p:nvSpPr>
          <p:cNvPr id="218" name="Google Shape;218;p28"/>
          <p:cNvSpPr txBox="1"/>
          <p:nvPr/>
        </p:nvSpPr>
        <p:spPr>
          <a:xfrm>
            <a:off x="3478450" y="976200"/>
            <a:ext cx="1673100" cy="51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Doric</a:t>
            </a:r>
            <a:endParaRPr sz="1200">
              <a:latin typeface="Open Sans"/>
              <a:ea typeface="Open Sans"/>
              <a:cs typeface="Open Sans"/>
              <a:sym typeface="Open Sans"/>
            </a:endParaRPr>
          </a:p>
        </p:txBody>
      </p:sp>
      <p:sp>
        <p:nvSpPr>
          <p:cNvPr id="219" name="Google Shape;219;p28"/>
          <p:cNvSpPr txBox="1"/>
          <p:nvPr/>
        </p:nvSpPr>
        <p:spPr>
          <a:xfrm>
            <a:off x="3305375" y="4809875"/>
            <a:ext cx="1673100" cy="51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Corinthian</a:t>
            </a:r>
            <a:endParaRPr sz="1200">
              <a:latin typeface="Open Sans"/>
              <a:ea typeface="Open Sans"/>
              <a:cs typeface="Open Sans"/>
              <a:sym typeface="Open Sans"/>
            </a:endParaRPr>
          </a:p>
        </p:txBody>
      </p:sp>
      <p:pic>
        <p:nvPicPr>
          <p:cNvPr id="220" name="Google Shape;220;p28"/>
          <p:cNvPicPr preferRelativeResize="0"/>
          <p:nvPr/>
        </p:nvPicPr>
        <p:blipFill>
          <a:blip r:embed="rId5">
            <a:alphaModFix/>
          </a:blip>
          <a:stretch>
            <a:fillRect/>
          </a:stretch>
        </p:blipFill>
        <p:spPr>
          <a:xfrm>
            <a:off x="4737125" y="976200"/>
            <a:ext cx="4270025" cy="2547050"/>
          </a:xfrm>
          <a:prstGeom prst="rect">
            <a:avLst/>
          </a:prstGeom>
          <a:noFill/>
          <a:ln>
            <a:noFill/>
          </a:ln>
        </p:spPr>
      </p:pic>
      <p:pic>
        <p:nvPicPr>
          <p:cNvPr id="221" name="Google Shape;221;p28"/>
          <p:cNvPicPr preferRelativeResize="0"/>
          <p:nvPr/>
        </p:nvPicPr>
        <p:blipFill rotWithShape="1">
          <a:blip r:embed="rId6">
            <a:alphaModFix/>
          </a:blip>
          <a:srcRect l="3775" t="34707" r="72757" b="55096"/>
          <a:stretch/>
        </p:blipFill>
        <p:spPr>
          <a:xfrm>
            <a:off x="4648200" y="68848"/>
            <a:ext cx="2347925" cy="788224"/>
          </a:xfrm>
          <a:prstGeom prst="rect">
            <a:avLst/>
          </a:prstGeom>
          <a:noFill/>
          <a:ln>
            <a:noFill/>
          </a:ln>
        </p:spPr>
      </p:pic>
      <p:sp>
        <p:nvSpPr>
          <p:cNvPr id="222" name="Google Shape;222;p28"/>
          <p:cNvSpPr txBox="1"/>
          <p:nvPr/>
        </p:nvSpPr>
        <p:spPr>
          <a:xfrm>
            <a:off x="6190538" y="3499800"/>
            <a:ext cx="1363200" cy="141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highlight>
                  <a:srgbClr val="FFFFFF"/>
                </a:highlight>
                <a:latin typeface="Open Sans"/>
                <a:ea typeface="Open Sans"/>
                <a:cs typeface="Open Sans"/>
                <a:sym typeface="Open Sans"/>
              </a:rPr>
              <a:t>Called Ionic because it developed in the Ionian islands in the 6th century B.C.  Think of waves.</a:t>
            </a:r>
            <a:endParaRPr sz="1200">
              <a:latin typeface="Open Sans"/>
              <a:ea typeface="Open Sans"/>
              <a:cs typeface="Open Sans"/>
              <a:sym typeface="Open Sans"/>
            </a:endParaRPr>
          </a:p>
        </p:txBody>
      </p:sp>
      <p:sp>
        <p:nvSpPr>
          <p:cNvPr id="223" name="Google Shape;223;p28"/>
          <p:cNvSpPr txBox="1"/>
          <p:nvPr/>
        </p:nvSpPr>
        <p:spPr>
          <a:xfrm>
            <a:off x="4648775" y="3499800"/>
            <a:ext cx="1363200" cy="141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highlight>
                  <a:srgbClr val="FFFFFF"/>
                </a:highlight>
                <a:latin typeface="Open Sans"/>
                <a:ea typeface="Open Sans"/>
                <a:cs typeface="Open Sans"/>
                <a:sym typeface="Open Sans"/>
              </a:rPr>
              <a:t>Most massive of the three Greek orders with fluting on each column</a:t>
            </a:r>
            <a:endParaRPr sz="1200">
              <a:latin typeface="Open Sans"/>
              <a:ea typeface="Open Sans"/>
              <a:cs typeface="Open Sans"/>
              <a:sym typeface="Open Sans"/>
            </a:endParaRPr>
          </a:p>
        </p:txBody>
      </p:sp>
      <p:sp>
        <p:nvSpPr>
          <p:cNvPr id="224" name="Google Shape;224;p28"/>
          <p:cNvSpPr txBox="1"/>
          <p:nvPr/>
        </p:nvSpPr>
        <p:spPr>
          <a:xfrm>
            <a:off x="7696775" y="3499800"/>
            <a:ext cx="1363200" cy="141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a:solidFill>
                  <a:schemeClr val="dk1"/>
                </a:solidFill>
                <a:highlight>
                  <a:srgbClr val="FFFFFF"/>
                </a:highlight>
                <a:latin typeface="Open Sans"/>
                <a:ea typeface="Open Sans"/>
                <a:cs typeface="Open Sans"/>
                <a:sym typeface="Open Sans"/>
              </a:rPr>
              <a:t>Wasn’t used much by the Greeks. Named after the city of Corinth &amp; is carved with two tiers of curly acanthus leaves.</a:t>
            </a:r>
            <a:endParaRPr sz="1100">
              <a:latin typeface="Open Sans"/>
              <a:ea typeface="Open Sans"/>
              <a:cs typeface="Open Sans"/>
              <a:sym typeface="Open Sans"/>
            </a:endParaRPr>
          </a:p>
        </p:txBody>
      </p:sp>
      <p:sp>
        <p:nvSpPr>
          <p:cNvPr id="225" name="Google Shape;225;p28"/>
          <p:cNvSpPr txBox="1"/>
          <p:nvPr/>
        </p:nvSpPr>
        <p:spPr>
          <a:xfrm>
            <a:off x="5592975" y="641600"/>
            <a:ext cx="4008000" cy="26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You may want turn your workbook sideways...</a:t>
            </a:r>
            <a:endParaRPr sz="1200">
              <a:latin typeface="Open Sans"/>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29"/>
          <p:cNvPicPr preferRelativeResize="0"/>
          <p:nvPr/>
        </p:nvPicPr>
        <p:blipFill rotWithShape="1">
          <a:blip r:embed="rId3">
            <a:alphaModFix/>
          </a:blip>
          <a:srcRect t="66035" r="33897" b="19659"/>
          <a:stretch/>
        </p:blipFill>
        <p:spPr>
          <a:xfrm>
            <a:off x="4610925" y="46275"/>
            <a:ext cx="3816700" cy="821100"/>
          </a:xfrm>
          <a:prstGeom prst="rect">
            <a:avLst/>
          </a:prstGeom>
          <a:noFill/>
          <a:ln>
            <a:noFill/>
          </a:ln>
        </p:spPr>
      </p:pic>
      <p:pic>
        <p:nvPicPr>
          <p:cNvPr id="231" name="Google Shape;231;p29"/>
          <p:cNvPicPr preferRelativeResize="0"/>
          <p:nvPr/>
        </p:nvPicPr>
        <p:blipFill rotWithShape="1">
          <a:blip r:embed="rId4">
            <a:alphaModFix/>
          </a:blip>
          <a:srcRect l="4510" t="27568" r="62322" b="66421"/>
          <a:stretch/>
        </p:blipFill>
        <p:spPr>
          <a:xfrm>
            <a:off x="122500" y="149988"/>
            <a:ext cx="4382326" cy="613651"/>
          </a:xfrm>
          <a:prstGeom prst="rect">
            <a:avLst/>
          </a:prstGeom>
          <a:noFill/>
          <a:ln>
            <a:noFill/>
          </a:ln>
        </p:spPr>
      </p:pic>
      <p:pic>
        <p:nvPicPr>
          <p:cNvPr id="232" name="Google Shape;232;p29"/>
          <p:cNvPicPr preferRelativeResize="0"/>
          <p:nvPr/>
        </p:nvPicPr>
        <p:blipFill>
          <a:blip r:embed="rId5">
            <a:alphaModFix/>
          </a:blip>
          <a:stretch>
            <a:fillRect/>
          </a:stretch>
        </p:blipFill>
        <p:spPr>
          <a:xfrm>
            <a:off x="152400" y="916049"/>
            <a:ext cx="4382326" cy="1765445"/>
          </a:xfrm>
          <a:prstGeom prst="rect">
            <a:avLst/>
          </a:prstGeom>
          <a:noFill/>
          <a:ln>
            <a:noFill/>
          </a:ln>
        </p:spPr>
      </p:pic>
      <p:sp>
        <p:nvSpPr>
          <p:cNvPr id="233" name="Google Shape;233;p29"/>
          <p:cNvSpPr txBox="1"/>
          <p:nvPr/>
        </p:nvSpPr>
        <p:spPr>
          <a:xfrm>
            <a:off x="152363" y="2681500"/>
            <a:ext cx="4382400" cy="2003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highlight>
                  <a:srgbClr val="FFFFFF"/>
                </a:highlight>
                <a:latin typeface="Open Sans"/>
                <a:ea typeface="Open Sans"/>
                <a:cs typeface="Open Sans"/>
                <a:sym typeface="Open Sans"/>
              </a:rPr>
              <a:t>      The term “Acropolis” comes from the Greek words “akron” (which means the “highest point or extremity” and “polis” (which means “city”). Acropolis can be taken to mean “High City”, “City on the Extremity”, or “City on the Air”. Greece has many other acropoleis, but the term most often refers to the Acropolis of Athens.</a:t>
            </a:r>
            <a:endParaRPr sz="1200">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      The Parthenon is the most popular building in the Acropolis, but there are several others on the site. These include the Erechtheion, the Propylaea, and the Temple of Athena Nike. Other structures, such as the Theatre of Dionysus and the Odeon of Herodes Atticus, are also on the area, although they’re no longer in good shape.</a:t>
            </a:r>
            <a:endParaRPr sz="1200">
              <a:solidFill>
                <a:schemeClr val="dk1"/>
              </a:solidFill>
              <a:latin typeface="Open Sans"/>
              <a:ea typeface="Open Sans"/>
              <a:cs typeface="Open Sans"/>
              <a:sym typeface="Open Sans"/>
            </a:endParaRPr>
          </a:p>
          <a:p>
            <a:pPr marL="0" lvl="0" indent="0" algn="l" rtl="0">
              <a:lnSpc>
                <a:spcPct val="100000"/>
              </a:lnSpc>
              <a:spcBef>
                <a:spcPts val="1400"/>
              </a:spcBef>
              <a:spcAft>
                <a:spcPts val="0"/>
              </a:spcAft>
              <a:buNone/>
            </a:pPr>
            <a:endParaRPr sz="1200">
              <a:highlight>
                <a:srgbClr val="FFFFFF"/>
              </a:highlight>
              <a:latin typeface="Open Sans"/>
              <a:ea typeface="Open Sans"/>
              <a:cs typeface="Open Sans"/>
              <a:sym typeface="Open Sans"/>
            </a:endParaRPr>
          </a:p>
        </p:txBody>
      </p:sp>
      <p:pic>
        <p:nvPicPr>
          <p:cNvPr id="234" name="Google Shape;234;p29"/>
          <p:cNvPicPr preferRelativeResize="0"/>
          <p:nvPr/>
        </p:nvPicPr>
        <p:blipFill rotWithShape="1">
          <a:blip r:embed="rId6">
            <a:alphaModFix/>
          </a:blip>
          <a:srcRect t="18453"/>
          <a:stretch/>
        </p:blipFill>
        <p:spPr>
          <a:xfrm>
            <a:off x="4687125" y="916050"/>
            <a:ext cx="3062612" cy="1765450"/>
          </a:xfrm>
          <a:prstGeom prst="rect">
            <a:avLst/>
          </a:prstGeom>
          <a:noFill/>
          <a:ln>
            <a:noFill/>
          </a:ln>
        </p:spPr>
      </p:pic>
      <p:sp>
        <p:nvSpPr>
          <p:cNvPr id="235" name="Google Shape;235;p29"/>
          <p:cNvSpPr txBox="1"/>
          <p:nvPr/>
        </p:nvSpPr>
        <p:spPr>
          <a:xfrm>
            <a:off x="4687125" y="2730175"/>
            <a:ext cx="2602800" cy="1906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400"/>
              </a:spcAft>
              <a:buNone/>
            </a:pPr>
            <a:r>
              <a:rPr lang="en" sz="1200">
                <a:highlight>
                  <a:srgbClr val="FFFFFF"/>
                </a:highlight>
                <a:latin typeface="Open Sans"/>
                <a:ea typeface="Open Sans"/>
                <a:cs typeface="Open Sans"/>
                <a:sym typeface="Open Sans"/>
              </a:rPr>
              <a:t>One particular highlight of 2018 was the </a:t>
            </a:r>
            <a:r>
              <a:rPr lang="en" sz="1200">
                <a:highlight>
                  <a:srgbClr val="FFFFFF"/>
                </a:highlight>
                <a:uFill>
                  <a:noFill/>
                </a:uFill>
                <a:latin typeface="Open Sans"/>
                <a:ea typeface="Open Sans"/>
                <a:cs typeface="Open Sans"/>
                <a:sym typeface="Open Sans"/>
                <a:hlinkClick r:id="rId7"/>
              </a:rPr>
              <a:t>discovery of a clay tablet (3rd c. AD) at ancient Olympia</a:t>
            </a:r>
            <a:r>
              <a:rPr lang="en" sz="1200">
                <a:highlight>
                  <a:srgbClr val="FFFFFF"/>
                </a:highlight>
                <a:latin typeface="Open Sans"/>
                <a:ea typeface="Open Sans"/>
                <a:cs typeface="Open Sans"/>
                <a:sym typeface="Open Sans"/>
              </a:rPr>
              <a:t>, inscribed with thirteen verses from Homer’s </a:t>
            </a:r>
            <a:r>
              <a:rPr lang="en" sz="1200" i="1">
                <a:highlight>
                  <a:srgbClr val="FFFFFF"/>
                </a:highlight>
                <a:latin typeface="Open Sans"/>
                <a:ea typeface="Open Sans"/>
                <a:cs typeface="Open Sans"/>
                <a:sym typeface="Open Sans"/>
              </a:rPr>
              <a:t>Odyssey</a:t>
            </a:r>
            <a:r>
              <a:rPr lang="en" sz="1200">
                <a:highlight>
                  <a:srgbClr val="FFFFFF"/>
                </a:highlight>
                <a:latin typeface="Open Sans"/>
                <a:ea typeface="Open Sans"/>
                <a:cs typeface="Open Sans"/>
                <a:sym typeface="Open Sans"/>
              </a:rPr>
              <a:t>(Bk. 14). The Olympia inscription is likely the oldest-known surviving such written excerpt of the </a:t>
            </a:r>
            <a:r>
              <a:rPr lang="en" sz="1200" i="1">
                <a:highlight>
                  <a:srgbClr val="FFFFFF"/>
                </a:highlight>
                <a:latin typeface="Open Sans"/>
                <a:ea typeface="Open Sans"/>
                <a:cs typeface="Open Sans"/>
                <a:sym typeface="Open Sans"/>
              </a:rPr>
              <a:t>Odyssey</a:t>
            </a:r>
            <a:r>
              <a:rPr lang="en" sz="1200">
                <a:highlight>
                  <a:srgbClr val="FFFFFF"/>
                </a:highlight>
                <a:latin typeface="Open Sans"/>
                <a:ea typeface="Open Sans"/>
                <a:cs typeface="Open Sans"/>
                <a:sym typeface="Open Sans"/>
              </a:rPr>
              <a:t> discovered to date, and the first recording of Homer’s epic tale to be found on such a tablet.</a:t>
            </a:r>
            <a:endParaRPr sz="1200">
              <a:latin typeface="Open Sans"/>
              <a:ea typeface="Open Sans"/>
              <a:cs typeface="Open Sans"/>
              <a:sym typeface="Open Sans"/>
            </a:endParaRPr>
          </a:p>
        </p:txBody>
      </p:sp>
      <p:pic>
        <p:nvPicPr>
          <p:cNvPr id="236" name="Google Shape;236;p29"/>
          <p:cNvPicPr preferRelativeResize="0"/>
          <p:nvPr/>
        </p:nvPicPr>
        <p:blipFill>
          <a:blip r:embed="rId8">
            <a:alphaModFix/>
          </a:blip>
          <a:stretch>
            <a:fillRect/>
          </a:stretch>
        </p:blipFill>
        <p:spPr>
          <a:xfrm>
            <a:off x="7217550" y="2079500"/>
            <a:ext cx="1798999" cy="11243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30"/>
          <p:cNvPicPr preferRelativeResize="0"/>
          <p:nvPr/>
        </p:nvPicPr>
        <p:blipFill rotWithShape="1">
          <a:blip r:embed="rId3">
            <a:alphaModFix/>
          </a:blip>
          <a:srcRect l="43667" t="51627" r="17613" b="35357"/>
          <a:stretch/>
        </p:blipFill>
        <p:spPr>
          <a:xfrm>
            <a:off x="4359550" y="0"/>
            <a:ext cx="3731871" cy="969325"/>
          </a:xfrm>
          <a:prstGeom prst="rect">
            <a:avLst/>
          </a:prstGeom>
          <a:noFill/>
          <a:ln>
            <a:noFill/>
          </a:ln>
        </p:spPr>
      </p:pic>
      <p:pic>
        <p:nvPicPr>
          <p:cNvPr id="242" name="Google Shape;242;p30"/>
          <p:cNvPicPr preferRelativeResize="0"/>
          <p:nvPr/>
        </p:nvPicPr>
        <p:blipFill rotWithShape="1">
          <a:blip r:embed="rId4">
            <a:alphaModFix/>
          </a:blip>
          <a:srcRect l="7252"/>
          <a:stretch/>
        </p:blipFill>
        <p:spPr>
          <a:xfrm>
            <a:off x="5578749" y="916050"/>
            <a:ext cx="1395927" cy="969327"/>
          </a:xfrm>
          <a:prstGeom prst="rect">
            <a:avLst/>
          </a:prstGeom>
          <a:noFill/>
          <a:ln>
            <a:noFill/>
          </a:ln>
        </p:spPr>
      </p:pic>
      <p:pic>
        <p:nvPicPr>
          <p:cNvPr id="243" name="Google Shape;243;p30"/>
          <p:cNvPicPr preferRelativeResize="0"/>
          <p:nvPr/>
        </p:nvPicPr>
        <p:blipFill>
          <a:blip r:embed="rId5">
            <a:alphaModFix/>
          </a:blip>
          <a:stretch>
            <a:fillRect/>
          </a:stretch>
        </p:blipFill>
        <p:spPr>
          <a:xfrm>
            <a:off x="7098550" y="899825"/>
            <a:ext cx="1638320" cy="969326"/>
          </a:xfrm>
          <a:prstGeom prst="rect">
            <a:avLst/>
          </a:prstGeom>
          <a:noFill/>
          <a:ln>
            <a:noFill/>
          </a:ln>
        </p:spPr>
      </p:pic>
      <p:sp>
        <p:nvSpPr>
          <p:cNvPr id="244" name="Google Shape;244;p30"/>
          <p:cNvSpPr txBox="1"/>
          <p:nvPr/>
        </p:nvSpPr>
        <p:spPr>
          <a:xfrm>
            <a:off x="4742600" y="1954625"/>
            <a:ext cx="3840600" cy="23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1242C"/>
                </a:solidFill>
                <a:highlight>
                  <a:srgbClr val="FFFFFF"/>
                </a:highlight>
                <a:latin typeface="Open Sans"/>
                <a:ea typeface="Open Sans"/>
                <a:cs typeface="Open Sans"/>
                <a:sym typeface="Open Sans"/>
              </a:rPr>
              <a:t>The Temple of Athena Nike - built for the Goddess of Victory</a:t>
            </a:r>
            <a:endParaRPr sz="1200">
              <a:solidFill>
                <a:srgbClr val="21242C"/>
              </a:solidFill>
              <a:highlight>
                <a:srgbClr val="FFFFFF"/>
              </a:highlight>
              <a:latin typeface="Open Sans"/>
              <a:ea typeface="Open Sans"/>
              <a:cs typeface="Open Sans"/>
              <a:sym typeface="Open Sans"/>
            </a:endParaRPr>
          </a:p>
          <a:p>
            <a:pPr marL="457200" lvl="0" indent="-304800" algn="l" rtl="0">
              <a:spcBef>
                <a:spcPts val="0"/>
              </a:spcBef>
              <a:spcAft>
                <a:spcPts val="0"/>
              </a:spcAft>
              <a:buSzPts val="1200"/>
              <a:buFont typeface="Open Sans"/>
              <a:buChar char="●"/>
            </a:pPr>
            <a:r>
              <a:rPr lang="en" sz="1200">
                <a:solidFill>
                  <a:srgbClr val="21242C"/>
                </a:solidFill>
                <a:highlight>
                  <a:srgbClr val="FFFFFF"/>
                </a:highlight>
                <a:latin typeface="Open Sans"/>
                <a:ea typeface="Open Sans"/>
                <a:cs typeface="Open Sans"/>
                <a:sym typeface="Open Sans"/>
              </a:rPr>
              <a:t>Built in</a:t>
            </a:r>
            <a:r>
              <a:rPr lang="en" sz="1200">
                <a:highlight>
                  <a:srgbClr val="FFFFFF"/>
                </a:highlight>
                <a:latin typeface="Open Sans"/>
                <a:ea typeface="Open Sans"/>
                <a:cs typeface="Open Sans"/>
                <a:sym typeface="Open Sans"/>
              </a:rPr>
              <a:t> </a:t>
            </a:r>
            <a:r>
              <a:rPr lang="en" sz="1200">
                <a:highlight>
                  <a:srgbClr val="FFFFFF"/>
                </a:highlight>
                <a:uFill>
                  <a:noFill/>
                </a:uFill>
                <a:latin typeface="Open Sans"/>
                <a:ea typeface="Open Sans"/>
                <a:cs typeface="Open Sans"/>
                <a:sym typeface="Open Sans"/>
                <a:hlinkClick r:id="rId6"/>
              </a:rPr>
              <a:t>Ionic order</a:t>
            </a:r>
            <a:r>
              <a:rPr lang="en" sz="1200">
                <a:latin typeface="Open Sans"/>
                <a:ea typeface="Open Sans"/>
                <a:cs typeface="Open Sans"/>
                <a:sym typeface="Open Sans"/>
              </a:rPr>
              <a:t> in a 1:7 proportion</a:t>
            </a:r>
            <a:endParaRPr sz="1200">
              <a:latin typeface="Open Sans"/>
              <a:ea typeface="Open Sans"/>
              <a:cs typeface="Open Sans"/>
              <a:sym typeface="Open Sans"/>
            </a:endParaRPr>
          </a:p>
          <a:p>
            <a:pPr marL="457200" lvl="0" indent="-304800" algn="l" rtl="0">
              <a:spcBef>
                <a:spcPts val="0"/>
              </a:spcBef>
              <a:spcAft>
                <a:spcPts val="0"/>
              </a:spcAft>
              <a:buClr>
                <a:srgbClr val="21242C"/>
              </a:buClr>
              <a:buSzPts val="1200"/>
              <a:buFont typeface="Open Sans"/>
              <a:buChar char="●"/>
            </a:pPr>
            <a:r>
              <a:rPr lang="en" sz="1200">
                <a:solidFill>
                  <a:srgbClr val="21242C"/>
                </a:solidFill>
                <a:highlight>
                  <a:srgbClr val="FFFFFF"/>
                </a:highlight>
                <a:latin typeface="Open Sans"/>
                <a:ea typeface="Open Sans"/>
                <a:cs typeface="Open Sans"/>
                <a:sym typeface="Open Sans"/>
              </a:rPr>
              <a:t>Columns at the front and back but not on the sides of the cella (interior chamber of an ancient Greek temple)</a:t>
            </a:r>
            <a:endParaRPr sz="1200">
              <a:solidFill>
                <a:srgbClr val="21242C"/>
              </a:solidFill>
              <a:highlight>
                <a:srgbClr val="FFFFFF"/>
              </a:highlight>
              <a:latin typeface="Open Sans"/>
              <a:ea typeface="Open Sans"/>
              <a:cs typeface="Open Sans"/>
              <a:sym typeface="Open Sans"/>
            </a:endParaRPr>
          </a:p>
          <a:p>
            <a:pPr marL="457200" lvl="0" indent="-304800" algn="l" rtl="0">
              <a:spcBef>
                <a:spcPts val="0"/>
              </a:spcBef>
              <a:spcAft>
                <a:spcPts val="0"/>
              </a:spcAft>
              <a:buClr>
                <a:srgbClr val="21242C"/>
              </a:buClr>
              <a:buSzPts val="1200"/>
              <a:buFont typeface="Open Sans"/>
              <a:buChar char="●"/>
            </a:pPr>
            <a:r>
              <a:rPr lang="en" sz="1200">
                <a:solidFill>
                  <a:srgbClr val="21242C"/>
                </a:solidFill>
                <a:highlight>
                  <a:srgbClr val="FFFFFF"/>
                </a:highlight>
                <a:latin typeface="Open Sans"/>
                <a:ea typeface="Open Sans"/>
                <a:cs typeface="Open Sans"/>
                <a:sym typeface="Open Sans"/>
              </a:rPr>
              <a:t>There are only four columns on each side.</a:t>
            </a:r>
            <a:endParaRPr sz="1200">
              <a:solidFill>
                <a:srgbClr val="21242C"/>
              </a:solidFill>
              <a:highlight>
                <a:srgbClr val="FFFFFF"/>
              </a:highlight>
              <a:latin typeface="Open Sans"/>
              <a:ea typeface="Open Sans"/>
              <a:cs typeface="Open Sans"/>
              <a:sym typeface="Open Sans"/>
            </a:endParaRPr>
          </a:p>
          <a:p>
            <a:pPr marL="457200" lvl="0" indent="-304800" algn="l" rtl="0">
              <a:spcBef>
                <a:spcPts val="0"/>
              </a:spcBef>
              <a:spcAft>
                <a:spcPts val="0"/>
              </a:spcAft>
              <a:buClr>
                <a:srgbClr val="21242C"/>
              </a:buClr>
              <a:buSzPts val="1200"/>
              <a:buFont typeface="Open Sans"/>
              <a:buChar char="●"/>
            </a:pPr>
            <a:r>
              <a:rPr lang="en" sz="1200">
                <a:solidFill>
                  <a:srgbClr val="21242C"/>
                </a:solidFill>
                <a:highlight>
                  <a:srgbClr val="FFFFFF"/>
                </a:highlight>
                <a:latin typeface="Open Sans"/>
                <a:ea typeface="Open Sans"/>
                <a:cs typeface="Open Sans"/>
                <a:sym typeface="Open Sans"/>
              </a:rPr>
              <a:t>The columns are monolithic (made of a single block of stone, instead of horizontal drums, as it is in the case of the Parthenon).</a:t>
            </a:r>
            <a:endParaRPr sz="1200">
              <a:solidFill>
                <a:srgbClr val="21242C"/>
              </a:solidFill>
              <a:highlight>
                <a:srgbClr val="FFFFFF"/>
              </a:highlight>
              <a:latin typeface="Open Sans"/>
              <a:ea typeface="Open Sans"/>
              <a:cs typeface="Open Sans"/>
              <a:sym typeface="Open Sans"/>
            </a:endParaRPr>
          </a:p>
          <a:p>
            <a:pPr marL="457200" lvl="0" indent="-304800" algn="l" rtl="0">
              <a:spcBef>
                <a:spcPts val="0"/>
              </a:spcBef>
              <a:spcAft>
                <a:spcPts val="0"/>
              </a:spcAft>
              <a:buClr>
                <a:srgbClr val="21242C"/>
              </a:buClr>
              <a:buSzPts val="1200"/>
              <a:buFont typeface="Open Sans"/>
              <a:buChar char="●"/>
            </a:pPr>
            <a:r>
              <a:rPr lang="en" sz="1200">
                <a:solidFill>
                  <a:srgbClr val="21242C"/>
                </a:solidFill>
                <a:highlight>
                  <a:srgbClr val="FFFFFF"/>
                </a:highlight>
                <a:latin typeface="Open Sans"/>
                <a:ea typeface="Open Sans"/>
                <a:cs typeface="Open Sans"/>
                <a:sym typeface="Open Sans"/>
              </a:rPr>
              <a:t>Meant to be viewed from each side.</a:t>
            </a:r>
            <a:endParaRPr sz="1200">
              <a:solidFill>
                <a:srgbClr val="21242C"/>
              </a:solidFill>
              <a:highlight>
                <a:srgbClr val="FFFFFF"/>
              </a:highlight>
              <a:latin typeface="Open Sans"/>
              <a:ea typeface="Open Sans"/>
              <a:cs typeface="Open Sans"/>
              <a:sym typeface="Open Sans"/>
            </a:endParaRPr>
          </a:p>
          <a:p>
            <a:pPr marL="457200" lvl="0" indent="-304800" algn="l" rtl="0">
              <a:spcBef>
                <a:spcPts val="0"/>
              </a:spcBef>
              <a:spcAft>
                <a:spcPts val="0"/>
              </a:spcAft>
              <a:buClr>
                <a:srgbClr val="21242C"/>
              </a:buClr>
              <a:buSzPts val="1200"/>
              <a:buFont typeface="Open Sans"/>
              <a:buChar char="●"/>
            </a:pPr>
            <a:r>
              <a:rPr lang="en" sz="1200">
                <a:solidFill>
                  <a:srgbClr val="21242C"/>
                </a:solidFill>
                <a:highlight>
                  <a:srgbClr val="FFFFFF"/>
                </a:highlight>
                <a:latin typeface="Open Sans"/>
                <a:ea typeface="Open Sans"/>
                <a:cs typeface="Open Sans"/>
                <a:sym typeface="Open Sans"/>
              </a:rPr>
              <a:t>Only the glimpse of Nike could be seen through the columns as it was a temple, and there she sat without wings as if to always remain.</a:t>
            </a:r>
            <a:endParaRPr sz="1200">
              <a:solidFill>
                <a:srgbClr val="21242C"/>
              </a:solidFill>
              <a:highlight>
                <a:srgbClr val="FFFFFF"/>
              </a:highlight>
              <a:latin typeface="Open Sans"/>
              <a:ea typeface="Open Sans"/>
              <a:cs typeface="Open Sans"/>
              <a:sym typeface="Open Sans"/>
            </a:endParaRPr>
          </a:p>
        </p:txBody>
      </p:sp>
      <p:pic>
        <p:nvPicPr>
          <p:cNvPr id="245" name="Google Shape;245;p30"/>
          <p:cNvPicPr preferRelativeResize="0"/>
          <p:nvPr/>
        </p:nvPicPr>
        <p:blipFill rotWithShape="1">
          <a:blip r:embed="rId7">
            <a:alphaModFix/>
          </a:blip>
          <a:srcRect l="4510" t="37657" r="62322" b="56332"/>
          <a:stretch/>
        </p:blipFill>
        <p:spPr>
          <a:xfrm>
            <a:off x="149525" y="178002"/>
            <a:ext cx="4382326" cy="613651"/>
          </a:xfrm>
          <a:prstGeom prst="rect">
            <a:avLst/>
          </a:prstGeom>
          <a:noFill/>
          <a:ln>
            <a:noFill/>
          </a:ln>
        </p:spPr>
      </p:pic>
      <p:pic>
        <p:nvPicPr>
          <p:cNvPr id="246" name="Google Shape;246;p30"/>
          <p:cNvPicPr preferRelativeResize="0"/>
          <p:nvPr/>
        </p:nvPicPr>
        <p:blipFill rotWithShape="1">
          <a:blip r:embed="rId8">
            <a:alphaModFix/>
          </a:blip>
          <a:srcRect l="12785" t="8725"/>
          <a:stretch/>
        </p:blipFill>
        <p:spPr>
          <a:xfrm>
            <a:off x="149525" y="916050"/>
            <a:ext cx="2414375" cy="3719450"/>
          </a:xfrm>
          <a:prstGeom prst="rect">
            <a:avLst/>
          </a:prstGeom>
          <a:noFill/>
          <a:ln>
            <a:noFill/>
          </a:ln>
        </p:spPr>
      </p:pic>
      <p:pic>
        <p:nvPicPr>
          <p:cNvPr id="247" name="Google Shape;247;p30"/>
          <p:cNvPicPr preferRelativeResize="0"/>
          <p:nvPr/>
        </p:nvPicPr>
        <p:blipFill>
          <a:blip r:embed="rId9">
            <a:alphaModFix/>
          </a:blip>
          <a:stretch>
            <a:fillRect/>
          </a:stretch>
        </p:blipFill>
        <p:spPr>
          <a:xfrm>
            <a:off x="2150000" y="2043500"/>
            <a:ext cx="2208750" cy="3100000"/>
          </a:xfrm>
          <a:prstGeom prst="rect">
            <a:avLst/>
          </a:prstGeom>
          <a:noFill/>
          <a:ln>
            <a:noFill/>
          </a:ln>
        </p:spPr>
      </p:pic>
      <p:sp>
        <p:nvSpPr>
          <p:cNvPr id="248" name="Google Shape;248;p30"/>
          <p:cNvSpPr txBox="1"/>
          <p:nvPr/>
        </p:nvSpPr>
        <p:spPr>
          <a:xfrm>
            <a:off x="2665025" y="899825"/>
            <a:ext cx="1693800" cy="10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Open Sans"/>
                <a:ea typeface="Open Sans"/>
                <a:cs typeface="Open Sans"/>
                <a:sym typeface="Open Sans"/>
              </a:rPr>
              <a:t>Nike - the Goddess of Victory</a:t>
            </a:r>
            <a:endParaRPr sz="1800">
              <a:latin typeface="Open Sans"/>
              <a:ea typeface="Open Sans"/>
              <a:cs typeface="Open Sans"/>
              <a:sym typeface="Open Sans"/>
            </a:endParaRPr>
          </a:p>
        </p:txBody>
      </p:sp>
      <p:pic>
        <p:nvPicPr>
          <p:cNvPr id="249" name="Google Shape;249;p30"/>
          <p:cNvPicPr preferRelativeResize="0"/>
          <p:nvPr/>
        </p:nvPicPr>
        <p:blipFill>
          <a:blip r:embed="rId10">
            <a:alphaModFix/>
          </a:blip>
          <a:stretch>
            <a:fillRect/>
          </a:stretch>
        </p:blipFill>
        <p:spPr>
          <a:xfrm>
            <a:off x="4684875" y="899825"/>
            <a:ext cx="769990" cy="9693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1"/>
          <p:cNvSpPr/>
          <p:nvPr/>
        </p:nvSpPr>
        <p:spPr>
          <a:xfrm>
            <a:off x="0" y="935100"/>
            <a:ext cx="3625500" cy="42126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31"/>
          <p:cNvSpPr txBox="1"/>
          <p:nvPr/>
        </p:nvSpPr>
        <p:spPr>
          <a:xfrm>
            <a:off x="279175" y="1007000"/>
            <a:ext cx="3119100" cy="357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FFFFFF"/>
                </a:solidFill>
              </a:rPr>
              <a:t>Bronze casting</a:t>
            </a:r>
            <a:endParaRPr sz="1100">
              <a:solidFill>
                <a:srgbClr val="FFFFFF"/>
              </a:solidFill>
            </a:endParaRPr>
          </a:p>
          <a:p>
            <a:pPr marL="0" lvl="0" indent="0" algn="l" rtl="0">
              <a:spcBef>
                <a:spcPts val="0"/>
              </a:spcBef>
              <a:spcAft>
                <a:spcPts val="0"/>
              </a:spcAft>
              <a:buNone/>
            </a:pPr>
            <a:endParaRPr sz="1100">
              <a:solidFill>
                <a:srgbClr val="FFFFFF"/>
              </a:solidFill>
            </a:endParaRPr>
          </a:p>
          <a:p>
            <a:pPr marL="0" lvl="0" indent="0" algn="l" rtl="0">
              <a:lnSpc>
                <a:spcPct val="115000"/>
              </a:lnSpc>
              <a:spcBef>
                <a:spcPts val="0"/>
              </a:spcBef>
              <a:spcAft>
                <a:spcPts val="0"/>
              </a:spcAft>
              <a:buClr>
                <a:schemeClr val="dk1"/>
              </a:buClr>
              <a:buSzPts val="1100"/>
              <a:buFont typeface="Arial"/>
              <a:buNone/>
            </a:pPr>
            <a:r>
              <a:rPr lang="en" sz="1100">
                <a:solidFill>
                  <a:srgbClr val="FFFFFF"/>
                </a:solidFill>
              </a:rPr>
              <a:t>There are two basic methods of casting a bronze. Sand casting is a simple technique that uses moulds made of compact, fine sand. Lost-wax casting is a complex process using wax models.</a:t>
            </a:r>
            <a:endParaRPr sz="1100">
              <a:solidFill>
                <a:srgbClr val="FFFFFF"/>
              </a:solidFill>
            </a:endParaRPr>
          </a:p>
          <a:p>
            <a:pPr marL="0" lvl="0" indent="0" algn="l" rtl="0">
              <a:lnSpc>
                <a:spcPct val="115000"/>
              </a:lnSpc>
              <a:spcBef>
                <a:spcPts val="1500"/>
              </a:spcBef>
              <a:spcAft>
                <a:spcPts val="0"/>
              </a:spcAft>
              <a:buNone/>
            </a:pPr>
            <a:r>
              <a:rPr lang="en" sz="1100">
                <a:solidFill>
                  <a:srgbClr val="FFFFFF"/>
                </a:solidFill>
              </a:rPr>
              <a:t>In the 'direct' method, the original wax model is used and therefore destroyed. In the 'indirect' method, plaster moulds are taken from the original wax. These can then be reused many times.</a:t>
            </a:r>
            <a:endParaRPr sz="1100">
              <a:solidFill>
                <a:srgbClr val="FFFFFF"/>
              </a:solidFill>
            </a:endParaRPr>
          </a:p>
          <a:p>
            <a:pPr marL="0" lvl="0" indent="0" algn="l" rtl="0">
              <a:lnSpc>
                <a:spcPct val="115000"/>
              </a:lnSpc>
              <a:spcBef>
                <a:spcPts val="1500"/>
              </a:spcBef>
              <a:spcAft>
                <a:spcPts val="0"/>
              </a:spcAft>
              <a:buClr>
                <a:schemeClr val="dk1"/>
              </a:buClr>
              <a:buSzPts val="1100"/>
              <a:buFont typeface="Arial"/>
              <a:buNone/>
            </a:pPr>
            <a:r>
              <a:rPr lang="en" sz="1100">
                <a:solidFill>
                  <a:srgbClr val="FFFFFF"/>
                </a:solidFill>
              </a:rPr>
              <a:t>Bronze is an alloy of copper and tin, and often also contains lead or zinc. It is strong and durable but can also capture the fine, complex detail within a casting mould. The term 'bronze' is often used for other metals, including brass, which is an alloy of copper and zinc.</a:t>
            </a:r>
            <a:endParaRPr sz="1100">
              <a:solidFill>
                <a:srgbClr val="FFFFFF"/>
              </a:solidFill>
            </a:endParaRPr>
          </a:p>
          <a:p>
            <a:pPr marL="0" lvl="0" indent="0" algn="l" rtl="0">
              <a:spcBef>
                <a:spcPts val="1500"/>
              </a:spcBef>
              <a:spcAft>
                <a:spcPts val="0"/>
              </a:spcAft>
              <a:buNone/>
            </a:pPr>
            <a:endParaRPr sz="1100">
              <a:solidFill>
                <a:srgbClr val="FFFFFF"/>
              </a:solidFill>
            </a:endParaRPr>
          </a:p>
        </p:txBody>
      </p:sp>
      <p:pic>
        <p:nvPicPr>
          <p:cNvPr id="256" name="Google Shape;256;p31"/>
          <p:cNvPicPr preferRelativeResize="0"/>
          <p:nvPr/>
        </p:nvPicPr>
        <p:blipFill rotWithShape="1">
          <a:blip r:embed="rId3">
            <a:alphaModFix/>
          </a:blip>
          <a:srcRect t="69226"/>
          <a:stretch/>
        </p:blipFill>
        <p:spPr>
          <a:xfrm>
            <a:off x="4574413" y="114975"/>
            <a:ext cx="2812125" cy="858014"/>
          </a:xfrm>
          <a:prstGeom prst="rect">
            <a:avLst/>
          </a:prstGeom>
          <a:noFill/>
          <a:ln>
            <a:noFill/>
          </a:ln>
        </p:spPr>
      </p:pic>
      <p:sp>
        <p:nvSpPr>
          <p:cNvPr id="257" name="Google Shape;257;p31"/>
          <p:cNvSpPr txBox="1"/>
          <p:nvPr/>
        </p:nvSpPr>
        <p:spPr>
          <a:xfrm>
            <a:off x="6930625" y="435900"/>
            <a:ext cx="1983000" cy="53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dk1"/>
                </a:solidFill>
                <a:highlight>
                  <a:srgbClr val="FFFFFF"/>
                </a:highlight>
                <a:latin typeface="Open Sans"/>
                <a:ea typeface="Open Sans"/>
                <a:cs typeface="Open Sans"/>
                <a:sym typeface="Open Sans"/>
              </a:rPr>
              <a:t>Lost-Wax Method</a:t>
            </a:r>
            <a:endParaRPr>
              <a:latin typeface="Open Sans"/>
              <a:ea typeface="Open Sans"/>
              <a:cs typeface="Open Sans"/>
              <a:sym typeface="Open Sans"/>
            </a:endParaRPr>
          </a:p>
        </p:txBody>
      </p:sp>
      <p:pic>
        <p:nvPicPr>
          <p:cNvPr id="258" name="Google Shape;258;p31" descr="This captivating 2-D animation, combined with stop-motion, is not your everyday how-to video. The film artistically explains the &quot;lost wax&quot; technique, a simple bronze casting process applied here to a plaster replica of the original bronze statue of the Roman emperor Hadrian found in Tel-Shalem, Israel, dating to A.D. 117-138 . Filmmakers Renana Aldor and Kobi Vogman worked hand in hand with the curator and restoration department of the museum for the &quot;Hadrian&quot; exhibition in Jerusalem's Israel Museum. &#10;Jerusalem's Israel Museum: http://www.imj.org.il/en/&#10;➡ Subscribe: http://bit.ly/NatGeoSubscribe&#10;➡ Get More Short Film Showcase: http://bit.ly/ShortFilmShowcase&#10;&#10;About Short Film Showcase:&#10;A curated collection of the most captivating documentary shorts from filmmakers around the world. Know of a great short film that should be part of our Showcase? Email sfs@natgeo.com to submit a video for consideration. See more from National Geographic's Short Film Showcase at http://documentary.com&#10;&#10;Get More National Geographic:&#10;Official Site: http://bit.ly/NatGeoOfficialSite&#10;Facebook: http://bit.ly/FBNatGeo&#10;Twitter: http://bit.ly/NatGeoTwitter&#10;Instagram: http://bit.ly/NatGeoInsta&#10;&#10;About National Geographic:&#10;National Geographic is the world's premium destination for science, exploration, and adventure. Through their world-class scientists, photographers, journalists, and filmmakers, Nat Geo gets you closer to the stories that matter and past the edge of what's possible.&#10;&#10;Mesmerizing Animation: Capturing an Emperor’s Face in Bronze | Short Film Showcase&#10;https://youtu.be/pOM6gUp42EY&#10;&#10;National Geographic&#10;https://www.youtube.com/natgeo" title="Mesmerizing Animation: Capturing an Emperor’s Face in Bronze | Short Film Showcase">
            <a:hlinkClick r:id="rId4"/>
          </p:cNvPr>
          <p:cNvPicPr preferRelativeResize="0"/>
          <p:nvPr/>
        </p:nvPicPr>
        <p:blipFill>
          <a:blip r:embed="rId5">
            <a:alphaModFix/>
          </a:blip>
          <a:stretch>
            <a:fillRect/>
          </a:stretch>
        </p:blipFill>
        <p:spPr>
          <a:xfrm>
            <a:off x="3527058" y="930800"/>
            <a:ext cx="5616942" cy="4212700"/>
          </a:xfrm>
          <a:prstGeom prst="rect">
            <a:avLst/>
          </a:prstGeom>
          <a:noFill/>
          <a:ln>
            <a:noFill/>
          </a:ln>
        </p:spPr>
      </p:pic>
      <p:pic>
        <p:nvPicPr>
          <p:cNvPr id="259" name="Google Shape;259;p31"/>
          <p:cNvPicPr preferRelativeResize="0"/>
          <p:nvPr/>
        </p:nvPicPr>
        <p:blipFill rotWithShape="1">
          <a:blip r:embed="rId6">
            <a:alphaModFix/>
          </a:blip>
          <a:srcRect l="4510" t="47313" r="62322" b="46115"/>
          <a:stretch/>
        </p:blipFill>
        <p:spPr>
          <a:xfrm>
            <a:off x="189675" y="165625"/>
            <a:ext cx="4382326" cy="6606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62" name="Google Shape;62;p1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3" name="Google Shape;63;p1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2   •   W E E K   7</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94C3134B-1204-D419-F72C-D78649F1C925}"/>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Google Shape;264;p32"/>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265" name="Google Shape;265;p32"/>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66" name="Google Shape;266;p32"/>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2   •   W E E K   10</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36307A39-AABB-5E57-95B7-F666668AB68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33"/>
          <p:cNvPicPr preferRelativeResize="0"/>
          <p:nvPr/>
        </p:nvPicPr>
        <p:blipFill rotWithShape="1">
          <a:blip r:embed="rId3">
            <a:alphaModFix/>
          </a:blip>
          <a:srcRect l="6120" t="5632" r="69406" b="84389"/>
          <a:stretch/>
        </p:blipFill>
        <p:spPr>
          <a:xfrm>
            <a:off x="4949875" y="735575"/>
            <a:ext cx="3620752" cy="1140774"/>
          </a:xfrm>
          <a:prstGeom prst="rect">
            <a:avLst/>
          </a:prstGeom>
          <a:noFill/>
          <a:ln>
            <a:noFill/>
          </a:ln>
        </p:spPr>
      </p:pic>
      <p:pic>
        <p:nvPicPr>
          <p:cNvPr id="272" name="Google Shape;272;p33"/>
          <p:cNvPicPr preferRelativeResize="0"/>
          <p:nvPr/>
        </p:nvPicPr>
        <p:blipFill rotWithShape="1">
          <a:blip r:embed="rId4">
            <a:alphaModFix/>
          </a:blip>
          <a:srcRect l="4510" t="6021" r="62322" b="87968"/>
          <a:stretch/>
        </p:blipFill>
        <p:spPr>
          <a:xfrm>
            <a:off x="4572000" y="183436"/>
            <a:ext cx="4382326" cy="613651"/>
          </a:xfrm>
          <a:prstGeom prst="rect">
            <a:avLst/>
          </a:prstGeom>
          <a:noFill/>
          <a:ln>
            <a:noFill/>
          </a:ln>
        </p:spPr>
      </p:pic>
      <p:pic>
        <p:nvPicPr>
          <p:cNvPr id="273" name="Google Shape;273;p33"/>
          <p:cNvPicPr preferRelativeResize="0"/>
          <p:nvPr/>
        </p:nvPicPr>
        <p:blipFill>
          <a:blip r:embed="rId5">
            <a:alphaModFix/>
          </a:blip>
          <a:stretch>
            <a:fillRect/>
          </a:stretch>
        </p:blipFill>
        <p:spPr>
          <a:xfrm>
            <a:off x="297324" y="183425"/>
            <a:ext cx="4006650" cy="4753500"/>
          </a:xfrm>
          <a:prstGeom prst="rect">
            <a:avLst/>
          </a:prstGeom>
          <a:noFill/>
          <a:ln>
            <a:noFill/>
          </a:ln>
        </p:spPr>
      </p:pic>
      <p:pic>
        <p:nvPicPr>
          <p:cNvPr id="274" name="Google Shape;274;p33"/>
          <p:cNvPicPr preferRelativeResize="0"/>
          <p:nvPr/>
        </p:nvPicPr>
        <p:blipFill>
          <a:blip r:embed="rId6">
            <a:alphaModFix/>
          </a:blip>
          <a:stretch>
            <a:fillRect/>
          </a:stretch>
        </p:blipFill>
        <p:spPr>
          <a:xfrm>
            <a:off x="3270999" y="2745465"/>
            <a:ext cx="418850" cy="409513"/>
          </a:xfrm>
          <a:prstGeom prst="rect">
            <a:avLst/>
          </a:prstGeom>
          <a:noFill/>
          <a:ln>
            <a:noFill/>
          </a:ln>
        </p:spPr>
      </p:pic>
      <p:pic>
        <p:nvPicPr>
          <p:cNvPr id="275" name="Google Shape;275;p33"/>
          <p:cNvPicPr preferRelativeResize="0"/>
          <p:nvPr/>
        </p:nvPicPr>
        <p:blipFill>
          <a:blip r:embed="rId6">
            <a:alphaModFix/>
          </a:blip>
          <a:stretch>
            <a:fillRect/>
          </a:stretch>
        </p:blipFill>
        <p:spPr>
          <a:xfrm>
            <a:off x="1518599" y="2059176"/>
            <a:ext cx="701950" cy="686300"/>
          </a:xfrm>
          <a:prstGeom prst="rect">
            <a:avLst/>
          </a:prstGeom>
          <a:noFill/>
          <a:ln>
            <a:noFill/>
          </a:ln>
        </p:spPr>
      </p:pic>
      <p:pic>
        <p:nvPicPr>
          <p:cNvPr id="276" name="Google Shape;276;p33"/>
          <p:cNvPicPr preferRelativeResize="0"/>
          <p:nvPr/>
        </p:nvPicPr>
        <p:blipFill>
          <a:blip r:embed="rId6">
            <a:alphaModFix/>
          </a:blip>
          <a:stretch>
            <a:fillRect/>
          </a:stretch>
        </p:blipFill>
        <p:spPr>
          <a:xfrm>
            <a:off x="822142" y="2446372"/>
            <a:ext cx="418863" cy="409516"/>
          </a:xfrm>
          <a:prstGeom prst="rect">
            <a:avLst/>
          </a:prstGeom>
          <a:noFill/>
          <a:ln>
            <a:noFill/>
          </a:ln>
        </p:spPr>
      </p:pic>
      <p:sp>
        <p:nvSpPr>
          <p:cNvPr id="277" name="Google Shape;277;p33"/>
          <p:cNvSpPr txBox="1"/>
          <p:nvPr/>
        </p:nvSpPr>
        <p:spPr>
          <a:xfrm>
            <a:off x="4791925" y="1799500"/>
            <a:ext cx="4265700" cy="26379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1000"/>
              </a:spcBef>
              <a:spcAft>
                <a:spcPts val="0"/>
              </a:spcAft>
              <a:buNone/>
            </a:pPr>
            <a:r>
              <a:rPr lang="en" sz="1200">
                <a:latin typeface="Open Sans"/>
                <a:ea typeface="Open Sans"/>
                <a:cs typeface="Open Sans"/>
                <a:sym typeface="Open Sans"/>
              </a:rPr>
              <a:t>The statue of Laocoön and His Sons, also called the Laocoön Group, has been one of the most famous ancient sculptures ever since it was excavated in Rome in 1506 and placed on public display in the Vatican, where it remains. </a:t>
            </a:r>
            <a:endParaRPr sz="1200">
              <a:latin typeface="Open Sans"/>
              <a:ea typeface="Open Sans"/>
              <a:cs typeface="Open Sans"/>
              <a:sym typeface="Open Sans"/>
            </a:endParaRPr>
          </a:p>
          <a:p>
            <a:pPr marL="0" marR="139700" lvl="0" indent="0" algn="l" rtl="0">
              <a:lnSpc>
                <a:spcPct val="100000"/>
              </a:lnSpc>
              <a:spcBef>
                <a:spcPts val="1000"/>
              </a:spcBef>
              <a:spcAft>
                <a:spcPts val="0"/>
              </a:spcAft>
              <a:buClr>
                <a:schemeClr val="dk1"/>
              </a:buClr>
              <a:buSzPts val="1100"/>
              <a:buFont typeface="Arial"/>
              <a:buNone/>
            </a:pPr>
            <a:r>
              <a:rPr lang="en" sz="1200">
                <a:uFill>
                  <a:noFill/>
                </a:uFill>
                <a:latin typeface="Open Sans"/>
                <a:ea typeface="Open Sans"/>
                <a:cs typeface="Open Sans"/>
                <a:sym typeface="Open Sans"/>
                <a:hlinkClick r:id="rId7"/>
              </a:rPr>
              <a:t>Artists</a:t>
            </a:r>
            <a:r>
              <a:rPr lang="en" sz="1200">
                <a:latin typeface="Open Sans"/>
                <a:ea typeface="Open Sans"/>
                <a:cs typeface="Open Sans"/>
                <a:sym typeface="Open Sans"/>
              </a:rPr>
              <a:t>: </a:t>
            </a:r>
            <a:r>
              <a:rPr lang="en" sz="1200">
                <a:uFill>
                  <a:noFill/>
                </a:uFill>
                <a:latin typeface="Open Sans"/>
                <a:ea typeface="Open Sans"/>
                <a:cs typeface="Open Sans"/>
                <a:sym typeface="Open Sans"/>
                <a:hlinkClick r:id="rId8"/>
              </a:rPr>
              <a:t>Agesander of Rhodes</a:t>
            </a:r>
            <a:r>
              <a:rPr lang="en" sz="1200">
                <a:latin typeface="Open Sans"/>
                <a:ea typeface="Open Sans"/>
                <a:cs typeface="Open Sans"/>
                <a:sym typeface="Open Sans"/>
              </a:rPr>
              <a:t>, </a:t>
            </a:r>
            <a:r>
              <a:rPr lang="en" sz="1200">
                <a:uFill>
                  <a:noFill/>
                </a:uFill>
                <a:latin typeface="Open Sans"/>
                <a:ea typeface="Open Sans"/>
                <a:cs typeface="Open Sans"/>
                <a:sym typeface="Open Sans"/>
                <a:hlinkClick r:id="rId9"/>
              </a:rPr>
              <a:t>Athenodoros of Rhodes</a:t>
            </a:r>
            <a:r>
              <a:rPr lang="en" sz="1200">
                <a:latin typeface="Open Sans"/>
                <a:ea typeface="Open Sans"/>
                <a:cs typeface="Open Sans"/>
                <a:sym typeface="Open Sans"/>
              </a:rPr>
              <a:t>, </a:t>
            </a:r>
            <a:r>
              <a:rPr lang="en" sz="1200">
                <a:uFill>
                  <a:noFill/>
                </a:uFill>
                <a:latin typeface="Open Sans"/>
                <a:ea typeface="Open Sans"/>
                <a:cs typeface="Open Sans"/>
                <a:sym typeface="Open Sans"/>
                <a:hlinkClick r:id="rId10"/>
              </a:rPr>
              <a:t>Athanadoros</a:t>
            </a:r>
            <a:r>
              <a:rPr lang="en" sz="1200">
                <a:latin typeface="Open Sans"/>
                <a:ea typeface="Open Sans"/>
                <a:cs typeface="Open Sans"/>
                <a:sym typeface="Open Sans"/>
              </a:rPr>
              <a:t>, </a:t>
            </a:r>
            <a:r>
              <a:rPr lang="en" sz="1200">
                <a:uFill>
                  <a:noFill/>
                </a:uFill>
                <a:latin typeface="Open Sans"/>
                <a:ea typeface="Open Sans"/>
                <a:cs typeface="Open Sans"/>
                <a:sym typeface="Open Sans"/>
                <a:hlinkClick r:id="rId11"/>
              </a:rPr>
              <a:t>Polydorus of Rhodes</a:t>
            </a:r>
            <a:endParaRPr sz="1200">
              <a:uFill>
                <a:noFill/>
              </a:uFill>
              <a:latin typeface="Open Sans"/>
              <a:ea typeface="Open Sans"/>
              <a:cs typeface="Open Sans"/>
              <a:sym typeface="Open Sans"/>
              <a:hlinkClick r:id="rId11"/>
            </a:endParaRPr>
          </a:p>
          <a:p>
            <a:pPr marL="0" marR="139700" lvl="0" indent="0" algn="l" rtl="0">
              <a:lnSpc>
                <a:spcPct val="100000"/>
              </a:lnSpc>
              <a:spcBef>
                <a:spcPts val="1000"/>
              </a:spcBef>
              <a:spcAft>
                <a:spcPts val="0"/>
              </a:spcAft>
              <a:buClr>
                <a:schemeClr val="dk1"/>
              </a:buClr>
              <a:buSzPts val="1100"/>
              <a:buFont typeface="Arial"/>
              <a:buNone/>
            </a:pPr>
            <a:r>
              <a:rPr lang="en" sz="1200">
                <a:uFill>
                  <a:noFill/>
                </a:uFill>
                <a:latin typeface="Open Sans"/>
                <a:ea typeface="Open Sans"/>
                <a:cs typeface="Open Sans"/>
                <a:sym typeface="Open Sans"/>
                <a:hlinkClick r:id="rId12"/>
              </a:rPr>
              <a:t>Opened</a:t>
            </a:r>
            <a:r>
              <a:rPr lang="en" sz="1200">
                <a:latin typeface="Open Sans"/>
                <a:ea typeface="Open Sans"/>
                <a:cs typeface="Open Sans"/>
                <a:sym typeface="Open Sans"/>
              </a:rPr>
              <a:t>: 27 AD</a:t>
            </a:r>
            <a:endParaRPr sz="1200">
              <a:latin typeface="Open Sans"/>
              <a:ea typeface="Open Sans"/>
              <a:cs typeface="Open Sans"/>
              <a:sym typeface="Open Sans"/>
            </a:endParaRPr>
          </a:p>
          <a:p>
            <a:pPr marL="0" marR="139700" lvl="0" indent="0" algn="l" rtl="0">
              <a:lnSpc>
                <a:spcPct val="100000"/>
              </a:lnSpc>
              <a:spcBef>
                <a:spcPts val="500"/>
              </a:spcBef>
              <a:spcAft>
                <a:spcPts val="0"/>
              </a:spcAft>
              <a:buClr>
                <a:schemeClr val="dk1"/>
              </a:buClr>
              <a:buSzPts val="1100"/>
              <a:buFont typeface="Arial"/>
              <a:buNone/>
            </a:pPr>
            <a:r>
              <a:rPr lang="en" sz="1200">
                <a:uFill>
                  <a:noFill/>
                </a:uFill>
                <a:latin typeface="Open Sans"/>
                <a:ea typeface="Open Sans"/>
                <a:cs typeface="Open Sans"/>
                <a:sym typeface="Open Sans"/>
                <a:hlinkClick r:id="rId13"/>
              </a:rPr>
              <a:t>Location</a:t>
            </a:r>
            <a:r>
              <a:rPr lang="en" sz="1200">
                <a:latin typeface="Open Sans"/>
                <a:ea typeface="Open Sans"/>
                <a:cs typeface="Open Sans"/>
                <a:sym typeface="Open Sans"/>
              </a:rPr>
              <a:t>: </a:t>
            </a:r>
            <a:r>
              <a:rPr lang="en" sz="1200">
                <a:uFill>
                  <a:noFill/>
                </a:uFill>
                <a:latin typeface="Open Sans"/>
                <a:ea typeface="Open Sans"/>
                <a:cs typeface="Open Sans"/>
                <a:sym typeface="Open Sans"/>
                <a:hlinkClick r:id="rId14"/>
              </a:rPr>
              <a:t>Vatican Museums</a:t>
            </a:r>
            <a:endParaRPr sz="1200">
              <a:uFill>
                <a:noFill/>
              </a:uFill>
              <a:latin typeface="Open Sans"/>
              <a:ea typeface="Open Sans"/>
              <a:cs typeface="Open Sans"/>
              <a:sym typeface="Open Sans"/>
              <a:hlinkClick r:id="rId14"/>
            </a:endParaRPr>
          </a:p>
          <a:p>
            <a:pPr marL="0" lvl="0" indent="0" algn="l" rtl="0">
              <a:lnSpc>
                <a:spcPct val="100000"/>
              </a:lnSpc>
              <a:spcBef>
                <a:spcPts val="0"/>
              </a:spcBef>
              <a:spcAft>
                <a:spcPts val="0"/>
              </a:spcAft>
              <a:buNone/>
            </a:pPr>
            <a:endParaRPr sz="1200">
              <a:latin typeface="Open Sans"/>
              <a:ea typeface="Open Sans"/>
              <a:cs typeface="Open Sans"/>
              <a:sym typeface="Open Sans"/>
            </a:endParaRPr>
          </a:p>
          <a:p>
            <a:pPr marL="0" lvl="0" indent="0" algn="l" rtl="0">
              <a:lnSpc>
                <a:spcPct val="100000"/>
              </a:lnSpc>
              <a:spcBef>
                <a:spcPts val="0"/>
              </a:spcBef>
              <a:spcAft>
                <a:spcPts val="0"/>
              </a:spcAft>
              <a:buNone/>
            </a:pPr>
            <a:r>
              <a:rPr lang="en" sz="1200" b="1">
                <a:latin typeface="Open Sans"/>
                <a:ea typeface="Open Sans"/>
                <a:cs typeface="Open Sans"/>
                <a:sym typeface="Open Sans"/>
              </a:rPr>
              <a:t>Storyboard what took place before this moment in time.</a:t>
            </a:r>
            <a:endParaRPr sz="1200" b="1">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34"/>
          <p:cNvPicPr preferRelativeResize="0"/>
          <p:nvPr/>
        </p:nvPicPr>
        <p:blipFill rotWithShape="1">
          <a:blip r:embed="rId3">
            <a:alphaModFix/>
          </a:blip>
          <a:srcRect l="4510" t="16822" r="62322" b="77167"/>
          <a:stretch/>
        </p:blipFill>
        <p:spPr>
          <a:xfrm>
            <a:off x="4610400" y="171780"/>
            <a:ext cx="4382326" cy="613651"/>
          </a:xfrm>
          <a:prstGeom prst="rect">
            <a:avLst/>
          </a:prstGeom>
          <a:noFill/>
          <a:ln>
            <a:noFill/>
          </a:ln>
        </p:spPr>
      </p:pic>
      <p:pic>
        <p:nvPicPr>
          <p:cNvPr id="283" name="Google Shape;283;p34"/>
          <p:cNvPicPr preferRelativeResize="0"/>
          <p:nvPr/>
        </p:nvPicPr>
        <p:blipFill rotWithShape="1">
          <a:blip r:embed="rId4">
            <a:alphaModFix/>
          </a:blip>
          <a:srcRect l="5952" t="24286" r="68232" b="65301"/>
          <a:stretch/>
        </p:blipFill>
        <p:spPr>
          <a:xfrm>
            <a:off x="1146775" y="41325"/>
            <a:ext cx="3259175" cy="1015850"/>
          </a:xfrm>
          <a:prstGeom prst="rect">
            <a:avLst/>
          </a:prstGeom>
          <a:noFill/>
          <a:ln>
            <a:noFill/>
          </a:ln>
        </p:spPr>
      </p:pic>
      <p:pic>
        <p:nvPicPr>
          <p:cNvPr id="284" name="Google Shape;284;p34"/>
          <p:cNvPicPr preferRelativeResize="0"/>
          <p:nvPr/>
        </p:nvPicPr>
        <p:blipFill>
          <a:blip r:embed="rId5">
            <a:alphaModFix/>
          </a:blip>
          <a:stretch>
            <a:fillRect/>
          </a:stretch>
        </p:blipFill>
        <p:spPr>
          <a:xfrm>
            <a:off x="999350" y="1250900"/>
            <a:ext cx="1860750" cy="2850675"/>
          </a:xfrm>
          <a:prstGeom prst="rect">
            <a:avLst/>
          </a:prstGeom>
          <a:noFill/>
          <a:ln>
            <a:noFill/>
          </a:ln>
        </p:spPr>
      </p:pic>
      <p:pic>
        <p:nvPicPr>
          <p:cNvPr id="285" name="Google Shape;285;p34"/>
          <p:cNvPicPr preferRelativeResize="0"/>
          <p:nvPr/>
        </p:nvPicPr>
        <p:blipFill>
          <a:blip r:embed="rId6">
            <a:alphaModFix/>
          </a:blip>
          <a:stretch>
            <a:fillRect/>
          </a:stretch>
        </p:blipFill>
        <p:spPr>
          <a:xfrm>
            <a:off x="3153125" y="937826"/>
            <a:ext cx="2265625" cy="3236075"/>
          </a:xfrm>
          <a:prstGeom prst="rect">
            <a:avLst/>
          </a:prstGeom>
          <a:noFill/>
          <a:ln>
            <a:noFill/>
          </a:ln>
        </p:spPr>
      </p:pic>
      <p:sp>
        <p:nvSpPr>
          <p:cNvPr id="286" name="Google Shape;286;p34"/>
          <p:cNvSpPr txBox="1"/>
          <p:nvPr/>
        </p:nvSpPr>
        <p:spPr>
          <a:xfrm>
            <a:off x="3449975" y="4287500"/>
            <a:ext cx="1755900" cy="4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Shoemaker at work</a:t>
            </a:r>
            <a:endParaRPr/>
          </a:p>
        </p:txBody>
      </p:sp>
      <p:sp>
        <p:nvSpPr>
          <p:cNvPr id="287" name="Google Shape;287;p34"/>
          <p:cNvSpPr txBox="1"/>
          <p:nvPr/>
        </p:nvSpPr>
        <p:spPr>
          <a:xfrm>
            <a:off x="1011575" y="4287500"/>
            <a:ext cx="1755900" cy="4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Shoemaker at work</a:t>
            </a:r>
            <a:endParaRPr/>
          </a:p>
        </p:txBody>
      </p:sp>
      <p:pic>
        <p:nvPicPr>
          <p:cNvPr id="288" name="Google Shape;288;p34"/>
          <p:cNvPicPr preferRelativeResize="0"/>
          <p:nvPr/>
        </p:nvPicPr>
        <p:blipFill>
          <a:blip r:embed="rId7">
            <a:alphaModFix/>
          </a:blip>
          <a:stretch>
            <a:fillRect/>
          </a:stretch>
        </p:blipFill>
        <p:spPr>
          <a:xfrm>
            <a:off x="5888375" y="1165050"/>
            <a:ext cx="1797377" cy="2850675"/>
          </a:xfrm>
          <a:prstGeom prst="rect">
            <a:avLst/>
          </a:prstGeom>
          <a:noFill/>
          <a:ln>
            <a:noFill/>
          </a:ln>
        </p:spPr>
      </p:pic>
      <p:sp>
        <p:nvSpPr>
          <p:cNvPr id="289" name="Google Shape;289;p34"/>
          <p:cNvSpPr txBox="1"/>
          <p:nvPr/>
        </p:nvSpPr>
        <p:spPr>
          <a:xfrm>
            <a:off x="5812175" y="4287500"/>
            <a:ext cx="2060700" cy="4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What story will you tell?</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Google Shape;294;p35"/>
          <p:cNvPicPr preferRelativeResize="0"/>
          <p:nvPr/>
        </p:nvPicPr>
        <p:blipFill rotWithShape="1">
          <a:blip r:embed="rId3">
            <a:alphaModFix/>
          </a:blip>
          <a:srcRect l="4444" t="15178" r="69909" b="75059"/>
          <a:stretch/>
        </p:blipFill>
        <p:spPr>
          <a:xfrm>
            <a:off x="939250" y="59100"/>
            <a:ext cx="3527898" cy="1037624"/>
          </a:xfrm>
          <a:prstGeom prst="rect">
            <a:avLst/>
          </a:prstGeom>
          <a:noFill/>
          <a:ln>
            <a:noFill/>
          </a:ln>
        </p:spPr>
      </p:pic>
      <p:pic>
        <p:nvPicPr>
          <p:cNvPr id="295" name="Google Shape;295;p35"/>
          <p:cNvPicPr preferRelativeResize="0"/>
          <p:nvPr/>
        </p:nvPicPr>
        <p:blipFill rotWithShape="1">
          <a:blip r:embed="rId4">
            <a:alphaModFix/>
          </a:blip>
          <a:srcRect l="4510" t="27568" r="62322" b="66421"/>
          <a:stretch/>
        </p:blipFill>
        <p:spPr>
          <a:xfrm>
            <a:off x="4572000" y="217688"/>
            <a:ext cx="4382326" cy="613651"/>
          </a:xfrm>
          <a:prstGeom prst="rect">
            <a:avLst/>
          </a:prstGeom>
          <a:noFill/>
          <a:ln>
            <a:noFill/>
          </a:ln>
        </p:spPr>
      </p:pic>
      <p:sp>
        <p:nvSpPr>
          <p:cNvPr id="296" name="Google Shape;296;p35"/>
          <p:cNvSpPr txBox="1"/>
          <p:nvPr/>
        </p:nvSpPr>
        <p:spPr>
          <a:xfrm>
            <a:off x="155275" y="1105313"/>
            <a:ext cx="2344500" cy="3438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300" b="1">
                <a:solidFill>
                  <a:schemeClr val="dk1"/>
                </a:solidFill>
                <a:latin typeface="Open Sans"/>
                <a:ea typeface="Open Sans"/>
                <a:cs typeface="Open Sans"/>
                <a:sym typeface="Open Sans"/>
              </a:rPr>
              <a:t>Fill in the missing pieces and tell us what’s happened... </a:t>
            </a:r>
            <a:endParaRPr sz="1300" b="1">
              <a:latin typeface="Open Sans"/>
              <a:ea typeface="Open Sans"/>
              <a:cs typeface="Open Sans"/>
              <a:sym typeface="Open Sans"/>
            </a:endParaRPr>
          </a:p>
          <a:p>
            <a:pPr marL="0" lvl="0" indent="0" algn="r" rtl="0">
              <a:spcBef>
                <a:spcPts val="0"/>
              </a:spcBef>
              <a:spcAft>
                <a:spcPts val="0"/>
              </a:spcAft>
              <a:buNone/>
            </a:pPr>
            <a:endParaRPr sz="1300">
              <a:latin typeface="Open Sans"/>
              <a:ea typeface="Open Sans"/>
              <a:cs typeface="Open Sans"/>
              <a:sym typeface="Open Sans"/>
            </a:endParaRPr>
          </a:p>
          <a:p>
            <a:pPr marL="0" lvl="0" indent="0" algn="r" rtl="0">
              <a:spcBef>
                <a:spcPts val="0"/>
              </a:spcBef>
              <a:spcAft>
                <a:spcPts val="0"/>
              </a:spcAft>
              <a:buNone/>
            </a:pPr>
            <a:endParaRPr sz="1300">
              <a:latin typeface="Open Sans"/>
              <a:ea typeface="Open Sans"/>
              <a:cs typeface="Open Sans"/>
              <a:sym typeface="Open Sans"/>
            </a:endParaRPr>
          </a:p>
          <a:p>
            <a:pPr marL="0" lvl="0" indent="0" algn="r" rtl="0">
              <a:spcBef>
                <a:spcPts val="0"/>
              </a:spcBef>
              <a:spcAft>
                <a:spcPts val="0"/>
              </a:spcAft>
              <a:buNone/>
            </a:pPr>
            <a:endParaRPr sz="1300">
              <a:latin typeface="Open Sans"/>
              <a:ea typeface="Open Sans"/>
              <a:cs typeface="Open Sans"/>
              <a:sym typeface="Open Sans"/>
            </a:endParaRPr>
          </a:p>
          <a:p>
            <a:pPr marL="0" lvl="0" indent="0" algn="r" rtl="0">
              <a:spcBef>
                <a:spcPts val="0"/>
              </a:spcBef>
              <a:spcAft>
                <a:spcPts val="0"/>
              </a:spcAft>
              <a:buNone/>
            </a:pPr>
            <a:endParaRPr sz="1300">
              <a:latin typeface="Open Sans"/>
              <a:ea typeface="Open Sans"/>
              <a:cs typeface="Open Sans"/>
              <a:sym typeface="Open Sans"/>
            </a:endParaRPr>
          </a:p>
          <a:p>
            <a:pPr marL="0" lvl="0" indent="0" algn="r" rtl="0">
              <a:spcBef>
                <a:spcPts val="0"/>
              </a:spcBef>
              <a:spcAft>
                <a:spcPts val="0"/>
              </a:spcAft>
              <a:buNone/>
            </a:pPr>
            <a:endParaRPr sz="1300">
              <a:latin typeface="Open Sans"/>
              <a:ea typeface="Open Sans"/>
              <a:cs typeface="Open Sans"/>
              <a:sym typeface="Open Sans"/>
            </a:endParaRPr>
          </a:p>
          <a:p>
            <a:pPr marL="0" lvl="0" indent="0" algn="r" rtl="0">
              <a:spcBef>
                <a:spcPts val="0"/>
              </a:spcBef>
              <a:spcAft>
                <a:spcPts val="0"/>
              </a:spcAft>
              <a:buNone/>
            </a:pPr>
            <a:r>
              <a:rPr lang="en" sz="1300">
                <a:latin typeface="Open Sans"/>
                <a:ea typeface="Open Sans"/>
                <a:cs typeface="Open Sans"/>
                <a:sym typeface="Open Sans"/>
              </a:rPr>
              <a:t>PHILOXENOS OF ERETRIA, Battle of Issus, ca. 310 BCE</a:t>
            </a:r>
            <a:endParaRPr sz="1300">
              <a:latin typeface="Open Sans"/>
              <a:ea typeface="Open Sans"/>
              <a:cs typeface="Open Sans"/>
              <a:sym typeface="Open Sans"/>
            </a:endParaRPr>
          </a:p>
          <a:p>
            <a:pPr marL="0" lvl="0" indent="0" algn="r" rtl="0">
              <a:spcBef>
                <a:spcPts val="0"/>
              </a:spcBef>
              <a:spcAft>
                <a:spcPts val="0"/>
              </a:spcAft>
              <a:buNone/>
            </a:pPr>
            <a:r>
              <a:rPr lang="en" sz="1300">
                <a:latin typeface="Open Sans"/>
                <a:ea typeface="Open Sans"/>
                <a:cs typeface="Open Sans"/>
                <a:sym typeface="Open Sans"/>
              </a:rPr>
              <a:t>Late Classical Greek</a:t>
            </a:r>
            <a:endParaRPr sz="1300">
              <a:latin typeface="Open Sans"/>
              <a:ea typeface="Open Sans"/>
              <a:cs typeface="Open Sans"/>
              <a:sym typeface="Open Sans"/>
            </a:endParaRPr>
          </a:p>
          <a:p>
            <a:pPr marL="0" lvl="0" indent="0" algn="r" rtl="0">
              <a:spcBef>
                <a:spcPts val="0"/>
              </a:spcBef>
              <a:spcAft>
                <a:spcPts val="0"/>
              </a:spcAft>
              <a:buNone/>
            </a:pPr>
            <a:r>
              <a:rPr lang="en" sz="1300">
                <a:latin typeface="Open Sans"/>
                <a:ea typeface="Open Sans"/>
                <a:cs typeface="Open Sans"/>
                <a:sym typeface="Open Sans"/>
              </a:rPr>
              <a:t>[Roman copy]</a:t>
            </a:r>
            <a:endParaRPr sz="1300">
              <a:latin typeface="Open Sans"/>
              <a:ea typeface="Open Sans"/>
              <a:cs typeface="Open Sans"/>
              <a:sym typeface="Open Sans"/>
            </a:endParaRPr>
          </a:p>
          <a:p>
            <a:pPr marL="0" lvl="0" indent="0" algn="r" rtl="0">
              <a:spcBef>
                <a:spcPts val="0"/>
              </a:spcBef>
              <a:spcAft>
                <a:spcPts val="0"/>
              </a:spcAft>
              <a:buNone/>
            </a:pPr>
            <a:r>
              <a:rPr lang="en" sz="1300">
                <a:latin typeface="Open Sans"/>
                <a:ea typeface="Open Sans"/>
                <a:cs typeface="Open Sans"/>
                <a:sym typeface="Open Sans"/>
              </a:rPr>
              <a:t>Museo Archeologico Nazionale, Naples.</a:t>
            </a:r>
            <a:endParaRPr sz="1300">
              <a:latin typeface="Open Sans"/>
              <a:ea typeface="Open Sans"/>
              <a:cs typeface="Open Sans"/>
              <a:sym typeface="Open Sans"/>
            </a:endParaRPr>
          </a:p>
          <a:p>
            <a:pPr marL="0" lvl="0" indent="0" algn="r" rtl="0">
              <a:spcBef>
                <a:spcPts val="0"/>
              </a:spcBef>
              <a:spcAft>
                <a:spcPts val="0"/>
              </a:spcAft>
              <a:buNone/>
            </a:pPr>
            <a:r>
              <a:rPr lang="en" sz="1300">
                <a:latin typeface="Open Sans"/>
                <a:ea typeface="Open Sans"/>
                <a:cs typeface="Open Sans"/>
                <a:sym typeface="Open Sans"/>
              </a:rPr>
              <a:t>Hint: Alexander vs. </a:t>
            </a:r>
            <a:endParaRPr sz="1300">
              <a:latin typeface="Open Sans"/>
              <a:ea typeface="Open Sans"/>
              <a:cs typeface="Open Sans"/>
              <a:sym typeface="Open Sans"/>
            </a:endParaRPr>
          </a:p>
          <a:p>
            <a:pPr marL="0" lvl="0" indent="0" algn="r" rtl="0">
              <a:spcBef>
                <a:spcPts val="0"/>
              </a:spcBef>
              <a:spcAft>
                <a:spcPts val="0"/>
              </a:spcAft>
              <a:buNone/>
            </a:pPr>
            <a:r>
              <a:rPr lang="en" sz="1300">
                <a:latin typeface="Open Sans"/>
                <a:ea typeface="Open Sans"/>
                <a:cs typeface="Open Sans"/>
                <a:sym typeface="Open Sans"/>
              </a:rPr>
              <a:t>Persian King Darius. </a:t>
            </a:r>
            <a:endParaRPr sz="1300">
              <a:latin typeface="Open Sans"/>
              <a:ea typeface="Open Sans"/>
              <a:cs typeface="Open Sans"/>
              <a:sym typeface="Open Sans"/>
            </a:endParaRPr>
          </a:p>
        </p:txBody>
      </p:sp>
      <p:pic>
        <p:nvPicPr>
          <p:cNvPr id="297" name="Google Shape;297;p35"/>
          <p:cNvPicPr preferRelativeResize="0"/>
          <p:nvPr/>
        </p:nvPicPr>
        <p:blipFill>
          <a:blip r:embed="rId5">
            <a:alphaModFix/>
          </a:blip>
          <a:stretch>
            <a:fillRect/>
          </a:stretch>
        </p:blipFill>
        <p:spPr>
          <a:xfrm>
            <a:off x="2652175" y="1000903"/>
            <a:ext cx="6339424" cy="36471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36"/>
          <p:cNvPicPr preferRelativeResize="0"/>
          <p:nvPr/>
        </p:nvPicPr>
        <p:blipFill rotWithShape="1">
          <a:blip r:embed="rId3">
            <a:alphaModFix/>
          </a:blip>
          <a:srcRect l="3607" t="4988" r="58344" b="81995"/>
          <a:stretch/>
        </p:blipFill>
        <p:spPr>
          <a:xfrm>
            <a:off x="399125" y="155375"/>
            <a:ext cx="4052227" cy="1071099"/>
          </a:xfrm>
          <a:prstGeom prst="rect">
            <a:avLst/>
          </a:prstGeom>
          <a:noFill/>
          <a:ln>
            <a:noFill/>
          </a:ln>
        </p:spPr>
      </p:pic>
      <p:pic>
        <p:nvPicPr>
          <p:cNvPr id="303" name="Google Shape;303;p36"/>
          <p:cNvPicPr preferRelativeResize="0"/>
          <p:nvPr/>
        </p:nvPicPr>
        <p:blipFill rotWithShape="1">
          <a:blip r:embed="rId4">
            <a:alphaModFix/>
          </a:blip>
          <a:srcRect l="4510" t="37657" r="62322" b="56332"/>
          <a:stretch/>
        </p:blipFill>
        <p:spPr>
          <a:xfrm>
            <a:off x="4572000" y="234852"/>
            <a:ext cx="4382326" cy="613651"/>
          </a:xfrm>
          <a:prstGeom prst="rect">
            <a:avLst/>
          </a:prstGeom>
          <a:noFill/>
          <a:ln>
            <a:noFill/>
          </a:ln>
        </p:spPr>
      </p:pic>
      <p:sp>
        <p:nvSpPr>
          <p:cNvPr id="304" name="Google Shape;304;p36"/>
          <p:cNvSpPr txBox="1"/>
          <p:nvPr/>
        </p:nvSpPr>
        <p:spPr>
          <a:xfrm>
            <a:off x="299950" y="785850"/>
            <a:ext cx="5422200" cy="3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2400"/>
              </a:spcBef>
              <a:spcAft>
                <a:spcPts val="0"/>
              </a:spcAft>
              <a:buClr>
                <a:schemeClr val="dk1"/>
              </a:buClr>
              <a:buSzPts val="1100"/>
              <a:buFont typeface="Arial"/>
              <a:buNone/>
            </a:pPr>
            <a:r>
              <a:rPr lang="en" sz="1200" b="1">
                <a:latin typeface="Open Sans"/>
                <a:ea typeface="Open Sans"/>
                <a:cs typeface="Open Sans"/>
                <a:sym typeface="Open Sans"/>
              </a:rPr>
              <a:t>Praxiteles </a:t>
            </a:r>
            <a:r>
              <a:rPr lang="en" sz="1200">
                <a:latin typeface="Open Sans"/>
                <a:ea typeface="Open Sans"/>
                <a:cs typeface="Open Sans"/>
                <a:sym typeface="Open Sans"/>
              </a:rPr>
              <a:t>(375-335 BCE)</a:t>
            </a:r>
            <a:endParaRPr sz="1200">
              <a:latin typeface="Open Sans"/>
              <a:ea typeface="Open Sans"/>
              <a:cs typeface="Open Sans"/>
              <a:sym typeface="Open Sans"/>
            </a:endParaRPr>
          </a:p>
          <a:p>
            <a:pPr marL="0" lvl="0" indent="0" algn="l" rtl="0">
              <a:spcBef>
                <a:spcPts val="600"/>
              </a:spcBef>
              <a:spcAft>
                <a:spcPts val="0"/>
              </a:spcAft>
              <a:buNone/>
            </a:pPr>
            <a:r>
              <a:rPr lang="en" sz="1200">
                <a:latin typeface="Open Sans"/>
                <a:ea typeface="Open Sans"/>
                <a:cs typeface="Open Sans"/>
                <a:sym typeface="Open Sans"/>
              </a:rPr>
              <a:t>Born in 375 BCE, Praxiteles was either the son or a close relative of the famous artist Kephisodotos(5th century - 360 BCE), from whom he learned the </a:t>
            </a:r>
            <a:r>
              <a:rPr lang="en" sz="1200">
                <a:uFill>
                  <a:noFill/>
                </a:uFill>
                <a:latin typeface="Open Sans"/>
                <a:ea typeface="Open Sans"/>
                <a:cs typeface="Open Sans"/>
                <a:sym typeface="Open Sans"/>
                <a:hlinkClick r:id="rId5"/>
              </a:rPr>
              <a:t>art of sculpture</a:t>
            </a:r>
            <a:r>
              <a:rPr lang="en" sz="1200">
                <a:latin typeface="Open Sans"/>
                <a:ea typeface="Open Sans"/>
                <a:cs typeface="Open Sans"/>
                <a:sym typeface="Open Sans"/>
              </a:rPr>
              <a:t>.</a:t>
            </a:r>
            <a:endParaRPr sz="12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a:latin typeface="Open Sans"/>
              <a:ea typeface="Open Sans"/>
              <a:cs typeface="Open Sans"/>
              <a:sym typeface="Open Sans"/>
            </a:endParaRPr>
          </a:p>
          <a:p>
            <a:pPr marL="0" lvl="0" indent="0" algn="l" rtl="0">
              <a:spcBef>
                <a:spcPts val="0"/>
              </a:spcBef>
              <a:spcAft>
                <a:spcPts val="0"/>
              </a:spcAft>
              <a:buNone/>
            </a:pPr>
            <a:r>
              <a:rPr lang="en" sz="1200">
                <a:latin typeface="Open Sans"/>
                <a:ea typeface="Open Sans"/>
                <a:cs typeface="Open Sans"/>
                <a:sym typeface="Open Sans"/>
              </a:rPr>
              <a:t>Praxiteles was obsessed with pushing the boundaries of his art - he was constantly trying new techniques to make his artwork 'ripple with life' and to be as natural as possible. To achieve this sort of naturalism he worked the stone and bronze to create curves, light and shadow. He used a special technique for polishing his </a:t>
            </a:r>
            <a:r>
              <a:rPr lang="en" sz="1200">
                <a:uFill>
                  <a:noFill/>
                </a:uFill>
                <a:latin typeface="Open Sans"/>
                <a:ea typeface="Open Sans"/>
                <a:cs typeface="Open Sans"/>
                <a:sym typeface="Open Sans"/>
                <a:hlinkClick r:id="rId6"/>
              </a:rPr>
              <a:t>marble sculpture</a:t>
            </a:r>
            <a:r>
              <a:rPr lang="en" sz="1200">
                <a:latin typeface="Open Sans"/>
                <a:ea typeface="Open Sans"/>
                <a:cs typeface="Open Sans"/>
                <a:sym typeface="Open Sans"/>
              </a:rPr>
              <a:t>, which gave it a life-like appearance. His style was seen as delicate.</a:t>
            </a:r>
            <a:endParaRPr sz="12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a:latin typeface="Open Sans"/>
              <a:ea typeface="Open Sans"/>
              <a:cs typeface="Open Sans"/>
              <a:sym typeface="Open Sans"/>
            </a:endParaRPr>
          </a:p>
          <a:p>
            <a:pPr marL="0" lvl="0" indent="0" algn="l" rtl="0">
              <a:spcBef>
                <a:spcPts val="0"/>
              </a:spcBef>
              <a:spcAft>
                <a:spcPts val="0"/>
              </a:spcAft>
              <a:buNone/>
            </a:pPr>
            <a:r>
              <a:rPr lang="en" sz="1200">
                <a:latin typeface="Open Sans"/>
                <a:ea typeface="Open Sans"/>
                <a:cs typeface="Open Sans"/>
                <a:sym typeface="Open Sans"/>
              </a:rPr>
              <a:t>One of the most famous and </a:t>
            </a:r>
            <a:r>
              <a:rPr lang="en" sz="1200">
                <a:uFill>
                  <a:noFill/>
                </a:uFill>
                <a:latin typeface="Open Sans"/>
                <a:ea typeface="Open Sans"/>
                <a:cs typeface="Open Sans"/>
                <a:sym typeface="Open Sans"/>
                <a:hlinkClick r:id="rId7"/>
              </a:rPr>
              <a:t>greatest sculptors</a:t>
            </a:r>
            <a:r>
              <a:rPr lang="en" sz="1200">
                <a:latin typeface="Open Sans"/>
                <a:ea typeface="Open Sans"/>
                <a:cs typeface="Open Sans"/>
                <a:sym typeface="Open Sans"/>
              </a:rPr>
              <a:t> of ancient Greece, Praxiteles’ career bridged the Late Classical Period and the Hellenistic Period of Greek art. One of his main concerns as an artist was to introduce as much realism as possible into his work, and this approach helped to determine the direction of </a:t>
            </a:r>
            <a:r>
              <a:rPr lang="en" sz="1200">
                <a:uFill>
                  <a:noFill/>
                </a:uFill>
                <a:latin typeface="Open Sans"/>
                <a:ea typeface="Open Sans"/>
                <a:cs typeface="Open Sans"/>
                <a:sym typeface="Open Sans"/>
                <a:hlinkClick r:id="rId8"/>
              </a:rPr>
              <a:t>Greek sculpture</a:t>
            </a:r>
            <a:r>
              <a:rPr lang="en" sz="1200">
                <a:latin typeface="Open Sans"/>
                <a:ea typeface="Open Sans"/>
                <a:cs typeface="Open Sans"/>
                <a:sym typeface="Open Sans"/>
              </a:rPr>
              <a:t>. He is best known for his smaller scale works of female subjects, including the famous Hermes with the Infant Kionysos (Olympia Archaeological Museum) and his Aphrodite of Cnidus (Knidos).</a:t>
            </a:r>
            <a:endParaRPr sz="1200">
              <a:latin typeface="Open Sans"/>
              <a:ea typeface="Open Sans"/>
              <a:cs typeface="Open Sans"/>
              <a:sym typeface="Open Sans"/>
            </a:endParaRPr>
          </a:p>
        </p:txBody>
      </p:sp>
      <p:pic>
        <p:nvPicPr>
          <p:cNvPr id="305" name="Google Shape;305;p36"/>
          <p:cNvPicPr preferRelativeResize="0"/>
          <p:nvPr/>
        </p:nvPicPr>
        <p:blipFill>
          <a:blip r:embed="rId9">
            <a:alphaModFix/>
          </a:blip>
          <a:stretch>
            <a:fillRect/>
          </a:stretch>
        </p:blipFill>
        <p:spPr>
          <a:xfrm>
            <a:off x="7430325" y="920028"/>
            <a:ext cx="1524000" cy="3571875"/>
          </a:xfrm>
          <a:prstGeom prst="rect">
            <a:avLst/>
          </a:prstGeom>
          <a:noFill/>
          <a:ln>
            <a:noFill/>
          </a:ln>
        </p:spPr>
      </p:pic>
      <p:sp>
        <p:nvSpPr>
          <p:cNvPr id="306" name="Google Shape;306;p36"/>
          <p:cNvSpPr/>
          <p:nvPr/>
        </p:nvSpPr>
        <p:spPr>
          <a:xfrm>
            <a:off x="7891150" y="1827950"/>
            <a:ext cx="564600" cy="3201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6"/>
          <p:cNvSpPr txBox="1"/>
          <p:nvPr/>
        </p:nvSpPr>
        <p:spPr>
          <a:xfrm>
            <a:off x="6199825" y="4040725"/>
            <a:ext cx="1931400" cy="87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800">
                <a:highlight>
                  <a:srgbClr val="FFFFFF"/>
                </a:highlight>
              </a:rPr>
              <a:t>Aphrodite of Cnidus</a:t>
            </a:r>
            <a:endParaRPr sz="800">
              <a:highlight>
                <a:srgbClr val="FFFFFF"/>
              </a:highlight>
            </a:endParaRPr>
          </a:p>
          <a:p>
            <a:pPr marL="0" lvl="0" indent="0" algn="l" rtl="0">
              <a:spcBef>
                <a:spcPts val="0"/>
              </a:spcBef>
              <a:spcAft>
                <a:spcPts val="0"/>
              </a:spcAft>
              <a:buClr>
                <a:schemeClr val="dk1"/>
              </a:buClr>
              <a:buSzPts val="1100"/>
              <a:buFont typeface="Arial"/>
              <a:buNone/>
            </a:pPr>
            <a:r>
              <a:rPr lang="en" sz="800">
                <a:highlight>
                  <a:srgbClr val="FFFFFF"/>
                </a:highlight>
              </a:rPr>
              <a:t>The first life-size female nude.</a:t>
            </a:r>
            <a:endParaRPr sz="800">
              <a:highlight>
                <a:srgbClr val="FFFFFF"/>
              </a:highlight>
            </a:endParaRPr>
          </a:p>
          <a:p>
            <a:pPr marL="0" lvl="0" indent="0" algn="l" rtl="0">
              <a:spcBef>
                <a:spcPts val="0"/>
              </a:spcBef>
              <a:spcAft>
                <a:spcPts val="0"/>
              </a:spcAft>
              <a:buClr>
                <a:schemeClr val="dk1"/>
              </a:buClr>
              <a:buSzPts val="1100"/>
              <a:buFont typeface="Arial"/>
              <a:buNone/>
            </a:pPr>
            <a:r>
              <a:rPr lang="en" sz="800">
                <a:highlight>
                  <a:srgbClr val="FFFFFF"/>
                </a:highlight>
              </a:rPr>
              <a:t>Roman copy of a Greek original</a:t>
            </a:r>
            <a:endParaRPr sz="800">
              <a:highlight>
                <a:srgbClr val="FFFFFF"/>
              </a:highlight>
            </a:endParaRPr>
          </a:p>
          <a:p>
            <a:pPr marL="0" lvl="0" indent="0" algn="l" rtl="0">
              <a:spcBef>
                <a:spcPts val="0"/>
              </a:spcBef>
              <a:spcAft>
                <a:spcPts val="0"/>
              </a:spcAft>
              <a:buClr>
                <a:schemeClr val="dk1"/>
              </a:buClr>
              <a:buSzPts val="1100"/>
              <a:buFont typeface="Arial"/>
              <a:buNone/>
            </a:pPr>
            <a:r>
              <a:rPr lang="en" sz="800">
                <a:highlight>
                  <a:srgbClr val="FFFFFF"/>
                </a:highlight>
              </a:rPr>
              <a:t>by Praxiteles, made 375-335 BCE.</a:t>
            </a:r>
            <a:endParaRPr sz="800">
              <a:highlight>
                <a:srgbClr val="FFFFFF"/>
              </a:highlight>
            </a:endParaRPr>
          </a:p>
          <a:p>
            <a:pPr marL="0" lvl="0" indent="0" algn="l" rtl="0">
              <a:spcBef>
                <a:spcPts val="0"/>
              </a:spcBef>
              <a:spcAft>
                <a:spcPts val="0"/>
              </a:spcAft>
              <a:buClr>
                <a:schemeClr val="dk1"/>
              </a:buClr>
              <a:buSzPts val="1100"/>
              <a:buFont typeface="Arial"/>
              <a:buNone/>
            </a:pPr>
            <a:r>
              <a:rPr lang="en" sz="800">
                <a:highlight>
                  <a:srgbClr val="FFFFFF"/>
                </a:highlight>
                <a:uFill>
                  <a:noFill/>
                </a:uFill>
                <a:hlinkClick r:id="rId10"/>
              </a:rPr>
              <a:t>Late Classical Greek Sculpture</a:t>
            </a:r>
            <a:endParaRPr sz="800">
              <a:highlight>
                <a:srgbClr val="FFFFFF"/>
              </a:highlight>
              <a:uFill>
                <a:noFill/>
              </a:uFill>
              <a:hlinkClick r:id="rId10"/>
            </a:endParaRPr>
          </a:p>
          <a:p>
            <a:pPr marL="0" lvl="0" indent="0" algn="l" rtl="0">
              <a:spcBef>
                <a:spcPts val="0"/>
              </a:spcBef>
              <a:spcAft>
                <a:spcPts val="0"/>
              </a:spcAft>
              <a:buNone/>
            </a:pPr>
            <a:r>
              <a:rPr lang="en" sz="800">
                <a:highlight>
                  <a:srgbClr val="FFFFFF"/>
                </a:highlight>
              </a:rPr>
              <a:t>of the 4th century BCE.</a:t>
            </a:r>
            <a:endParaRPr/>
          </a:p>
        </p:txBody>
      </p:sp>
      <p:pic>
        <p:nvPicPr>
          <p:cNvPr id="308" name="Google Shape;308;p36"/>
          <p:cNvPicPr preferRelativeResize="0"/>
          <p:nvPr/>
        </p:nvPicPr>
        <p:blipFill>
          <a:blip r:embed="rId11">
            <a:alphaModFix/>
          </a:blip>
          <a:stretch>
            <a:fillRect/>
          </a:stretch>
        </p:blipFill>
        <p:spPr>
          <a:xfrm>
            <a:off x="5867750" y="920025"/>
            <a:ext cx="1465575" cy="2117750"/>
          </a:xfrm>
          <a:prstGeom prst="rect">
            <a:avLst/>
          </a:prstGeom>
          <a:noFill/>
          <a:ln>
            <a:noFill/>
          </a:ln>
        </p:spPr>
      </p:pic>
      <p:pic>
        <p:nvPicPr>
          <p:cNvPr id="309" name="Google Shape;309;p36"/>
          <p:cNvPicPr preferRelativeResize="0"/>
          <p:nvPr/>
        </p:nvPicPr>
        <p:blipFill>
          <a:blip r:embed="rId12">
            <a:alphaModFix/>
          </a:blip>
          <a:stretch>
            <a:fillRect/>
          </a:stretch>
        </p:blipFill>
        <p:spPr>
          <a:xfrm>
            <a:off x="6199825" y="1716050"/>
            <a:ext cx="381875" cy="3818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7"/>
          <p:cNvSpPr/>
          <p:nvPr/>
        </p:nvSpPr>
        <p:spPr>
          <a:xfrm>
            <a:off x="330825" y="2758925"/>
            <a:ext cx="1797000" cy="175500"/>
          </a:xfrm>
          <a:prstGeom prst="rect">
            <a:avLst/>
          </a:prstGeom>
          <a:solidFill>
            <a:srgbClr val="FCE5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7"/>
          <p:cNvSpPr/>
          <p:nvPr/>
        </p:nvSpPr>
        <p:spPr>
          <a:xfrm>
            <a:off x="330825" y="2911325"/>
            <a:ext cx="1322100" cy="175500"/>
          </a:xfrm>
          <a:prstGeom prst="rect">
            <a:avLst/>
          </a:prstGeom>
          <a:solidFill>
            <a:srgbClr val="FCE5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6" name="Google Shape;316;p37"/>
          <p:cNvPicPr preferRelativeResize="0"/>
          <p:nvPr/>
        </p:nvPicPr>
        <p:blipFill rotWithShape="1">
          <a:blip r:embed="rId3">
            <a:alphaModFix/>
          </a:blip>
          <a:srcRect l="43667" t="21474" r="38229" b="68112"/>
          <a:stretch/>
        </p:blipFill>
        <p:spPr>
          <a:xfrm>
            <a:off x="2059950" y="0"/>
            <a:ext cx="2666973" cy="1185313"/>
          </a:xfrm>
          <a:prstGeom prst="rect">
            <a:avLst/>
          </a:prstGeom>
          <a:noFill/>
          <a:ln>
            <a:noFill/>
          </a:ln>
        </p:spPr>
      </p:pic>
      <p:pic>
        <p:nvPicPr>
          <p:cNvPr id="317" name="Google Shape;317;p37"/>
          <p:cNvPicPr preferRelativeResize="0"/>
          <p:nvPr/>
        </p:nvPicPr>
        <p:blipFill rotWithShape="1">
          <a:blip r:embed="rId4">
            <a:alphaModFix/>
          </a:blip>
          <a:srcRect l="4510" t="47313" r="62322" b="46115"/>
          <a:stretch/>
        </p:blipFill>
        <p:spPr>
          <a:xfrm>
            <a:off x="4572000" y="223200"/>
            <a:ext cx="4382326" cy="660676"/>
          </a:xfrm>
          <a:prstGeom prst="rect">
            <a:avLst/>
          </a:prstGeom>
          <a:noFill/>
          <a:ln>
            <a:noFill/>
          </a:ln>
        </p:spPr>
      </p:pic>
      <p:sp>
        <p:nvSpPr>
          <p:cNvPr id="318" name="Google Shape;318;p37"/>
          <p:cNvSpPr txBox="1"/>
          <p:nvPr/>
        </p:nvSpPr>
        <p:spPr>
          <a:xfrm>
            <a:off x="4785325" y="1250975"/>
            <a:ext cx="4089900" cy="36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37"/>
          <p:cNvSpPr txBox="1"/>
          <p:nvPr/>
        </p:nvSpPr>
        <p:spPr>
          <a:xfrm>
            <a:off x="4479225" y="1036275"/>
            <a:ext cx="4475100" cy="3941700"/>
          </a:xfrm>
          <a:prstGeom prst="rect">
            <a:avLst/>
          </a:prstGeom>
          <a:noFill/>
          <a:ln>
            <a:noFill/>
          </a:ln>
        </p:spPr>
        <p:txBody>
          <a:bodyPr spcFirstLastPara="1" wrap="square" lIns="91425" tIns="91425" rIns="91425" bIns="91425" anchor="t" anchorCtr="0">
            <a:noAutofit/>
          </a:bodyPr>
          <a:lstStyle/>
          <a:p>
            <a:pPr marL="152400" lvl="0" indent="0" algn="l" rtl="0">
              <a:spcBef>
                <a:spcPts val="0"/>
              </a:spcBef>
              <a:spcAft>
                <a:spcPts val="0"/>
              </a:spcAft>
              <a:buClr>
                <a:schemeClr val="dk1"/>
              </a:buClr>
              <a:buSzPts val="1100"/>
              <a:buFont typeface="Arial"/>
              <a:buNone/>
            </a:pPr>
            <a:r>
              <a:rPr lang="en" sz="1100">
                <a:latin typeface="Open Sans"/>
                <a:ea typeface="Open Sans"/>
                <a:cs typeface="Open Sans"/>
                <a:sym typeface="Open Sans"/>
              </a:rPr>
              <a:t>42,000 artists were given government approval but they were required to join the Reich Chamber of Visual Arts. Other artists fled the region. The rules of the chamber were backed by law. Artists were not allowed to be “politically unreliable” and could be expelled from the chamber if they were. If they were expelled they were forbidden to paint, forbidden to teach and were deprived of the right to exhibit their work. Shops that sold paintings were given a list of approved artists and artists who had been banned for “political unreliability”. The Gestapo made surprise unannounced visits to art studios to ensure that they were doing all that was required of them – painting as the state required them to paint.</a:t>
            </a:r>
            <a:endParaRPr sz="1100">
              <a:latin typeface="Open Sans"/>
              <a:ea typeface="Open Sans"/>
              <a:cs typeface="Open Sans"/>
              <a:sym typeface="Open Sans"/>
            </a:endParaRPr>
          </a:p>
          <a:p>
            <a:pPr marL="152400" lvl="0" indent="0" algn="l" rtl="0">
              <a:spcBef>
                <a:spcPts val="1800"/>
              </a:spcBef>
              <a:spcAft>
                <a:spcPts val="1800"/>
              </a:spcAft>
              <a:buNone/>
            </a:pPr>
            <a:r>
              <a:rPr lang="en" sz="1100">
                <a:latin typeface="Open Sans"/>
                <a:ea typeface="Open Sans"/>
                <a:cs typeface="Open Sans"/>
                <a:sym typeface="Open Sans"/>
              </a:rPr>
              <a:t>To serve as a warning as to what was not acceptable. In 1936, Hitler created a tribunal made up of four Nazi-approved artists who were tasked with touring galleries and museums and removing “decadent art”. In total the four men removed 12,890 pieces of art including sculptures deemed degenerate or decadent. To encourage German artists to develop acceptable methods of painting, Hitler introduced several hundred art competitions with good financial rewards for the winners.</a:t>
            </a:r>
            <a:endParaRPr sz="1100">
              <a:latin typeface="Open Sans"/>
              <a:ea typeface="Open Sans"/>
              <a:cs typeface="Open Sans"/>
              <a:sym typeface="Open Sans"/>
            </a:endParaRPr>
          </a:p>
        </p:txBody>
      </p:sp>
      <p:pic>
        <p:nvPicPr>
          <p:cNvPr id="320" name="Google Shape;320;p37" descr="Adolph Hitler and the discobolus statue. Alamy: DB3X74"/>
          <p:cNvPicPr preferRelativeResize="0"/>
          <p:nvPr/>
        </p:nvPicPr>
        <p:blipFill>
          <a:blip r:embed="rId5">
            <a:alphaModFix/>
          </a:blip>
          <a:stretch>
            <a:fillRect/>
          </a:stretch>
        </p:blipFill>
        <p:spPr>
          <a:xfrm>
            <a:off x="336707" y="106974"/>
            <a:ext cx="2000693" cy="1431950"/>
          </a:xfrm>
          <a:prstGeom prst="rect">
            <a:avLst/>
          </a:prstGeom>
          <a:noFill/>
          <a:ln>
            <a:noFill/>
          </a:ln>
        </p:spPr>
      </p:pic>
      <p:sp>
        <p:nvSpPr>
          <p:cNvPr id="321" name="Google Shape;321;p37"/>
          <p:cNvSpPr txBox="1"/>
          <p:nvPr/>
        </p:nvSpPr>
        <p:spPr>
          <a:xfrm>
            <a:off x="240950" y="1752300"/>
            <a:ext cx="4089900" cy="33912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100">
                <a:latin typeface="Open Sans"/>
                <a:ea typeface="Open Sans"/>
                <a:cs typeface="Open Sans"/>
                <a:sym typeface="Open Sans"/>
              </a:rPr>
              <a:t>In its plans for a European empire, Nazi Germany harked back to the art and culture of the ancient Greeks. Hitler considered himself to be very knowledgeable with regards to art and effectively decided that there were two forms of art – un-German degenerate art of the likes of Pablo Picasso and classical realistic art that represented all that was good about </a:t>
            </a:r>
            <a:r>
              <a:rPr lang="en" sz="1100">
                <a:uFill>
                  <a:noFill/>
                </a:uFill>
                <a:latin typeface="Open Sans"/>
                <a:ea typeface="Open Sans"/>
                <a:cs typeface="Open Sans"/>
                <a:sym typeface="Open Sans"/>
                <a:hlinkClick r:id="rId6"/>
              </a:rPr>
              <a:t>Nazi Germany</a:t>
            </a:r>
            <a:r>
              <a:rPr lang="en" sz="1100">
                <a:latin typeface="Open Sans"/>
                <a:ea typeface="Open Sans"/>
                <a:cs typeface="Open Sans"/>
                <a:sym typeface="Open Sans"/>
              </a:rPr>
              <a:t> and Germans.</a:t>
            </a:r>
            <a:endParaRPr sz="1100">
              <a:latin typeface="Open Sans"/>
              <a:ea typeface="Open Sans"/>
              <a:cs typeface="Open Sans"/>
              <a:sym typeface="Open Sans"/>
            </a:endParaRPr>
          </a:p>
          <a:p>
            <a:pPr marL="0" lvl="0" indent="0" algn="l" rtl="0">
              <a:lnSpc>
                <a:spcPct val="100000"/>
              </a:lnSpc>
              <a:spcBef>
                <a:spcPts val="0"/>
              </a:spcBef>
              <a:spcAft>
                <a:spcPts val="0"/>
              </a:spcAft>
              <a:buNone/>
            </a:pPr>
            <a:endParaRPr sz="1100">
              <a:latin typeface="Open Sans"/>
              <a:ea typeface="Open Sans"/>
              <a:cs typeface="Open Sans"/>
              <a:sym typeface="Open Sans"/>
            </a:endParaRPr>
          </a:p>
          <a:p>
            <a:pPr marL="0" lvl="0" indent="0" algn="l" rtl="0">
              <a:lnSpc>
                <a:spcPct val="100000"/>
              </a:lnSpc>
              <a:spcBef>
                <a:spcPts val="0"/>
              </a:spcBef>
              <a:spcAft>
                <a:spcPts val="0"/>
              </a:spcAft>
              <a:buNone/>
            </a:pPr>
            <a:r>
              <a:rPr lang="en" sz="1100">
                <a:latin typeface="Open Sans"/>
                <a:ea typeface="Open Sans"/>
                <a:cs typeface="Open Sans"/>
                <a:sym typeface="Open Sans"/>
              </a:rPr>
              <a:t>One particular piece – a statue of a discus thrower – so inspired Hitler that he bought it for the German nation. In the muscular white marble figure Hitler saw an ideal that he wanted to recreate in Germany – a nation of strong, pure people and a civilisation that could live up to the high standards of the ancients. During these dark years, German art was forced to echo Greek and Roman classical art. Other forms of art were called degenerate and were banned.</a:t>
            </a:r>
            <a:endParaRPr sz="1100">
              <a:latin typeface="Open Sans"/>
              <a:ea typeface="Open Sans"/>
              <a:cs typeface="Open Sans"/>
              <a:sym typeface="Open Sans"/>
            </a:endParaRPr>
          </a:p>
        </p:txBody>
      </p:sp>
      <p:sp>
        <p:nvSpPr>
          <p:cNvPr id="322" name="Google Shape;322;p37"/>
          <p:cNvSpPr txBox="1"/>
          <p:nvPr/>
        </p:nvSpPr>
        <p:spPr>
          <a:xfrm>
            <a:off x="1900725" y="1036275"/>
            <a:ext cx="2622600" cy="660600"/>
          </a:xfrm>
          <a:prstGeom prst="rect">
            <a:avLst/>
          </a:prstGeom>
          <a:noFill/>
          <a:ln>
            <a:noFill/>
          </a:ln>
        </p:spPr>
        <p:txBody>
          <a:bodyPr spcFirstLastPara="1" wrap="square" lIns="91425" tIns="91425" rIns="91425" bIns="91425" anchor="t" anchorCtr="0">
            <a:noAutofit/>
          </a:bodyPr>
          <a:lstStyle/>
          <a:p>
            <a:pPr marL="457200" marR="152400" lvl="0" indent="0" algn="l" rtl="0">
              <a:lnSpc>
                <a:spcPct val="115000"/>
              </a:lnSpc>
              <a:spcBef>
                <a:spcPts val="0"/>
              </a:spcBef>
              <a:spcAft>
                <a:spcPts val="2400"/>
              </a:spcAft>
              <a:buClr>
                <a:schemeClr val="dk1"/>
              </a:buClr>
              <a:buSzPts val="1100"/>
              <a:buFont typeface="Arial"/>
              <a:buNone/>
            </a:pPr>
            <a:r>
              <a:rPr lang="en" sz="750">
                <a:solidFill>
                  <a:srgbClr val="333333"/>
                </a:solidFill>
              </a:rPr>
              <a:t>The imagery of the discobolus statue featured in Leni Riefenstahl's film covering the 1936 Nazi Olympics in Berlin.</a:t>
            </a:r>
            <a:endParaRPr/>
          </a:p>
        </p:txBody>
      </p:sp>
      <p:sp>
        <p:nvSpPr>
          <p:cNvPr id="323" name="Google Shape;323;p37"/>
          <p:cNvSpPr txBox="1"/>
          <p:nvPr/>
        </p:nvSpPr>
        <p:spPr>
          <a:xfrm>
            <a:off x="258525" y="1696875"/>
            <a:ext cx="3615000" cy="38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The Fine Arts Standards</a:t>
            </a:r>
            <a:endParaRPr>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5"/>
                                        </p:tgtEl>
                                        <p:attrNameLst>
                                          <p:attrName>style.visibility</p:attrName>
                                        </p:attrNameLst>
                                      </p:cBhvr>
                                      <p:to>
                                        <p:strVal val="visible"/>
                                      </p:to>
                                    </p:set>
                                    <p:animEffect transition="in" filter="fade">
                                      <p:cBhvr>
                                        <p:cTn id="7" dur="1000"/>
                                        <p:tgtEl>
                                          <p:spTgt spid="315"/>
                                        </p:tgtEl>
                                      </p:cBhvr>
                                    </p:animEffect>
                                  </p:childTnLst>
                                </p:cTn>
                              </p:par>
                              <p:par>
                                <p:cTn id="8" presetID="10" presetClass="entr" presetSubtype="0" fill="hold" nodeType="withEffect">
                                  <p:stCondLst>
                                    <p:cond delay="0"/>
                                  </p:stCondLst>
                                  <p:childTnLst>
                                    <p:set>
                                      <p:cBhvr>
                                        <p:cTn id="9" dur="1" fill="hold">
                                          <p:stCondLst>
                                            <p:cond delay="0"/>
                                          </p:stCondLst>
                                        </p:cTn>
                                        <p:tgtEl>
                                          <p:spTgt spid="314"/>
                                        </p:tgtEl>
                                        <p:attrNameLst>
                                          <p:attrName>style.visibility</p:attrName>
                                        </p:attrNameLst>
                                      </p:cBhvr>
                                      <p:to>
                                        <p:strVal val="visible"/>
                                      </p:to>
                                    </p:set>
                                    <p:animEffect transition="in" filter="fade">
                                      <p:cBhvr>
                                        <p:cTn id="10" dur="1000"/>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pic>
        <p:nvPicPr>
          <p:cNvPr id="328" name="Google Shape;328;p38"/>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329" name="Google Shape;329;p38"/>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30" name="Google Shape;330;p38"/>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2   •   W E E K   11</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E7DBA8FE-7BF3-16CC-C47F-F20A4D5185CA}"/>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9"/>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sp>
        <p:nvSpPr>
          <p:cNvPr id="336" name="Google Shape;336;p39"/>
          <p:cNvSpPr txBox="1"/>
          <p:nvPr/>
        </p:nvSpPr>
        <p:spPr>
          <a:xfrm>
            <a:off x="122775" y="783150"/>
            <a:ext cx="6297600" cy="418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Open Sans"/>
                <a:ea typeface="Open Sans"/>
                <a:cs typeface="Open Sans"/>
                <a:sym typeface="Open Sans"/>
              </a:rPr>
              <a:t>Roman Mosaics - </a:t>
            </a:r>
            <a:r>
              <a:rPr lang="en" b="1">
                <a:solidFill>
                  <a:srgbClr val="000006"/>
                </a:solidFill>
                <a:latin typeface="Open Sans"/>
                <a:ea typeface="Open Sans"/>
                <a:cs typeface="Open Sans"/>
                <a:sym typeface="Open Sans"/>
              </a:rPr>
              <a:t>Mosaics as an Art Form</a:t>
            </a:r>
            <a:endParaRPr b="1">
              <a:solidFill>
                <a:srgbClr val="00000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Found: Mainly on floor in private buildings</a:t>
            </a:r>
            <a:endParaRPr sz="11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Subject: Mythological scenes, daily life, animals, sports, patterns</a:t>
            </a:r>
            <a:endParaRPr sz="11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Common Characteristics: Drew in pattern books, connection with part of the world, geometric frames, 2-D art seen from multiple perspectives dependant upon where stood with minimal backgrounds - ideal for heavenly divinities or sea creatures</a:t>
            </a:r>
            <a:endParaRPr sz="1100">
              <a:solidFill>
                <a:srgbClr val="000006"/>
              </a:solidFill>
              <a:latin typeface="Open Sans"/>
              <a:ea typeface="Open Sans"/>
              <a:cs typeface="Open Sans"/>
              <a:sym typeface="Open Sans"/>
            </a:endParaRPr>
          </a:p>
          <a:p>
            <a:pPr marL="0" lvl="0" indent="0" algn="l" rtl="0">
              <a:spcBef>
                <a:spcPts val="0"/>
              </a:spcBef>
              <a:spcAft>
                <a:spcPts val="0"/>
              </a:spcAft>
              <a:buNone/>
            </a:pPr>
            <a:endParaRPr sz="1100">
              <a:solidFill>
                <a:srgbClr val="000006"/>
              </a:solidFill>
              <a:latin typeface="Open Sans"/>
              <a:ea typeface="Open Sans"/>
              <a:cs typeface="Open Sans"/>
              <a:sym typeface="Open Sans"/>
            </a:endParaRPr>
          </a:p>
          <a:p>
            <a:pPr marL="0" lvl="0" indent="0" algn="l" rtl="0">
              <a:lnSpc>
                <a:spcPct val="115000"/>
              </a:lnSpc>
              <a:spcBef>
                <a:spcPts val="0"/>
              </a:spcBef>
              <a:spcAft>
                <a:spcPts val="0"/>
              </a:spcAft>
              <a:buNone/>
            </a:pPr>
            <a:r>
              <a:rPr lang="en" sz="1100">
                <a:solidFill>
                  <a:srgbClr val="000006"/>
                </a:solidFill>
                <a:latin typeface="Open Sans"/>
                <a:ea typeface="Open Sans"/>
                <a:cs typeface="Open Sans"/>
                <a:sym typeface="Open Sans"/>
              </a:rPr>
              <a:t>Mosaic is an arrangement of small cubes or tesserae made of different colored stone, terracotta, or glass. There is therefore an overall trompe l'oeil (trick of the eye) effect in creating naturalistic patterns from unpromising materials in a most unexpected way. </a:t>
            </a:r>
            <a:endParaRPr sz="1100">
              <a:solidFill>
                <a:srgbClr val="000006"/>
              </a:solidFill>
              <a:latin typeface="Open Sans"/>
              <a:ea typeface="Open Sans"/>
              <a:cs typeface="Open Sans"/>
              <a:sym typeface="Open Sans"/>
            </a:endParaRPr>
          </a:p>
          <a:p>
            <a:pPr marL="0" lvl="0" indent="0" algn="l" rtl="0">
              <a:lnSpc>
                <a:spcPct val="115000"/>
              </a:lnSpc>
              <a:spcBef>
                <a:spcPts val="1500"/>
              </a:spcBef>
              <a:spcAft>
                <a:spcPts val="0"/>
              </a:spcAft>
              <a:buClr>
                <a:schemeClr val="dk1"/>
              </a:buClr>
              <a:buSzPts val="1100"/>
              <a:buFont typeface="Arial"/>
              <a:buNone/>
            </a:pPr>
            <a:r>
              <a:rPr lang="en" sz="1100">
                <a:solidFill>
                  <a:srgbClr val="000006"/>
                </a:solidFill>
                <a:latin typeface="Open Sans"/>
                <a:ea typeface="Open Sans"/>
                <a:cs typeface="Open Sans"/>
                <a:sym typeface="Open Sans"/>
              </a:rPr>
              <a:t>Specialty: The </a:t>
            </a:r>
            <a:r>
              <a:rPr lang="en" sz="1100" i="1">
                <a:solidFill>
                  <a:srgbClr val="000006"/>
                </a:solidFill>
                <a:latin typeface="Open Sans"/>
                <a:ea typeface="Open Sans"/>
                <a:cs typeface="Open Sans"/>
                <a:sym typeface="Open Sans"/>
              </a:rPr>
              <a:t>vermiculatum</a:t>
            </a:r>
            <a:r>
              <a:rPr lang="en" sz="1100">
                <a:solidFill>
                  <a:srgbClr val="000006"/>
                </a:solidFill>
                <a:latin typeface="Open Sans"/>
                <a:ea typeface="Open Sans"/>
                <a:cs typeface="Open Sans"/>
                <a:sym typeface="Open Sans"/>
              </a:rPr>
              <a:t> (wormlike) technique, in which very small cubes measuring no more than 5/32 inch (4 millimeters) on each side were used. They were very costly and relatively small in size. Made as separate panels known as </a:t>
            </a:r>
            <a:r>
              <a:rPr lang="en" sz="1100" i="1">
                <a:solidFill>
                  <a:srgbClr val="000006"/>
                </a:solidFill>
                <a:latin typeface="Open Sans"/>
                <a:ea typeface="Open Sans"/>
                <a:cs typeface="Open Sans"/>
                <a:sym typeface="Open Sans"/>
              </a:rPr>
              <a:t>emblemata</a:t>
            </a:r>
            <a:r>
              <a:rPr lang="en" sz="1100">
                <a:solidFill>
                  <a:srgbClr val="000006"/>
                </a:solidFill>
                <a:latin typeface="Open Sans"/>
                <a:ea typeface="Open Sans"/>
                <a:cs typeface="Open Sans"/>
                <a:sym typeface="Open Sans"/>
              </a:rPr>
              <a:t> and set in floors of larger-sized tesserae. Entire mosaics could also be designed to provide specific trompe l'oeil effects, the most famous of which is the </a:t>
            </a:r>
            <a:r>
              <a:rPr lang="en" sz="1100" i="1">
                <a:solidFill>
                  <a:srgbClr val="000006"/>
                </a:solidFill>
                <a:latin typeface="Open Sans"/>
                <a:ea typeface="Open Sans"/>
                <a:cs typeface="Open Sans"/>
                <a:sym typeface="Open Sans"/>
              </a:rPr>
              <a:t>asarotos oikos</a:t>
            </a:r>
            <a:r>
              <a:rPr lang="en" sz="1100">
                <a:solidFill>
                  <a:srgbClr val="000006"/>
                </a:solidFill>
                <a:latin typeface="Open Sans"/>
                <a:ea typeface="Open Sans"/>
                <a:cs typeface="Open Sans"/>
                <a:sym typeface="Open Sans"/>
              </a:rPr>
              <a:t> (unswept room) mosaic, </a:t>
            </a:r>
            <a:endParaRPr sz="1100">
              <a:solidFill>
                <a:srgbClr val="000006"/>
              </a:solidFill>
              <a:latin typeface="Open Sans"/>
              <a:ea typeface="Open Sans"/>
              <a:cs typeface="Open Sans"/>
              <a:sym typeface="Open Sans"/>
            </a:endParaRPr>
          </a:p>
          <a:p>
            <a:pPr marL="0" lvl="0" indent="0" algn="l" rtl="0">
              <a:lnSpc>
                <a:spcPct val="115000"/>
              </a:lnSpc>
              <a:spcBef>
                <a:spcPts val="1500"/>
              </a:spcBef>
              <a:spcAft>
                <a:spcPts val="0"/>
              </a:spcAft>
              <a:buClr>
                <a:schemeClr val="dk1"/>
              </a:buClr>
              <a:buSzPts val="1100"/>
              <a:buFont typeface="Arial"/>
              <a:buNone/>
            </a:pPr>
            <a:r>
              <a:rPr lang="en" sz="1100">
                <a:solidFill>
                  <a:srgbClr val="000006"/>
                </a:solidFill>
                <a:latin typeface="Open Sans"/>
                <a:ea typeface="Open Sans"/>
                <a:cs typeface="Open Sans"/>
                <a:sym typeface="Open Sans"/>
              </a:rPr>
              <a:t>Mosaics are highly characteristic of the Roman world and provide valuable information about the tastes and preoccupations of at least the well-to-do who commissioned their production. Roman mosaics developed a variety of geometric and floral patterns. Mosaics retain their appeal and are still used today to decorate many public places, including subways in NYC. </a:t>
            </a:r>
            <a:r>
              <a:rPr lang="en" sz="1100" b="1">
                <a:solidFill>
                  <a:srgbClr val="000006"/>
                </a:solidFill>
                <a:latin typeface="Open Sans"/>
                <a:ea typeface="Open Sans"/>
                <a:cs typeface="Open Sans"/>
                <a:sym typeface="Open Sans"/>
              </a:rPr>
              <a:t>DESIGN YOUR OWN MOSAIC, WHAT WOULD YOUR SUBJECT OR PATTERN BE?</a:t>
            </a:r>
            <a:endParaRPr sz="1100" b="1">
              <a:solidFill>
                <a:srgbClr val="000006"/>
              </a:solidFill>
              <a:latin typeface="Open Sans"/>
              <a:ea typeface="Open Sans"/>
              <a:cs typeface="Open Sans"/>
              <a:sym typeface="Open Sans"/>
            </a:endParaRPr>
          </a:p>
          <a:p>
            <a:pPr marL="0" lvl="0" indent="0" algn="l" rtl="0">
              <a:spcBef>
                <a:spcPts val="1500"/>
              </a:spcBef>
              <a:spcAft>
                <a:spcPts val="0"/>
              </a:spcAft>
              <a:buNone/>
            </a:pPr>
            <a:endParaRPr sz="1100">
              <a:latin typeface="Open Sans"/>
              <a:ea typeface="Open Sans"/>
              <a:cs typeface="Open Sans"/>
              <a:sym typeface="Open Sans"/>
            </a:endParaRPr>
          </a:p>
        </p:txBody>
      </p:sp>
      <p:pic>
        <p:nvPicPr>
          <p:cNvPr id="337" name="Google Shape;337;p39"/>
          <p:cNvPicPr preferRelativeResize="0"/>
          <p:nvPr/>
        </p:nvPicPr>
        <p:blipFill>
          <a:blip r:embed="rId4">
            <a:alphaModFix/>
          </a:blip>
          <a:stretch>
            <a:fillRect/>
          </a:stretch>
        </p:blipFill>
        <p:spPr>
          <a:xfrm>
            <a:off x="6503825" y="3562500"/>
            <a:ext cx="2516774" cy="1165625"/>
          </a:xfrm>
          <a:prstGeom prst="rect">
            <a:avLst/>
          </a:prstGeom>
          <a:noFill/>
          <a:ln>
            <a:noFill/>
          </a:ln>
        </p:spPr>
      </p:pic>
      <p:pic>
        <p:nvPicPr>
          <p:cNvPr id="338" name="Google Shape;338;p39"/>
          <p:cNvPicPr preferRelativeResize="0"/>
          <p:nvPr/>
        </p:nvPicPr>
        <p:blipFill>
          <a:blip r:embed="rId5">
            <a:alphaModFix/>
          </a:blip>
          <a:stretch>
            <a:fillRect/>
          </a:stretch>
        </p:blipFill>
        <p:spPr>
          <a:xfrm>
            <a:off x="6492300" y="1570400"/>
            <a:ext cx="2539826" cy="1773645"/>
          </a:xfrm>
          <a:prstGeom prst="rect">
            <a:avLst/>
          </a:prstGeom>
          <a:noFill/>
          <a:ln>
            <a:noFill/>
          </a:ln>
        </p:spPr>
      </p:pic>
      <p:sp>
        <p:nvSpPr>
          <p:cNvPr id="339" name="Google Shape;339;p39"/>
          <p:cNvSpPr txBox="1"/>
          <p:nvPr/>
        </p:nvSpPr>
        <p:spPr>
          <a:xfrm>
            <a:off x="7709025" y="3301625"/>
            <a:ext cx="1388400" cy="3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The unswept room</a:t>
            </a:r>
            <a:endParaRPr sz="1000">
              <a:latin typeface="Open Sans"/>
              <a:ea typeface="Open Sans"/>
              <a:cs typeface="Open Sans"/>
              <a:sym typeface="Open Sans"/>
            </a:endParaRPr>
          </a:p>
        </p:txBody>
      </p:sp>
      <p:pic>
        <p:nvPicPr>
          <p:cNvPr id="340" name="Google Shape;340;p39"/>
          <p:cNvPicPr preferRelativeResize="0"/>
          <p:nvPr/>
        </p:nvPicPr>
        <p:blipFill>
          <a:blip r:embed="rId6">
            <a:alphaModFix/>
          </a:blip>
          <a:stretch>
            <a:fillRect/>
          </a:stretch>
        </p:blipFill>
        <p:spPr>
          <a:xfrm>
            <a:off x="6462094" y="1037850"/>
            <a:ext cx="2600225" cy="373567"/>
          </a:xfrm>
          <a:prstGeom prst="rect">
            <a:avLst/>
          </a:prstGeom>
          <a:noFill/>
          <a:ln>
            <a:noFill/>
          </a:ln>
        </p:spPr>
      </p:pic>
      <p:sp>
        <p:nvSpPr>
          <p:cNvPr id="341" name="Google Shape;341;p39"/>
          <p:cNvSpPr txBox="1"/>
          <p:nvPr/>
        </p:nvSpPr>
        <p:spPr>
          <a:xfrm>
            <a:off x="6522875" y="4692350"/>
            <a:ext cx="2497800" cy="326100"/>
          </a:xfrm>
          <a:prstGeom prst="rect">
            <a:avLst/>
          </a:prstGeom>
          <a:noFill/>
          <a:ln>
            <a:noFill/>
          </a:ln>
        </p:spPr>
        <p:txBody>
          <a:bodyPr spcFirstLastPara="1" wrap="square" lIns="91425" tIns="91425" rIns="91425" bIns="91425" anchor="t" anchorCtr="0">
            <a:noAutofit/>
          </a:bodyPr>
          <a:lstStyle/>
          <a:p>
            <a:pPr marL="0" lvl="0" indent="0" algn="r" rtl="0">
              <a:lnSpc>
                <a:spcPct val="116600"/>
              </a:lnSpc>
              <a:spcBef>
                <a:spcPts val="0"/>
              </a:spcBef>
              <a:spcAft>
                <a:spcPts val="0"/>
              </a:spcAft>
              <a:buClr>
                <a:schemeClr val="dk1"/>
              </a:buClr>
              <a:buSzPts val="1100"/>
              <a:buFont typeface="Arial"/>
              <a:buNone/>
            </a:pPr>
            <a:r>
              <a:rPr lang="en" sz="1000">
                <a:solidFill>
                  <a:srgbClr val="000006"/>
                </a:solidFill>
                <a:latin typeface="Open Sans"/>
                <a:ea typeface="Open Sans"/>
                <a:cs typeface="Open Sans"/>
                <a:sym typeface="Open Sans"/>
              </a:rPr>
              <a:t>Roman Mosaic from Lod, Israel</a:t>
            </a:r>
            <a:endParaRPr sz="1000">
              <a:solidFill>
                <a:srgbClr val="000006"/>
              </a:solidFill>
              <a:latin typeface="Open Sans"/>
              <a:ea typeface="Open Sans"/>
              <a:cs typeface="Open Sans"/>
              <a:sym typeface="Open Sans"/>
            </a:endParaRPr>
          </a:p>
          <a:p>
            <a:pPr marL="0" lvl="0" indent="0" algn="r" rtl="0">
              <a:spcBef>
                <a:spcPts val="1500"/>
              </a:spcBef>
              <a:spcAft>
                <a:spcPts val="0"/>
              </a:spcAft>
              <a:buNone/>
            </a:pPr>
            <a:endParaRPr sz="1000">
              <a:latin typeface="Open Sans"/>
              <a:ea typeface="Open Sans"/>
              <a:cs typeface="Open Sans"/>
              <a:sym typeface="Open Sans"/>
            </a:endParaRPr>
          </a:p>
        </p:txBody>
      </p:sp>
      <p:pic>
        <p:nvPicPr>
          <p:cNvPr id="342" name="Google Shape;342;p39"/>
          <p:cNvPicPr preferRelativeResize="0"/>
          <p:nvPr/>
        </p:nvPicPr>
        <p:blipFill rotWithShape="1">
          <a:blip r:embed="rId7">
            <a:alphaModFix/>
          </a:blip>
          <a:srcRect r="59484" b="80988"/>
          <a:stretch/>
        </p:blipFill>
        <p:spPr>
          <a:xfrm>
            <a:off x="4718150" y="145050"/>
            <a:ext cx="2516775" cy="75425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Google Shape;347;p40"/>
          <p:cNvPicPr preferRelativeResize="0"/>
          <p:nvPr/>
        </p:nvPicPr>
        <p:blipFill>
          <a:blip r:embed="rId3">
            <a:alphaModFix/>
          </a:blip>
          <a:stretch>
            <a:fillRect/>
          </a:stretch>
        </p:blipFill>
        <p:spPr>
          <a:xfrm>
            <a:off x="4495800" y="153788"/>
            <a:ext cx="2609850" cy="828675"/>
          </a:xfrm>
          <a:prstGeom prst="rect">
            <a:avLst/>
          </a:prstGeom>
          <a:noFill/>
          <a:ln>
            <a:noFill/>
          </a:ln>
        </p:spPr>
      </p:pic>
      <p:sp>
        <p:nvSpPr>
          <p:cNvPr id="348" name="Google Shape;348;p40"/>
          <p:cNvSpPr txBox="1"/>
          <p:nvPr/>
        </p:nvSpPr>
        <p:spPr>
          <a:xfrm>
            <a:off x="6908863" y="448275"/>
            <a:ext cx="24786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Economica"/>
                <a:ea typeface="Economica"/>
                <a:cs typeface="Economica"/>
                <a:sym typeface="Economica"/>
              </a:rPr>
              <a:t>of The Colosseum</a:t>
            </a:r>
            <a:endParaRPr sz="2400">
              <a:latin typeface="Economica"/>
              <a:ea typeface="Economica"/>
              <a:cs typeface="Economica"/>
              <a:sym typeface="Economica"/>
            </a:endParaRPr>
          </a:p>
        </p:txBody>
      </p:sp>
      <p:pic>
        <p:nvPicPr>
          <p:cNvPr id="349" name="Google Shape;349;p40"/>
          <p:cNvPicPr preferRelativeResize="0"/>
          <p:nvPr/>
        </p:nvPicPr>
        <p:blipFill rotWithShape="1">
          <a:blip r:embed="rId4">
            <a:alphaModFix/>
          </a:blip>
          <a:srcRect l="4510" t="16822" r="62322" b="77167"/>
          <a:stretch/>
        </p:blipFill>
        <p:spPr>
          <a:xfrm>
            <a:off x="189675" y="210155"/>
            <a:ext cx="4382326" cy="613651"/>
          </a:xfrm>
          <a:prstGeom prst="rect">
            <a:avLst/>
          </a:prstGeom>
          <a:noFill/>
          <a:ln>
            <a:noFill/>
          </a:ln>
        </p:spPr>
      </p:pic>
      <p:sp>
        <p:nvSpPr>
          <p:cNvPr id="350" name="Google Shape;350;p40"/>
          <p:cNvSpPr txBox="1"/>
          <p:nvPr/>
        </p:nvSpPr>
        <p:spPr>
          <a:xfrm>
            <a:off x="189675" y="1030575"/>
            <a:ext cx="4099800" cy="387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50" b="1">
                <a:latin typeface="Open Sans"/>
                <a:ea typeface="Open Sans"/>
                <a:cs typeface="Open Sans"/>
                <a:sym typeface="Open Sans"/>
              </a:rPr>
              <a:t>1. ITS ORIGINAL NAME WAS THE FLAVIAN AMPHITHEATER. </a:t>
            </a:r>
            <a:r>
              <a:rPr lang="en" sz="1050">
                <a:latin typeface="Open Sans"/>
                <a:ea typeface="Open Sans"/>
                <a:cs typeface="Open Sans"/>
                <a:sym typeface="Open Sans"/>
              </a:rPr>
              <a:t>Three generations the ‘Flavian Emperors’ oversaw the project from 70 - 80 CE. Known in Latin as </a:t>
            </a:r>
            <a:r>
              <a:rPr lang="en" sz="1050" i="1">
                <a:latin typeface="Open Sans"/>
                <a:ea typeface="Open Sans"/>
                <a:cs typeface="Open Sans"/>
                <a:sym typeface="Open Sans"/>
              </a:rPr>
              <a:t>Ampitheatrum Flavium</a:t>
            </a:r>
            <a:r>
              <a:rPr lang="en" sz="1050">
                <a:latin typeface="Open Sans"/>
                <a:ea typeface="Open Sans"/>
                <a:cs typeface="Open Sans"/>
                <a:sym typeface="Open Sans"/>
              </a:rPr>
              <a:t>.</a:t>
            </a:r>
            <a:endParaRPr sz="105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50" b="1">
                <a:latin typeface="Open Sans"/>
                <a:ea typeface="Open Sans"/>
                <a:cs typeface="Open Sans"/>
                <a:sym typeface="Open Sans"/>
              </a:rPr>
              <a:t>2. IT WAS BUILT ON A FORMER LAKE.</a:t>
            </a:r>
            <a:r>
              <a:rPr lang="en" sz="1050">
                <a:latin typeface="Open Sans"/>
                <a:ea typeface="Open Sans"/>
                <a:cs typeface="Open Sans"/>
                <a:sym typeface="Open Sans"/>
              </a:rPr>
              <a:t>Nero’s artificial lake was filled in and became the site of the Colosseum.</a:t>
            </a:r>
            <a:endParaRPr sz="105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50" b="1">
                <a:latin typeface="Open Sans"/>
                <a:ea typeface="Open Sans"/>
                <a:cs typeface="Open Sans"/>
                <a:sym typeface="Open Sans"/>
              </a:rPr>
              <a:t>3. IT WAS THE LARGEST AMPHITHEATER EVER BUILT. </a:t>
            </a:r>
            <a:r>
              <a:rPr lang="en" sz="1050">
                <a:latin typeface="Open Sans"/>
                <a:ea typeface="Open Sans"/>
                <a:cs typeface="Open Sans"/>
                <a:sym typeface="Open Sans"/>
              </a:rPr>
              <a:t>The </a:t>
            </a:r>
            <a:r>
              <a:rPr lang="en" sz="1050">
                <a:uFill>
                  <a:noFill/>
                </a:uFill>
                <a:latin typeface="Open Sans"/>
                <a:ea typeface="Open Sans"/>
                <a:cs typeface="Open Sans"/>
                <a:sym typeface="Open Sans"/>
                <a:hlinkClick r:id="rId5"/>
              </a:rPr>
              <a:t>Colosseum</a:t>
            </a:r>
            <a:r>
              <a:rPr lang="en" sz="1050">
                <a:latin typeface="Open Sans"/>
                <a:ea typeface="Open Sans"/>
                <a:cs typeface="Open Sans"/>
                <a:sym typeface="Open Sans"/>
              </a:rPr>
              <a:t> is a freestanding structure of concrete and stone. Its </a:t>
            </a:r>
            <a:r>
              <a:rPr lang="en" sz="1050">
                <a:uFill>
                  <a:noFill/>
                </a:uFill>
                <a:latin typeface="Open Sans"/>
                <a:ea typeface="Open Sans"/>
                <a:cs typeface="Open Sans"/>
                <a:sym typeface="Open Sans"/>
                <a:hlinkClick r:id="rId6"/>
              </a:rPr>
              <a:t>shape</a:t>
            </a:r>
            <a:r>
              <a:rPr lang="en" sz="1050">
                <a:latin typeface="Open Sans"/>
                <a:ea typeface="Open Sans"/>
                <a:cs typeface="Open Sans"/>
                <a:sym typeface="Open Sans"/>
              </a:rPr>
              <a:t> is roughly elliptical (615 feet long, 510 feet wide, and 157 feet high).  It’s the largest amphitheater in the Roman world and the biggest ever constructed.</a:t>
            </a:r>
            <a:endParaRPr sz="105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50" b="1">
                <a:latin typeface="Open Sans"/>
                <a:ea typeface="Open Sans"/>
                <a:cs typeface="Open Sans"/>
                <a:sym typeface="Open Sans"/>
              </a:rPr>
              <a:t>4. THE AMPHITHEATER INCLUDED A SEATING CHART </a:t>
            </a:r>
            <a:r>
              <a:rPr lang="en" sz="1050">
                <a:latin typeface="Open Sans"/>
                <a:ea typeface="Open Sans"/>
                <a:cs typeface="Open Sans"/>
                <a:sym typeface="Open Sans"/>
              </a:rPr>
              <a:t>based on their social status and wealth. </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b="1">
                <a:latin typeface="Open Sans"/>
                <a:ea typeface="Open Sans"/>
                <a:cs typeface="Open Sans"/>
                <a:sym typeface="Open Sans"/>
              </a:rPr>
              <a:t>5. THE COLOSSEUM COULD SEAT 50,000. </a:t>
            </a:r>
            <a:r>
              <a:rPr lang="en" sz="1050">
                <a:latin typeface="Open Sans"/>
                <a:ea typeface="Open Sans"/>
                <a:cs typeface="Open Sans"/>
                <a:sym typeface="Open Sans"/>
              </a:rPr>
              <a:t>Seat width at aprox. </a:t>
            </a:r>
            <a:r>
              <a:rPr lang="en" sz="1050">
                <a:uFill>
                  <a:noFill/>
                </a:uFill>
                <a:latin typeface="Open Sans"/>
                <a:ea typeface="Open Sans"/>
                <a:cs typeface="Open Sans"/>
                <a:sym typeface="Open Sans"/>
                <a:hlinkClick r:id="rId7"/>
              </a:rPr>
              <a:t>14 -in/person</a:t>
            </a:r>
            <a:r>
              <a:rPr lang="en" sz="1050">
                <a:latin typeface="Open Sans"/>
                <a:ea typeface="Open Sans"/>
                <a:cs typeface="Open Sans"/>
                <a:sym typeface="Open Sans"/>
              </a:rPr>
              <a:t>, it could hold massive crowds.</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b="1">
                <a:solidFill>
                  <a:schemeClr val="dk1"/>
                </a:solidFill>
                <a:latin typeface="Open Sans"/>
                <a:ea typeface="Open Sans"/>
                <a:cs typeface="Open Sans"/>
                <a:sym typeface="Open Sans"/>
              </a:rPr>
              <a:t>6. THE COLOSSEUM WAS A GRAVEYARD FOR THOUSANDS OF ANIMALS. </a:t>
            </a:r>
            <a:r>
              <a:rPr lang="en" sz="1050">
                <a:solidFill>
                  <a:schemeClr val="dk1"/>
                </a:solidFill>
                <a:latin typeface="Open Sans"/>
                <a:ea typeface="Open Sans"/>
                <a:cs typeface="Open Sans"/>
                <a:sym typeface="Open Sans"/>
              </a:rPr>
              <a:t>Romans </a:t>
            </a:r>
            <a:r>
              <a:rPr lang="en" sz="1050">
                <a:solidFill>
                  <a:schemeClr val="dk1"/>
                </a:solidFill>
                <a:uFill>
                  <a:noFill/>
                </a:uFill>
                <a:latin typeface="Open Sans"/>
                <a:ea typeface="Open Sans"/>
                <a:cs typeface="Open Sans"/>
                <a:sym typeface="Open Sans"/>
                <a:hlinkClick r:id="rId8">
                  <a:extLst>
                    <a:ext uri="{A12FA001-AC4F-418D-AE19-62706E023703}">
                      <ahyp:hlinkClr xmlns:ahyp="http://schemas.microsoft.com/office/drawing/2018/hyperlinkcolor" val="tx"/>
                    </a:ext>
                  </a:extLst>
                </a:hlinkClick>
              </a:rPr>
              <a:t>staged</a:t>
            </a:r>
            <a:r>
              <a:rPr lang="en" sz="1050">
                <a:solidFill>
                  <a:schemeClr val="dk1"/>
                </a:solidFill>
                <a:latin typeface="Open Sans"/>
                <a:ea typeface="Open Sans"/>
                <a:cs typeface="Open Sans"/>
                <a:sym typeface="Open Sans"/>
              </a:rPr>
              <a:t> hunts and wild animal fights that left scores of elephants, tigers, lions, bears, hippos, and other exotic creatures wounded and dead. 9,000 animals were </a:t>
            </a:r>
            <a:r>
              <a:rPr lang="en" sz="1050">
                <a:solidFill>
                  <a:schemeClr val="dk1"/>
                </a:solidFill>
                <a:uFill>
                  <a:noFill/>
                </a:uFill>
                <a:latin typeface="Open Sans"/>
                <a:ea typeface="Open Sans"/>
                <a:cs typeface="Open Sans"/>
                <a:sym typeface="Open Sans"/>
                <a:hlinkClick r:id="rId9">
                  <a:extLst>
                    <a:ext uri="{A12FA001-AC4F-418D-AE19-62706E023703}">
                      <ahyp:hlinkClr xmlns:ahyp="http://schemas.microsoft.com/office/drawing/2018/hyperlinkcolor" val="tx"/>
                    </a:ext>
                  </a:extLst>
                </a:hlinkClick>
              </a:rPr>
              <a:t>killed</a:t>
            </a:r>
            <a:r>
              <a:rPr lang="en" sz="1050">
                <a:solidFill>
                  <a:schemeClr val="dk1"/>
                </a:solidFill>
                <a:latin typeface="Open Sans"/>
                <a:ea typeface="Open Sans"/>
                <a:cs typeface="Open Sans"/>
                <a:sym typeface="Open Sans"/>
              </a:rPr>
              <a:t> during the opening ceremonies alone, and 11,000 were killed during a 123-day festival held by the Emperor Trajan.</a:t>
            </a:r>
            <a:endParaRPr sz="1050">
              <a:solidFill>
                <a:schemeClr val="dk1"/>
              </a:solidFill>
              <a:latin typeface="Open Sans"/>
              <a:ea typeface="Open Sans"/>
              <a:cs typeface="Open Sans"/>
              <a:sym typeface="Open Sans"/>
            </a:endParaRPr>
          </a:p>
          <a:p>
            <a:pPr marL="0" lvl="0" indent="0" algn="l" rtl="0">
              <a:spcBef>
                <a:spcPts val="0"/>
              </a:spcBef>
              <a:spcAft>
                <a:spcPts val="0"/>
              </a:spcAft>
              <a:buNone/>
            </a:pPr>
            <a:r>
              <a:rPr lang="en" sz="1050" b="1">
                <a:solidFill>
                  <a:schemeClr val="dk1"/>
                </a:solidFill>
                <a:latin typeface="Open Sans"/>
                <a:ea typeface="Open Sans"/>
                <a:cs typeface="Open Sans"/>
                <a:sym typeface="Open Sans"/>
              </a:rPr>
              <a:t>7. THE COLOSSEUM WAS FLOODED TO HOST MOCK NAVAL BATTLES. </a:t>
            </a:r>
            <a:r>
              <a:rPr lang="en" sz="1050">
                <a:solidFill>
                  <a:schemeClr val="dk1"/>
                </a:solidFill>
                <a:latin typeface="Open Sans"/>
                <a:ea typeface="Open Sans"/>
                <a:cs typeface="Open Sans"/>
                <a:sym typeface="Open Sans"/>
              </a:rPr>
              <a:t>Before it had a permanent basement the arena floor could be </a:t>
            </a:r>
            <a:r>
              <a:rPr lang="en" sz="1050">
                <a:solidFill>
                  <a:schemeClr val="dk1"/>
                </a:solidFill>
                <a:uFill>
                  <a:noFill/>
                </a:u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filled</a:t>
            </a:r>
            <a:r>
              <a:rPr lang="en" sz="1050">
                <a:solidFill>
                  <a:schemeClr val="dk1"/>
                </a:solidFill>
                <a:latin typeface="Open Sans"/>
                <a:ea typeface="Open Sans"/>
                <a:cs typeface="Open Sans"/>
                <a:sym typeface="Open Sans"/>
              </a:rPr>
              <a:t> with about 3 feet of water and used to stage sea</a:t>
            </a:r>
            <a:endParaRPr sz="1050">
              <a:solidFill>
                <a:schemeClr val="dk1"/>
              </a:solidFill>
              <a:latin typeface="Open Sans"/>
              <a:ea typeface="Open Sans"/>
              <a:cs typeface="Open Sans"/>
              <a:sym typeface="Open Sans"/>
            </a:endParaRPr>
          </a:p>
        </p:txBody>
      </p:sp>
      <p:pic>
        <p:nvPicPr>
          <p:cNvPr id="351" name="Google Shape;351;p40"/>
          <p:cNvPicPr preferRelativeResize="0"/>
          <p:nvPr/>
        </p:nvPicPr>
        <p:blipFill>
          <a:blip r:embed="rId10">
            <a:alphaModFix/>
          </a:blip>
          <a:stretch>
            <a:fillRect/>
          </a:stretch>
        </p:blipFill>
        <p:spPr>
          <a:xfrm>
            <a:off x="7238725" y="1647253"/>
            <a:ext cx="1645374" cy="2193040"/>
          </a:xfrm>
          <a:prstGeom prst="rect">
            <a:avLst/>
          </a:prstGeom>
          <a:noFill/>
          <a:ln>
            <a:noFill/>
          </a:ln>
        </p:spPr>
      </p:pic>
      <p:pic>
        <p:nvPicPr>
          <p:cNvPr id="352" name="Google Shape;352;p40"/>
          <p:cNvPicPr preferRelativeResize="0"/>
          <p:nvPr/>
        </p:nvPicPr>
        <p:blipFill>
          <a:blip r:embed="rId11">
            <a:alphaModFix/>
          </a:blip>
          <a:stretch>
            <a:fillRect/>
          </a:stretch>
        </p:blipFill>
        <p:spPr>
          <a:xfrm>
            <a:off x="7238725" y="3872299"/>
            <a:ext cx="1645374" cy="924401"/>
          </a:xfrm>
          <a:prstGeom prst="rect">
            <a:avLst/>
          </a:prstGeom>
          <a:noFill/>
          <a:ln>
            <a:noFill/>
          </a:ln>
        </p:spPr>
      </p:pic>
      <p:sp>
        <p:nvSpPr>
          <p:cNvPr id="353" name="Google Shape;353;p40"/>
          <p:cNvSpPr txBox="1"/>
          <p:nvPr/>
        </p:nvSpPr>
        <p:spPr>
          <a:xfrm>
            <a:off x="4326725" y="1544863"/>
            <a:ext cx="2950800" cy="336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solidFill>
                  <a:schemeClr val="dk1"/>
                </a:solidFill>
                <a:latin typeface="Open Sans"/>
                <a:ea typeface="Open Sans"/>
                <a:cs typeface="Open Sans"/>
                <a:sym typeface="Open Sans"/>
              </a:rPr>
              <a:t>Scavengers and builders t</a:t>
            </a:r>
            <a:r>
              <a:rPr lang="en" sz="1050">
                <a:solidFill>
                  <a:schemeClr val="dk1"/>
                </a:solidFill>
                <a:uFill>
                  <a:noFill/>
                </a:u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ransformed</a:t>
            </a:r>
            <a:r>
              <a:rPr lang="en" sz="1050">
                <a:solidFill>
                  <a:schemeClr val="dk1"/>
                </a:solidFill>
                <a:latin typeface="Open Sans"/>
                <a:ea typeface="Open Sans"/>
                <a:cs typeface="Open Sans"/>
                <a:sym typeface="Open Sans"/>
              </a:rPr>
              <a:t> the former amphitheater into a quarry for the cathedrals of St. John and St. Peter Lateran, the Palazzo Venezia, and a multitude of other projects.</a:t>
            </a:r>
            <a:endParaRPr sz="1050">
              <a:solidFill>
                <a:schemeClr val="dk1"/>
              </a:solidFill>
              <a:latin typeface="Open Sans"/>
              <a:ea typeface="Open Sans"/>
              <a:cs typeface="Open Sans"/>
              <a:sym typeface="Open Sans"/>
            </a:endParaRPr>
          </a:p>
          <a:p>
            <a:pPr marL="0" lvl="0" indent="0" algn="l" rtl="0">
              <a:spcBef>
                <a:spcPts val="0"/>
              </a:spcBef>
              <a:spcAft>
                <a:spcPts val="0"/>
              </a:spcAft>
              <a:buNone/>
            </a:pPr>
            <a:r>
              <a:rPr lang="en" sz="1050" b="1">
                <a:solidFill>
                  <a:schemeClr val="dk1"/>
                </a:solidFill>
                <a:latin typeface="Open Sans"/>
                <a:ea typeface="Open Sans"/>
                <a:cs typeface="Open Sans"/>
                <a:sym typeface="Open Sans"/>
              </a:rPr>
              <a:t>9. ONE POPE TRIED TO TURN IT INTO A WOOL FACTORY.</a:t>
            </a:r>
            <a:endParaRPr sz="1050" b="1">
              <a:solidFill>
                <a:schemeClr val="dk1"/>
              </a:solidFill>
              <a:latin typeface="Open Sans"/>
              <a:ea typeface="Open Sans"/>
              <a:cs typeface="Open Sans"/>
              <a:sym typeface="Open Sans"/>
            </a:endParaRPr>
          </a:p>
          <a:p>
            <a:pPr marL="0" lvl="0" indent="0" algn="l" rtl="0">
              <a:spcBef>
                <a:spcPts val="0"/>
              </a:spcBef>
              <a:spcAft>
                <a:spcPts val="0"/>
              </a:spcAft>
              <a:buNone/>
            </a:pPr>
            <a:r>
              <a:rPr lang="en" sz="1050">
                <a:solidFill>
                  <a:schemeClr val="dk1"/>
                </a:solidFill>
                <a:latin typeface="Open Sans"/>
                <a:ea typeface="Open Sans"/>
                <a:cs typeface="Open Sans"/>
                <a:sym typeface="Open Sans"/>
              </a:rPr>
              <a:t>The hypogeum was eventually filled in with dirt, and used as gardens &amp; storage, while blacksmiths and merchants occupied the vaulted passageways above. Pope Sixtus V planned to make it a factory for making wool, with living quarters in the upper reaches and a workspace on the arena floor, but he died and it wasn’t carried through.</a:t>
            </a:r>
            <a:endParaRPr sz="1050">
              <a:solidFill>
                <a:schemeClr val="dk1"/>
              </a:solidFill>
              <a:latin typeface="Open Sans"/>
              <a:ea typeface="Open Sans"/>
              <a:cs typeface="Open Sans"/>
              <a:sym typeface="Open Sans"/>
            </a:endParaRPr>
          </a:p>
          <a:p>
            <a:pPr marL="0" lvl="0" indent="0" algn="l" rtl="0">
              <a:spcBef>
                <a:spcPts val="0"/>
              </a:spcBef>
              <a:spcAft>
                <a:spcPts val="0"/>
              </a:spcAft>
              <a:buNone/>
            </a:pPr>
            <a:r>
              <a:rPr lang="en" sz="1050" b="1">
                <a:solidFill>
                  <a:schemeClr val="dk1"/>
                </a:solidFill>
                <a:latin typeface="Open Sans"/>
                <a:ea typeface="Open Sans"/>
                <a:cs typeface="Open Sans"/>
                <a:sym typeface="Open Sans"/>
              </a:rPr>
              <a:t>10. IT'S THE BIGGEST TOURIST DRAW IN ROME. </a:t>
            </a:r>
            <a:r>
              <a:rPr lang="en" sz="1050">
                <a:solidFill>
                  <a:schemeClr val="dk1"/>
                </a:solidFill>
                <a:latin typeface="Open Sans"/>
                <a:ea typeface="Open Sans"/>
                <a:cs typeface="Open Sans"/>
                <a:sym typeface="Open Sans"/>
              </a:rPr>
              <a:t>6 million tourist visit a year. It’s the 2nd visited spot in Italy &amp; the most-visited monument in Rome. 20 million dollars in renovations began in 2013.</a:t>
            </a:r>
            <a:endParaRPr sz="1050"/>
          </a:p>
        </p:txBody>
      </p:sp>
      <p:sp>
        <p:nvSpPr>
          <p:cNvPr id="354" name="Google Shape;354;p40"/>
          <p:cNvSpPr txBox="1"/>
          <p:nvPr/>
        </p:nvSpPr>
        <p:spPr>
          <a:xfrm>
            <a:off x="4333100" y="1036200"/>
            <a:ext cx="47709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50">
                <a:solidFill>
                  <a:schemeClr val="dk1"/>
                </a:solidFill>
                <a:latin typeface="Open Sans"/>
                <a:ea typeface="Open Sans"/>
                <a:cs typeface="Open Sans"/>
                <a:sym typeface="Open Sans"/>
              </a:rPr>
              <a:t>battles. Nearby aqueduct supplied water, &amp; runoff canals have been </a:t>
            </a:r>
            <a:r>
              <a:rPr lang="en" sz="1050">
                <a:solidFill>
                  <a:schemeClr val="dk1"/>
                </a:solidFill>
                <a:uFill>
                  <a:noFill/>
                </a:uFill>
                <a:latin typeface="Open Sans"/>
                <a:ea typeface="Open Sans"/>
                <a:cs typeface="Open Sans"/>
                <a:sym typeface="Open Sans"/>
                <a:hlinkClick r:id="rId12">
                  <a:extLst>
                    <a:ext uri="{A12FA001-AC4F-418D-AE19-62706E023703}">
                      <ahyp:hlinkClr xmlns:ahyp="http://schemas.microsoft.com/office/drawing/2018/hyperlinkcolor" val="tx"/>
                    </a:ext>
                  </a:extLst>
                </a:hlinkClick>
              </a:rPr>
              <a:t>identified</a:t>
            </a:r>
            <a:r>
              <a:rPr lang="en" sz="1050">
                <a:solidFill>
                  <a:schemeClr val="dk1"/>
                </a:solidFill>
                <a:latin typeface="Open Sans"/>
                <a:ea typeface="Open Sans"/>
                <a:cs typeface="Open Sans"/>
                <a:sym typeface="Open Sans"/>
              </a:rPr>
              <a:t> as the ones that drained the artificial sea out of the </a:t>
            </a:r>
            <a:r>
              <a:rPr lang="en" sz="1000">
                <a:solidFill>
                  <a:schemeClr val="dk1"/>
                </a:solidFill>
                <a:latin typeface="Open Sans"/>
                <a:ea typeface="Open Sans"/>
                <a:cs typeface="Open Sans"/>
                <a:sym typeface="Open Sans"/>
              </a:rPr>
              <a:t>Colosseum.</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50" b="1">
                <a:solidFill>
                  <a:schemeClr val="dk1"/>
                </a:solidFill>
                <a:latin typeface="Open Sans"/>
                <a:ea typeface="Open Sans"/>
                <a:cs typeface="Open Sans"/>
                <a:sym typeface="Open Sans"/>
              </a:rPr>
              <a:t>8. IT WAS PLUNDERED FOR BUILDING MATERIALS.</a:t>
            </a:r>
            <a:endParaRPr/>
          </a:p>
        </p:txBody>
      </p:sp>
      <p:sp>
        <p:nvSpPr>
          <p:cNvPr id="355" name="Google Shape;355;p40"/>
          <p:cNvSpPr txBox="1"/>
          <p:nvPr/>
        </p:nvSpPr>
        <p:spPr>
          <a:xfrm>
            <a:off x="7238575" y="2497200"/>
            <a:ext cx="633600" cy="14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FFFFFF"/>
                </a:solidFill>
                <a:latin typeface="Open Sans"/>
                <a:ea typeface="Open Sans"/>
                <a:cs typeface="Open Sans"/>
                <a:sym typeface="Open Sans"/>
              </a:rPr>
              <a:t>THEN</a:t>
            </a:r>
            <a:endParaRPr sz="1000">
              <a:solidFill>
                <a:srgbClr val="FFFFFF"/>
              </a:solidFill>
              <a:latin typeface="Open Sans"/>
              <a:ea typeface="Open Sans"/>
              <a:cs typeface="Open Sans"/>
              <a:sym typeface="Open Sans"/>
            </a:endParaRPr>
          </a:p>
        </p:txBody>
      </p:sp>
      <p:sp>
        <p:nvSpPr>
          <p:cNvPr id="356" name="Google Shape;356;p40"/>
          <p:cNvSpPr txBox="1"/>
          <p:nvPr/>
        </p:nvSpPr>
        <p:spPr>
          <a:xfrm>
            <a:off x="7238575" y="3564000"/>
            <a:ext cx="633600" cy="14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FFFFFF"/>
                </a:solidFill>
                <a:latin typeface="Open Sans"/>
                <a:ea typeface="Open Sans"/>
                <a:cs typeface="Open Sans"/>
                <a:sym typeface="Open Sans"/>
              </a:rPr>
              <a:t>NOW</a:t>
            </a:r>
            <a:endParaRPr sz="1000">
              <a:solidFill>
                <a:srgbClr val="FFFFFF"/>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41"/>
          <p:cNvPicPr preferRelativeResize="0"/>
          <p:nvPr/>
        </p:nvPicPr>
        <p:blipFill rotWithShape="1">
          <a:blip r:embed="rId3">
            <a:alphaModFix/>
          </a:blip>
          <a:srcRect t="54282" r="79076" b="26415"/>
          <a:stretch/>
        </p:blipFill>
        <p:spPr>
          <a:xfrm>
            <a:off x="4572000" y="150000"/>
            <a:ext cx="1597377" cy="941100"/>
          </a:xfrm>
          <a:prstGeom prst="rect">
            <a:avLst/>
          </a:prstGeom>
          <a:noFill/>
          <a:ln>
            <a:noFill/>
          </a:ln>
        </p:spPr>
      </p:pic>
      <p:pic>
        <p:nvPicPr>
          <p:cNvPr id="362" name="Google Shape;362;p41"/>
          <p:cNvPicPr preferRelativeResize="0"/>
          <p:nvPr/>
        </p:nvPicPr>
        <p:blipFill rotWithShape="1">
          <a:blip r:embed="rId4">
            <a:alphaModFix/>
          </a:blip>
          <a:srcRect l="4510" t="27568" r="62322" b="66421"/>
          <a:stretch/>
        </p:blipFill>
        <p:spPr>
          <a:xfrm>
            <a:off x="122500" y="149988"/>
            <a:ext cx="4382326" cy="613651"/>
          </a:xfrm>
          <a:prstGeom prst="rect">
            <a:avLst/>
          </a:prstGeom>
          <a:noFill/>
          <a:ln>
            <a:noFill/>
          </a:ln>
        </p:spPr>
      </p:pic>
      <p:pic>
        <p:nvPicPr>
          <p:cNvPr id="363" name="Google Shape;363;p41"/>
          <p:cNvPicPr preferRelativeResize="0"/>
          <p:nvPr/>
        </p:nvPicPr>
        <p:blipFill>
          <a:blip r:embed="rId5">
            <a:alphaModFix/>
          </a:blip>
          <a:stretch>
            <a:fillRect/>
          </a:stretch>
        </p:blipFill>
        <p:spPr>
          <a:xfrm>
            <a:off x="6092450" y="0"/>
            <a:ext cx="1243296" cy="1875650"/>
          </a:xfrm>
          <a:prstGeom prst="rect">
            <a:avLst/>
          </a:prstGeom>
          <a:noFill/>
          <a:ln>
            <a:noFill/>
          </a:ln>
        </p:spPr>
      </p:pic>
      <p:sp>
        <p:nvSpPr>
          <p:cNvPr id="364" name="Google Shape;364;p41"/>
          <p:cNvSpPr txBox="1"/>
          <p:nvPr/>
        </p:nvSpPr>
        <p:spPr>
          <a:xfrm>
            <a:off x="122500" y="1676575"/>
            <a:ext cx="3884400" cy="2730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800"/>
              </a:spcBef>
              <a:spcAft>
                <a:spcPts val="0"/>
              </a:spcAft>
              <a:buClr>
                <a:schemeClr val="dk1"/>
              </a:buClr>
              <a:buSzPts val="1100"/>
              <a:buFont typeface="Arial"/>
              <a:buNone/>
            </a:pPr>
            <a:r>
              <a:rPr lang="en" sz="1100">
                <a:solidFill>
                  <a:schemeClr val="dk1"/>
                </a:solidFill>
                <a:latin typeface="Open Sans"/>
                <a:ea typeface="Open Sans"/>
                <a:cs typeface="Open Sans"/>
                <a:sym typeface="Open Sans"/>
              </a:rPr>
              <a:t>Beautiful band of carved reliefs wind around Trajan’s Column, approximately 600 feet in length. Its width at the bottom is two feet and is about four feet at the top. It contains nearly 2,000 carved figures that depict the history of the Dacian war battles that occurred during 101 to 102 AD, and also 105 to 106 AD.</a:t>
            </a:r>
            <a:endParaRPr sz="1100">
              <a:solidFill>
                <a:schemeClr val="dk1"/>
              </a:solidFill>
              <a:latin typeface="Open Sans"/>
              <a:ea typeface="Open Sans"/>
              <a:cs typeface="Open Sans"/>
              <a:sym typeface="Open Sans"/>
            </a:endParaRPr>
          </a:p>
          <a:p>
            <a:pPr marL="0" lvl="0" indent="0" algn="l" rtl="0">
              <a:lnSpc>
                <a:spcPct val="115000"/>
              </a:lnSpc>
              <a:spcBef>
                <a:spcPts val="800"/>
              </a:spcBef>
              <a:spcAft>
                <a:spcPts val="800"/>
              </a:spcAft>
              <a:buClr>
                <a:schemeClr val="dk1"/>
              </a:buClr>
              <a:buSzPts val="1100"/>
              <a:buFont typeface="Arial"/>
              <a:buNone/>
            </a:pPr>
            <a:r>
              <a:rPr lang="en" sz="1100">
                <a:solidFill>
                  <a:schemeClr val="dk1"/>
                </a:solidFill>
                <a:latin typeface="Open Sans"/>
                <a:ea typeface="Open Sans"/>
                <a:cs typeface="Open Sans"/>
                <a:sym typeface="Open Sans"/>
              </a:rPr>
              <a:t>The reliefs include a complete range of military activities starting with Roman soldiers getting ready for the war, and it concludes with the Dacian soldiers being removed from their country. The column is made up of 29 white marble pieces, and the biggest one weighs about 77 tons. The reliefs had not always been white, but had originally been gilded and brightly colored, like so many other ancient Roman monuments at that time.</a:t>
            </a:r>
            <a:endParaRPr sz="1100">
              <a:latin typeface="Open Sans"/>
              <a:ea typeface="Open Sans"/>
              <a:cs typeface="Open Sans"/>
              <a:sym typeface="Open Sans"/>
            </a:endParaRPr>
          </a:p>
        </p:txBody>
      </p:sp>
      <p:sp>
        <p:nvSpPr>
          <p:cNvPr id="365" name="Google Shape;365;p41"/>
          <p:cNvSpPr txBox="1"/>
          <p:nvPr/>
        </p:nvSpPr>
        <p:spPr>
          <a:xfrm>
            <a:off x="122500" y="858375"/>
            <a:ext cx="5291400" cy="94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chemeClr val="dk1"/>
                </a:solidFill>
                <a:highlight>
                  <a:srgbClr val="FFFFFF"/>
                </a:highlight>
                <a:latin typeface="Open Sans"/>
                <a:ea typeface="Open Sans"/>
                <a:cs typeface="Open Sans"/>
                <a:sym typeface="Open Sans"/>
              </a:rPr>
              <a:t>Trajan’s Column,</a:t>
            </a:r>
            <a:r>
              <a:rPr lang="en" sz="1100">
                <a:solidFill>
                  <a:schemeClr val="dk1"/>
                </a:solidFill>
                <a:highlight>
                  <a:srgbClr val="FFFFFF"/>
                </a:highlight>
                <a:latin typeface="Open Sans"/>
                <a:ea typeface="Open Sans"/>
                <a:cs typeface="Open Sans"/>
                <a:sym typeface="Open Sans"/>
              </a:rPr>
              <a:t> Rome, Italy</a:t>
            </a:r>
            <a:endParaRPr sz="1100">
              <a:solidFill>
                <a:schemeClr val="dk1"/>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100">
                <a:solidFill>
                  <a:schemeClr val="dk1"/>
                </a:solidFill>
                <a:highlight>
                  <a:srgbClr val="FFFFFF"/>
                </a:highlight>
                <a:latin typeface="Open Sans"/>
                <a:ea typeface="Open Sans"/>
                <a:cs typeface="Open Sans"/>
                <a:sym typeface="Open Sans"/>
              </a:rPr>
              <a:t>Built: 113 AD</a:t>
            </a:r>
            <a:endParaRPr sz="1100">
              <a:solidFill>
                <a:schemeClr val="dk1"/>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100">
                <a:solidFill>
                  <a:schemeClr val="dk1"/>
                </a:solidFill>
                <a:highlight>
                  <a:srgbClr val="FFFFFF"/>
                </a:highlight>
                <a:latin typeface="Open Sans"/>
                <a:ea typeface="Open Sans"/>
                <a:cs typeface="Open Sans"/>
                <a:sym typeface="Open Sans"/>
              </a:rPr>
              <a:t>Honors: Emperor Trajan</a:t>
            </a:r>
            <a:endParaRPr sz="1100">
              <a:solidFill>
                <a:schemeClr val="dk1"/>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100">
                <a:solidFill>
                  <a:schemeClr val="dk1"/>
                </a:solidFill>
                <a:highlight>
                  <a:srgbClr val="FFFFFF"/>
                </a:highlight>
                <a:latin typeface="Open Sans"/>
                <a:ea typeface="Open Sans"/>
                <a:cs typeface="Open Sans"/>
                <a:sym typeface="Open Sans"/>
              </a:rPr>
              <a:t>Purpose: Commemorates victories by Trajan in Dacia, which is now Romania</a:t>
            </a:r>
            <a:endParaRPr sz="1100">
              <a:solidFill>
                <a:schemeClr val="dk1"/>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100">
                <a:solidFill>
                  <a:schemeClr val="dk1"/>
                </a:solidFill>
                <a:highlight>
                  <a:srgbClr val="FFFFFF"/>
                </a:highlight>
                <a:latin typeface="Open Sans"/>
                <a:ea typeface="Open Sans"/>
                <a:cs typeface="Open Sans"/>
                <a:sym typeface="Open Sans"/>
              </a:rPr>
              <a:t>Height: 138 feet tall</a:t>
            </a:r>
            <a:endParaRPr sz="1100">
              <a:latin typeface="Open Sans"/>
              <a:ea typeface="Open Sans"/>
              <a:cs typeface="Open Sans"/>
              <a:sym typeface="Open Sans"/>
            </a:endParaRPr>
          </a:p>
        </p:txBody>
      </p:sp>
      <p:pic>
        <p:nvPicPr>
          <p:cNvPr id="366" name="Google Shape;366;p41"/>
          <p:cNvPicPr preferRelativeResize="0"/>
          <p:nvPr/>
        </p:nvPicPr>
        <p:blipFill>
          <a:blip r:embed="rId6">
            <a:alphaModFix/>
          </a:blip>
          <a:stretch>
            <a:fillRect/>
          </a:stretch>
        </p:blipFill>
        <p:spPr>
          <a:xfrm>
            <a:off x="3968222" y="1875648"/>
            <a:ext cx="3514102" cy="3140102"/>
          </a:xfrm>
          <a:prstGeom prst="rect">
            <a:avLst/>
          </a:prstGeom>
          <a:noFill/>
          <a:ln>
            <a:noFill/>
          </a:ln>
        </p:spPr>
      </p:pic>
      <p:pic>
        <p:nvPicPr>
          <p:cNvPr id="367" name="Google Shape;367;p41"/>
          <p:cNvPicPr preferRelativeResize="0"/>
          <p:nvPr/>
        </p:nvPicPr>
        <p:blipFill>
          <a:blip r:embed="rId7">
            <a:alphaModFix/>
          </a:blip>
          <a:stretch>
            <a:fillRect/>
          </a:stretch>
        </p:blipFill>
        <p:spPr>
          <a:xfrm>
            <a:off x="7442994" y="0"/>
            <a:ext cx="1701013" cy="5143504"/>
          </a:xfrm>
          <a:prstGeom prst="rect">
            <a:avLst/>
          </a:prstGeom>
          <a:noFill/>
          <a:ln>
            <a:noFill/>
          </a:ln>
        </p:spPr>
      </p:pic>
      <p:sp>
        <p:nvSpPr>
          <p:cNvPr id="368" name="Google Shape;368;p41"/>
          <p:cNvSpPr txBox="1"/>
          <p:nvPr/>
        </p:nvSpPr>
        <p:spPr>
          <a:xfrm>
            <a:off x="133625" y="4657150"/>
            <a:ext cx="5785200" cy="3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Open Sans"/>
                <a:ea typeface="Open Sans"/>
                <a:cs typeface="Open Sans"/>
                <a:sym typeface="Open Sans"/>
              </a:rPr>
              <a:t>Should the band be restored to its painted original, why / why not?</a:t>
            </a:r>
            <a:endParaRPr sz="1200" b="1">
              <a:latin typeface="Open Sans"/>
              <a:ea typeface="Open Sans"/>
              <a:cs typeface="Open Sans"/>
              <a:sym typeface="Open Sans"/>
            </a:endParaRPr>
          </a:p>
        </p:txBody>
      </p:sp>
      <p:sp>
        <p:nvSpPr>
          <p:cNvPr id="369" name="Google Shape;369;p41"/>
          <p:cNvSpPr txBox="1"/>
          <p:nvPr/>
        </p:nvSpPr>
        <p:spPr>
          <a:xfrm>
            <a:off x="3969725" y="373850"/>
            <a:ext cx="602400" cy="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l="45846" t="4337" r="29346" b="83731"/>
          <a:stretch/>
        </p:blipFill>
        <p:spPr>
          <a:xfrm>
            <a:off x="4555289" y="-34425"/>
            <a:ext cx="2617185" cy="972599"/>
          </a:xfrm>
          <a:prstGeom prst="rect">
            <a:avLst/>
          </a:prstGeom>
          <a:noFill/>
          <a:ln>
            <a:noFill/>
          </a:ln>
        </p:spPr>
      </p:pic>
      <p:pic>
        <p:nvPicPr>
          <p:cNvPr id="69" name="Google Shape;69;p15"/>
          <p:cNvPicPr preferRelativeResize="0"/>
          <p:nvPr/>
        </p:nvPicPr>
        <p:blipFill rotWithShape="1">
          <a:blip r:embed="rId4">
            <a:alphaModFix/>
          </a:blip>
          <a:srcRect l="4510" t="6021" r="62322" b="87968"/>
          <a:stretch/>
        </p:blipFill>
        <p:spPr>
          <a:xfrm>
            <a:off x="189675" y="145061"/>
            <a:ext cx="4382326" cy="613651"/>
          </a:xfrm>
          <a:prstGeom prst="rect">
            <a:avLst/>
          </a:prstGeom>
          <a:noFill/>
          <a:ln>
            <a:noFill/>
          </a:ln>
        </p:spPr>
      </p:pic>
      <p:sp>
        <p:nvSpPr>
          <p:cNvPr id="70" name="Google Shape;70;p15"/>
          <p:cNvSpPr txBox="1"/>
          <p:nvPr/>
        </p:nvSpPr>
        <p:spPr>
          <a:xfrm>
            <a:off x="237950" y="868825"/>
            <a:ext cx="3866100" cy="388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highlight>
                  <a:srgbClr val="FFFFFF"/>
                </a:highlight>
                <a:latin typeface="Open Sans"/>
                <a:ea typeface="Open Sans"/>
                <a:cs typeface="Open Sans"/>
                <a:sym typeface="Open Sans"/>
              </a:rPr>
              <a:t>The National Archaeological Museum of Athens is the largest archaeological museum in Greece and one of the most important museums in the world devoted to ancient Greek art. It contains some of the most revered artifacts of Greece, dating back to 6000 B.C.</a:t>
            </a:r>
            <a:endParaRPr sz="1200">
              <a:highlight>
                <a:srgbClr val="FFFFFF"/>
              </a:highlight>
              <a:latin typeface="Open Sans"/>
              <a:ea typeface="Open Sans"/>
              <a:cs typeface="Open Sans"/>
              <a:sym typeface="Open Sans"/>
            </a:endParaRPr>
          </a:p>
          <a:p>
            <a:pPr marL="0" lvl="0" indent="0" algn="l" rtl="0">
              <a:spcBef>
                <a:spcPts val="0"/>
              </a:spcBef>
              <a:spcAft>
                <a:spcPts val="0"/>
              </a:spcAft>
              <a:buNone/>
            </a:pPr>
            <a:endParaRPr sz="1200">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It was founded at the end of the 19th century to house and protect antiquities from all over Greece, thus displaying their historical, cultural and artistic value.</a:t>
            </a:r>
            <a:endParaRPr sz="1200">
              <a:highlight>
                <a:srgbClr val="FFFFFF"/>
              </a:highlight>
              <a:latin typeface="Open Sans"/>
              <a:ea typeface="Open Sans"/>
              <a:cs typeface="Open Sans"/>
              <a:sym typeface="Open Sans"/>
            </a:endParaRPr>
          </a:p>
          <a:p>
            <a:pPr marL="0" lvl="0" indent="0" algn="l" rtl="0">
              <a:spcBef>
                <a:spcPts val="0"/>
              </a:spcBef>
              <a:spcAft>
                <a:spcPts val="0"/>
              </a:spcAft>
              <a:buNone/>
            </a:pPr>
            <a:endParaRPr sz="1200">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The museum recommends these</a:t>
            </a:r>
            <a:endParaRPr sz="1200">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7 Must-See Exhibits:</a:t>
            </a:r>
            <a:endParaRPr sz="1200">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1. </a:t>
            </a:r>
            <a:r>
              <a:rPr lang="en" sz="1200">
                <a:latin typeface="Open Sans"/>
                <a:ea typeface="Open Sans"/>
                <a:cs typeface="Open Sans"/>
                <a:sym typeface="Open Sans"/>
              </a:rPr>
              <a:t>The Kore and Kouros</a:t>
            </a:r>
            <a:endParaRPr sz="1200">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2. </a:t>
            </a:r>
            <a:r>
              <a:rPr lang="en" sz="1200">
                <a:latin typeface="Open Sans"/>
                <a:ea typeface="Open Sans"/>
                <a:cs typeface="Open Sans"/>
                <a:sym typeface="Open Sans"/>
              </a:rPr>
              <a:t>Zeus or Poseidon</a:t>
            </a:r>
            <a:endParaRPr sz="1200">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3. </a:t>
            </a:r>
            <a:r>
              <a:rPr lang="en" sz="1200">
                <a:latin typeface="Open Sans"/>
                <a:ea typeface="Open Sans"/>
                <a:cs typeface="Open Sans"/>
                <a:sym typeface="Open Sans"/>
              </a:rPr>
              <a:t>Epinetra of Aphrodite</a:t>
            </a:r>
            <a:endParaRPr sz="1200">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4. </a:t>
            </a:r>
            <a:r>
              <a:rPr lang="en" sz="1200">
                <a:latin typeface="Open Sans"/>
                <a:ea typeface="Open Sans"/>
                <a:cs typeface="Open Sans"/>
                <a:sym typeface="Open Sans"/>
              </a:rPr>
              <a:t>The Antikythera Mechanism</a:t>
            </a:r>
            <a:endParaRPr sz="1200">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5. </a:t>
            </a:r>
            <a:r>
              <a:rPr lang="en" sz="1200">
                <a:latin typeface="Open Sans"/>
                <a:ea typeface="Open Sans"/>
                <a:cs typeface="Open Sans"/>
                <a:sym typeface="Open Sans"/>
              </a:rPr>
              <a:t>The Mask of Agamemnon</a:t>
            </a:r>
            <a:endParaRPr sz="1200">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6. </a:t>
            </a:r>
            <a:r>
              <a:rPr lang="en" sz="1200">
                <a:latin typeface="Open Sans"/>
                <a:ea typeface="Open Sans"/>
                <a:cs typeface="Open Sans"/>
                <a:sym typeface="Open Sans"/>
              </a:rPr>
              <a:t>Tombs of the Kerameikos</a:t>
            </a:r>
            <a:endParaRPr sz="1200">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7. </a:t>
            </a:r>
            <a:r>
              <a:rPr lang="en" sz="1200">
                <a:latin typeface="Open Sans"/>
                <a:ea typeface="Open Sans"/>
                <a:cs typeface="Open Sans"/>
                <a:sym typeface="Open Sans"/>
              </a:rPr>
              <a:t>The Horse and Jockey</a:t>
            </a:r>
            <a:endParaRPr sz="1200">
              <a:highlight>
                <a:srgbClr val="FFFFFF"/>
              </a:highlight>
              <a:latin typeface="Open Sans"/>
              <a:ea typeface="Open Sans"/>
              <a:cs typeface="Open Sans"/>
              <a:sym typeface="Open Sans"/>
            </a:endParaRPr>
          </a:p>
        </p:txBody>
      </p:sp>
      <p:pic>
        <p:nvPicPr>
          <p:cNvPr id="71" name="Google Shape;71;p15"/>
          <p:cNvPicPr preferRelativeResize="0"/>
          <p:nvPr/>
        </p:nvPicPr>
        <p:blipFill>
          <a:blip r:embed="rId5">
            <a:alphaModFix/>
          </a:blip>
          <a:stretch>
            <a:fillRect/>
          </a:stretch>
        </p:blipFill>
        <p:spPr>
          <a:xfrm>
            <a:off x="7047524" y="193688"/>
            <a:ext cx="1979926" cy="668775"/>
          </a:xfrm>
          <a:prstGeom prst="rect">
            <a:avLst/>
          </a:prstGeom>
          <a:noFill/>
          <a:ln>
            <a:noFill/>
          </a:ln>
        </p:spPr>
      </p:pic>
      <p:pic>
        <p:nvPicPr>
          <p:cNvPr id="72" name="Google Shape;72;p15"/>
          <p:cNvPicPr preferRelativeResize="0"/>
          <p:nvPr/>
        </p:nvPicPr>
        <p:blipFill>
          <a:blip r:embed="rId6">
            <a:alphaModFix/>
          </a:blip>
          <a:stretch>
            <a:fillRect/>
          </a:stretch>
        </p:blipFill>
        <p:spPr>
          <a:xfrm>
            <a:off x="6728350" y="967072"/>
            <a:ext cx="2293001" cy="1433150"/>
          </a:xfrm>
          <a:prstGeom prst="rect">
            <a:avLst/>
          </a:prstGeom>
          <a:noFill/>
          <a:ln>
            <a:noFill/>
          </a:ln>
        </p:spPr>
      </p:pic>
      <p:pic>
        <p:nvPicPr>
          <p:cNvPr id="73" name="Google Shape;73;p15"/>
          <p:cNvPicPr preferRelativeResize="0"/>
          <p:nvPr/>
        </p:nvPicPr>
        <p:blipFill>
          <a:blip r:embed="rId7">
            <a:alphaModFix/>
          </a:blip>
          <a:stretch>
            <a:fillRect/>
          </a:stretch>
        </p:blipFill>
        <p:spPr>
          <a:xfrm>
            <a:off x="4974754" y="2400225"/>
            <a:ext cx="4052695" cy="2532926"/>
          </a:xfrm>
          <a:prstGeom prst="rect">
            <a:avLst/>
          </a:prstGeom>
          <a:noFill/>
          <a:ln>
            <a:noFill/>
          </a:ln>
        </p:spPr>
      </p:pic>
      <p:sp>
        <p:nvSpPr>
          <p:cNvPr id="74" name="Google Shape;74;p15"/>
          <p:cNvSpPr/>
          <p:nvPr/>
        </p:nvSpPr>
        <p:spPr>
          <a:xfrm>
            <a:off x="7122950" y="3359788"/>
            <a:ext cx="630000" cy="6138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 name="Google Shape;75;p15"/>
          <p:cNvPicPr preferRelativeResize="0"/>
          <p:nvPr/>
        </p:nvPicPr>
        <p:blipFill>
          <a:blip r:embed="rId8">
            <a:alphaModFix/>
          </a:blip>
          <a:stretch>
            <a:fillRect/>
          </a:stretch>
        </p:blipFill>
        <p:spPr>
          <a:xfrm>
            <a:off x="4164326" y="967075"/>
            <a:ext cx="2503798" cy="1433150"/>
          </a:xfrm>
          <a:prstGeom prst="rect">
            <a:avLst/>
          </a:prstGeom>
          <a:noFill/>
          <a:ln>
            <a:noFill/>
          </a:ln>
        </p:spPr>
      </p:pic>
      <p:pic>
        <p:nvPicPr>
          <p:cNvPr id="76" name="Google Shape;76;p15"/>
          <p:cNvPicPr preferRelativeResize="0"/>
          <p:nvPr/>
        </p:nvPicPr>
        <p:blipFill rotWithShape="1">
          <a:blip r:embed="rId9">
            <a:alphaModFix/>
          </a:blip>
          <a:srcRect l="26883" r="27820"/>
          <a:stretch/>
        </p:blipFill>
        <p:spPr>
          <a:xfrm>
            <a:off x="3181500" y="3064925"/>
            <a:ext cx="1528576" cy="16874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42"/>
          <p:cNvPicPr preferRelativeResize="0"/>
          <p:nvPr/>
        </p:nvPicPr>
        <p:blipFill rotWithShape="1">
          <a:blip r:embed="rId3">
            <a:alphaModFix/>
          </a:blip>
          <a:srcRect l="4510" t="37657" r="62322" b="56332"/>
          <a:stretch/>
        </p:blipFill>
        <p:spPr>
          <a:xfrm>
            <a:off x="141700" y="167677"/>
            <a:ext cx="4382326" cy="613651"/>
          </a:xfrm>
          <a:prstGeom prst="rect">
            <a:avLst/>
          </a:prstGeom>
          <a:noFill/>
          <a:ln>
            <a:noFill/>
          </a:ln>
        </p:spPr>
      </p:pic>
      <p:sp>
        <p:nvSpPr>
          <p:cNvPr id="375" name="Google Shape;375;p42"/>
          <p:cNvSpPr txBox="1"/>
          <p:nvPr/>
        </p:nvSpPr>
        <p:spPr>
          <a:xfrm>
            <a:off x="332250" y="944525"/>
            <a:ext cx="8479500" cy="690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The </a:t>
            </a:r>
            <a:r>
              <a:rPr lang="en" sz="1200" b="1">
                <a:solidFill>
                  <a:schemeClr val="dk1"/>
                </a:solidFill>
                <a:latin typeface="Open Sans"/>
                <a:ea typeface="Open Sans"/>
                <a:cs typeface="Open Sans"/>
                <a:sym typeface="Open Sans"/>
              </a:rPr>
              <a:t>Pantheon</a:t>
            </a:r>
            <a:r>
              <a:rPr lang="en" sz="1200">
                <a:solidFill>
                  <a:schemeClr val="dk1"/>
                </a:solidFill>
                <a:latin typeface="Open Sans"/>
                <a:ea typeface="Open Sans"/>
                <a:cs typeface="Open Sans"/>
                <a:sym typeface="Open Sans"/>
              </a:rPr>
              <a:t> and the </a:t>
            </a:r>
            <a:r>
              <a:rPr lang="en" sz="1200" b="1">
                <a:solidFill>
                  <a:schemeClr val="dk1"/>
                </a:solidFill>
                <a:latin typeface="Open Sans"/>
                <a:ea typeface="Open Sans"/>
                <a:cs typeface="Open Sans"/>
                <a:sym typeface="Open Sans"/>
              </a:rPr>
              <a:t>Parthenon</a:t>
            </a:r>
            <a:r>
              <a:rPr lang="en" sz="1200">
                <a:solidFill>
                  <a:schemeClr val="dk1"/>
                </a:solidFill>
                <a:latin typeface="Open Sans"/>
                <a:ea typeface="Open Sans"/>
                <a:cs typeface="Open Sans"/>
                <a:sym typeface="Open Sans"/>
              </a:rPr>
              <a:t> are both ancient temples. While the Pantheon was built in Rome to celebrate all the </a:t>
            </a:r>
            <a:r>
              <a:rPr lang="en" sz="1200">
                <a:uFill>
                  <a:noFill/>
                </a:uFill>
                <a:latin typeface="Open Sans"/>
                <a:ea typeface="Open Sans"/>
                <a:cs typeface="Open Sans"/>
                <a:sym typeface="Open Sans"/>
                <a:hlinkClick r:id="rId4"/>
              </a:rPr>
              <a:t>Roman gods</a:t>
            </a:r>
            <a:r>
              <a:rPr lang="en" sz="1200">
                <a:latin typeface="Open Sans"/>
                <a:ea typeface="Open Sans"/>
                <a:cs typeface="Open Sans"/>
                <a:sym typeface="Open Sans"/>
              </a:rPr>
              <a:t>,</a:t>
            </a:r>
            <a:r>
              <a:rPr lang="en" sz="1200">
                <a:solidFill>
                  <a:schemeClr val="dk1"/>
                </a:solidFill>
                <a:latin typeface="Open Sans"/>
                <a:ea typeface="Open Sans"/>
                <a:cs typeface="Open Sans"/>
                <a:sym typeface="Open Sans"/>
              </a:rPr>
              <a:t> the Parthenon was built in Ancient Greece for the goddess Athena. The Parthenon pre-dates the Pantheon by about six centuries; it was built around 447-438 BCE, while the Pantheon was built in 126 CE.</a:t>
            </a:r>
            <a:endParaRPr sz="1200">
              <a:solidFill>
                <a:schemeClr val="dk1"/>
              </a:solidFill>
              <a:latin typeface="Open Sans"/>
              <a:ea typeface="Open Sans"/>
              <a:cs typeface="Open Sans"/>
              <a:sym typeface="Open Sans"/>
            </a:endParaRPr>
          </a:p>
        </p:txBody>
      </p:sp>
      <p:pic>
        <p:nvPicPr>
          <p:cNvPr id="376" name="Google Shape;376;p42"/>
          <p:cNvPicPr preferRelativeResize="0"/>
          <p:nvPr/>
        </p:nvPicPr>
        <p:blipFill rotWithShape="1">
          <a:blip r:embed="rId5">
            <a:alphaModFix/>
          </a:blip>
          <a:srcRect l="52050" t="32747" r="19454" b="57057"/>
          <a:stretch/>
        </p:blipFill>
        <p:spPr>
          <a:xfrm>
            <a:off x="4632725" y="91463"/>
            <a:ext cx="2876086" cy="795176"/>
          </a:xfrm>
          <a:prstGeom prst="rect">
            <a:avLst/>
          </a:prstGeom>
          <a:noFill/>
          <a:ln>
            <a:noFill/>
          </a:ln>
        </p:spPr>
      </p:pic>
      <p:sp>
        <p:nvSpPr>
          <p:cNvPr id="377" name="Google Shape;377;p42"/>
          <p:cNvSpPr txBox="1"/>
          <p:nvPr/>
        </p:nvSpPr>
        <p:spPr>
          <a:xfrm>
            <a:off x="229175" y="2379000"/>
            <a:ext cx="3277500" cy="2231100"/>
          </a:xfrm>
          <a:prstGeom prst="rect">
            <a:avLst/>
          </a:prstGeom>
          <a:noFill/>
          <a:ln>
            <a:noFill/>
          </a:ln>
        </p:spPr>
        <p:txBody>
          <a:bodyPr spcFirstLastPara="1" wrap="square" lIns="91425" tIns="91425" rIns="91425" bIns="91425" anchor="t" anchorCtr="0">
            <a:noAutofit/>
          </a:bodyPr>
          <a:lstStyle/>
          <a:p>
            <a:pPr marL="101600" marR="101600" lvl="0" indent="0" algn="r" rtl="0">
              <a:lnSpc>
                <a:spcPct val="150000"/>
              </a:lnSpc>
              <a:spcBef>
                <a:spcPts val="200"/>
              </a:spcBef>
              <a:spcAft>
                <a:spcPts val="0"/>
              </a:spcAft>
              <a:buNone/>
            </a:pPr>
            <a:r>
              <a:rPr lang="en" sz="1200">
                <a:latin typeface="Open Sans"/>
                <a:ea typeface="Open Sans"/>
                <a:cs typeface="Open Sans"/>
                <a:sym typeface="Open Sans"/>
              </a:rPr>
              <a:t>Rome, Italy</a:t>
            </a:r>
            <a:endParaRPr sz="1200" b="1">
              <a:latin typeface="Open Sans"/>
              <a:ea typeface="Open Sans"/>
              <a:cs typeface="Open Sans"/>
              <a:sym typeface="Open Sans"/>
            </a:endParaRPr>
          </a:p>
          <a:p>
            <a:pPr marL="101600" marR="101600" lvl="0" indent="0" algn="r" rtl="0">
              <a:lnSpc>
                <a:spcPct val="150000"/>
              </a:lnSpc>
              <a:spcBef>
                <a:spcPts val="200"/>
              </a:spcBef>
              <a:spcAft>
                <a:spcPts val="0"/>
              </a:spcAft>
              <a:buNone/>
            </a:pPr>
            <a:r>
              <a:rPr lang="en" sz="1200">
                <a:latin typeface="Open Sans"/>
                <a:ea typeface="Open Sans"/>
                <a:cs typeface="Open Sans"/>
                <a:sym typeface="Open Sans"/>
              </a:rPr>
              <a:t>126 AD</a:t>
            </a:r>
            <a:endParaRPr sz="1200" b="1">
              <a:latin typeface="Open Sans"/>
              <a:ea typeface="Open Sans"/>
              <a:cs typeface="Open Sans"/>
              <a:sym typeface="Open Sans"/>
            </a:endParaRPr>
          </a:p>
          <a:p>
            <a:pPr marL="101600" marR="101600" lvl="0" indent="0" algn="r" rtl="0">
              <a:lnSpc>
                <a:spcPct val="150000"/>
              </a:lnSpc>
              <a:spcBef>
                <a:spcPts val="200"/>
              </a:spcBef>
              <a:spcAft>
                <a:spcPts val="0"/>
              </a:spcAft>
              <a:buNone/>
            </a:pPr>
            <a:r>
              <a:rPr lang="en" sz="1200">
                <a:latin typeface="Open Sans"/>
                <a:ea typeface="Open Sans"/>
                <a:cs typeface="Open Sans"/>
                <a:sym typeface="Open Sans"/>
              </a:rPr>
              <a:t>Temple to all the gods of Ancient Rome</a:t>
            </a:r>
            <a:endParaRPr sz="1200" b="1">
              <a:latin typeface="Open Sans"/>
              <a:ea typeface="Open Sans"/>
              <a:cs typeface="Open Sans"/>
              <a:sym typeface="Open Sans"/>
            </a:endParaRPr>
          </a:p>
          <a:p>
            <a:pPr marL="101600" marR="101600" lvl="0" indent="0" algn="r" rtl="0">
              <a:lnSpc>
                <a:spcPct val="150000"/>
              </a:lnSpc>
              <a:spcBef>
                <a:spcPts val="200"/>
              </a:spcBef>
              <a:spcAft>
                <a:spcPts val="0"/>
              </a:spcAft>
              <a:buNone/>
            </a:pPr>
            <a:r>
              <a:rPr lang="en" sz="1200">
                <a:latin typeface="Open Sans"/>
                <a:ea typeface="Open Sans"/>
                <a:cs typeface="Open Sans"/>
                <a:sym typeface="Open Sans"/>
              </a:rPr>
              <a:t>Publius Aelius Hadrianus</a:t>
            </a:r>
            <a:endParaRPr sz="1200" b="1">
              <a:latin typeface="Open Sans"/>
              <a:ea typeface="Open Sans"/>
              <a:cs typeface="Open Sans"/>
              <a:sym typeface="Open Sans"/>
            </a:endParaRPr>
          </a:p>
          <a:p>
            <a:pPr marL="101600" marR="101600" lvl="0" indent="0" algn="r" rtl="0">
              <a:lnSpc>
                <a:spcPct val="150000"/>
              </a:lnSpc>
              <a:spcBef>
                <a:spcPts val="200"/>
              </a:spcBef>
              <a:spcAft>
                <a:spcPts val="0"/>
              </a:spcAft>
              <a:buNone/>
            </a:pPr>
            <a:r>
              <a:rPr lang="en" sz="1200">
                <a:latin typeface="Open Sans"/>
                <a:ea typeface="Open Sans"/>
                <a:cs typeface="Open Sans"/>
                <a:sym typeface="Open Sans"/>
              </a:rPr>
              <a:t>Roman Catholic Church</a:t>
            </a:r>
            <a:endParaRPr sz="1200" b="1">
              <a:latin typeface="Open Sans"/>
              <a:ea typeface="Open Sans"/>
              <a:cs typeface="Open Sans"/>
              <a:sym typeface="Open Sans"/>
            </a:endParaRPr>
          </a:p>
          <a:p>
            <a:pPr marL="101600" marR="101600" lvl="0" indent="0" algn="r" rtl="0">
              <a:lnSpc>
                <a:spcPct val="150000"/>
              </a:lnSpc>
              <a:spcBef>
                <a:spcPts val="200"/>
              </a:spcBef>
              <a:spcAft>
                <a:spcPts val="0"/>
              </a:spcAft>
              <a:buNone/>
            </a:pPr>
            <a:r>
              <a:rPr lang="en" sz="1200">
                <a:latin typeface="Open Sans"/>
                <a:ea typeface="Open Sans"/>
                <a:cs typeface="Open Sans"/>
                <a:sym typeface="Open Sans"/>
              </a:rPr>
              <a:t>Arch Technology</a:t>
            </a:r>
            <a:endParaRPr sz="1200">
              <a:latin typeface="Open Sans"/>
              <a:ea typeface="Open Sans"/>
              <a:cs typeface="Open Sans"/>
              <a:sym typeface="Open Sans"/>
            </a:endParaRPr>
          </a:p>
          <a:p>
            <a:pPr marL="101600" marR="101600" lvl="0" indent="0" algn="r" rtl="0">
              <a:lnSpc>
                <a:spcPct val="100000"/>
              </a:lnSpc>
              <a:spcBef>
                <a:spcPts val="200"/>
              </a:spcBef>
              <a:spcAft>
                <a:spcPts val="0"/>
              </a:spcAft>
              <a:buNone/>
            </a:pPr>
            <a:r>
              <a:rPr lang="en" sz="1200">
                <a:solidFill>
                  <a:schemeClr val="dk1"/>
                </a:solidFill>
                <a:latin typeface="Open Sans"/>
                <a:ea typeface="Open Sans"/>
                <a:cs typeface="Open Sans"/>
                <a:sym typeface="Open Sans"/>
              </a:rPr>
              <a:t>Circular building with a portico supported granite Corinthian columns</a:t>
            </a:r>
            <a:endParaRPr sz="1200">
              <a:latin typeface="Open Sans"/>
              <a:ea typeface="Open Sans"/>
              <a:cs typeface="Open Sans"/>
              <a:sym typeface="Open Sans"/>
            </a:endParaRPr>
          </a:p>
          <a:p>
            <a:pPr marL="0" lvl="0" indent="0" algn="r" rtl="0">
              <a:lnSpc>
                <a:spcPct val="150000"/>
              </a:lnSpc>
              <a:spcBef>
                <a:spcPts val="200"/>
              </a:spcBef>
              <a:spcAft>
                <a:spcPts val="0"/>
              </a:spcAft>
              <a:buNone/>
            </a:pPr>
            <a:endParaRPr sz="1200">
              <a:latin typeface="Open Sans"/>
              <a:ea typeface="Open Sans"/>
              <a:cs typeface="Open Sans"/>
              <a:sym typeface="Open Sans"/>
            </a:endParaRPr>
          </a:p>
        </p:txBody>
      </p:sp>
      <p:sp>
        <p:nvSpPr>
          <p:cNvPr id="378" name="Google Shape;378;p42"/>
          <p:cNvSpPr txBox="1"/>
          <p:nvPr/>
        </p:nvSpPr>
        <p:spPr>
          <a:xfrm>
            <a:off x="5321700" y="2342850"/>
            <a:ext cx="3192900" cy="2360100"/>
          </a:xfrm>
          <a:prstGeom prst="rect">
            <a:avLst/>
          </a:prstGeom>
          <a:noFill/>
          <a:ln>
            <a:noFill/>
          </a:ln>
        </p:spPr>
        <p:txBody>
          <a:bodyPr spcFirstLastPara="1" wrap="square" lIns="91425" tIns="91425" rIns="91425" bIns="91425" anchor="t" anchorCtr="0">
            <a:noAutofit/>
          </a:bodyPr>
          <a:lstStyle/>
          <a:p>
            <a:pPr marL="0" marR="101600" lvl="0" indent="0" algn="l" rtl="0">
              <a:lnSpc>
                <a:spcPct val="150000"/>
              </a:lnSpc>
              <a:spcBef>
                <a:spcPts val="2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Athenian Acropolis, Greece</a:t>
            </a:r>
            <a:endParaRPr sz="1200">
              <a:solidFill>
                <a:schemeClr val="dk1"/>
              </a:solidFill>
              <a:latin typeface="Open Sans"/>
              <a:ea typeface="Open Sans"/>
              <a:cs typeface="Open Sans"/>
              <a:sym typeface="Open Sans"/>
            </a:endParaRPr>
          </a:p>
          <a:p>
            <a:pPr marL="0" marR="101600" lvl="0" indent="0" algn="l" rtl="0">
              <a:lnSpc>
                <a:spcPct val="150000"/>
              </a:lnSpc>
              <a:spcBef>
                <a:spcPts val="2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447-438 BCE</a:t>
            </a:r>
            <a:endParaRPr sz="1200">
              <a:solidFill>
                <a:schemeClr val="dk1"/>
              </a:solidFill>
              <a:latin typeface="Open Sans"/>
              <a:ea typeface="Open Sans"/>
              <a:cs typeface="Open Sans"/>
              <a:sym typeface="Open Sans"/>
            </a:endParaRPr>
          </a:p>
          <a:p>
            <a:pPr marL="0" marR="101600" lvl="0" indent="0" algn="l" rtl="0">
              <a:lnSpc>
                <a:spcPct val="150000"/>
              </a:lnSpc>
              <a:spcBef>
                <a:spcPts val="2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Temple to goddess Athena</a:t>
            </a:r>
            <a:endParaRPr sz="1200">
              <a:solidFill>
                <a:schemeClr val="dk1"/>
              </a:solidFill>
              <a:latin typeface="Open Sans"/>
              <a:ea typeface="Open Sans"/>
              <a:cs typeface="Open Sans"/>
              <a:sym typeface="Open Sans"/>
            </a:endParaRPr>
          </a:p>
          <a:p>
            <a:pPr marL="0" marR="101600" lvl="0" indent="0" algn="l" rtl="0">
              <a:lnSpc>
                <a:spcPct val="150000"/>
              </a:lnSpc>
              <a:spcBef>
                <a:spcPts val="2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Iktinos, Kalikrates</a:t>
            </a:r>
            <a:endParaRPr sz="1200">
              <a:solidFill>
                <a:schemeClr val="dk1"/>
              </a:solidFill>
              <a:latin typeface="Open Sans"/>
              <a:ea typeface="Open Sans"/>
              <a:cs typeface="Open Sans"/>
              <a:sym typeface="Open Sans"/>
            </a:endParaRPr>
          </a:p>
          <a:p>
            <a:pPr marL="0" marR="101600" lvl="0" indent="0" algn="l" rtl="0">
              <a:lnSpc>
                <a:spcPct val="150000"/>
              </a:lnSpc>
              <a:spcBef>
                <a:spcPts val="20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Museum</a:t>
            </a:r>
            <a:endParaRPr sz="1200">
              <a:solidFill>
                <a:schemeClr val="dk1"/>
              </a:solidFill>
              <a:latin typeface="Open Sans"/>
              <a:ea typeface="Open Sans"/>
              <a:cs typeface="Open Sans"/>
              <a:sym typeface="Open Sans"/>
            </a:endParaRPr>
          </a:p>
          <a:p>
            <a:pPr marL="0" marR="101600" lvl="0" indent="0" algn="l" rtl="0">
              <a:lnSpc>
                <a:spcPct val="150000"/>
              </a:lnSpc>
              <a:spcBef>
                <a:spcPts val="200"/>
              </a:spcBef>
              <a:spcAft>
                <a:spcPts val="0"/>
              </a:spcAft>
              <a:buNone/>
            </a:pPr>
            <a:r>
              <a:rPr lang="en" sz="1200">
                <a:solidFill>
                  <a:schemeClr val="dk1"/>
                </a:solidFill>
                <a:latin typeface="Open Sans"/>
                <a:ea typeface="Open Sans"/>
                <a:cs typeface="Open Sans"/>
                <a:sym typeface="Open Sans"/>
              </a:rPr>
              <a:t>Post and Lintel System</a:t>
            </a:r>
            <a:endParaRPr sz="1200">
              <a:solidFill>
                <a:schemeClr val="dk1"/>
              </a:solidFill>
              <a:latin typeface="Open Sans"/>
              <a:ea typeface="Open Sans"/>
              <a:cs typeface="Open Sans"/>
              <a:sym typeface="Open Sans"/>
            </a:endParaRPr>
          </a:p>
          <a:p>
            <a:pPr marL="0" marR="101600" lvl="0" indent="0" algn="l" rtl="0">
              <a:lnSpc>
                <a:spcPct val="100000"/>
              </a:lnSpc>
              <a:spcBef>
                <a:spcPts val="200"/>
              </a:spcBef>
              <a:spcAft>
                <a:spcPts val="200"/>
              </a:spcAft>
              <a:buNone/>
            </a:pPr>
            <a:r>
              <a:rPr lang="en" sz="1200">
                <a:solidFill>
                  <a:schemeClr val="dk1"/>
                </a:solidFill>
                <a:latin typeface="Open Sans"/>
                <a:ea typeface="Open Sans"/>
                <a:cs typeface="Open Sans"/>
                <a:sym typeface="Open Sans"/>
              </a:rPr>
              <a:t>Doric rectangular temple supported by ionic columns.</a:t>
            </a:r>
            <a:endParaRPr sz="1200">
              <a:solidFill>
                <a:schemeClr val="dk1"/>
              </a:solidFill>
              <a:latin typeface="Open Sans"/>
              <a:ea typeface="Open Sans"/>
              <a:cs typeface="Open Sans"/>
              <a:sym typeface="Open Sans"/>
            </a:endParaRPr>
          </a:p>
        </p:txBody>
      </p:sp>
      <p:sp>
        <p:nvSpPr>
          <p:cNvPr id="379" name="Google Shape;379;p42"/>
          <p:cNvSpPr txBox="1"/>
          <p:nvPr/>
        </p:nvSpPr>
        <p:spPr>
          <a:xfrm>
            <a:off x="3278075" y="2342850"/>
            <a:ext cx="2220600" cy="2489100"/>
          </a:xfrm>
          <a:prstGeom prst="rect">
            <a:avLst/>
          </a:prstGeom>
          <a:noFill/>
          <a:ln>
            <a:noFill/>
          </a:ln>
        </p:spPr>
        <p:txBody>
          <a:bodyPr spcFirstLastPara="1" wrap="square" lIns="91425" tIns="91425" rIns="91425" bIns="91425" anchor="t" anchorCtr="0">
            <a:noAutofit/>
          </a:bodyPr>
          <a:lstStyle/>
          <a:p>
            <a:pPr marL="0" marR="101600" lvl="0" indent="0" algn="ctr" rtl="0">
              <a:lnSpc>
                <a:spcPct val="150000"/>
              </a:lnSpc>
              <a:spcBef>
                <a:spcPts val="200"/>
              </a:spcBef>
              <a:spcAft>
                <a:spcPts val="0"/>
              </a:spcAft>
              <a:buClr>
                <a:schemeClr val="dk1"/>
              </a:buClr>
              <a:buSzPts val="1100"/>
              <a:buFont typeface="Arial"/>
              <a:buNone/>
            </a:pPr>
            <a:r>
              <a:rPr lang="en" sz="1300" b="1">
                <a:solidFill>
                  <a:schemeClr val="dk1"/>
                </a:solidFill>
                <a:latin typeface="Open Sans"/>
                <a:ea typeface="Open Sans"/>
                <a:cs typeface="Open Sans"/>
                <a:sym typeface="Open Sans"/>
              </a:rPr>
              <a:t>Location</a:t>
            </a:r>
            <a:endParaRPr sz="1300" b="1">
              <a:solidFill>
                <a:schemeClr val="dk1"/>
              </a:solidFill>
              <a:latin typeface="Open Sans"/>
              <a:ea typeface="Open Sans"/>
              <a:cs typeface="Open Sans"/>
              <a:sym typeface="Open Sans"/>
            </a:endParaRPr>
          </a:p>
          <a:p>
            <a:pPr marL="0" lvl="0" indent="0" algn="ctr" rtl="0">
              <a:lnSpc>
                <a:spcPct val="150000"/>
              </a:lnSpc>
              <a:spcBef>
                <a:spcPts val="200"/>
              </a:spcBef>
              <a:spcAft>
                <a:spcPts val="0"/>
              </a:spcAft>
              <a:buNone/>
            </a:pPr>
            <a:r>
              <a:rPr lang="en" sz="1300" b="1">
                <a:latin typeface="Open Sans"/>
                <a:ea typeface="Open Sans"/>
                <a:cs typeface="Open Sans"/>
                <a:sym typeface="Open Sans"/>
              </a:rPr>
              <a:t>Built In</a:t>
            </a:r>
            <a:endParaRPr sz="1300" b="1">
              <a:latin typeface="Open Sans"/>
              <a:ea typeface="Open Sans"/>
              <a:cs typeface="Open Sans"/>
              <a:sym typeface="Open Sans"/>
            </a:endParaRPr>
          </a:p>
          <a:p>
            <a:pPr marL="0" lvl="0" indent="0" algn="ctr" rtl="0">
              <a:lnSpc>
                <a:spcPct val="150000"/>
              </a:lnSpc>
              <a:spcBef>
                <a:spcPts val="0"/>
              </a:spcBef>
              <a:spcAft>
                <a:spcPts val="0"/>
              </a:spcAft>
              <a:buNone/>
            </a:pPr>
            <a:r>
              <a:rPr lang="en" sz="1300" b="1">
                <a:latin typeface="Open Sans"/>
                <a:ea typeface="Open Sans"/>
                <a:cs typeface="Open Sans"/>
                <a:sym typeface="Open Sans"/>
              </a:rPr>
              <a:t>Original Purpose</a:t>
            </a:r>
            <a:endParaRPr sz="1300" b="1">
              <a:latin typeface="Open Sans"/>
              <a:ea typeface="Open Sans"/>
              <a:cs typeface="Open Sans"/>
              <a:sym typeface="Open Sans"/>
            </a:endParaRPr>
          </a:p>
          <a:p>
            <a:pPr marL="0" lvl="0" indent="0" algn="ctr" rtl="0">
              <a:lnSpc>
                <a:spcPct val="150000"/>
              </a:lnSpc>
              <a:spcBef>
                <a:spcPts val="0"/>
              </a:spcBef>
              <a:spcAft>
                <a:spcPts val="0"/>
              </a:spcAft>
              <a:buNone/>
            </a:pPr>
            <a:r>
              <a:rPr lang="en" sz="1300" b="1">
                <a:latin typeface="Open Sans"/>
                <a:ea typeface="Open Sans"/>
                <a:cs typeface="Open Sans"/>
                <a:sym typeface="Open Sans"/>
              </a:rPr>
              <a:t>Built By</a:t>
            </a:r>
            <a:endParaRPr sz="1300" b="1">
              <a:latin typeface="Open Sans"/>
              <a:ea typeface="Open Sans"/>
              <a:cs typeface="Open Sans"/>
              <a:sym typeface="Open Sans"/>
            </a:endParaRPr>
          </a:p>
          <a:p>
            <a:pPr marL="0" lvl="0" indent="0" algn="ctr" rtl="0">
              <a:lnSpc>
                <a:spcPct val="150000"/>
              </a:lnSpc>
              <a:spcBef>
                <a:spcPts val="0"/>
              </a:spcBef>
              <a:spcAft>
                <a:spcPts val="0"/>
              </a:spcAft>
              <a:buNone/>
            </a:pPr>
            <a:r>
              <a:rPr lang="en" sz="1300" b="1">
                <a:latin typeface="Open Sans"/>
                <a:ea typeface="Open Sans"/>
                <a:cs typeface="Open Sans"/>
                <a:sym typeface="Open Sans"/>
              </a:rPr>
              <a:t>Current Use</a:t>
            </a:r>
            <a:endParaRPr sz="1300" b="1">
              <a:latin typeface="Open Sans"/>
              <a:ea typeface="Open Sans"/>
              <a:cs typeface="Open Sans"/>
              <a:sym typeface="Open Sans"/>
            </a:endParaRPr>
          </a:p>
          <a:p>
            <a:pPr marL="0" lvl="0" indent="0" algn="ctr" rtl="0">
              <a:lnSpc>
                <a:spcPct val="150000"/>
              </a:lnSpc>
              <a:spcBef>
                <a:spcPts val="0"/>
              </a:spcBef>
              <a:spcAft>
                <a:spcPts val="0"/>
              </a:spcAft>
              <a:buNone/>
            </a:pPr>
            <a:r>
              <a:rPr lang="en" sz="1300" b="1">
                <a:latin typeface="Open Sans"/>
                <a:ea typeface="Open Sans"/>
                <a:cs typeface="Open Sans"/>
                <a:sym typeface="Open Sans"/>
              </a:rPr>
              <a:t>Architectural System</a:t>
            </a:r>
            <a:endParaRPr sz="1300" b="1">
              <a:latin typeface="Open Sans"/>
              <a:ea typeface="Open Sans"/>
              <a:cs typeface="Open Sans"/>
              <a:sym typeface="Open Sans"/>
            </a:endParaRPr>
          </a:p>
          <a:p>
            <a:pPr marL="0" lvl="0" indent="0" algn="ctr" rtl="0">
              <a:lnSpc>
                <a:spcPct val="150000"/>
              </a:lnSpc>
              <a:spcBef>
                <a:spcPts val="0"/>
              </a:spcBef>
              <a:spcAft>
                <a:spcPts val="0"/>
              </a:spcAft>
              <a:buNone/>
            </a:pPr>
            <a:r>
              <a:rPr lang="en" sz="1300" b="1">
                <a:latin typeface="Open Sans"/>
                <a:ea typeface="Open Sans"/>
                <a:cs typeface="Open Sans"/>
                <a:sym typeface="Open Sans"/>
              </a:rPr>
              <a:t>Architectural Style</a:t>
            </a:r>
            <a:endParaRPr sz="1300" b="1">
              <a:latin typeface="Open Sans"/>
              <a:ea typeface="Open Sans"/>
              <a:cs typeface="Open Sans"/>
              <a:sym typeface="Open Sans"/>
            </a:endParaRPr>
          </a:p>
        </p:txBody>
      </p:sp>
      <p:sp>
        <p:nvSpPr>
          <p:cNvPr id="380" name="Google Shape;380;p42"/>
          <p:cNvSpPr txBox="1"/>
          <p:nvPr/>
        </p:nvSpPr>
        <p:spPr>
          <a:xfrm>
            <a:off x="2651975" y="1901700"/>
            <a:ext cx="3625200" cy="389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a:solidFill>
                  <a:schemeClr val="dk1"/>
                </a:solidFill>
                <a:latin typeface="Bree Serif"/>
                <a:ea typeface="Bree Serif"/>
                <a:cs typeface="Bree Serif"/>
                <a:sym typeface="Bree Serif"/>
              </a:rPr>
              <a:t>Pantheon vs. Parthenon</a:t>
            </a:r>
            <a:endParaRPr sz="1800">
              <a:latin typeface="Bree Serif"/>
              <a:ea typeface="Bree Serif"/>
              <a:cs typeface="Bree Serif"/>
              <a:sym typeface="Bree Serif"/>
            </a:endParaRPr>
          </a:p>
        </p:txBody>
      </p:sp>
      <p:pic>
        <p:nvPicPr>
          <p:cNvPr id="381" name="Google Shape;381;p42"/>
          <p:cNvPicPr preferRelativeResize="0"/>
          <p:nvPr/>
        </p:nvPicPr>
        <p:blipFill>
          <a:blip r:embed="rId6">
            <a:alphaModFix/>
          </a:blip>
          <a:stretch>
            <a:fillRect/>
          </a:stretch>
        </p:blipFill>
        <p:spPr>
          <a:xfrm>
            <a:off x="415425" y="1715125"/>
            <a:ext cx="1786725" cy="1078200"/>
          </a:xfrm>
          <a:prstGeom prst="rect">
            <a:avLst/>
          </a:prstGeom>
          <a:noFill/>
          <a:ln>
            <a:noFill/>
          </a:ln>
        </p:spPr>
      </p:pic>
      <p:pic>
        <p:nvPicPr>
          <p:cNvPr id="382" name="Google Shape;382;p42"/>
          <p:cNvPicPr preferRelativeResize="0"/>
          <p:nvPr/>
        </p:nvPicPr>
        <p:blipFill>
          <a:blip r:embed="rId7">
            <a:alphaModFix/>
          </a:blip>
          <a:stretch>
            <a:fillRect/>
          </a:stretch>
        </p:blipFill>
        <p:spPr>
          <a:xfrm>
            <a:off x="7508800" y="1785894"/>
            <a:ext cx="1532986" cy="1078200"/>
          </a:xfrm>
          <a:prstGeom prst="rect">
            <a:avLst/>
          </a:prstGeom>
          <a:noFill/>
          <a:ln>
            <a:noFill/>
          </a:ln>
        </p:spPr>
      </p:pic>
      <p:pic>
        <p:nvPicPr>
          <p:cNvPr id="383" name="Google Shape;383;p42"/>
          <p:cNvPicPr preferRelativeResize="0"/>
          <p:nvPr/>
        </p:nvPicPr>
        <p:blipFill>
          <a:blip r:embed="rId8">
            <a:alphaModFix/>
          </a:blip>
          <a:stretch>
            <a:fillRect/>
          </a:stretch>
        </p:blipFill>
        <p:spPr>
          <a:xfrm>
            <a:off x="7508801" y="2939300"/>
            <a:ext cx="1532974" cy="1021733"/>
          </a:xfrm>
          <a:prstGeom prst="rect">
            <a:avLst/>
          </a:prstGeom>
          <a:noFill/>
          <a:ln>
            <a:noFill/>
          </a:ln>
        </p:spPr>
      </p:pic>
      <p:pic>
        <p:nvPicPr>
          <p:cNvPr id="384" name="Google Shape;384;p42"/>
          <p:cNvPicPr preferRelativeResize="0"/>
          <p:nvPr/>
        </p:nvPicPr>
        <p:blipFill>
          <a:blip r:embed="rId9">
            <a:alphaModFix/>
          </a:blip>
          <a:stretch>
            <a:fillRect/>
          </a:stretch>
        </p:blipFill>
        <p:spPr>
          <a:xfrm>
            <a:off x="278000" y="3347600"/>
            <a:ext cx="766304" cy="102172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pic>
        <p:nvPicPr>
          <p:cNvPr id="389" name="Google Shape;389;p43"/>
          <p:cNvPicPr preferRelativeResize="0"/>
          <p:nvPr/>
        </p:nvPicPr>
        <p:blipFill rotWithShape="1">
          <a:blip r:embed="rId3">
            <a:alphaModFix/>
          </a:blip>
          <a:srcRect l="4510" t="47313" r="62322" b="46115"/>
          <a:stretch/>
        </p:blipFill>
        <p:spPr>
          <a:xfrm>
            <a:off x="189675" y="165625"/>
            <a:ext cx="4382326" cy="660676"/>
          </a:xfrm>
          <a:prstGeom prst="rect">
            <a:avLst/>
          </a:prstGeom>
          <a:noFill/>
          <a:ln>
            <a:noFill/>
          </a:ln>
        </p:spPr>
      </p:pic>
      <p:pic>
        <p:nvPicPr>
          <p:cNvPr id="390" name="Google Shape;390;p43"/>
          <p:cNvPicPr preferRelativeResize="0"/>
          <p:nvPr/>
        </p:nvPicPr>
        <p:blipFill>
          <a:blip r:embed="rId4">
            <a:alphaModFix/>
          </a:blip>
          <a:stretch>
            <a:fillRect/>
          </a:stretch>
        </p:blipFill>
        <p:spPr>
          <a:xfrm>
            <a:off x="4089378" y="2703325"/>
            <a:ext cx="1343176" cy="2203900"/>
          </a:xfrm>
          <a:prstGeom prst="rect">
            <a:avLst/>
          </a:prstGeom>
          <a:noFill/>
          <a:ln>
            <a:noFill/>
          </a:ln>
        </p:spPr>
      </p:pic>
      <p:pic>
        <p:nvPicPr>
          <p:cNvPr id="391" name="Google Shape;391;p43"/>
          <p:cNvPicPr preferRelativeResize="0"/>
          <p:nvPr/>
        </p:nvPicPr>
        <p:blipFill>
          <a:blip r:embed="rId5">
            <a:alphaModFix/>
          </a:blip>
          <a:stretch>
            <a:fillRect/>
          </a:stretch>
        </p:blipFill>
        <p:spPr>
          <a:xfrm>
            <a:off x="2778141" y="1807362"/>
            <a:ext cx="1295434" cy="2144275"/>
          </a:xfrm>
          <a:prstGeom prst="rect">
            <a:avLst/>
          </a:prstGeom>
          <a:noFill/>
          <a:ln>
            <a:noFill/>
          </a:ln>
        </p:spPr>
      </p:pic>
      <p:pic>
        <p:nvPicPr>
          <p:cNvPr id="392" name="Google Shape;392;p43"/>
          <p:cNvPicPr preferRelativeResize="0"/>
          <p:nvPr/>
        </p:nvPicPr>
        <p:blipFill rotWithShape="1">
          <a:blip r:embed="rId6">
            <a:alphaModFix/>
          </a:blip>
          <a:srcRect l="35802" t="21154"/>
          <a:stretch/>
        </p:blipFill>
        <p:spPr>
          <a:xfrm>
            <a:off x="270525" y="1794475"/>
            <a:ext cx="2534500" cy="3112750"/>
          </a:xfrm>
          <a:prstGeom prst="rect">
            <a:avLst/>
          </a:prstGeom>
          <a:noFill/>
          <a:ln>
            <a:noFill/>
          </a:ln>
        </p:spPr>
      </p:pic>
      <p:sp>
        <p:nvSpPr>
          <p:cNvPr id="393" name="Google Shape;393;p43"/>
          <p:cNvSpPr txBox="1"/>
          <p:nvPr/>
        </p:nvSpPr>
        <p:spPr>
          <a:xfrm>
            <a:off x="249925" y="912750"/>
            <a:ext cx="4322100" cy="110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Stone cutting tools aside, try sketching the folds of the robe held by Augustus with your pencil focusing on the draping qualities portrayed. (At least you</a:t>
            </a:r>
            <a:endParaRPr/>
          </a:p>
          <a:p>
            <a:pPr marL="1828800" lvl="0" indent="0" algn="l" rtl="0">
              <a:spcBef>
                <a:spcPts val="0"/>
              </a:spcBef>
              <a:spcAft>
                <a:spcPts val="0"/>
              </a:spcAft>
              <a:buNone/>
            </a:pPr>
            <a:r>
              <a:rPr lang="en"/>
              <a:t>                   have an eraser :) </a:t>
            </a:r>
            <a:endParaRPr/>
          </a:p>
        </p:txBody>
      </p:sp>
      <p:sp>
        <p:nvSpPr>
          <p:cNvPr id="394" name="Google Shape;394;p43"/>
          <p:cNvSpPr txBox="1"/>
          <p:nvPr/>
        </p:nvSpPr>
        <p:spPr>
          <a:xfrm>
            <a:off x="4892250" y="1016775"/>
            <a:ext cx="3857700" cy="155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21242C"/>
                </a:solidFill>
                <a:highlight>
                  <a:srgbClr val="FFFFFF"/>
                </a:highlight>
                <a:latin typeface="Open Sans"/>
                <a:ea typeface="Open Sans"/>
                <a:cs typeface="Open Sans"/>
                <a:sym typeface="Open Sans"/>
              </a:rPr>
              <a:t>The Augustus of Primaporta is one of the ways that Romans used art for propagandistic purposes. Overall, this statue is not simply a portrait of the emperor, it expresses Augustus’ connection to the past, his role as a military victor, his connection to the gods, and his role as the bringer of the Roman Peace. He is an excellent orator and military victor with the youthful and perfect body of a Greek athlete. </a:t>
            </a:r>
            <a:endParaRPr sz="1100">
              <a:solidFill>
                <a:srgbClr val="21242C"/>
              </a:solidFill>
              <a:latin typeface="Open Sans"/>
              <a:ea typeface="Open Sans"/>
              <a:cs typeface="Open Sans"/>
              <a:sym typeface="Open Sans"/>
            </a:endParaRPr>
          </a:p>
        </p:txBody>
      </p:sp>
      <p:sp>
        <p:nvSpPr>
          <p:cNvPr id="395" name="Google Shape;395;p43"/>
          <p:cNvSpPr txBox="1"/>
          <p:nvPr/>
        </p:nvSpPr>
        <p:spPr>
          <a:xfrm>
            <a:off x="5432550" y="2480225"/>
            <a:ext cx="3317400" cy="242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rgbClr val="21242C"/>
                </a:solidFill>
                <a:latin typeface="Open Sans"/>
                <a:ea typeface="Open Sans"/>
                <a:cs typeface="Open Sans"/>
                <a:sym typeface="Open Sans"/>
              </a:rPr>
              <a:t>Additional symbolism. At Augustus’ right leg is cupid figure riding a dolphin - a symbol of Augustus’ great naval victory over Mark Antony and Cleopatra at the Battle of Actium in 31 BCE, a conquest that made Augustus the sole ruler of the Empire.  The cupid astride the dolphin sends another message too: Augustus is descended from the gods.  Cupid is the son of Venus, the Roman goddess of love. Julius Caesar, the adoptive father of Augustus, claimed to be descended from Venus and therefore Augustus also shared this connection to the gods.</a:t>
            </a:r>
            <a:endParaRPr sz="1100">
              <a:solidFill>
                <a:srgbClr val="21242C"/>
              </a:solidFill>
              <a:latin typeface="Open Sans"/>
              <a:ea typeface="Open Sans"/>
              <a:cs typeface="Open Sans"/>
              <a:sym typeface="Open Sans"/>
            </a:endParaRPr>
          </a:p>
          <a:p>
            <a:pPr marL="0" lvl="0" indent="0" algn="l" rtl="0">
              <a:spcBef>
                <a:spcPts val="0"/>
              </a:spcBef>
              <a:spcAft>
                <a:spcPts val="0"/>
              </a:spcAft>
              <a:buNone/>
            </a:pPr>
            <a:endParaRPr/>
          </a:p>
        </p:txBody>
      </p:sp>
      <p:sp>
        <p:nvSpPr>
          <p:cNvPr id="396" name="Google Shape;396;p43"/>
          <p:cNvSpPr txBox="1"/>
          <p:nvPr/>
        </p:nvSpPr>
        <p:spPr>
          <a:xfrm>
            <a:off x="3115500" y="3920625"/>
            <a:ext cx="1295400" cy="61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Augustus of Prima Porta - then (color) vs. now (marble)....</a:t>
            </a:r>
            <a:endParaRPr sz="1000">
              <a:latin typeface="Open Sans"/>
              <a:ea typeface="Open Sans"/>
              <a:cs typeface="Open Sans"/>
              <a:sym typeface="Open Sans"/>
            </a:endParaRPr>
          </a:p>
        </p:txBody>
      </p:sp>
      <p:pic>
        <p:nvPicPr>
          <p:cNvPr id="397" name="Google Shape;397;p43"/>
          <p:cNvPicPr preferRelativeResize="0"/>
          <p:nvPr/>
        </p:nvPicPr>
        <p:blipFill rotWithShape="1">
          <a:blip r:embed="rId7">
            <a:alphaModFix/>
          </a:blip>
          <a:srcRect l="3775" t="34707" r="72757" b="55096"/>
          <a:stretch/>
        </p:blipFill>
        <p:spPr>
          <a:xfrm>
            <a:off x="4617200" y="96898"/>
            <a:ext cx="2347925" cy="78822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4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403" name="Google Shape;403;p4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404" name="Google Shape;404;p4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2   •   W E E K   12</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2231D509-0206-7FD1-EAA7-E4C2D090222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09" name="Google Shape;409;p45"/>
          <p:cNvPicPr preferRelativeResize="0"/>
          <p:nvPr/>
        </p:nvPicPr>
        <p:blipFill rotWithShape="1">
          <a:blip r:embed="rId3">
            <a:alphaModFix/>
          </a:blip>
          <a:srcRect l="46535" b="81703"/>
          <a:stretch/>
        </p:blipFill>
        <p:spPr>
          <a:xfrm>
            <a:off x="1565619" y="190925"/>
            <a:ext cx="2930181" cy="640425"/>
          </a:xfrm>
          <a:prstGeom prst="rect">
            <a:avLst/>
          </a:prstGeom>
          <a:noFill/>
          <a:ln>
            <a:noFill/>
          </a:ln>
        </p:spPr>
      </p:pic>
      <p:pic>
        <p:nvPicPr>
          <p:cNvPr id="410" name="Google Shape;410;p45"/>
          <p:cNvPicPr preferRelativeResize="0"/>
          <p:nvPr/>
        </p:nvPicPr>
        <p:blipFill rotWithShape="1">
          <a:blip r:embed="rId4">
            <a:alphaModFix/>
          </a:blip>
          <a:srcRect l="4510" t="6021" r="62322" b="87968"/>
          <a:stretch/>
        </p:blipFill>
        <p:spPr>
          <a:xfrm>
            <a:off x="4572000" y="183436"/>
            <a:ext cx="4382326" cy="613651"/>
          </a:xfrm>
          <a:prstGeom prst="rect">
            <a:avLst/>
          </a:prstGeom>
          <a:noFill/>
          <a:ln>
            <a:noFill/>
          </a:ln>
        </p:spPr>
      </p:pic>
      <p:sp>
        <p:nvSpPr>
          <p:cNvPr id="411" name="Google Shape;411;p45"/>
          <p:cNvSpPr txBox="1"/>
          <p:nvPr/>
        </p:nvSpPr>
        <p:spPr>
          <a:xfrm>
            <a:off x="5622825" y="4515025"/>
            <a:ext cx="3411900" cy="529800"/>
          </a:xfrm>
          <a:prstGeom prst="rect">
            <a:avLst/>
          </a:prstGeom>
          <a:noFill/>
          <a:ln>
            <a:noFill/>
          </a:ln>
        </p:spPr>
        <p:txBody>
          <a:bodyPr spcFirstLastPara="1" wrap="square" lIns="91425" tIns="91425" rIns="91425" bIns="91425" anchor="t" anchorCtr="0">
            <a:noAutofit/>
          </a:bodyPr>
          <a:lstStyle/>
          <a:p>
            <a:pPr marL="38100" marR="38100" lvl="0" indent="0" algn="r" rtl="0">
              <a:lnSpc>
                <a:spcPct val="115000"/>
              </a:lnSpc>
              <a:spcBef>
                <a:spcPts val="600"/>
              </a:spcBef>
              <a:spcAft>
                <a:spcPts val="2600"/>
              </a:spcAft>
              <a:buNone/>
            </a:pPr>
            <a:r>
              <a:rPr lang="en" sz="900" i="1">
                <a:solidFill>
                  <a:srgbClr val="666666"/>
                </a:solidFill>
              </a:rPr>
              <a:t>Frescoes from the Villa of Livia, second half of the 1st century BC, Rome, Museo Nazionale Romano di Palazzo Massimo.</a:t>
            </a:r>
            <a:endParaRPr sz="1200">
              <a:solidFill>
                <a:srgbClr val="3A3A3A"/>
              </a:solidFill>
              <a:latin typeface="Open Sans"/>
              <a:ea typeface="Open Sans"/>
              <a:cs typeface="Open Sans"/>
              <a:sym typeface="Open Sans"/>
            </a:endParaRPr>
          </a:p>
        </p:txBody>
      </p:sp>
      <p:sp>
        <p:nvSpPr>
          <p:cNvPr id="412" name="Google Shape;412;p45"/>
          <p:cNvSpPr txBox="1"/>
          <p:nvPr/>
        </p:nvSpPr>
        <p:spPr>
          <a:xfrm>
            <a:off x="4673700" y="888300"/>
            <a:ext cx="4280700" cy="3732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50" b="1">
                <a:latin typeface="Open Sans"/>
                <a:ea typeface="Open Sans"/>
                <a:cs typeface="Open Sans"/>
                <a:sym typeface="Open Sans"/>
              </a:rPr>
              <a:t>The Story:</a:t>
            </a:r>
            <a:r>
              <a:rPr lang="en" sz="1050">
                <a:latin typeface="Open Sans"/>
                <a:ea typeface="Open Sans"/>
                <a:cs typeface="Open Sans"/>
                <a:sym typeface="Open Sans"/>
              </a:rPr>
              <a:t> As narrated by Plinius the Elder in his “Naturalis Historia”, when Livia was still betrothed to Augustus, an eagle dropped a white hen into Livia’s lap as she was seated. The hen held a laurel branch rich of berries in its beak and the haruspices interpreted this as a religious sign and recommended to look after the hen and to plant the branch. The order was granted at the Caesars’ villa along the Tiber river, near the ninth marker of the via Flaminia, which was then called “ad gallinas” or “ad gallinas albas” (to the white hens). A sacred grove grew there from that planted branch. </a:t>
            </a:r>
            <a:endParaRPr sz="1050">
              <a:latin typeface="Open Sans"/>
              <a:ea typeface="Open Sans"/>
              <a:cs typeface="Open Sans"/>
              <a:sym typeface="Open Sans"/>
            </a:endParaRPr>
          </a:p>
          <a:p>
            <a:pPr marL="0" lvl="0" indent="0" algn="l" rtl="0">
              <a:lnSpc>
                <a:spcPct val="100000"/>
              </a:lnSpc>
              <a:spcBef>
                <a:spcPts val="0"/>
              </a:spcBef>
              <a:spcAft>
                <a:spcPts val="0"/>
              </a:spcAft>
              <a:buNone/>
            </a:pP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b="1">
                <a:highlight>
                  <a:srgbClr val="FFFFFF"/>
                </a:highlight>
                <a:latin typeface="Open Sans"/>
                <a:ea typeface="Open Sans"/>
                <a:cs typeface="Open Sans"/>
                <a:sym typeface="Open Sans"/>
              </a:rPr>
              <a:t>The Discovery: </a:t>
            </a:r>
            <a:r>
              <a:rPr lang="en" sz="1050">
                <a:highlight>
                  <a:srgbClr val="FFFFFF"/>
                </a:highlight>
                <a:latin typeface="Open Sans"/>
                <a:ea typeface="Open Sans"/>
                <a:cs typeface="Open Sans"/>
                <a:sym typeface="Open Sans"/>
              </a:rPr>
              <a:t>The room was discovered at the Villa of Livia </a:t>
            </a:r>
            <a:r>
              <a:rPr lang="en" sz="1050" i="1">
                <a:highlight>
                  <a:srgbClr val="FFFFFF"/>
                </a:highlight>
                <a:latin typeface="Open Sans"/>
                <a:ea typeface="Open Sans"/>
                <a:cs typeface="Open Sans"/>
                <a:sym typeface="Open Sans"/>
              </a:rPr>
              <a:t>ad gallinas albas </a:t>
            </a:r>
            <a:r>
              <a:rPr lang="en" sz="1050">
                <a:highlight>
                  <a:srgbClr val="FFFFFF"/>
                </a:highlight>
                <a:latin typeface="Open Sans"/>
                <a:ea typeface="Open Sans"/>
                <a:cs typeface="Open Sans"/>
                <a:sym typeface="Open Sans"/>
              </a:rPr>
              <a:t>(by the white hen) in the area now known as Prima Porta on 30th April of 1863, just ten days after the celebrated statue of Augustus had been found close by. Painted c. 30-20 BC, Livia’s </a:t>
            </a:r>
            <a:r>
              <a:rPr lang="en" sz="1050" i="1">
                <a:highlight>
                  <a:srgbClr val="FFFFFF"/>
                </a:highlight>
                <a:latin typeface="Open Sans"/>
                <a:ea typeface="Open Sans"/>
                <a:cs typeface="Open Sans"/>
                <a:sym typeface="Open Sans"/>
              </a:rPr>
              <a:t>triclinium</a:t>
            </a:r>
            <a:r>
              <a:rPr lang="en" sz="1050">
                <a:highlight>
                  <a:srgbClr val="FFFFFF"/>
                </a:highlight>
                <a:latin typeface="Open Sans"/>
                <a:ea typeface="Open Sans"/>
                <a:cs typeface="Open Sans"/>
                <a:sym typeface="Open Sans"/>
              </a:rPr>
              <a:t> (dining rooms were so called with couches arranged in groups of three) was partially underground - a basement room - used in the scorching summer months. Instead of looking out onto the real gardens of the villa, a garden of the imagination was painted on its walls. On display at the Museo Nazionale Romano di Palazzo Massimo in Rome. </a:t>
            </a:r>
            <a:r>
              <a:rPr lang="en" sz="1050" b="1">
                <a:solidFill>
                  <a:srgbClr val="444444"/>
                </a:solidFill>
                <a:highlight>
                  <a:srgbClr val="FFFFFF"/>
                </a:highlight>
                <a:latin typeface="Open Sans"/>
                <a:ea typeface="Open Sans"/>
                <a:cs typeface="Open Sans"/>
                <a:sym typeface="Open Sans"/>
              </a:rPr>
              <a:t>Which fresco of do you prefer and why? What do we learn about Roman Architecture?</a:t>
            </a:r>
            <a:endParaRPr sz="1050" b="1">
              <a:solidFill>
                <a:srgbClr val="444444"/>
              </a:solidFill>
              <a:highlight>
                <a:srgbClr val="FFFFFF"/>
              </a:highlight>
              <a:latin typeface="Open Sans"/>
              <a:ea typeface="Open Sans"/>
              <a:cs typeface="Open Sans"/>
              <a:sym typeface="Open Sans"/>
            </a:endParaRPr>
          </a:p>
        </p:txBody>
      </p:sp>
      <p:pic>
        <p:nvPicPr>
          <p:cNvPr id="413" name="Google Shape;413;p45" descr="Frescoes from the Villa of Livia, second half of the 1st century BC, Rome, Museo Nazionale Romano di Palazzo Massimo"/>
          <p:cNvPicPr preferRelativeResize="0"/>
          <p:nvPr/>
        </p:nvPicPr>
        <p:blipFill>
          <a:blip r:embed="rId5">
            <a:alphaModFix/>
          </a:blip>
          <a:stretch>
            <a:fillRect/>
          </a:stretch>
        </p:blipFill>
        <p:spPr>
          <a:xfrm>
            <a:off x="129653" y="2730629"/>
            <a:ext cx="1017414" cy="640431"/>
          </a:xfrm>
          <a:prstGeom prst="rect">
            <a:avLst/>
          </a:prstGeom>
          <a:noFill/>
          <a:ln>
            <a:noFill/>
          </a:ln>
        </p:spPr>
      </p:pic>
      <p:pic>
        <p:nvPicPr>
          <p:cNvPr id="414" name="Google Shape;414;p45" descr="Frescoes from the Villa of Livia, second half of the 1st century BC, Rome, Museo Nazionale Romano di Palazzo Massimo"/>
          <p:cNvPicPr preferRelativeResize="0"/>
          <p:nvPr/>
        </p:nvPicPr>
        <p:blipFill>
          <a:blip r:embed="rId6">
            <a:alphaModFix/>
          </a:blip>
          <a:stretch>
            <a:fillRect/>
          </a:stretch>
        </p:blipFill>
        <p:spPr>
          <a:xfrm>
            <a:off x="1258078" y="2730633"/>
            <a:ext cx="1012638" cy="640432"/>
          </a:xfrm>
          <a:prstGeom prst="rect">
            <a:avLst/>
          </a:prstGeom>
          <a:noFill/>
          <a:ln>
            <a:noFill/>
          </a:ln>
        </p:spPr>
      </p:pic>
      <p:pic>
        <p:nvPicPr>
          <p:cNvPr id="415" name="Google Shape;415;p45" descr="Frescoes from the Villa of Livia, second half of the 1st century BC, Rome, Museo Nazionale Romano di Palazzo Massimo"/>
          <p:cNvPicPr preferRelativeResize="0"/>
          <p:nvPr/>
        </p:nvPicPr>
        <p:blipFill>
          <a:blip r:embed="rId7">
            <a:alphaModFix/>
          </a:blip>
          <a:stretch>
            <a:fillRect/>
          </a:stretch>
        </p:blipFill>
        <p:spPr>
          <a:xfrm>
            <a:off x="2380413" y="2732997"/>
            <a:ext cx="1059933" cy="635701"/>
          </a:xfrm>
          <a:prstGeom prst="rect">
            <a:avLst/>
          </a:prstGeom>
          <a:noFill/>
          <a:ln>
            <a:noFill/>
          </a:ln>
        </p:spPr>
      </p:pic>
      <p:pic>
        <p:nvPicPr>
          <p:cNvPr id="416" name="Google Shape;416;p45" descr="Frescoes from the Villa of Livia, second half of the 1st century BC, Rome, Museo Nazionale Romano di Palazzo Massimo"/>
          <p:cNvPicPr preferRelativeResize="0"/>
          <p:nvPr/>
        </p:nvPicPr>
        <p:blipFill>
          <a:blip r:embed="rId8">
            <a:alphaModFix/>
          </a:blip>
          <a:stretch>
            <a:fillRect/>
          </a:stretch>
        </p:blipFill>
        <p:spPr>
          <a:xfrm>
            <a:off x="3550059" y="2730625"/>
            <a:ext cx="1059931" cy="640431"/>
          </a:xfrm>
          <a:prstGeom prst="rect">
            <a:avLst/>
          </a:prstGeom>
          <a:noFill/>
          <a:ln>
            <a:noFill/>
          </a:ln>
        </p:spPr>
      </p:pic>
      <p:pic>
        <p:nvPicPr>
          <p:cNvPr id="417" name="Google Shape;417;p45"/>
          <p:cNvPicPr preferRelativeResize="0"/>
          <p:nvPr/>
        </p:nvPicPr>
        <p:blipFill>
          <a:blip r:embed="rId9">
            <a:alphaModFix/>
          </a:blip>
          <a:stretch>
            <a:fillRect/>
          </a:stretch>
        </p:blipFill>
        <p:spPr>
          <a:xfrm>
            <a:off x="97550" y="3428478"/>
            <a:ext cx="1049515" cy="1567713"/>
          </a:xfrm>
          <a:prstGeom prst="rect">
            <a:avLst/>
          </a:prstGeom>
          <a:noFill/>
          <a:ln>
            <a:noFill/>
          </a:ln>
        </p:spPr>
      </p:pic>
      <p:pic>
        <p:nvPicPr>
          <p:cNvPr id="418" name="Google Shape;418;p45"/>
          <p:cNvPicPr preferRelativeResize="0"/>
          <p:nvPr/>
        </p:nvPicPr>
        <p:blipFill>
          <a:blip r:embed="rId10">
            <a:alphaModFix/>
          </a:blip>
          <a:stretch>
            <a:fillRect/>
          </a:stretch>
        </p:blipFill>
        <p:spPr>
          <a:xfrm>
            <a:off x="1247584" y="3428478"/>
            <a:ext cx="1026958" cy="1567714"/>
          </a:xfrm>
          <a:prstGeom prst="rect">
            <a:avLst/>
          </a:prstGeom>
          <a:noFill/>
          <a:ln>
            <a:noFill/>
          </a:ln>
        </p:spPr>
      </p:pic>
      <p:pic>
        <p:nvPicPr>
          <p:cNvPr id="419" name="Google Shape;419;p45"/>
          <p:cNvPicPr preferRelativeResize="0"/>
          <p:nvPr/>
        </p:nvPicPr>
        <p:blipFill>
          <a:blip r:embed="rId11">
            <a:alphaModFix/>
          </a:blip>
          <a:stretch>
            <a:fillRect/>
          </a:stretch>
        </p:blipFill>
        <p:spPr>
          <a:xfrm>
            <a:off x="2375060" y="3436479"/>
            <a:ext cx="1049515" cy="1567718"/>
          </a:xfrm>
          <a:prstGeom prst="rect">
            <a:avLst/>
          </a:prstGeom>
          <a:noFill/>
          <a:ln>
            <a:noFill/>
          </a:ln>
        </p:spPr>
      </p:pic>
      <p:pic>
        <p:nvPicPr>
          <p:cNvPr id="420" name="Google Shape;420;p45"/>
          <p:cNvPicPr preferRelativeResize="0"/>
          <p:nvPr/>
        </p:nvPicPr>
        <p:blipFill>
          <a:blip r:embed="rId12">
            <a:alphaModFix/>
          </a:blip>
          <a:stretch>
            <a:fillRect/>
          </a:stretch>
        </p:blipFill>
        <p:spPr>
          <a:xfrm>
            <a:off x="3525094" y="3436479"/>
            <a:ext cx="1109880" cy="1567712"/>
          </a:xfrm>
          <a:prstGeom prst="rect">
            <a:avLst/>
          </a:prstGeom>
          <a:noFill/>
          <a:ln>
            <a:noFill/>
          </a:ln>
        </p:spPr>
      </p:pic>
      <p:pic>
        <p:nvPicPr>
          <p:cNvPr id="421" name="Google Shape;421;p45"/>
          <p:cNvPicPr preferRelativeResize="0"/>
          <p:nvPr/>
        </p:nvPicPr>
        <p:blipFill>
          <a:blip r:embed="rId13">
            <a:alphaModFix/>
          </a:blip>
          <a:stretch>
            <a:fillRect/>
          </a:stretch>
        </p:blipFill>
        <p:spPr>
          <a:xfrm>
            <a:off x="135876" y="1038374"/>
            <a:ext cx="1050374" cy="1577174"/>
          </a:xfrm>
          <a:prstGeom prst="rect">
            <a:avLst/>
          </a:prstGeom>
          <a:noFill/>
          <a:ln>
            <a:noFill/>
          </a:ln>
        </p:spPr>
      </p:pic>
      <p:pic>
        <p:nvPicPr>
          <p:cNvPr id="422" name="Google Shape;422;p45"/>
          <p:cNvPicPr preferRelativeResize="0"/>
          <p:nvPr/>
        </p:nvPicPr>
        <p:blipFill>
          <a:blip r:embed="rId14">
            <a:alphaModFix/>
          </a:blip>
          <a:stretch>
            <a:fillRect/>
          </a:stretch>
        </p:blipFill>
        <p:spPr>
          <a:xfrm>
            <a:off x="1243625" y="1038375"/>
            <a:ext cx="1084200" cy="1577175"/>
          </a:xfrm>
          <a:prstGeom prst="rect">
            <a:avLst/>
          </a:prstGeom>
          <a:noFill/>
          <a:ln>
            <a:noFill/>
          </a:ln>
        </p:spPr>
      </p:pic>
      <p:pic>
        <p:nvPicPr>
          <p:cNvPr id="423" name="Google Shape;423;p45"/>
          <p:cNvPicPr preferRelativeResize="0"/>
          <p:nvPr/>
        </p:nvPicPr>
        <p:blipFill>
          <a:blip r:embed="rId15">
            <a:alphaModFix/>
          </a:blip>
          <a:stretch>
            <a:fillRect/>
          </a:stretch>
        </p:blipFill>
        <p:spPr>
          <a:xfrm>
            <a:off x="2385200" y="1028513"/>
            <a:ext cx="1050374" cy="1596900"/>
          </a:xfrm>
          <a:prstGeom prst="rect">
            <a:avLst/>
          </a:prstGeom>
          <a:noFill/>
          <a:ln>
            <a:noFill/>
          </a:ln>
        </p:spPr>
      </p:pic>
      <p:pic>
        <p:nvPicPr>
          <p:cNvPr id="424" name="Google Shape;424;p45"/>
          <p:cNvPicPr preferRelativeResize="0"/>
          <p:nvPr/>
        </p:nvPicPr>
        <p:blipFill>
          <a:blip r:embed="rId16">
            <a:alphaModFix/>
          </a:blip>
          <a:stretch>
            <a:fillRect/>
          </a:stretch>
        </p:blipFill>
        <p:spPr>
          <a:xfrm>
            <a:off x="3554838" y="1040800"/>
            <a:ext cx="1050374" cy="1572301"/>
          </a:xfrm>
          <a:prstGeom prst="rect">
            <a:avLst/>
          </a:prstGeom>
          <a:noFill/>
          <a:ln>
            <a:noFill/>
          </a:ln>
        </p:spPr>
      </p:pic>
      <p:sp>
        <p:nvSpPr>
          <p:cNvPr id="425" name="Google Shape;425;p45"/>
          <p:cNvSpPr txBox="1"/>
          <p:nvPr/>
        </p:nvSpPr>
        <p:spPr>
          <a:xfrm>
            <a:off x="115325" y="680875"/>
            <a:ext cx="4299600" cy="48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rgbClr val="444444"/>
                </a:solidFill>
                <a:latin typeface="Open Sans"/>
                <a:ea typeface="Open Sans"/>
                <a:cs typeface="Open Sans"/>
                <a:sym typeface="Open Sans"/>
              </a:rPr>
              <a:t>The story of the sacred branch</a:t>
            </a:r>
            <a:endParaRPr sz="1200" b="1">
              <a:solidFill>
                <a:srgbClr val="44444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100" b="1">
              <a:solidFill>
                <a:srgbClr val="444444"/>
              </a:solidFill>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46"/>
          <p:cNvPicPr preferRelativeResize="0"/>
          <p:nvPr/>
        </p:nvPicPr>
        <p:blipFill rotWithShape="1">
          <a:blip r:embed="rId3">
            <a:alphaModFix/>
          </a:blip>
          <a:srcRect l="43930" t="25076" b="46543"/>
          <a:stretch/>
        </p:blipFill>
        <p:spPr>
          <a:xfrm>
            <a:off x="1534450" y="0"/>
            <a:ext cx="3181000" cy="1028350"/>
          </a:xfrm>
          <a:prstGeom prst="rect">
            <a:avLst/>
          </a:prstGeom>
          <a:noFill/>
          <a:ln>
            <a:noFill/>
          </a:ln>
        </p:spPr>
      </p:pic>
      <p:pic>
        <p:nvPicPr>
          <p:cNvPr id="431" name="Google Shape;431;p46"/>
          <p:cNvPicPr preferRelativeResize="0"/>
          <p:nvPr/>
        </p:nvPicPr>
        <p:blipFill rotWithShape="1">
          <a:blip r:embed="rId4">
            <a:alphaModFix/>
          </a:blip>
          <a:srcRect l="4510" t="16822" r="62322" b="77167"/>
          <a:stretch/>
        </p:blipFill>
        <p:spPr>
          <a:xfrm>
            <a:off x="4610400" y="171780"/>
            <a:ext cx="4382326" cy="613651"/>
          </a:xfrm>
          <a:prstGeom prst="rect">
            <a:avLst/>
          </a:prstGeom>
          <a:noFill/>
          <a:ln>
            <a:noFill/>
          </a:ln>
        </p:spPr>
      </p:pic>
      <p:sp>
        <p:nvSpPr>
          <p:cNvPr id="432" name="Google Shape;432;p46"/>
          <p:cNvSpPr txBox="1"/>
          <p:nvPr/>
        </p:nvSpPr>
        <p:spPr>
          <a:xfrm>
            <a:off x="144675" y="2186725"/>
            <a:ext cx="1491600" cy="3573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a:solidFill>
                  <a:srgbClr val="3A3A3A"/>
                </a:solidFill>
                <a:latin typeface="Open Sans"/>
                <a:ea typeface="Open Sans"/>
                <a:cs typeface="Open Sans"/>
                <a:sym typeface="Open Sans"/>
              </a:rPr>
              <a:t>Arch of Constantine</a:t>
            </a:r>
            <a:endParaRPr sz="1000">
              <a:solidFill>
                <a:srgbClr val="3A3A3A"/>
              </a:solidFill>
              <a:latin typeface="Open Sans"/>
              <a:ea typeface="Open Sans"/>
              <a:cs typeface="Open Sans"/>
              <a:sym typeface="Open Sans"/>
            </a:endParaRPr>
          </a:p>
          <a:p>
            <a:pPr marL="0" lvl="0" indent="0" algn="l" rtl="0">
              <a:spcBef>
                <a:spcPts val="1500"/>
              </a:spcBef>
              <a:spcAft>
                <a:spcPts val="0"/>
              </a:spcAft>
              <a:buNone/>
            </a:pPr>
            <a:endParaRPr sz="1000">
              <a:latin typeface="Open Sans"/>
              <a:ea typeface="Open Sans"/>
              <a:cs typeface="Open Sans"/>
              <a:sym typeface="Open Sans"/>
            </a:endParaRPr>
          </a:p>
        </p:txBody>
      </p:sp>
      <p:pic>
        <p:nvPicPr>
          <p:cNvPr id="433" name="Google Shape;433;p46"/>
          <p:cNvPicPr preferRelativeResize="0"/>
          <p:nvPr/>
        </p:nvPicPr>
        <p:blipFill>
          <a:blip r:embed="rId5">
            <a:alphaModFix/>
          </a:blip>
          <a:stretch>
            <a:fillRect/>
          </a:stretch>
        </p:blipFill>
        <p:spPr>
          <a:xfrm>
            <a:off x="165909" y="937825"/>
            <a:ext cx="1449140" cy="1248900"/>
          </a:xfrm>
          <a:prstGeom prst="rect">
            <a:avLst/>
          </a:prstGeom>
          <a:noFill/>
          <a:ln>
            <a:noFill/>
          </a:ln>
        </p:spPr>
      </p:pic>
      <p:pic>
        <p:nvPicPr>
          <p:cNvPr id="434" name="Google Shape;434;p46"/>
          <p:cNvPicPr preferRelativeResize="0"/>
          <p:nvPr/>
        </p:nvPicPr>
        <p:blipFill>
          <a:blip r:embed="rId6">
            <a:alphaModFix/>
          </a:blip>
          <a:stretch>
            <a:fillRect/>
          </a:stretch>
        </p:blipFill>
        <p:spPr>
          <a:xfrm>
            <a:off x="1713425" y="921091"/>
            <a:ext cx="1688049" cy="1265634"/>
          </a:xfrm>
          <a:prstGeom prst="rect">
            <a:avLst/>
          </a:prstGeom>
          <a:noFill/>
          <a:ln>
            <a:noFill/>
          </a:ln>
        </p:spPr>
      </p:pic>
      <p:sp>
        <p:nvSpPr>
          <p:cNvPr id="435" name="Google Shape;435;p46"/>
          <p:cNvSpPr txBox="1"/>
          <p:nvPr/>
        </p:nvSpPr>
        <p:spPr>
          <a:xfrm>
            <a:off x="1686850" y="2186725"/>
            <a:ext cx="1741200" cy="3573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a:solidFill>
                  <a:srgbClr val="3A3A3A"/>
                </a:solidFill>
                <a:latin typeface="Open Sans"/>
                <a:ea typeface="Open Sans"/>
                <a:cs typeface="Open Sans"/>
                <a:sym typeface="Open Sans"/>
              </a:rPr>
              <a:t>Arch of Septimius Severus</a:t>
            </a:r>
            <a:endParaRPr sz="1000">
              <a:solidFill>
                <a:srgbClr val="3A3A3A"/>
              </a:solidFill>
              <a:latin typeface="Open Sans"/>
              <a:ea typeface="Open Sans"/>
              <a:cs typeface="Open Sans"/>
              <a:sym typeface="Open Sans"/>
            </a:endParaRPr>
          </a:p>
          <a:p>
            <a:pPr marL="0" lvl="0" indent="0" algn="l" rtl="0">
              <a:spcBef>
                <a:spcPts val="1500"/>
              </a:spcBef>
              <a:spcAft>
                <a:spcPts val="0"/>
              </a:spcAft>
              <a:buNone/>
            </a:pPr>
            <a:endParaRPr sz="1000">
              <a:latin typeface="Open Sans"/>
              <a:ea typeface="Open Sans"/>
              <a:cs typeface="Open Sans"/>
              <a:sym typeface="Open Sans"/>
            </a:endParaRPr>
          </a:p>
        </p:txBody>
      </p:sp>
      <p:sp>
        <p:nvSpPr>
          <p:cNvPr id="436" name="Google Shape;436;p46"/>
          <p:cNvSpPr txBox="1"/>
          <p:nvPr/>
        </p:nvSpPr>
        <p:spPr>
          <a:xfrm>
            <a:off x="4732125" y="905950"/>
            <a:ext cx="4260600" cy="418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4B4F54"/>
                </a:solidFill>
                <a:latin typeface="Open Sans"/>
                <a:ea typeface="Open Sans"/>
                <a:cs typeface="Open Sans"/>
                <a:sym typeface="Open Sans"/>
              </a:rPr>
              <a:t>Victorious generals, known as </a:t>
            </a:r>
            <a:r>
              <a:rPr lang="en" sz="1200" i="1">
                <a:solidFill>
                  <a:srgbClr val="4B4F54"/>
                </a:solidFill>
                <a:latin typeface="Open Sans"/>
                <a:ea typeface="Open Sans"/>
                <a:cs typeface="Open Sans"/>
                <a:sym typeface="Open Sans"/>
              </a:rPr>
              <a:t>triumphators</a:t>
            </a:r>
            <a:r>
              <a:rPr lang="en" sz="1200">
                <a:solidFill>
                  <a:srgbClr val="4B4F54"/>
                </a:solidFill>
                <a:latin typeface="Open Sans"/>
                <a:ea typeface="Open Sans"/>
                <a:cs typeface="Open Sans"/>
                <a:sym typeface="Open Sans"/>
              </a:rPr>
              <a:t>, had monumental arches erected to commemorate their victories. Following construction of the arches, the generals were often granted a triumph, a celebratory procession passing beneath the arch. In Rome’s imperial era, triumphal arches were normally restricted to the honoring of emperors. These later arches were decorated with fine sculptures depicting the emperor’s conquests and other deeds.  Nearly forty ancient Roman arches survive in one form or another scattered around the former empire. Most famous are the three imperial arches remaining in the city of Rome: the Arch of Titus (AD 81), the Arch of Septimius Severus (AD 203), and the Arch of Constantine (AD 312). These three arches have inspired imitations throughout the world.  Some of the best known are the Arc de Triomphe and Arc du Carrousel in Paris, the Wellington and Marble arches in London, the Siegestor in Munich, and the Washington Arch in Manhattan. The primary models for most modern interpretations have been the Arch of Titus, with its single-arch form, and the Arch of Constantine, with its triple-arch form.</a:t>
            </a:r>
            <a:endParaRPr sz="1200">
              <a:latin typeface="Open Sans"/>
              <a:ea typeface="Open Sans"/>
              <a:cs typeface="Open Sans"/>
              <a:sym typeface="Open Sans"/>
            </a:endParaRPr>
          </a:p>
        </p:txBody>
      </p:sp>
      <p:pic>
        <p:nvPicPr>
          <p:cNvPr id="437" name="Google Shape;437;p46"/>
          <p:cNvPicPr preferRelativeResize="0"/>
          <p:nvPr/>
        </p:nvPicPr>
        <p:blipFill>
          <a:blip r:embed="rId7">
            <a:alphaModFix/>
          </a:blip>
          <a:stretch>
            <a:fillRect/>
          </a:stretch>
        </p:blipFill>
        <p:spPr>
          <a:xfrm>
            <a:off x="3510176" y="921100"/>
            <a:ext cx="1055980" cy="1265626"/>
          </a:xfrm>
          <a:prstGeom prst="rect">
            <a:avLst/>
          </a:prstGeom>
          <a:noFill/>
          <a:ln>
            <a:noFill/>
          </a:ln>
        </p:spPr>
      </p:pic>
      <p:sp>
        <p:nvSpPr>
          <p:cNvPr id="438" name="Google Shape;438;p46"/>
          <p:cNvSpPr txBox="1"/>
          <p:nvPr/>
        </p:nvSpPr>
        <p:spPr>
          <a:xfrm>
            <a:off x="3515650" y="2186725"/>
            <a:ext cx="1056000" cy="4851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1500"/>
              </a:spcAft>
              <a:buNone/>
            </a:pPr>
            <a:r>
              <a:rPr lang="en" sz="1000">
                <a:solidFill>
                  <a:srgbClr val="3A3A3A"/>
                </a:solidFill>
                <a:latin typeface="Open Sans"/>
                <a:ea typeface="Open Sans"/>
                <a:cs typeface="Open Sans"/>
                <a:sym typeface="Open Sans"/>
              </a:rPr>
              <a:t>Arch of Titus</a:t>
            </a:r>
            <a:endParaRPr sz="1000">
              <a:latin typeface="Open Sans"/>
              <a:ea typeface="Open Sans"/>
              <a:cs typeface="Open Sans"/>
              <a:sym typeface="Open Sans"/>
            </a:endParaRPr>
          </a:p>
        </p:txBody>
      </p:sp>
      <p:sp>
        <p:nvSpPr>
          <p:cNvPr id="439" name="Google Shape;439;p46"/>
          <p:cNvSpPr txBox="1"/>
          <p:nvPr/>
        </p:nvSpPr>
        <p:spPr>
          <a:xfrm>
            <a:off x="-7725" y="4548925"/>
            <a:ext cx="1491600" cy="357300"/>
          </a:xfrm>
          <a:prstGeom prst="rect">
            <a:avLst/>
          </a:prstGeom>
          <a:noFill/>
          <a:ln>
            <a:noFill/>
          </a:ln>
        </p:spPr>
        <p:txBody>
          <a:bodyPr spcFirstLastPara="1" wrap="square" lIns="91425" tIns="91425" rIns="91425" bIns="91425" anchor="t" anchorCtr="0">
            <a:noAutofit/>
          </a:bodyPr>
          <a:lstStyle/>
          <a:p>
            <a:pPr marL="0" lvl="0" indent="0" algn="ctr" rtl="0">
              <a:lnSpc>
                <a:spcPct val="120000"/>
              </a:lnSpc>
              <a:spcBef>
                <a:spcPts val="0"/>
              </a:spcBef>
              <a:spcAft>
                <a:spcPts val="0"/>
              </a:spcAft>
              <a:buNone/>
            </a:pPr>
            <a:r>
              <a:rPr lang="en" sz="1000">
                <a:solidFill>
                  <a:srgbClr val="3A3A3A"/>
                </a:solidFill>
                <a:latin typeface="Open Sans"/>
                <a:ea typeface="Open Sans"/>
                <a:cs typeface="Open Sans"/>
                <a:sym typeface="Open Sans"/>
              </a:rPr>
              <a:t>Arch de Triomphe, Paris, France</a:t>
            </a:r>
            <a:endParaRPr sz="1000">
              <a:solidFill>
                <a:srgbClr val="3A3A3A"/>
              </a:solidFill>
              <a:latin typeface="Open Sans"/>
              <a:ea typeface="Open Sans"/>
              <a:cs typeface="Open Sans"/>
              <a:sym typeface="Open Sans"/>
            </a:endParaRPr>
          </a:p>
          <a:p>
            <a:pPr marL="0" lvl="0" indent="0" algn="ctr" rtl="0">
              <a:spcBef>
                <a:spcPts val="1500"/>
              </a:spcBef>
              <a:spcAft>
                <a:spcPts val="0"/>
              </a:spcAft>
              <a:buNone/>
            </a:pPr>
            <a:endParaRPr sz="1000">
              <a:latin typeface="Open Sans"/>
              <a:ea typeface="Open Sans"/>
              <a:cs typeface="Open Sans"/>
              <a:sym typeface="Open Sans"/>
            </a:endParaRPr>
          </a:p>
        </p:txBody>
      </p:sp>
      <p:sp>
        <p:nvSpPr>
          <p:cNvPr id="440" name="Google Shape;440;p46"/>
          <p:cNvSpPr txBox="1"/>
          <p:nvPr/>
        </p:nvSpPr>
        <p:spPr>
          <a:xfrm>
            <a:off x="1534450" y="4548925"/>
            <a:ext cx="1741200" cy="35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B4F54"/>
                </a:solidFill>
                <a:latin typeface="Open Sans"/>
                <a:ea typeface="Open Sans"/>
                <a:cs typeface="Open Sans"/>
                <a:sym typeface="Open Sans"/>
              </a:rPr>
              <a:t>  Arc du Carrousel in Paris</a:t>
            </a:r>
            <a:endParaRPr sz="1000">
              <a:solidFill>
                <a:srgbClr val="3A3A3A"/>
              </a:solidFill>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p:txBody>
      </p:sp>
      <p:sp>
        <p:nvSpPr>
          <p:cNvPr id="441" name="Google Shape;441;p46"/>
          <p:cNvSpPr txBox="1"/>
          <p:nvPr/>
        </p:nvSpPr>
        <p:spPr>
          <a:xfrm>
            <a:off x="3437802" y="4548925"/>
            <a:ext cx="1230300" cy="48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4B4F54"/>
                </a:solidFill>
                <a:latin typeface="Open Sans"/>
                <a:ea typeface="Open Sans"/>
                <a:cs typeface="Open Sans"/>
                <a:sym typeface="Open Sans"/>
              </a:rPr>
              <a:t>Washington Square Arch in Manhattan</a:t>
            </a:r>
            <a:endParaRPr sz="1000">
              <a:latin typeface="Open Sans"/>
              <a:ea typeface="Open Sans"/>
              <a:cs typeface="Open Sans"/>
              <a:sym typeface="Open Sans"/>
            </a:endParaRPr>
          </a:p>
        </p:txBody>
      </p:sp>
      <p:pic>
        <p:nvPicPr>
          <p:cNvPr id="442" name="Google Shape;442;p46"/>
          <p:cNvPicPr preferRelativeResize="0"/>
          <p:nvPr/>
        </p:nvPicPr>
        <p:blipFill>
          <a:blip r:embed="rId8">
            <a:alphaModFix/>
          </a:blip>
          <a:stretch>
            <a:fillRect/>
          </a:stretch>
        </p:blipFill>
        <p:spPr>
          <a:xfrm>
            <a:off x="64850" y="3096300"/>
            <a:ext cx="1382000" cy="1417450"/>
          </a:xfrm>
          <a:prstGeom prst="rect">
            <a:avLst/>
          </a:prstGeom>
          <a:noFill/>
          <a:ln>
            <a:noFill/>
          </a:ln>
        </p:spPr>
      </p:pic>
      <p:pic>
        <p:nvPicPr>
          <p:cNvPr id="443" name="Google Shape;443;p46"/>
          <p:cNvPicPr preferRelativeResize="0"/>
          <p:nvPr/>
        </p:nvPicPr>
        <p:blipFill rotWithShape="1">
          <a:blip r:embed="rId9">
            <a:alphaModFix/>
          </a:blip>
          <a:srcRect l="5726" r="5353"/>
          <a:stretch/>
        </p:blipFill>
        <p:spPr>
          <a:xfrm>
            <a:off x="1534450" y="3096300"/>
            <a:ext cx="1890587" cy="1417450"/>
          </a:xfrm>
          <a:prstGeom prst="rect">
            <a:avLst/>
          </a:prstGeom>
          <a:noFill/>
          <a:ln>
            <a:noFill/>
          </a:ln>
        </p:spPr>
      </p:pic>
      <p:pic>
        <p:nvPicPr>
          <p:cNvPr id="444" name="Google Shape;444;p46"/>
          <p:cNvPicPr preferRelativeResize="0"/>
          <p:nvPr/>
        </p:nvPicPr>
        <p:blipFill>
          <a:blip r:embed="rId10">
            <a:alphaModFix/>
          </a:blip>
          <a:stretch>
            <a:fillRect/>
          </a:stretch>
        </p:blipFill>
        <p:spPr>
          <a:xfrm>
            <a:off x="3512613" y="3096299"/>
            <a:ext cx="1155537" cy="1417450"/>
          </a:xfrm>
          <a:prstGeom prst="rect">
            <a:avLst/>
          </a:prstGeom>
          <a:noFill/>
          <a:ln>
            <a:noFill/>
          </a:ln>
        </p:spPr>
      </p:pic>
      <p:sp>
        <p:nvSpPr>
          <p:cNvPr id="445" name="Google Shape;445;p46"/>
          <p:cNvSpPr txBox="1"/>
          <p:nvPr/>
        </p:nvSpPr>
        <p:spPr>
          <a:xfrm>
            <a:off x="136450" y="2442925"/>
            <a:ext cx="45318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What influences can you see from the triumphators incorporated in the arches below?</a:t>
            </a:r>
            <a:endParaRPr b="1"/>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47"/>
          <p:cNvPicPr preferRelativeResize="0"/>
          <p:nvPr/>
        </p:nvPicPr>
        <p:blipFill rotWithShape="1">
          <a:blip r:embed="rId3">
            <a:alphaModFix/>
          </a:blip>
          <a:srcRect l="40779" t="50000" b="26058"/>
          <a:stretch/>
        </p:blipFill>
        <p:spPr>
          <a:xfrm>
            <a:off x="1727850" y="76200"/>
            <a:ext cx="3437925" cy="887625"/>
          </a:xfrm>
          <a:prstGeom prst="rect">
            <a:avLst/>
          </a:prstGeom>
          <a:noFill/>
          <a:ln>
            <a:noFill/>
          </a:ln>
        </p:spPr>
      </p:pic>
      <p:pic>
        <p:nvPicPr>
          <p:cNvPr id="451" name="Google Shape;451;p47"/>
          <p:cNvPicPr preferRelativeResize="0"/>
          <p:nvPr/>
        </p:nvPicPr>
        <p:blipFill rotWithShape="1">
          <a:blip r:embed="rId4">
            <a:alphaModFix/>
          </a:blip>
          <a:srcRect l="4510" t="27568" r="62322" b="66421"/>
          <a:stretch/>
        </p:blipFill>
        <p:spPr>
          <a:xfrm>
            <a:off x="4572000" y="217688"/>
            <a:ext cx="4382326" cy="613651"/>
          </a:xfrm>
          <a:prstGeom prst="rect">
            <a:avLst/>
          </a:prstGeom>
          <a:noFill/>
          <a:ln>
            <a:noFill/>
          </a:ln>
        </p:spPr>
      </p:pic>
      <p:sp>
        <p:nvSpPr>
          <p:cNvPr id="452" name="Google Shape;452;p47"/>
          <p:cNvSpPr txBox="1"/>
          <p:nvPr/>
        </p:nvSpPr>
        <p:spPr>
          <a:xfrm>
            <a:off x="4598825" y="1346925"/>
            <a:ext cx="4328700" cy="333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3A3A3A"/>
                </a:solidFill>
                <a:latin typeface="Open Sans"/>
                <a:ea typeface="Open Sans"/>
                <a:cs typeface="Open Sans"/>
                <a:sym typeface="Open Sans"/>
              </a:rPr>
              <a:t>Although this masterpiece is more reminiscent of ancient Greek art and culture, the Roman marble copy of the spear bearer or the Doryphoros is remarkable. This gem is said to be the Doryphoros of Polykleitos, an astounding Greek sculpture depicting an athlete bearing a spear in his left hand with the tip balanced over his shoulder. The earliest Roman marble copies date from 120 to 50 BC in Pompeii.</a:t>
            </a:r>
            <a:endParaRPr sz="1100">
              <a:solidFill>
                <a:srgbClr val="3A3A3A"/>
              </a:solidFill>
              <a:latin typeface="Open Sans"/>
              <a:ea typeface="Open Sans"/>
              <a:cs typeface="Open Sans"/>
              <a:sym typeface="Open Sans"/>
            </a:endParaRPr>
          </a:p>
          <a:p>
            <a:pPr marL="0" lvl="0" indent="0" algn="l" rtl="0">
              <a:spcBef>
                <a:spcPts val="0"/>
              </a:spcBef>
              <a:spcAft>
                <a:spcPts val="0"/>
              </a:spcAft>
              <a:buNone/>
            </a:pPr>
            <a:endParaRPr sz="1100">
              <a:solidFill>
                <a:srgbClr val="3A3A3A"/>
              </a:solidFill>
              <a:latin typeface="Open Sans"/>
              <a:ea typeface="Open Sans"/>
              <a:cs typeface="Open Sans"/>
              <a:sym typeface="Open Sans"/>
            </a:endParaRPr>
          </a:p>
          <a:p>
            <a:pPr marL="0" lvl="0" indent="0" algn="l" rtl="0">
              <a:spcBef>
                <a:spcPts val="0"/>
              </a:spcBef>
              <a:spcAft>
                <a:spcPts val="0"/>
              </a:spcAft>
              <a:buNone/>
            </a:pPr>
            <a:r>
              <a:rPr lang="en" sz="1100">
                <a:solidFill>
                  <a:srgbClr val="3A3A3A"/>
                </a:solidFill>
                <a:latin typeface="Open Sans"/>
                <a:ea typeface="Open Sans"/>
                <a:cs typeface="Open Sans"/>
                <a:sym typeface="Open Sans"/>
              </a:rPr>
              <a:t>Instead of making the sculpture out of bronze like the ancient Greeks, the Romans created their Doryphoros using marble, which was far cheaper. This led to a popular trend among the ancient Romans of including one or more such statues in the gardens and houses of wealthier patrons. While nothing of the original spear bearer survives today, its popularity among Roman patrons and emperors led to its prominence in art history.</a:t>
            </a:r>
            <a:endParaRPr sz="1100">
              <a:solidFill>
                <a:srgbClr val="3A3A3A"/>
              </a:solidFill>
              <a:latin typeface="Open Sans"/>
              <a:ea typeface="Open Sans"/>
              <a:cs typeface="Open Sans"/>
              <a:sym typeface="Open Sans"/>
            </a:endParaRPr>
          </a:p>
          <a:p>
            <a:pPr marL="0" lvl="0" indent="0" algn="l" rtl="0">
              <a:spcBef>
                <a:spcPts val="0"/>
              </a:spcBef>
              <a:spcAft>
                <a:spcPts val="0"/>
              </a:spcAft>
              <a:buNone/>
            </a:pPr>
            <a:endParaRPr sz="1100">
              <a:solidFill>
                <a:srgbClr val="3A3A3A"/>
              </a:solidFill>
              <a:latin typeface="Open Sans"/>
              <a:ea typeface="Open Sans"/>
              <a:cs typeface="Open Sans"/>
              <a:sym typeface="Open Sans"/>
            </a:endParaRPr>
          </a:p>
          <a:p>
            <a:pPr marL="0" lvl="0" indent="0" algn="l" rtl="0">
              <a:spcBef>
                <a:spcPts val="0"/>
              </a:spcBef>
              <a:spcAft>
                <a:spcPts val="0"/>
              </a:spcAft>
              <a:buNone/>
            </a:pPr>
            <a:r>
              <a:rPr lang="en" sz="1100" b="1">
                <a:solidFill>
                  <a:srgbClr val="3A3A3A"/>
                </a:solidFill>
                <a:latin typeface="Open Sans"/>
                <a:ea typeface="Open Sans"/>
                <a:cs typeface="Open Sans"/>
                <a:sym typeface="Open Sans"/>
              </a:rPr>
              <a:t>What art trend did Doryphoros start? What are some art trends happening in our time?</a:t>
            </a:r>
            <a:endParaRPr sz="1100" b="1">
              <a:solidFill>
                <a:srgbClr val="3A3A3A"/>
              </a:solidFill>
              <a:latin typeface="Open Sans"/>
              <a:ea typeface="Open Sans"/>
              <a:cs typeface="Open Sans"/>
              <a:sym typeface="Open Sans"/>
            </a:endParaRPr>
          </a:p>
        </p:txBody>
      </p:sp>
      <p:pic>
        <p:nvPicPr>
          <p:cNvPr id="453" name="Google Shape;453;p47"/>
          <p:cNvPicPr preferRelativeResize="0"/>
          <p:nvPr/>
        </p:nvPicPr>
        <p:blipFill rotWithShape="1">
          <a:blip r:embed="rId5">
            <a:alphaModFix/>
          </a:blip>
          <a:srcRect r="31572"/>
          <a:stretch/>
        </p:blipFill>
        <p:spPr>
          <a:xfrm>
            <a:off x="595725" y="963825"/>
            <a:ext cx="1843772" cy="4051569"/>
          </a:xfrm>
          <a:prstGeom prst="rect">
            <a:avLst/>
          </a:prstGeom>
          <a:noFill/>
          <a:ln>
            <a:noFill/>
          </a:ln>
        </p:spPr>
      </p:pic>
      <p:sp>
        <p:nvSpPr>
          <p:cNvPr id="454" name="Google Shape;454;p47"/>
          <p:cNvSpPr txBox="1"/>
          <p:nvPr/>
        </p:nvSpPr>
        <p:spPr>
          <a:xfrm>
            <a:off x="4598825" y="964325"/>
            <a:ext cx="4328700" cy="4182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1500"/>
              </a:spcAft>
              <a:buNone/>
            </a:pPr>
            <a:r>
              <a:rPr lang="en" sz="1800">
                <a:solidFill>
                  <a:srgbClr val="3A3A3A"/>
                </a:solidFill>
                <a:latin typeface="Open Sans"/>
                <a:ea typeface="Open Sans"/>
                <a:cs typeface="Open Sans"/>
                <a:sym typeface="Open Sans"/>
              </a:rPr>
              <a:t>The Spear Bearer (Doryphoros)</a:t>
            </a:r>
            <a:endParaRPr sz="1800">
              <a:latin typeface="Open Sans"/>
              <a:ea typeface="Open Sans"/>
              <a:cs typeface="Open Sans"/>
              <a:sym typeface="Open Sans"/>
            </a:endParaRPr>
          </a:p>
        </p:txBody>
      </p:sp>
      <p:pic>
        <p:nvPicPr>
          <p:cNvPr id="455" name="Google Shape;455;p47"/>
          <p:cNvPicPr preferRelativeResize="0"/>
          <p:nvPr/>
        </p:nvPicPr>
        <p:blipFill rotWithShape="1">
          <a:blip r:embed="rId6">
            <a:alphaModFix/>
          </a:blip>
          <a:srcRect b="2085"/>
          <a:stretch/>
        </p:blipFill>
        <p:spPr>
          <a:xfrm>
            <a:off x="2494025" y="963825"/>
            <a:ext cx="1751100" cy="4092126"/>
          </a:xfrm>
          <a:prstGeom prst="rect">
            <a:avLst/>
          </a:prstGeom>
          <a:noFill/>
          <a:ln>
            <a:noFill/>
          </a:ln>
        </p:spPr>
      </p:pic>
      <p:pic>
        <p:nvPicPr>
          <p:cNvPr id="456" name="Google Shape;456;p47"/>
          <p:cNvPicPr preferRelativeResize="0"/>
          <p:nvPr/>
        </p:nvPicPr>
        <p:blipFill>
          <a:blip r:embed="rId7">
            <a:alphaModFix/>
          </a:blip>
          <a:stretch>
            <a:fillRect/>
          </a:stretch>
        </p:blipFill>
        <p:spPr>
          <a:xfrm>
            <a:off x="2975249" y="2704223"/>
            <a:ext cx="788650" cy="7886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pic>
        <p:nvPicPr>
          <p:cNvPr id="461" name="Google Shape;461;p48"/>
          <p:cNvPicPr preferRelativeResize="0"/>
          <p:nvPr/>
        </p:nvPicPr>
        <p:blipFill rotWithShape="1">
          <a:blip r:embed="rId3">
            <a:alphaModFix/>
          </a:blip>
          <a:srcRect l="4510" t="37657" r="62322" b="56332"/>
          <a:stretch/>
        </p:blipFill>
        <p:spPr>
          <a:xfrm>
            <a:off x="4572000" y="234852"/>
            <a:ext cx="4382326" cy="613651"/>
          </a:xfrm>
          <a:prstGeom prst="rect">
            <a:avLst/>
          </a:prstGeom>
          <a:noFill/>
          <a:ln>
            <a:noFill/>
          </a:ln>
        </p:spPr>
      </p:pic>
      <p:pic>
        <p:nvPicPr>
          <p:cNvPr id="462" name="Google Shape;462;p48"/>
          <p:cNvPicPr preferRelativeResize="0"/>
          <p:nvPr/>
        </p:nvPicPr>
        <p:blipFill rotWithShape="1">
          <a:blip r:embed="rId4">
            <a:alphaModFix/>
          </a:blip>
          <a:srcRect l="52050" t="32747" r="19454" b="57057"/>
          <a:stretch/>
        </p:blipFill>
        <p:spPr>
          <a:xfrm>
            <a:off x="1604400" y="184663"/>
            <a:ext cx="2876086" cy="795176"/>
          </a:xfrm>
          <a:prstGeom prst="rect">
            <a:avLst/>
          </a:prstGeom>
          <a:noFill/>
          <a:ln>
            <a:noFill/>
          </a:ln>
        </p:spPr>
      </p:pic>
      <p:graphicFrame>
        <p:nvGraphicFramePr>
          <p:cNvPr id="463" name="Google Shape;463;p48"/>
          <p:cNvGraphicFramePr/>
          <p:nvPr/>
        </p:nvGraphicFramePr>
        <p:xfrm>
          <a:off x="269000" y="1132250"/>
          <a:ext cx="3000000" cy="3000000"/>
        </p:xfrm>
        <a:graphic>
          <a:graphicData uri="http://schemas.openxmlformats.org/drawingml/2006/table">
            <a:tbl>
              <a:tblPr>
                <a:noFill/>
                <a:tableStyleId>{EB0C17B3-0285-45CE-9E05-3739458E65F4}</a:tableStyleId>
              </a:tblPr>
              <a:tblGrid>
                <a:gridCol w="1760750">
                  <a:extLst>
                    <a:ext uri="{9D8B030D-6E8A-4147-A177-3AD203B41FA5}">
                      <a16:colId xmlns:a16="http://schemas.microsoft.com/office/drawing/2014/main" val="20000"/>
                    </a:ext>
                  </a:extLst>
                </a:gridCol>
                <a:gridCol w="3065250">
                  <a:extLst>
                    <a:ext uri="{9D8B030D-6E8A-4147-A177-3AD203B41FA5}">
                      <a16:colId xmlns:a16="http://schemas.microsoft.com/office/drawing/2014/main" val="20001"/>
                    </a:ext>
                  </a:extLst>
                </a:gridCol>
                <a:gridCol w="3772150">
                  <a:extLst>
                    <a:ext uri="{9D8B030D-6E8A-4147-A177-3AD203B41FA5}">
                      <a16:colId xmlns:a16="http://schemas.microsoft.com/office/drawing/2014/main" val="20002"/>
                    </a:ext>
                  </a:extLst>
                </a:gridCol>
              </a:tblGrid>
              <a:tr h="322075">
                <a:tc>
                  <a:txBody>
                    <a:bodyPr/>
                    <a:lstStyle/>
                    <a:p>
                      <a:pPr marL="0" lvl="0" indent="0" algn="l" rtl="0">
                        <a:lnSpc>
                          <a:spcPct val="115000"/>
                        </a:lnSpc>
                        <a:spcBef>
                          <a:spcPts val="0"/>
                        </a:spcBef>
                        <a:spcAft>
                          <a:spcPts val="0"/>
                        </a:spcAft>
                        <a:buClr>
                          <a:schemeClr val="dk1"/>
                        </a:buClr>
                        <a:buSzPts val="1100"/>
                        <a:buFont typeface="Arial"/>
                        <a:buNone/>
                      </a:pPr>
                      <a:r>
                        <a:rPr lang="en" sz="900">
                          <a:solidFill>
                            <a:srgbClr val="333333"/>
                          </a:solidFill>
                          <a:latin typeface="Open Sans"/>
                          <a:ea typeface="Open Sans"/>
                          <a:cs typeface="Open Sans"/>
                          <a:sym typeface="Open Sans"/>
                        </a:rPr>
                        <a:t>Sculpture Types</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Bas-relief Sculptures (Low-relief)</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High Relief Sculptures</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0"/>
                  </a:ext>
                </a:extLst>
              </a:tr>
              <a:tr h="298175">
                <a:tc>
                  <a:txBody>
                    <a:bodyPr/>
                    <a:lstStyle/>
                    <a:p>
                      <a:pPr marL="0" lvl="0" indent="0" algn="l" rtl="0">
                        <a:lnSpc>
                          <a:spcPct val="115000"/>
                        </a:lnSpc>
                        <a:spcBef>
                          <a:spcPts val="0"/>
                        </a:spcBef>
                        <a:spcAft>
                          <a:spcPts val="0"/>
                        </a:spcAft>
                        <a:buClr>
                          <a:schemeClr val="dk1"/>
                        </a:buClr>
                        <a:buSzPts val="1100"/>
                        <a:buFont typeface="Arial"/>
                        <a:buNone/>
                      </a:pPr>
                      <a:r>
                        <a:rPr lang="en" sz="900">
                          <a:solidFill>
                            <a:srgbClr val="333333"/>
                          </a:solidFill>
                          <a:latin typeface="Open Sans"/>
                          <a:ea typeface="Open Sans"/>
                          <a:cs typeface="Open Sans"/>
                          <a:sym typeface="Open Sans"/>
                        </a:rPr>
                        <a:t>Derived from</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Italian </a:t>
                      </a:r>
                      <a:r>
                        <a:rPr lang="en" sz="900" i="1">
                          <a:solidFill>
                            <a:srgbClr val="333333"/>
                          </a:solidFill>
                          <a:latin typeface="Open Sans"/>
                          <a:ea typeface="Open Sans"/>
                          <a:cs typeface="Open Sans"/>
                          <a:sym typeface="Open Sans"/>
                        </a:rPr>
                        <a:t>basso rilievo</a:t>
                      </a:r>
                      <a:r>
                        <a:rPr lang="en" sz="900">
                          <a:solidFill>
                            <a:srgbClr val="333333"/>
                          </a:solidFill>
                          <a:latin typeface="Open Sans"/>
                          <a:ea typeface="Open Sans"/>
                          <a:cs typeface="Open Sans"/>
                          <a:sym typeface="Open Sans"/>
                        </a:rPr>
                        <a:t>, a.k.a. low-relief</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Italian </a:t>
                      </a:r>
                      <a:r>
                        <a:rPr lang="en" sz="900" i="1">
                          <a:solidFill>
                            <a:srgbClr val="333333"/>
                          </a:solidFill>
                          <a:latin typeface="Open Sans"/>
                          <a:ea typeface="Open Sans"/>
                          <a:cs typeface="Open Sans"/>
                          <a:sym typeface="Open Sans"/>
                        </a:rPr>
                        <a:t>alto relievo</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1"/>
                  </a:ext>
                </a:extLst>
              </a:tr>
              <a:tr h="306450">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Meaning</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projection is slight and very delicate</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projection from the background is significant &amp; notable</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2"/>
                  </a:ext>
                </a:extLst>
              </a:tr>
              <a:tr h="325075">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Relative Depth</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Observable from front, not so much from side.</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Clearly visible no matter the view position</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3"/>
                  </a:ext>
                </a:extLst>
              </a:tr>
              <a:tr h="301300">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Perspective</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mere outlines of elements</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Partially free-standing statues</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4"/>
                  </a:ext>
                </a:extLst>
              </a:tr>
              <a:tr h="297150">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Technique</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moderately scratched out with a chisel </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Over 50% of the depth of the figure has to be portrayed. </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5"/>
                  </a:ext>
                </a:extLst>
              </a:tr>
              <a:tr h="287825">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Time and Cost</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less labor-intensive, less time, lower costs</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more laborious requiring more time and money.</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6"/>
                  </a:ext>
                </a:extLst>
              </a:tr>
              <a:tr h="315775">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Light and Shadow Effect</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Limited due to less prominent depth</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Very present</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7"/>
                  </a:ext>
                </a:extLst>
              </a:tr>
              <a:tr h="402975">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Commonly Used Materials</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Stone, brick, terracotta, and metals (coins: gold, silver, copper, bronze)</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Mostly stone; also stucco and terracotta in many cases</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8"/>
                  </a:ext>
                </a:extLst>
              </a:tr>
              <a:tr h="381000">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Common Technique In</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Ancient: Egyptian art; Near Eastern and Asian cultures; Mesoamerican art; Hindu and Buddhist sites in India, Java, Cambodia, and Sri Lanka; European art; Babylon; and Pompeii; rare from Middle Ages</a:t>
                      </a:r>
                      <a:endParaRPr sz="900">
                        <a:latin typeface="Open Sans"/>
                        <a:ea typeface="Open Sans"/>
                        <a:cs typeface="Open Sans"/>
                        <a:sym typeface="Open Sans"/>
                      </a:endParaRPr>
                    </a:p>
                  </a:txBody>
                  <a:tcPr marL="91425" marR="91425" marT="91425" marB="91425"/>
                </a:tc>
                <a:tc>
                  <a:txBody>
                    <a:bodyPr/>
                    <a:lstStyle/>
                    <a:p>
                      <a:pPr marL="0" lvl="0" indent="0" algn="l" rtl="0">
                        <a:spcBef>
                          <a:spcPts val="0"/>
                        </a:spcBef>
                        <a:spcAft>
                          <a:spcPts val="0"/>
                        </a:spcAft>
                        <a:buNone/>
                      </a:pPr>
                      <a:r>
                        <a:rPr lang="en" sz="900">
                          <a:solidFill>
                            <a:srgbClr val="333333"/>
                          </a:solidFill>
                          <a:latin typeface="Open Sans"/>
                          <a:ea typeface="Open Sans"/>
                          <a:cs typeface="Open Sans"/>
                          <a:sym typeface="Open Sans"/>
                        </a:rPr>
                        <a:t>Ancient Greek and Roman art; medieval Hindu and Buddhist art of India and Java; medieval Europe, both as a funerary art as well as on the exquisitely sculpted neoclassical pediments</a:t>
                      </a:r>
                      <a:endParaRPr sz="900">
                        <a:latin typeface="Open Sans"/>
                        <a:ea typeface="Open Sans"/>
                        <a:cs typeface="Open Sans"/>
                        <a:sym typeface="Open Sans"/>
                      </a:endParaRPr>
                    </a:p>
                  </a:txBody>
                  <a:tcPr marL="91425" marR="91425" marT="91425" marB="91425"/>
                </a:tc>
                <a:extLst>
                  <a:ext uri="{0D108BD9-81ED-4DB2-BD59-A6C34878D82A}">
                    <a16:rowId xmlns:a16="http://schemas.microsoft.com/office/drawing/2014/main" val="10009"/>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49"/>
          <p:cNvPicPr preferRelativeResize="0"/>
          <p:nvPr/>
        </p:nvPicPr>
        <p:blipFill rotWithShape="1">
          <a:blip r:embed="rId3">
            <a:alphaModFix/>
          </a:blip>
          <a:srcRect l="4510" t="37657" r="62322" b="56332"/>
          <a:stretch/>
        </p:blipFill>
        <p:spPr>
          <a:xfrm>
            <a:off x="4572000" y="234852"/>
            <a:ext cx="4382326" cy="613651"/>
          </a:xfrm>
          <a:prstGeom prst="rect">
            <a:avLst/>
          </a:prstGeom>
          <a:noFill/>
          <a:ln>
            <a:noFill/>
          </a:ln>
        </p:spPr>
      </p:pic>
      <p:pic>
        <p:nvPicPr>
          <p:cNvPr id="469" name="Google Shape;469;p49"/>
          <p:cNvPicPr preferRelativeResize="0"/>
          <p:nvPr/>
        </p:nvPicPr>
        <p:blipFill rotWithShape="1">
          <a:blip r:embed="rId4">
            <a:alphaModFix/>
          </a:blip>
          <a:srcRect l="52050" t="32747" r="19454" b="57057"/>
          <a:stretch/>
        </p:blipFill>
        <p:spPr>
          <a:xfrm>
            <a:off x="1604400" y="184663"/>
            <a:ext cx="2876086" cy="795176"/>
          </a:xfrm>
          <a:prstGeom prst="rect">
            <a:avLst/>
          </a:prstGeom>
          <a:noFill/>
          <a:ln>
            <a:noFill/>
          </a:ln>
        </p:spPr>
      </p:pic>
      <p:sp>
        <p:nvSpPr>
          <p:cNvPr id="470" name="Google Shape;470;p49"/>
          <p:cNvSpPr txBox="1"/>
          <p:nvPr/>
        </p:nvSpPr>
        <p:spPr>
          <a:xfrm>
            <a:off x="119625" y="902350"/>
            <a:ext cx="86745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Identify the type of each sculpture by writing either: L-R (Low-Relief) or H-R (High-Relief)</a:t>
            </a:r>
            <a:endParaRPr sz="1200">
              <a:latin typeface="Open Sans"/>
              <a:ea typeface="Open Sans"/>
              <a:cs typeface="Open Sans"/>
              <a:sym typeface="Open Sans"/>
            </a:endParaRPr>
          </a:p>
        </p:txBody>
      </p:sp>
      <p:pic>
        <p:nvPicPr>
          <p:cNvPr id="471" name="Google Shape;471;p49" descr="Egyptian hieroglyph"/>
          <p:cNvPicPr preferRelativeResize="0"/>
          <p:nvPr/>
        </p:nvPicPr>
        <p:blipFill>
          <a:blip r:embed="rId5">
            <a:alphaModFix/>
          </a:blip>
          <a:stretch>
            <a:fillRect/>
          </a:stretch>
        </p:blipFill>
        <p:spPr>
          <a:xfrm>
            <a:off x="4625550" y="3154976"/>
            <a:ext cx="1795376" cy="1161012"/>
          </a:xfrm>
          <a:prstGeom prst="rect">
            <a:avLst/>
          </a:prstGeom>
          <a:noFill/>
          <a:ln>
            <a:noFill/>
          </a:ln>
        </p:spPr>
      </p:pic>
      <p:sp>
        <p:nvSpPr>
          <p:cNvPr id="472" name="Google Shape;472;p49"/>
          <p:cNvSpPr txBox="1"/>
          <p:nvPr/>
        </p:nvSpPr>
        <p:spPr>
          <a:xfrm>
            <a:off x="5488575" y="4254100"/>
            <a:ext cx="932400" cy="5067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Egyptian hieroglyph</a:t>
            </a:r>
            <a:endParaRPr sz="900">
              <a:solidFill>
                <a:srgbClr val="333333"/>
              </a:solidFill>
              <a:latin typeface="Open Sans"/>
              <a:ea typeface="Open Sans"/>
              <a:cs typeface="Open Sans"/>
              <a:sym typeface="Open Sans"/>
            </a:endParaRPr>
          </a:p>
        </p:txBody>
      </p:sp>
      <p:sp>
        <p:nvSpPr>
          <p:cNvPr id="473" name="Google Shape;473;p49"/>
          <p:cNvSpPr txBox="1"/>
          <p:nvPr/>
        </p:nvSpPr>
        <p:spPr>
          <a:xfrm>
            <a:off x="1301625" y="2314938"/>
            <a:ext cx="1161000" cy="795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Roman, Provincial Coin, Claudius of Nero 41-68 AD</a:t>
            </a:r>
            <a:endParaRPr sz="900">
              <a:solidFill>
                <a:srgbClr val="333333"/>
              </a:solidFill>
              <a:latin typeface="Open Sans"/>
              <a:ea typeface="Open Sans"/>
              <a:cs typeface="Open Sans"/>
              <a:sym typeface="Open Sans"/>
            </a:endParaRPr>
          </a:p>
        </p:txBody>
      </p:sp>
      <p:pic>
        <p:nvPicPr>
          <p:cNvPr id="474" name="Google Shape;474;p49" descr="Bas relief sculpture"/>
          <p:cNvPicPr preferRelativeResize="0"/>
          <p:nvPr/>
        </p:nvPicPr>
        <p:blipFill>
          <a:blip r:embed="rId6">
            <a:alphaModFix/>
          </a:blip>
          <a:stretch>
            <a:fillRect/>
          </a:stretch>
        </p:blipFill>
        <p:spPr>
          <a:xfrm>
            <a:off x="6731728" y="1412765"/>
            <a:ext cx="1108725" cy="1663118"/>
          </a:xfrm>
          <a:prstGeom prst="rect">
            <a:avLst/>
          </a:prstGeom>
          <a:noFill/>
          <a:ln>
            <a:noFill/>
          </a:ln>
        </p:spPr>
      </p:pic>
      <p:sp>
        <p:nvSpPr>
          <p:cNvPr id="475" name="Google Shape;475;p49"/>
          <p:cNvSpPr txBox="1"/>
          <p:nvPr/>
        </p:nvSpPr>
        <p:spPr>
          <a:xfrm>
            <a:off x="7868275" y="2571738"/>
            <a:ext cx="1166100" cy="5385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Frieze at Mahabalipuram, Tamil Nadu, India</a:t>
            </a:r>
            <a:endParaRPr sz="900">
              <a:solidFill>
                <a:srgbClr val="333333"/>
              </a:solidFill>
              <a:latin typeface="Open Sans"/>
              <a:ea typeface="Open Sans"/>
              <a:cs typeface="Open Sans"/>
              <a:sym typeface="Open Sans"/>
            </a:endParaRPr>
          </a:p>
        </p:txBody>
      </p:sp>
      <p:pic>
        <p:nvPicPr>
          <p:cNvPr id="476" name="Google Shape;476;p49" descr="Bas relief on trajans column"/>
          <p:cNvPicPr preferRelativeResize="0"/>
          <p:nvPr/>
        </p:nvPicPr>
        <p:blipFill>
          <a:blip r:embed="rId7">
            <a:alphaModFix/>
          </a:blip>
          <a:stretch>
            <a:fillRect/>
          </a:stretch>
        </p:blipFill>
        <p:spPr>
          <a:xfrm>
            <a:off x="345298" y="3137026"/>
            <a:ext cx="1795376" cy="1196917"/>
          </a:xfrm>
          <a:prstGeom prst="rect">
            <a:avLst/>
          </a:prstGeom>
          <a:noFill/>
          <a:ln>
            <a:noFill/>
          </a:ln>
        </p:spPr>
      </p:pic>
      <p:sp>
        <p:nvSpPr>
          <p:cNvPr id="477" name="Google Shape;477;p49"/>
          <p:cNvSpPr txBox="1"/>
          <p:nvPr/>
        </p:nvSpPr>
        <p:spPr>
          <a:xfrm>
            <a:off x="913475" y="4330300"/>
            <a:ext cx="1227300" cy="5067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Trajan's Column, Rome, Italy</a:t>
            </a:r>
            <a:endParaRPr sz="900">
              <a:solidFill>
                <a:srgbClr val="333333"/>
              </a:solidFill>
              <a:latin typeface="Open Sans"/>
              <a:ea typeface="Open Sans"/>
              <a:cs typeface="Open Sans"/>
              <a:sym typeface="Open Sans"/>
            </a:endParaRPr>
          </a:p>
        </p:txBody>
      </p:sp>
      <p:pic>
        <p:nvPicPr>
          <p:cNvPr id="478" name="Google Shape;478;p49" descr="High relief at certosa"/>
          <p:cNvPicPr preferRelativeResize="0"/>
          <p:nvPr/>
        </p:nvPicPr>
        <p:blipFill>
          <a:blip r:embed="rId8">
            <a:alphaModFix/>
          </a:blip>
          <a:stretch>
            <a:fillRect/>
          </a:stretch>
        </p:blipFill>
        <p:spPr>
          <a:xfrm>
            <a:off x="4281519" y="1359062"/>
            <a:ext cx="1276500" cy="1731926"/>
          </a:xfrm>
          <a:prstGeom prst="rect">
            <a:avLst/>
          </a:prstGeom>
          <a:noFill/>
          <a:ln>
            <a:noFill/>
          </a:ln>
        </p:spPr>
      </p:pic>
      <p:sp>
        <p:nvSpPr>
          <p:cNvPr id="479" name="Google Shape;479;p49"/>
          <p:cNvSpPr txBox="1"/>
          <p:nvPr/>
        </p:nvSpPr>
        <p:spPr>
          <a:xfrm>
            <a:off x="5558025" y="2587638"/>
            <a:ext cx="1276500" cy="506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Certosa di Pavia monastery, Lombardy, Italy</a:t>
            </a:r>
            <a:endParaRPr sz="900">
              <a:solidFill>
                <a:srgbClr val="333333"/>
              </a:solidFill>
              <a:latin typeface="Open Sans"/>
              <a:ea typeface="Open Sans"/>
              <a:cs typeface="Open Sans"/>
              <a:sym typeface="Open Sans"/>
            </a:endParaRPr>
          </a:p>
        </p:txBody>
      </p:sp>
      <p:pic>
        <p:nvPicPr>
          <p:cNvPr id="480" name="Google Shape;480;p49" descr="High relief sculpture"/>
          <p:cNvPicPr preferRelativeResize="0"/>
          <p:nvPr/>
        </p:nvPicPr>
        <p:blipFill>
          <a:blip r:embed="rId9">
            <a:alphaModFix/>
          </a:blip>
          <a:stretch>
            <a:fillRect/>
          </a:stretch>
        </p:blipFill>
        <p:spPr>
          <a:xfrm>
            <a:off x="2435999" y="1384912"/>
            <a:ext cx="1108725" cy="1700887"/>
          </a:xfrm>
          <a:prstGeom prst="rect">
            <a:avLst/>
          </a:prstGeom>
          <a:noFill/>
          <a:ln>
            <a:noFill/>
          </a:ln>
        </p:spPr>
      </p:pic>
      <p:sp>
        <p:nvSpPr>
          <p:cNvPr id="481" name="Google Shape;481;p49"/>
          <p:cNvSpPr txBox="1"/>
          <p:nvPr/>
        </p:nvSpPr>
        <p:spPr>
          <a:xfrm>
            <a:off x="3509075" y="2441297"/>
            <a:ext cx="1015200" cy="6135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The</a:t>
            </a:r>
            <a:endParaRPr sz="900">
              <a:solidFill>
                <a:srgbClr val="333333"/>
              </a:solidFill>
              <a:latin typeface="Open Sans"/>
              <a:ea typeface="Open Sans"/>
              <a:cs typeface="Open Sans"/>
              <a:sym typeface="Open Sans"/>
            </a:endParaRPr>
          </a:p>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Greek </a:t>
            </a:r>
            <a:endParaRPr sz="900">
              <a:solidFill>
                <a:srgbClr val="333333"/>
              </a:solidFill>
              <a:latin typeface="Open Sans"/>
              <a:ea typeface="Open Sans"/>
              <a:cs typeface="Open Sans"/>
              <a:sym typeface="Open Sans"/>
            </a:endParaRPr>
          </a:p>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Goddess Artemis</a:t>
            </a:r>
            <a:endParaRPr sz="900">
              <a:solidFill>
                <a:srgbClr val="333333"/>
              </a:solidFill>
              <a:latin typeface="Open Sans"/>
              <a:ea typeface="Open Sans"/>
              <a:cs typeface="Open Sans"/>
              <a:sym typeface="Open Sans"/>
            </a:endParaRPr>
          </a:p>
        </p:txBody>
      </p:sp>
      <p:pic>
        <p:nvPicPr>
          <p:cNvPr id="482" name="Google Shape;482;p49" descr="High relief"/>
          <p:cNvPicPr preferRelativeResize="0"/>
          <p:nvPr/>
        </p:nvPicPr>
        <p:blipFill>
          <a:blip r:embed="rId10">
            <a:alphaModFix/>
          </a:blip>
          <a:stretch>
            <a:fillRect/>
          </a:stretch>
        </p:blipFill>
        <p:spPr>
          <a:xfrm>
            <a:off x="2434627" y="3137026"/>
            <a:ext cx="1795500" cy="1161086"/>
          </a:xfrm>
          <a:prstGeom prst="rect">
            <a:avLst/>
          </a:prstGeom>
          <a:noFill/>
          <a:ln>
            <a:noFill/>
          </a:ln>
        </p:spPr>
      </p:pic>
      <p:sp>
        <p:nvSpPr>
          <p:cNvPr id="483" name="Google Shape;483;p49"/>
          <p:cNvSpPr txBox="1"/>
          <p:nvPr/>
        </p:nvSpPr>
        <p:spPr>
          <a:xfrm>
            <a:off x="3002824" y="4228225"/>
            <a:ext cx="1227300" cy="711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Donskoy monastery, Moscow, Russia</a:t>
            </a:r>
            <a:endParaRPr sz="900">
              <a:solidFill>
                <a:srgbClr val="333333"/>
              </a:solidFill>
              <a:latin typeface="Open Sans"/>
              <a:ea typeface="Open Sans"/>
              <a:cs typeface="Open Sans"/>
              <a:sym typeface="Open Sans"/>
            </a:endParaRPr>
          </a:p>
        </p:txBody>
      </p:sp>
      <p:pic>
        <p:nvPicPr>
          <p:cNvPr id="484" name="Google Shape;484;p49" descr="High relief sculpture"/>
          <p:cNvPicPr preferRelativeResize="0"/>
          <p:nvPr/>
        </p:nvPicPr>
        <p:blipFill>
          <a:blip r:embed="rId11">
            <a:alphaModFix/>
          </a:blip>
          <a:stretch>
            <a:fillRect/>
          </a:stretch>
        </p:blipFill>
        <p:spPr>
          <a:xfrm>
            <a:off x="6720425" y="3154975"/>
            <a:ext cx="1741538" cy="1161025"/>
          </a:xfrm>
          <a:prstGeom prst="rect">
            <a:avLst/>
          </a:prstGeom>
          <a:noFill/>
          <a:ln>
            <a:noFill/>
          </a:ln>
        </p:spPr>
      </p:pic>
      <p:sp>
        <p:nvSpPr>
          <p:cNvPr id="485" name="Google Shape;485;p49"/>
          <p:cNvSpPr txBox="1"/>
          <p:nvPr/>
        </p:nvSpPr>
        <p:spPr>
          <a:xfrm>
            <a:off x="7565405" y="4228075"/>
            <a:ext cx="932400" cy="707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Pisa Cathedral, Pisa, Italy</a:t>
            </a:r>
            <a:endParaRPr sz="900">
              <a:solidFill>
                <a:srgbClr val="333333"/>
              </a:solidFill>
              <a:latin typeface="Open Sans"/>
              <a:ea typeface="Open Sans"/>
              <a:cs typeface="Open Sans"/>
              <a:sym typeface="Open Sans"/>
            </a:endParaRPr>
          </a:p>
        </p:txBody>
      </p:sp>
      <p:sp>
        <p:nvSpPr>
          <p:cNvPr id="486" name="Google Shape;486;p49"/>
          <p:cNvSpPr txBox="1"/>
          <p:nvPr/>
        </p:nvSpPr>
        <p:spPr>
          <a:xfrm>
            <a:off x="1262700" y="12667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a:t>
            </a:r>
            <a:endParaRPr>
              <a:latin typeface="Open Sans"/>
              <a:ea typeface="Open Sans"/>
              <a:cs typeface="Open Sans"/>
              <a:sym typeface="Open Sans"/>
            </a:endParaRPr>
          </a:p>
        </p:txBody>
      </p:sp>
      <p:sp>
        <p:nvSpPr>
          <p:cNvPr id="487" name="Google Shape;487;p49"/>
          <p:cNvSpPr txBox="1"/>
          <p:nvPr/>
        </p:nvSpPr>
        <p:spPr>
          <a:xfrm>
            <a:off x="3509075" y="12667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2</a:t>
            </a:r>
            <a:endParaRPr>
              <a:latin typeface="Open Sans"/>
              <a:ea typeface="Open Sans"/>
              <a:cs typeface="Open Sans"/>
              <a:sym typeface="Open Sans"/>
            </a:endParaRPr>
          </a:p>
        </p:txBody>
      </p:sp>
      <p:sp>
        <p:nvSpPr>
          <p:cNvPr id="488" name="Google Shape;488;p49"/>
          <p:cNvSpPr txBox="1"/>
          <p:nvPr/>
        </p:nvSpPr>
        <p:spPr>
          <a:xfrm>
            <a:off x="5558025" y="12667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3</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489" name="Google Shape;489;p49"/>
          <p:cNvSpPr txBox="1"/>
          <p:nvPr/>
        </p:nvSpPr>
        <p:spPr>
          <a:xfrm>
            <a:off x="7842825" y="12667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4</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490" name="Google Shape;490;p49"/>
          <p:cNvSpPr txBox="1"/>
          <p:nvPr/>
        </p:nvSpPr>
        <p:spPr>
          <a:xfrm>
            <a:off x="262750" y="4335100"/>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5</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491" name="Google Shape;491;p49"/>
          <p:cNvSpPr txBox="1"/>
          <p:nvPr/>
        </p:nvSpPr>
        <p:spPr>
          <a:xfrm>
            <a:off x="2348100" y="432487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6</a:t>
            </a:r>
            <a:endParaRPr>
              <a:latin typeface="Open Sans"/>
              <a:ea typeface="Open Sans"/>
              <a:cs typeface="Open Sans"/>
              <a:sym typeface="Open Sans"/>
            </a:endParaRPr>
          </a:p>
        </p:txBody>
      </p:sp>
      <p:sp>
        <p:nvSpPr>
          <p:cNvPr id="492" name="Google Shape;492;p49"/>
          <p:cNvSpPr txBox="1"/>
          <p:nvPr/>
        </p:nvSpPr>
        <p:spPr>
          <a:xfrm>
            <a:off x="4529950" y="4335100"/>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7</a:t>
            </a:r>
            <a:endParaRPr>
              <a:latin typeface="Open Sans"/>
              <a:ea typeface="Open Sans"/>
              <a:cs typeface="Open Sans"/>
              <a:sym typeface="Open Sans"/>
            </a:endParaRPr>
          </a:p>
        </p:txBody>
      </p:sp>
      <p:sp>
        <p:nvSpPr>
          <p:cNvPr id="493" name="Google Shape;493;p49"/>
          <p:cNvSpPr txBox="1"/>
          <p:nvPr/>
        </p:nvSpPr>
        <p:spPr>
          <a:xfrm>
            <a:off x="6663550" y="4335100"/>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8</a:t>
            </a:r>
            <a:endParaRPr>
              <a:latin typeface="Open Sans"/>
              <a:ea typeface="Open Sans"/>
              <a:cs typeface="Open Sans"/>
              <a:sym typeface="Open Sans"/>
            </a:endParaRPr>
          </a:p>
        </p:txBody>
      </p:sp>
      <p:pic>
        <p:nvPicPr>
          <p:cNvPr id="494" name="Google Shape;494;p49"/>
          <p:cNvPicPr preferRelativeResize="0"/>
          <p:nvPr/>
        </p:nvPicPr>
        <p:blipFill>
          <a:blip r:embed="rId12">
            <a:alphaModFix/>
          </a:blip>
          <a:stretch>
            <a:fillRect/>
          </a:stretch>
        </p:blipFill>
        <p:spPr>
          <a:xfrm>
            <a:off x="262749" y="1453077"/>
            <a:ext cx="1108725" cy="1118671"/>
          </a:xfrm>
          <a:prstGeom prst="rect">
            <a:avLst/>
          </a:prstGeom>
          <a:noFill/>
          <a:ln>
            <a:noFill/>
          </a:ln>
        </p:spPr>
      </p:pic>
      <p:pic>
        <p:nvPicPr>
          <p:cNvPr id="495" name="Google Shape;495;p49"/>
          <p:cNvPicPr preferRelativeResize="0"/>
          <p:nvPr/>
        </p:nvPicPr>
        <p:blipFill>
          <a:blip r:embed="rId13">
            <a:alphaModFix/>
          </a:blip>
          <a:stretch>
            <a:fillRect/>
          </a:stretch>
        </p:blipFill>
        <p:spPr>
          <a:xfrm>
            <a:off x="2839327" y="1852527"/>
            <a:ext cx="271500" cy="2715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0"/>
          <p:cNvPicPr preferRelativeResize="0"/>
          <p:nvPr/>
        </p:nvPicPr>
        <p:blipFill rotWithShape="1">
          <a:blip r:embed="rId3">
            <a:alphaModFix/>
          </a:blip>
          <a:srcRect l="4510" t="37657" r="62322" b="56332"/>
          <a:stretch/>
        </p:blipFill>
        <p:spPr>
          <a:xfrm>
            <a:off x="4572000" y="234852"/>
            <a:ext cx="4382326" cy="613651"/>
          </a:xfrm>
          <a:prstGeom prst="rect">
            <a:avLst/>
          </a:prstGeom>
          <a:noFill/>
          <a:ln>
            <a:noFill/>
          </a:ln>
        </p:spPr>
      </p:pic>
      <p:pic>
        <p:nvPicPr>
          <p:cNvPr id="501" name="Google Shape;501;p50"/>
          <p:cNvPicPr preferRelativeResize="0"/>
          <p:nvPr/>
        </p:nvPicPr>
        <p:blipFill rotWithShape="1">
          <a:blip r:embed="rId4">
            <a:alphaModFix/>
          </a:blip>
          <a:srcRect l="52050" t="32747" r="19454" b="57057"/>
          <a:stretch/>
        </p:blipFill>
        <p:spPr>
          <a:xfrm>
            <a:off x="1604400" y="184663"/>
            <a:ext cx="2876086" cy="795176"/>
          </a:xfrm>
          <a:prstGeom prst="rect">
            <a:avLst/>
          </a:prstGeom>
          <a:noFill/>
          <a:ln>
            <a:noFill/>
          </a:ln>
        </p:spPr>
      </p:pic>
      <p:sp>
        <p:nvSpPr>
          <p:cNvPr id="502" name="Google Shape;502;p50"/>
          <p:cNvSpPr txBox="1"/>
          <p:nvPr/>
        </p:nvSpPr>
        <p:spPr>
          <a:xfrm>
            <a:off x="158550" y="904975"/>
            <a:ext cx="72543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Open Sans"/>
                <a:ea typeface="Open Sans"/>
                <a:cs typeface="Open Sans"/>
                <a:sym typeface="Open Sans"/>
              </a:rPr>
              <a:t>Identify the type of each sculpture by writing either: L-R (Low-Relief) or H-R (High-Relief)</a:t>
            </a:r>
            <a:endParaRPr sz="1200">
              <a:solidFill>
                <a:schemeClr val="dk1"/>
              </a:solidFill>
              <a:latin typeface="Open Sans"/>
              <a:ea typeface="Open Sans"/>
              <a:cs typeface="Open Sans"/>
              <a:sym typeface="Open Sans"/>
            </a:endParaRPr>
          </a:p>
          <a:p>
            <a:pPr marL="0" lvl="0" indent="0" algn="l" rtl="0">
              <a:spcBef>
                <a:spcPts val="0"/>
              </a:spcBef>
              <a:spcAft>
                <a:spcPts val="0"/>
              </a:spcAft>
              <a:buNone/>
            </a:pPr>
            <a:endParaRPr sz="1200">
              <a:latin typeface="Open Sans"/>
              <a:ea typeface="Open Sans"/>
              <a:cs typeface="Open Sans"/>
              <a:sym typeface="Open Sans"/>
            </a:endParaRPr>
          </a:p>
        </p:txBody>
      </p:sp>
      <p:pic>
        <p:nvPicPr>
          <p:cNvPr id="503" name="Google Shape;503;p50" descr="Egyptian hieroglyph"/>
          <p:cNvPicPr preferRelativeResize="0"/>
          <p:nvPr/>
        </p:nvPicPr>
        <p:blipFill>
          <a:blip r:embed="rId5">
            <a:alphaModFix/>
          </a:blip>
          <a:stretch>
            <a:fillRect/>
          </a:stretch>
        </p:blipFill>
        <p:spPr>
          <a:xfrm>
            <a:off x="4625550" y="3154976"/>
            <a:ext cx="1795376" cy="1161012"/>
          </a:xfrm>
          <a:prstGeom prst="rect">
            <a:avLst/>
          </a:prstGeom>
          <a:noFill/>
          <a:ln>
            <a:noFill/>
          </a:ln>
        </p:spPr>
      </p:pic>
      <p:sp>
        <p:nvSpPr>
          <p:cNvPr id="504" name="Google Shape;504;p50"/>
          <p:cNvSpPr txBox="1"/>
          <p:nvPr/>
        </p:nvSpPr>
        <p:spPr>
          <a:xfrm>
            <a:off x="5312300" y="4359900"/>
            <a:ext cx="1108800" cy="5067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An Egyptian hieroglyph in bas-relief</a:t>
            </a:r>
            <a:endParaRPr sz="900">
              <a:solidFill>
                <a:srgbClr val="333333"/>
              </a:solidFill>
              <a:latin typeface="Open Sans"/>
              <a:ea typeface="Open Sans"/>
              <a:cs typeface="Open Sans"/>
              <a:sym typeface="Open Sans"/>
            </a:endParaRPr>
          </a:p>
        </p:txBody>
      </p:sp>
      <p:sp>
        <p:nvSpPr>
          <p:cNvPr id="505" name="Google Shape;505;p50"/>
          <p:cNvSpPr txBox="1"/>
          <p:nvPr/>
        </p:nvSpPr>
        <p:spPr>
          <a:xfrm>
            <a:off x="1275000" y="2282588"/>
            <a:ext cx="1161000" cy="795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Bas-relief of Roman, Provincial Coin, Claudius of Nero 41-68 AD</a:t>
            </a:r>
            <a:endParaRPr sz="900" b="1">
              <a:solidFill>
                <a:srgbClr val="333333"/>
              </a:solidFill>
              <a:latin typeface="Open Sans"/>
              <a:ea typeface="Open Sans"/>
              <a:cs typeface="Open Sans"/>
              <a:sym typeface="Open Sans"/>
            </a:endParaRPr>
          </a:p>
        </p:txBody>
      </p:sp>
      <p:pic>
        <p:nvPicPr>
          <p:cNvPr id="506" name="Google Shape;506;p50" descr="Bas relief sculpture"/>
          <p:cNvPicPr preferRelativeResize="0"/>
          <p:nvPr/>
        </p:nvPicPr>
        <p:blipFill>
          <a:blip r:embed="rId6">
            <a:alphaModFix/>
          </a:blip>
          <a:stretch>
            <a:fillRect/>
          </a:stretch>
        </p:blipFill>
        <p:spPr>
          <a:xfrm>
            <a:off x="6754275" y="1356911"/>
            <a:ext cx="1161000" cy="1741539"/>
          </a:xfrm>
          <a:prstGeom prst="rect">
            <a:avLst/>
          </a:prstGeom>
          <a:noFill/>
          <a:ln>
            <a:noFill/>
          </a:ln>
        </p:spPr>
      </p:pic>
      <p:sp>
        <p:nvSpPr>
          <p:cNvPr id="507" name="Google Shape;507;p50"/>
          <p:cNvSpPr txBox="1"/>
          <p:nvPr/>
        </p:nvSpPr>
        <p:spPr>
          <a:xfrm>
            <a:off x="7915275" y="2342663"/>
            <a:ext cx="1166100" cy="749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High relief on the frieze at Mahabalipuram, Tamil Nadu, India</a:t>
            </a:r>
            <a:endParaRPr sz="900">
              <a:solidFill>
                <a:srgbClr val="333333"/>
              </a:solidFill>
              <a:latin typeface="Open Sans"/>
              <a:ea typeface="Open Sans"/>
              <a:cs typeface="Open Sans"/>
              <a:sym typeface="Open Sans"/>
            </a:endParaRPr>
          </a:p>
        </p:txBody>
      </p:sp>
      <p:pic>
        <p:nvPicPr>
          <p:cNvPr id="508" name="Google Shape;508;p50" descr="Bas relief on trajans column"/>
          <p:cNvPicPr preferRelativeResize="0"/>
          <p:nvPr/>
        </p:nvPicPr>
        <p:blipFill>
          <a:blip r:embed="rId7">
            <a:alphaModFix/>
          </a:blip>
          <a:stretch>
            <a:fillRect/>
          </a:stretch>
        </p:blipFill>
        <p:spPr>
          <a:xfrm>
            <a:off x="345298" y="3137026"/>
            <a:ext cx="1795376" cy="1196917"/>
          </a:xfrm>
          <a:prstGeom prst="rect">
            <a:avLst/>
          </a:prstGeom>
          <a:noFill/>
          <a:ln>
            <a:noFill/>
          </a:ln>
        </p:spPr>
      </p:pic>
      <p:sp>
        <p:nvSpPr>
          <p:cNvPr id="509" name="Google Shape;509;p50"/>
          <p:cNvSpPr txBox="1"/>
          <p:nvPr/>
        </p:nvSpPr>
        <p:spPr>
          <a:xfrm>
            <a:off x="864300" y="4359900"/>
            <a:ext cx="1276500" cy="5067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Bas-relief on Trajan's Column, Rome, Italy</a:t>
            </a:r>
            <a:endParaRPr sz="900">
              <a:solidFill>
                <a:srgbClr val="333333"/>
              </a:solidFill>
              <a:latin typeface="Open Sans"/>
              <a:ea typeface="Open Sans"/>
              <a:cs typeface="Open Sans"/>
              <a:sym typeface="Open Sans"/>
            </a:endParaRPr>
          </a:p>
        </p:txBody>
      </p:sp>
      <p:pic>
        <p:nvPicPr>
          <p:cNvPr id="510" name="Google Shape;510;p50" descr="High relief at certosa"/>
          <p:cNvPicPr preferRelativeResize="0"/>
          <p:nvPr/>
        </p:nvPicPr>
        <p:blipFill>
          <a:blip r:embed="rId8">
            <a:alphaModFix/>
          </a:blip>
          <a:stretch>
            <a:fillRect/>
          </a:stretch>
        </p:blipFill>
        <p:spPr>
          <a:xfrm>
            <a:off x="4396944" y="1359137"/>
            <a:ext cx="1276500" cy="1731926"/>
          </a:xfrm>
          <a:prstGeom prst="rect">
            <a:avLst/>
          </a:prstGeom>
          <a:noFill/>
          <a:ln>
            <a:noFill/>
          </a:ln>
        </p:spPr>
      </p:pic>
      <p:sp>
        <p:nvSpPr>
          <p:cNvPr id="511" name="Google Shape;511;p50"/>
          <p:cNvSpPr txBox="1"/>
          <p:nvPr/>
        </p:nvSpPr>
        <p:spPr>
          <a:xfrm>
            <a:off x="5673449" y="2300832"/>
            <a:ext cx="1276500" cy="833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High relief at Certosa di Pavia monastery, Lombardy, Italy</a:t>
            </a:r>
            <a:endParaRPr sz="900">
              <a:solidFill>
                <a:srgbClr val="333333"/>
              </a:solidFill>
              <a:latin typeface="Open Sans"/>
              <a:ea typeface="Open Sans"/>
              <a:cs typeface="Open Sans"/>
              <a:sym typeface="Open Sans"/>
            </a:endParaRPr>
          </a:p>
        </p:txBody>
      </p:sp>
      <p:pic>
        <p:nvPicPr>
          <p:cNvPr id="512" name="Google Shape;512;p50" descr="High relief sculpture"/>
          <p:cNvPicPr preferRelativeResize="0"/>
          <p:nvPr/>
        </p:nvPicPr>
        <p:blipFill>
          <a:blip r:embed="rId9">
            <a:alphaModFix/>
          </a:blip>
          <a:stretch>
            <a:fillRect/>
          </a:stretch>
        </p:blipFill>
        <p:spPr>
          <a:xfrm>
            <a:off x="2435999" y="1384912"/>
            <a:ext cx="1108725" cy="1700887"/>
          </a:xfrm>
          <a:prstGeom prst="rect">
            <a:avLst/>
          </a:prstGeom>
          <a:noFill/>
          <a:ln>
            <a:noFill/>
          </a:ln>
        </p:spPr>
      </p:pic>
      <p:sp>
        <p:nvSpPr>
          <p:cNvPr id="513" name="Google Shape;513;p50"/>
          <p:cNvSpPr txBox="1"/>
          <p:nvPr/>
        </p:nvSpPr>
        <p:spPr>
          <a:xfrm>
            <a:off x="3509063" y="2229338"/>
            <a:ext cx="1015200" cy="749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900">
                <a:solidFill>
                  <a:srgbClr val="333333"/>
                </a:solidFill>
                <a:latin typeface="Open Sans"/>
                <a:ea typeface="Open Sans"/>
                <a:cs typeface="Open Sans"/>
                <a:sym typeface="Open Sans"/>
              </a:rPr>
              <a:t>High relief sculpture of the Greek Goddess Artemis</a:t>
            </a:r>
            <a:endParaRPr sz="900">
              <a:solidFill>
                <a:srgbClr val="333333"/>
              </a:solidFill>
              <a:latin typeface="Open Sans"/>
              <a:ea typeface="Open Sans"/>
              <a:cs typeface="Open Sans"/>
              <a:sym typeface="Open Sans"/>
            </a:endParaRPr>
          </a:p>
        </p:txBody>
      </p:sp>
      <p:pic>
        <p:nvPicPr>
          <p:cNvPr id="514" name="Google Shape;514;p50" descr="High relief"/>
          <p:cNvPicPr preferRelativeResize="0"/>
          <p:nvPr/>
        </p:nvPicPr>
        <p:blipFill>
          <a:blip r:embed="rId10">
            <a:alphaModFix/>
          </a:blip>
          <a:stretch>
            <a:fillRect/>
          </a:stretch>
        </p:blipFill>
        <p:spPr>
          <a:xfrm>
            <a:off x="2434627" y="3137026"/>
            <a:ext cx="1795500" cy="1161086"/>
          </a:xfrm>
          <a:prstGeom prst="rect">
            <a:avLst/>
          </a:prstGeom>
          <a:noFill/>
          <a:ln>
            <a:noFill/>
          </a:ln>
        </p:spPr>
      </p:pic>
      <p:sp>
        <p:nvSpPr>
          <p:cNvPr id="515" name="Google Shape;515;p50"/>
          <p:cNvSpPr txBox="1"/>
          <p:nvPr/>
        </p:nvSpPr>
        <p:spPr>
          <a:xfrm>
            <a:off x="2953624" y="4304425"/>
            <a:ext cx="1276500" cy="711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High relief at Donskoy monastery, Moscow, Russia</a:t>
            </a:r>
            <a:endParaRPr sz="900">
              <a:solidFill>
                <a:srgbClr val="333333"/>
              </a:solidFill>
              <a:latin typeface="Open Sans"/>
              <a:ea typeface="Open Sans"/>
              <a:cs typeface="Open Sans"/>
              <a:sym typeface="Open Sans"/>
            </a:endParaRPr>
          </a:p>
        </p:txBody>
      </p:sp>
      <p:pic>
        <p:nvPicPr>
          <p:cNvPr id="516" name="Google Shape;516;p50" descr="High relief sculpture"/>
          <p:cNvPicPr preferRelativeResize="0"/>
          <p:nvPr/>
        </p:nvPicPr>
        <p:blipFill>
          <a:blip r:embed="rId11">
            <a:alphaModFix/>
          </a:blip>
          <a:stretch>
            <a:fillRect/>
          </a:stretch>
        </p:blipFill>
        <p:spPr>
          <a:xfrm>
            <a:off x="6720425" y="3154975"/>
            <a:ext cx="1741538" cy="1161025"/>
          </a:xfrm>
          <a:prstGeom prst="rect">
            <a:avLst/>
          </a:prstGeom>
          <a:noFill/>
          <a:ln>
            <a:noFill/>
          </a:ln>
        </p:spPr>
      </p:pic>
      <p:sp>
        <p:nvSpPr>
          <p:cNvPr id="517" name="Google Shape;517;p50"/>
          <p:cNvSpPr txBox="1"/>
          <p:nvPr/>
        </p:nvSpPr>
        <p:spPr>
          <a:xfrm>
            <a:off x="7482604" y="4257675"/>
            <a:ext cx="1015200" cy="7071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900">
                <a:solidFill>
                  <a:srgbClr val="333333"/>
                </a:solidFill>
                <a:latin typeface="Open Sans"/>
                <a:ea typeface="Open Sans"/>
                <a:cs typeface="Open Sans"/>
                <a:sym typeface="Open Sans"/>
              </a:rPr>
              <a:t>High relief at Pisa Cathedral, Pisa, Italy</a:t>
            </a:r>
            <a:endParaRPr sz="900">
              <a:solidFill>
                <a:srgbClr val="333333"/>
              </a:solidFill>
              <a:latin typeface="Open Sans"/>
              <a:ea typeface="Open Sans"/>
              <a:cs typeface="Open Sans"/>
              <a:sym typeface="Open Sans"/>
            </a:endParaRPr>
          </a:p>
        </p:txBody>
      </p:sp>
      <p:sp>
        <p:nvSpPr>
          <p:cNvPr id="518" name="Google Shape;518;p50"/>
          <p:cNvSpPr txBox="1"/>
          <p:nvPr/>
        </p:nvSpPr>
        <p:spPr>
          <a:xfrm>
            <a:off x="1416625" y="1658425"/>
            <a:ext cx="5406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L-R</a:t>
            </a:r>
            <a:endParaRPr sz="1800" b="1">
              <a:latin typeface="Open Sans"/>
              <a:ea typeface="Open Sans"/>
              <a:cs typeface="Open Sans"/>
              <a:sym typeface="Open Sans"/>
            </a:endParaRPr>
          </a:p>
        </p:txBody>
      </p:sp>
      <p:sp>
        <p:nvSpPr>
          <p:cNvPr id="519" name="Google Shape;519;p50"/>
          <p:cNvSpPr txBox="1"/>
          <p:nvPr/>
        </p:nvSpPr>
        <p:spPr>
          <a:xfrm>
            <a:off x="3642600" y="1658425"/>
            <a:ext cx="6348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H-R</a:t>
            </a:r>
            <a:endParaRPr sz="1800" b="1">
              <a:latin typeface="Open Sans"/>
              <a:ea typeface="Open Sans"/>
              <a:cs typeface="Open Sans"/>
              <a:sym typeface="Open Sans"/>
            </a:endParaRPr>
          </a:p>
        </p:txBody>
      </p:sp>
      <p:sp>
        <p:nvSpPr>
          <p:cNvPr id="520" name="Google Shape;520;p50"/>
          <p:cNvSpPr txBox="1"/>
          <p:nvPr/>
        </p:nvSpPr>
        <p:spPr>
          <a:xfrm>
            <a:off x="8132075" y="1703600"/>
            <a:ext cx="8223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H-R</a:t>
            </a:r>
            <a:endParaRPr sz="1800" b="1">
              <a:latin typeface="Open Sans"/>
              <a:ea typeface="Open Sans"/>
              <a:cs typeface="Open Sans"/>
              <a:sym typeface="Open Sans"/>
            </a:endParaRPr>
          </a:p>
        </p:txBody>
      </p:sp>
      <p:sp>
        <p:nvSpPr>
          <p:cNvPr id="521" name="Google Shape;521;p50"/>
          <p:cNvSpPr txBox="1"/>
          <p:nvPr/>
        </p:nvSpPr>
        <p:spPr>
          <a:xfrm>
            <a:off x="5803650" y="1671588"/>
            <a:ext cx="6348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H-R</a:t>
            </a:r>
            <a:endParaRPr sz="1800" b="1">
              <a:latin typeface="Open Sans"/>
              <a:ea typeface="Open Sans"/>
              <a:cs typeface="Open Sans"/>
              <a:sym typeface="Open Sans"/>
            </a:endParaRPr>
          </a:p>
        </p:txBody>
      </p:sp>
      <p:sp>
        <p:nvSpPr>
          <p:cNvPr id="522" name="Google Shape;522;p50"/>
          <p:cNvSpPr txBox="1"/>
          <p:nvPr/>
        </p:nvSpPr>
        <p:spPr>
          <a:xfrm>
            <a:off x="476963" y="4396875"/>
            <a:ext cx="5406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L-R</a:t>
            </a:r>
            <a:endParaRPr sz="1800" b="1">
              <a:latin typeface="Open Sans"/>
              <a:ea typeface="Open Sans"/>
              <a:cs typeface="Open Sans"/>
              <a:sym typeface="Open Sans"/>
            </a:endParaRPr>
          </a:p>
        </p:txBody>
      </p:sp>
      <p:sp>
        <p:nvSpPr>
          <p:cNvPr id="523" name="Google Shape;523;p50"/>
          <p:cNvSpPr txBox="1"/>
          <p:nvPr/>
        </p:nvSpPr>
        <p:spPr>
          <a:xfrm>
            <a:off x="2571275" y="4390225"/>
            <a:ext cx="6348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H-R</a:t>
            </a:r>
            <a:endParaRPr sz="1800" b="1">
              <a:latin typeface="Open Sans"/>
              <a:ea typeface="Open Sans"/>
              <a:cs typeface="Open Sans"/>
              <a:sym typeface="Open Sans"/>
            </a:endParaRPr>
          </a:p>
        </p:txBody>
      </p:sp>
      <p:sp>
        <p:nvSpPr>
          <p:cNvPr id="524" name="Google Shape;524;p50"/>
          <p:cNvSpPr txBox="1"/>
          <p:nvPr/>
        </p:nvSpPr>
        <p:spPr>
          <a:xfrm>
            <a:off x="4777950" y="4390225"/>
            <a:ext cx="5406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L-R</a:t>
            </a:r>
            <a:endParaRPr sz="1800" b="1">
              <a:latin typeface="Open Sans"/>
              <a:ea typeface="Open Sans"/>
              <a:cs typeface="Open Sans"/>
              <a:sym typeface="Open Sans"/>
            </a:endParaRPr>
          </a:p>
        </p:txBody>
      </p:sp>
      <p:sp>
        <p:nvSpPr>
          <p:cNvPr id="525" name="Google Shape;525;p50"/>
          <p:cNvSpPr txBox="1"/>
          <p:nvPr/>
        </p:nvSpPr>
        <p:spPr>
          <a:xfrm>
            <a:off x="6927725" y="4390225"/>
            <a:ext cx="634800" cy="4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Open Sans"/>
                <a:ea typeface="Open Sans"/>
                <a:cs typeface="Open Sans"/>
                <a:sym typeface="Open Sans"/>
              </a:rPr>
              <a:t>H-R</a:t>
            </a:r>
            <a:endParaRPr sz="1800" b="1">
              <a:latin typeface="Open Sans"/>
              <a:ea typeface="Open Sans"/>
              <a:cs typeface="Open Sans"/>
              <a:sym typeface="Open Sans"/>
            </a:endParaRPr>
          </a:p>
        </p:txBody>
      </p:sp>
      <p:sp>
        <p:nvSpPr>
          <p:cNvPr id="526" name="Google Shape;526;p50"/>
          <p:cNvSpPr txBox="1"/>
          <p:nvPr/>
        </p:nvSpPr>
        <p:spPr>
          <a:xfrm>
            <a:off x="1262700" y="13429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a:t>
            </a:r>
            <a:endParaRPr>
              <a:latin typeface="Open Sans"/>
              <a:ea typeface="Open Sans"/>
              <a:cs typeface="Open Sans"/>
              <a:sym typeface="Open Sans"/>
            </a:endParaRPr>
          </a:p>
        </p:txBody>
      </p:sp>
      <p:sp>
        <p:nvSpPr>
          <p:cNvPr id="527" name="Google Shape;527;p50"/>
          <p:cNvSpPr txBox="1"/>
          <p:nvPr/>
        </p:nvSpPr>
        <p:spPr>
          <a:xfrm>
            <a:off x="3509075" y="13429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2</a:t>
            </a:r>
            <a:endParaRPr>
              <a:latin typeface="Open Sans"/>
              <a:ea typeface="Open Sans"/>
              <a:cs typeface="Open Sans"/>
              <a:sym typeface="Open Sans"/>
            </a:endParaRPr>
          </a:p>
        </p:txBody>
      </p:sp>
      <p:sp>
        <p:nvSpPr>
          <p:cNvPr id="528" name="Google Shape;528;p50"/>
          <p:cNvSpPr txBox="1"/>
          <p:nvPr/>
        </p:nvSpPr>
        <p:spPr>
          <a:xfrm>
            <a:off x="5719863" y="13137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3</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529" name="Google Shape;529;p50"/>
          <p:cNvSpPr txBox="1"/>
          <p:nvPr/>
        </p:nvSpPr>
        <p:spPr>
          <a:xfrm>
            <a:off x="7930650" y="134292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4</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530" name="Google Shape;530;p50"/>
          <p:cNvSpPr txBox="1"/>
          <p:nvPr/>
        </p:nvSpPr>
        <p:spPr>
          <a:xfrm>
            <a:off x="262750" y="4411300"/>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5</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
        <p:nvSpPr>
          <p:cNvPr id="531" name="Google Shape;531;p50"/>
          <p:cNvSpPr txBox="1"/>
          <p:nvPr/>
        </p:nvSpPr>
        <p:spPr>
          <a:xfrm>
            <a:off x="2348100" y="4401075"/>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6</a:t>
            </a:r>
            <a:endParaRPr>
              <a:latin typeface="Open Sans"/>
              <a:ea typeface="Open Sans"/>
              <a:cs typeface="Open Sans"/>
              <a:sym typeface="Open Sans"/>
            </a:endParaRPr>
          </a:p>
        </p:txBody>
      </p:sp>
      <p:sp>
        <p:nvSpPr>
          <p:cNvPr id="532" name="Google Shape;532;p50"/>
          <p:cNvSpPr txBox="1"/>
          <p:nvPr/>
        </p:nvSpPr>
        <p:spPr>
          <a:xfrm>
            <a:off x="4529950" y="4411300"/>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7</a:t>
            </a:r>
            <a:endParaRPr>
              <a:latin typeface="Open Sans"/>
              <a:ea typeface="Open Sans"/>
              <a:cs typeface="Open Sans"/>
              <a:sym typeface="Open Sans"/>
            </a:endParaRPr>
          </a:p>
        </p:txBody>
      </p:sp>
      <p:sp>
        <p:nvSpPr>
          <p:cNvPr id="533" name="Google Shape;533;p50"/>
          <p:cNvSpPr txBox="1"/>
          <p:nvPr/>
        </p:nvSpPr>
        <p:spPr>
          <a:xfrm>
            <a:off x="6663550" y="4411300"/>
            <a:ext cx="2715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8</a:t>
            </a:r>
            <a:endParaRPr>
              <a:latin typeface="Open Sans"/>
              <a:ea typeface="Open Sans"/>
              <a:cs typeface="Open Sans"/>
              <a:sym typeface="Open Sans"/>
            </a:endParaRPr>
          </a:p>
        </p:txBody>
      </p:sp>
      <p:pic>
        <p:nvPicPr>
          <p:cNvPr id="534" name="Google Shape;534;p50"/>
          <p:cNvPicPr preferRelativeResize="0"/>
          <p:nvPr/>
        </p:nvPicPr>
        <p:blipFill>
          <a:blip r:embed="rId12">
            <a:alphaModFix/>
          </a:blip>
          <a:stretch>
            <a:fillRect/>
          </a:stretch>
        </p:blipFill>
        <p:spPr>
          <a:xfrm>
            <a:off x="262749" y="1453077"/>
            <a:ext cx="1108725" cy="1118671"/>
          </a:xfrm>
          <a:prstGeom prst="rect">
            <a:avLst/>
          </a:prstGeom>
          <a:noFill/>
          <a:ln>
            <a:noFill/>
          </a:ln>
        </p:spPr>
      </p:pic>
      <p:pic>
        <p:nvPicPr>
          <p:cNvPr id="535" name="Google Shape;535;p50"/>
          <p:cNvPicPr preferRelativeResize="0"/>
          <p:nvPr/>
        </p:nvPicPr>
        <p:blipFill>
          <a:blip r:embed="rId13">
            <a:alphaModFix/>
          </a:blip>
          <a:stretch>
            <a:fillRect/>
          </a:stretch>
        </p:blipFill>
        <p:spPr>
          <a:xfrm>
            <a:off x="2839327" y="1852527"/>
            <a:ext cx="271500" cy="2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animEffect transition="in" filter="fade">
                                      <p:cBhvr>
                                        <p:cTn id="7" dur="1000"/>
                                        <p:tgtEl>
                                          <p:spTgt spid="518"/>
                                        </p:tgtEl>
                                      </p:cBhvr>
                                    </p:animEffect>
                                  </p:childTnLst>
                                </p:cTn>
                              </p:par>
                              <p:par>
                                <p:cTn id="8" presetID="10" presetClass="entr" presetSubtype="0" fill="hold" nodeType="withEffect">
                                  <p:stCondLst>
                                    <p:cond delay="0"/>
                                  </p:stCondLst>
                                  <p:childTnLst>
                                    <p:set>
                                      <p:cBhvr>
                                        <p:cTn id="9" dur="1" fill="hold">
                                          <p:stCondLst>
                                            <p:cond delay="0"/>
                                          </p:stCondLst>
                                        </p:cTn>
                                        <p:tgtEl>
                                          <p:spTgt spid="505"/>
                                        </p:tgtEl>
                                        <p:attrNameLst>
                                          <p:attrName>style.visibility</p:attrName>
                                        </p:attrNameLst>
                                      </p:cBhvr>
                                      <p:to>
                                        <p:strVal val="visible"/>
                                      </p:to>
                                    </p:set>
                                    <p:animEffect transition="in" filter="fade">
                                      <p:cBhvr>
                                        <p:cTn id="10" dur="1000"/>
                                        <p:tgtEl>
                                          <p:spTgt spid="50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9"/>
                                        </p:tgtEl>
                                        <p:attrNameLst>
                                          <p:attrName>style.visibility</p:attrName>
                                        </p:attrNameLst>
                                      </p:cBhvr>
                                      <p:to>
                                        <p:strVal val="visible"/>
                                      </p:to>
                                    </p:set>
                                    <p:animEffect transition="in" filter="fade">
                                      <p:cBhvr>
                                        <p:cTn id="15" dur="1000"/>
                                        <p:tgtEl>
                                          <p:spTgt spid="519"/>
                                        </p:tgtEl>
                                      </p:cBhvr>
                                    </p:animEffect>
                                  </p:childTnLst>
                                </p:cTn>
                              </p:par>
                              <p:par>
                                <p:cTn id="16" presetID="10" presetClass="entr" presetSubtype="0" fill="hold" nodeType="withEffect">
                                  <p:stCondLst>
                                    <p:cond delay="0"/>
                                  </p:stCondLst>
                                  <p:childTnLst>
                                    <p:set>
                                      <p:cBhvr>
                                        <p:cTn id="17" dur="1" fill="hold">
                                          <p:stCondLst>
                                            <p:cond delay="0"/>
                                          </p:stCondLst>
                                        </p:cTn>
                                        <p:tgtEl>
                                          <p:spTgt spid="513"/>
                                        </p:tgtEl>
                                        <p:attrNameLst>
                                          <p:attrName>style.visibility</p:attrName>
                                        </p:attrNameLst>
                                      </p:cBhvr>
                                      <p:to>
                                        <p:strVal val="visible"/>
                                      </p:to>
                                    </p:set>
                                    <p:animEffect transition="in" filter="fade">
                                      <p:cBhvr>
                                        <p:cTn id="18" dur="1000"/>
                                        <p:tgtEl>
                                          <p:spTgt spid="5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21"/>
                                        </p:tgtEl>
                                        <p:attrNameLst>
                                          <p:attrName>style.visibility</p:attrName>
                                        </p:attrNameLst>
                                      </p:cBhvr>
                                      <p:to>
                                        <p:strVal val="visible"/>
                                      </p:to>
                                    </p:set>
                                    <p:animEffect transition="in" filter="fade">
                                      <p:cBhvr>
                                        <p:cTn id="23" dur="1000"/>
                                        <p:tgtEl>
                                          <p:spTgt spid="521"/>
                                        </p:tgtEl>
                                      </p:cBhvr>
                                    </p:animEffect>
                                  </p:childTnLst>
                                </p:cTn>
                              </p:par>
                              <p:par>
                                <p:cTn id="24" presetID="10" presetClass="entr" presetSubtype="0" fill="hold" nodeType="withEffect">
                                  <p:stCondLst>
                                    <p:cond delay="0"/>
                                  </p:stCondLst>
                                  <p:childTnLst>
                                    <p:set>
                                      <p:cBhvr>
                                        <p:cTn id="25" dur="1" fill="hold">
                                          <p:stCondLst>
                                            <p:cond delay="0"/>
                                          </p:stCondLst>
                                        </p:cTn>
                                        <p:tgtEl>
                                          <p:spTgt spid="511"/>
                                        </p:tgtEl>
                                        <p:attrNameLst>
                                          <p:attrName>style.visibility</p:attrName>
                                        </p:attrNameLst>
                                      </p:cBhvr>
                                      <p:to>
                                        <p:strVal val="visible"/>
                                      </p:to>
                                    </p:set>
                                    <p:animEffect transition="in" filter="fade">
                                      <p:cBhvr>
                                        <p:cTn id="26" dur="1000"/>
                                        <p:tgtEl>
                                          <p:spTgt spid="5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20"/>
                                        </p:tgtEl>
                                        <p:attrNameLst>
                                          <p:attrName>style.visibility</p:attrName>
                                        </p:attrNameLst>
                                      </p:cBhvr>
                                      <p:to>
                                        <p:strVal val="visible"/>
                                      </p:to>
                                    </p:set>
                                    <p:animEffect transition="in" filter="fade">
                                      <p:cBhvr>
                                        <p:cTn id="31" dur="1000"/>
                                        <p:tgtEl>
                                          <p:spTgt spid="520"/>
                                        </p:tgtEl>
                                      </p:cBhvr>
                                    </p:animEffect>
                                  </p:childTnLst>
                                </p:cTn>
                              </p:par>
                              <p:par>
                                <p:cTn id="32" presetID="10" presetClass="entr" presetSubtype="0" fill="hold" nodeType="withEffect">
                                  <p:stCondLst>
                                    <p:cond delay="0"/>
                                  </p:stCondLst>
                                  <p:childTnLst>
                                    <p:set>
                                      <p:cBhvr>
                                        <p:cTn id="33" dur="1" fill="hold">
                                          <p:stCondLst>
                                            <p:cond delay="0"/>
                                          </p:stCondLst>
                                        </p:cTn>
                                        <p:tgtEl>
                                          <p:spTgt spid="507"/>
                                        </p:tgtEl>
                                        <p:attrNameLst>
                                          <p:attrName>style.visibility</p:attrName>
                                        </p:attrNameLst>
                                      </p:cBhvr>
                                      <p:to>
                                        <p:strVal val="visible"/>
                                      </p:to>
                                    </p:set>
                                    <p:animEffect transition="in" filter="fade">
                                      <p:cBhvr>
                                        <p:cTn id="34" dur="1000"/>
                                        <p:tgtEl>
                                          <p:spTgt spid="50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22"/>
                                        </p:tgtEl>
                                        <p:attrNameLst>
                                          <p:attrName>style.visibility</p:attrName>
                                        </p:attrNameLst>
                                      </p:cBhvr>
                                      <p:to>
                                        <p:strVal val="visible"/>
                                      </p:to>
                                    </p:set>
                                    <p:animEffect transition="in" filter="fade">
                                      <p:cBhvr>
                                        <p:cTn id="39" dur="1000"/>
                                        <p:tgtEl>
                                          <p:spTgt spid="522"/>
                                        </p:tgtEl>
                                      </p:cBhvr>
                                    </p:animEffect>
                                  </p:childTnLst>
                                </p:cTn>
                              </p:par>
                              <p:par>
                                <p:cTn id="40" presetID="10" presetClass="entr" presetSubtype="0" fill="hold" nodeType="withEffect">
                                  <p:stCondLst>
                                    <p:cond delay="0"/>
                                  </p:stCondLst>
                                  <p:childTnLst>
                                    <p:set>
                                      <p:cBhvr>
                                        <p:cTn id="41" dur="1" fill="hold">
                                          <p:stCondLst>
                                            <p:cond delay="0"/>
                                          </p:stCondLst>
                                        </p:cTn>
                                        <p:tgtEl>
                                          <p:spTgt spid="509"/>
                                        </p:tgtEl>
                                        <p:attrNameLst>
                                          <p:attrName>style.visibility</p:attrName>
                                        </p:attrNameLst>
                                      </p:cBhvr>
                                      <p:to>
                                        <p:strVal val="visible"/>
                                      </p:to>
                                    </p:set>
                                    <p:animEffect transition="in" filter="fade">
                                      <p:cBhvr>
                                        <p:cTn id="42" dur="1000"/>
                                        <p:tgtEl>
                                          <p:spTgt spid="50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23"/>
                                        </p:tgtEl>
                                        <p:attrNameLst>
                                          <p:attrName>style.visibility</p:attrName>
                                        </p:attrNameLst>
                                      </p:cBhvr>
                                      <p:to>
                                        <p:strVal val="visible"/>
                                      </p:to>
                                    </p:set>
                                    <p:animEffect transition="in" filter="fade">
                                      <p:cBhvr>
                                        <p:cTn id="47" dur="1000"/>
                                        <p:tgtEl>
                                          <p:spTgt spid="523"/>
                                        </p:tgtEl>
                                      </p:cBhvr>
                                    </p:animEffect>
                                  </p:childTnLst>
                                </p:cTn>
                              </p:par>
                              <p:par>
                                <p:cTn id="48" presetID="10" presetClass="entr" presetSubtype="0" fill="hold" nodeType="withEffect">
                                  <p:stCondLst>
                                    <p:cond delay="0"/>
                                  </p:stCondLst>
                                  <p:childTnLst>
                                    <p:set>
                                      <p:cBhvr>
                                        <p:cTn id="49" dur="1" fill="hold">
                                          <p:stCondLst>
                                            <p:cond delay="0"/>
                                          </p:stCondLst>
                                        </p:cTn>
                                        <p:tgtEl>
                                          <p:spTgt spid="515"/>
                                        </p:tgtEl>
                                        <p:attrNameLst>
                                          <p:attrName>style.visibility</p:attrName>
                                        </p:attrNameLst>
                                      </p:cBhvr>
                                      <p:to>
                                        <p:strVal val="visible"/>
                                      </p:to>
                                    </p:set>
                                    <p:animEffect transition="in" filter="fade">
                                      <p:cBhvr>
                                        <p:cTn id="50" dur="1000"/>
                                        <p:tgtEl>
                                          <p:spTgt spid="51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24"/>
                                        </p:tgtEl>
                                        <p:attrNameLst>
                                          <p:attrName>style.visibility</p:attrName>
                                        </p:attrNameLst>
                                      </p:cBhvr>
                                      <p:to>
                                        <p:strVal val="visible"/>
                                      </p:to>
                                    </p:set>
                                    <p:animEffect transition="in" filter="fade">
                                      <p:cBhvr>
                                        <p:cTn id="55" dur="1000"/>
                                        <p:tgtEl>
                                          <p:spTgt spid="524"/>
                                        </p:tgtEl>
                                      </p:cBhvr>
                                    </p:animEffect>
                                  </p:childTnLst>
                                </p:cTn>
                              </p:par>
                              <p:par>
                                <p:cTn id="56" presetID="10" presetClass="entr" presetSubtype="0" fill="hold" nodeType="withEffect">
                                  <p:stCondLst>
                                    <p:cond delay="0"/>
                                  </p:stCondLst>
                                  <p:childTnLst>
                                    <p:set>
                                      <p:cBhvr>
                                        <p:cTn id="57" dur="1" fill="hold">
                                          <p:stCondLst>
                                            <p:cond delay="0"/>
                                          </p:stCondLst>
                                        </p:cTn>
                                        <p:tgtEl>
                                          <p:spTgt spid="504"/>
                                        </p:tgtEl>
                                        <p:attrNameLst>
                                          <p:attrName>style.visibility</p:attrName>
                                        </p:attrNameLst>
                                      </p:cBhvr>
                                      <p:to>
                                        <p:strVal val="visible"/>
                                      </p:to>
                                    </p:set>
                                    <p:animEffect transition="in" filter="fade">
                                      <p:cBhvr>
                                        <p:cTn id="58" dur="1000"/>
                                        <p:tgtEl>
                                          <p:spTgt spid="50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525"/>
                                        </p:tgtEl>
                                        <p:attrNameLst>
                                          <p:attrName>style.visibility</p:attrName>
                                        </p:attrNameLst>
                                      </p:cBhvr>
                                      <p:to>
                                        <p:strVal val="visible"/>
                                      </p:to>
                                    </p:set>
                                    <p:animEffect transition="in" filter="fade">
                                      <p:cBhvr>
                                        <p:cTn id="63" dur="1000"/>
                                        <p:tgtEl>
                                          <p:spTgt spid="525"/>
                                        </p:tgtEl>
                                      </p:cBhvr>
                                    </p:animEffect>
                                  </p:childTnLst>
                                </p:cTn>
                              </p:par>
                              <p:par>
                                <p:cTn id="64" presetID="10" presetClass="entr" presetSubtype="0" fill="hold" nodeType="withEffect">
                                  <p:stCondLst>
                                    <p:cond delay="0"/>
                                  </p:stCondLst>
                                  <p:childTnLst>
                                    <p:set>
                                      <p:cBhvr>
                                        <p:cTn id="65" dur="1" fill="hold">
                                          <p:stCondLst>
                                            <p:cond delay="0"/>
                                          </p:stCondLst>
                                        </p:cTn>
                                        <p:tgtEl>
                                          <p:spTgt spid="517"/>
                                        </p:tgtEl>
                                        <p:attrNameLst>
                                          <p:attrName>style.visibility</p:attrName>
                                        </p:attrNameLst>
                                      </p:cBhvr>
                                      <p:to>
                                        <p:strVal val="visible"/>
                                      </p:to>
                                    </p:set>
                                    <p:animEffect transition="in" filter="fade">
                                      <p:cBhvr>
                                        <p:cTn id="66" dur="1000"/>
                                        <p:tgtEl>
                                          <p:spTgt spid="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pic>
        <p:nvPicPr>
          <p:cNvPr id="540" name="Google Shape;540;p51"/>
          <p:cNvPicPr preferRelativeResize="0"/>
          <p:nvPr/>
        </p:nvPicPr>
        <p:blipFill rotWithShape="1">
          <a:blip r:embed="rId3">
            <a:alphaModFix/>
          </a:blip>
          <a:srcRect l="4510" t="47313" r="62322" b="46115"/>
          <a:stretch/>
        </p:blipFill>
        <p:spPr>
          <a:xfrm>
            <a:off x="4572000" y="223200"/>
            <a:ext cx="4382326" cy="660676"/>
          </a:xfrm>
          <a:prstGeom prst="rect">
            <a:avLst/>
          </a:prstGeom>
          <a:noFill/>
          <a:ln>
            <a:noFill/>
          </a:ln>
        </p:spPr>
      </p:pic>
      <p:sp>
        <p:nvSpPr>
          <p:cNvPr id="541" name="Google Shape;541;p51"/>
          <p:cNvSpPr txBox="1"/>
          <p:nvPr/>
        </p:nvSpPr>
        <p:spPr>
          <a:xfrm>
            <a:off x="4415150" y="1508350"/>
            <a:ext cx="3669300" cy="35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b="1">
                <a:solidFill>
                  <a:schemeClr val="dk1"/>
                </a:solidFill>
                <a:highlight>
                  <a:srgbClr val="FFFFFF"/>
                </a:highlight>
                <a:latin typeface="Open Sans"/>
                <a:ea typeface="Open Sans"/>
                <a:cs typeface="Open Sans"/>
                <a:sym typeface="Open Sans"/>
              </a:rPr>
              <a:t>Interesting Facts about Ancient Roman Art</a:t>
            </a:r>
            <a:endParaRPr sz="1000" b="1">
              <a:solidFill>
                <a:schemeClr val="dk1"/>
              </a:solidFill>
              <a:highlight>
                <a:srgbClr val="FFFFFF"/>
              </a:highlight>
              <a:latin typeface="Open Sans"/>
              <a:ea typeface="Open Sans"/>
              <a:cs typeface="Open Sans"/>
              <a:sym typeface="Open Sans"/>
            </a:endParaRPr>
          </a:p>
          <a:p>
            <a:pPr marL="457200" lvl="0" indent="-292100" algn="l" rtl="0">
              <a:lnSpc>
                <a:spcPct val="100000"/>
              </a:lnSpc>
              <a:spcBef>
                <a:spcPts val="120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Sculptures of people became so popular that artists would mass produce sculptures of bodies without the heads. Then when an order came in for a certain person, they would carve the head and add it to the sculpture.</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Roman Emperors would often have many statues made in their honor and placed around the city. They used this as a way of commemorating their victories and reminding the people who was in power.</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Some Greek statues only survive through the copies that the Romans had made.</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Rich Romans would have their stone coffins covered with ornate carvings.</a:t>
            </a:r>
            <a:endParaRPr sz="1000">
              <a:solidFill>
                <a:schemeClr val="dk1"/>
              </a:solidFill>
              <a:latin typeface="Open Sans"/>
              <a:ea typeface="Open Sans"/>
              <a:cs typeface="Open Sans"/>
              <a:sym typeface="Open Sans"/>
            </a:endParaRPr>
          </a:p>
          <a:p>
            <a:pPr marL="0" lvl="0" indent="0" algn="l" rtl="0">
              <a:lnSpc>
                <a:spcPct val="100000"/>
              </a:lnSpc>
              <a:spcBef>
                <a:spcPts val="1200"/>
              </a:spcBef>
              <a:spcAft>
                <a:spcPts val="1200"/>
              </a:spcAft>
              <a:buNone/>
            </a:pPr>
            <a:r>
              <a:rPr lang="en" sz="1000" b="1">
                <a:solidFill>
                  <a:schemeClr val="dk1"/>
                </a:solidFill>
                <a:latin typeface="Open Sans"/>
                <a:ea typeface="Open Sans"/>
                <a:cs typeface="Open Sans"/>
                <a:sym typeface="Open Sans"/>
              </a:rPr>
              <a:t>Look at theses U.S. Buildings. What Greek &amp;/or Roman influences can you identify? Think of your community, list any monuments, houses or buildings in your neighborhood, city or state capital influenced by Greek/Roman architecture.</a:t>
            </a:r>
            <a:endParaRPr sz="1000" b="1">
              <a:latin typeface="Open Sans"/>
              <a:ea typeface="Open Sans"/>
              <a:cs typeface="Open Sans"/>
              <a:sym typeface="Open Sans"/>
            </a:endParaRPr>
          </a:p>
        </p:txBody>
      </p:sp>
      <p:pic>
        <p:nvPicPr>
          <p:cNvPr id="542" name="Google Shape;542;p51"/>
          <p:cNvPicPr preferRelativeResize="0"/>
          <p:nvPr/>
        </p:nvPicPr>
        <p:blipFill>
          <a:blip r:embed="rId4">
            <a:alphaModFix/>
          </a:blip>
          <a:stretch>
            <a:fillRect/>
          </a:stretch>
        </p:blipFill>
        <p:spPr>
          <a:xfrm>
            <a:off x="214000" y="3828250"/>
            <a:ext cx="1832525" cy="916274"/>
          </a:xfrm>
          <a:prstGeom prst="rect">
            <a:avLst/>
          </a:prstGeom>
          <a:noFill/>
          <a:ln>
            <a:noFill/>
          </a:ln>
        </p:spPr>
      </p:pic>
      <p:sp>
        <p:nvSpPr>
          <p:cNvPr id="543" name="Google Shape;543;p51"/>
          <p:cNvSpPr txBox="1"/>
          <p:nvPr/>
        </p:nvSpPr>
        <p:spPr>
          <a:xfrm>
            <a:off x="152400" y="4744525"/>
            <a:ext cx="2026800" cy="27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latin typeface="Open Sans"/>
                <a:ea typeface="Open Sans"/>
                <a:cs typeface="Open Sans"/>
                <a:sym typeface="Open Sans"/>
              </a:rPr>
              <a:t>First Bank of the United States</a:t>
            </a:r>
            <a:endParaRPr sz="900">
              <a:latin typeface="Open Sans"/>
              <a:ea typeface="Open Sans"/>
              <a:cs typeface="Open Sans"/>
              <a:sym typeface="Open Sans"/>
            </a:endParaRPr>
          </a:p>
        </p:txBody>
      </p:sp>
      <p:pic>
        <p:nvPicPr>
          <p:cNvPr id="544" name="Google Shape;544;p51"/>
          <p:cNvPicPr preferRelativeResize="0"/>
          <p:nvPr/>
        </p:nvPicPr>
        <p:blipFill>
          <a:blip r:embed="rId5">
            <a:alphaModFix/>
          </a:blip>
          <a:stretch>
            <a:fillRect/>
          </a:stretch>
        </p:blipFill>
        <p:spPr>
          <a:xfrm>
            <a:off x="152400" y="1214350"/>
            <a:ext cx="1981475" cy="2264543"/>
          </a:xfrm>
          <a:prstGeom prst="rect">
            <a:avLst/>
          </a:prstGeom>
          <a:noFill/>
          <a:ln>
            <a:noFill/>
          </a:ln>
        </p:spPr>
      </p:pic>
      <p:sp>
        <p:nvSpPr>
          <p:cNvPr id="545" name="Google Shape;545;p51"/>
          <p:cNvSpPr txBox="1"/>
          <p:nvPr/>
        </p:nvSpPr>
        <p:spPr>
          <a:xfrm>
            <a:off x="152400" y="3449125"/>
            <a:ext cx="2133900" cy="27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Open Sans"/>
                <a:ea typeface="Open Sans"/>
                <a:cs typeface="Open Sans"/>
                <a:sym typeface="Open Sans"/>
              </a:rPr>
              <a:t>The White House, Washington D.C.</a:t>
            </a:r>
            <a:endParaRPr sz="900">
              <a:latin typeface="Open Sans"/>
              <a:ea typeface="Open Sans"/>
              <a:cs typeface="Open Sans"/>
              <a:sym typeface="Open Sans"/>
            </a:endParaRPr>
          </a:p>
        </p:txBody>
      </p:sp>
      <p:pic>
        <p:nvPicPr>
          <p:cNvPr id="546" name="Google Shape;546;p51"/>
          <p:cNvPicPr preferRelativeResize="0"/>
          <p:nvPr/>
        </p:nvPicPr>
        <p:blipFill>
          <a:blip r:embed="rId6">
            <a:alphaModFix/>
          </a:blip>
          <a:stretch>
            <a:fillRect/>
          </a:stretch>
        </p:blipFill>
        <p:spPr>
          <a:xfrm>
            <a:off x="2227625" y="1747750"/>
            <a:ext cx="2186874" cy="1134451"/>
          </a:xfrm>
          <a:prstGeom prst="rect">
            <a:avLst/>
          </a:prstGeom>
          <a:noFill/>
          <a:ln>
            <a:noFill/>
          </a:ln>
        </p:spPr>
      </p:pic>
      <p:sp>
        <p:nvSpPr>
          <p:cNvPr id="547" name="Google Shape;547;p51"/>
          <p:cNvSpPr txBox="1"/>
          <p:nvPr/>
        </p:nvSpPr>
        <p:spPr>
          <a:xfrm>
            <a:off x="2209800" y="2839525"/>
            <a:ext cx="2133900" cy="27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latin typeface="Open Sans"/>
                <a:ea typeface="Open Sans"/>
                <a:cs typeface="Open Sans"/>
                <a:sym typeface="Open Sans"/>
              </a:rPr>
              <a:t>U.S. Capital, Washington D.C.</a:t>
            </a:r>
            <a:endParaRPr sz="900">
              <a:latin typeface="Open Sans"/>
              <a:ea typeface="Open Sans"/>
              <a:cs typeface="Open Sans"/>
              <a:sym typeface="Open Sans"/>
            </a:endParaRPr>
          </a:p>
        </p:txBody>
      </p:sp>
      <p:pic>
        <p:nvPicPr>
          <p:cNvPr id="548" name="Google Shape;548;p51"/>
          <p:cNvPicPr preferRelativeResize="0"/>
          <p:nvPr/>
        </p:nvPicPr>
        <p:blipFill>
          <a:blip r:embed="rId7">
            <a:alphaModFix/>
          </a:blip>
          <a:stretch>
            <a:fillRect/>
          </a:stretch>
        </p:blipFill>
        <p:spPr>
          <a:xfrm>
            <a:off x="2227625" y="3105150"/>
            <a:ext cx="2186876" cy="1640150"/>
          </a:xfrm>
          <a:prstGeom prst="rect">
            <a:avLst/>
          </a:prstGeom>
          <a:noFill/>
          <a:ln>
            <a:noFill/>
          </a:ln>
        </p:spPr>
      </p:pic>
      <p:sp>
        <p:nvSpPr>
          <p:cNvPr id="549" name="Google Shape;549;p51"/>
          <p:cNvSpPr txBox="1"/>
          <p:nvPr/>
        </p:nvSpPr>
        <p:spPr>
          <a:xfrm>
            <a:off x="2209800" y="4744525"/>
            <a:ext cx="2133900" cy="27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latin typeface="Open Sans"/>
                <a:ea typeface="Open Sans"/>
                <a:cs typeface="Open Sans"/>
                <a:sym typeface="Open Sans"/>
              </a:rPr>
              <a:t>Treasury Building, Washington D.C.</a:t>
            </a:r>
            <a:endParaRPr sz="900">
              <a:latin typeface="Open Sans"/>
              <a:ea typeface="Open Sans"/>
              <a:cs typeface="Open Sans"/>
              <a:sym typeface="Open Sans"/>
            </a:endParaRPr>
          </a:p>
        </p:txBody>
      </p:sp>
      <p:pic>
        <p:nvPicPr>
          <p:cNvPr id="550" name="Google Shape;550;p51"/>
          <p:cNvPicPr preferRelativeResize="0"/>
          <p:nvPr/>
        </p:nvPicPr>
        <p:blipFill rotWithShape="1">
          <a:blip r:embed="rId8">
            <a:alphaModFix/>
          </a:blip>
          <a:srcRect l="30650" r="27688"/>
          <a:stretch/>
        </p:blipFill>
        <p:spPr>
          <a:xfrm>
            <a:off x="8160650" y="1747750"/>
            <a:ext cx="793700" cy="2857500"/>
          </a:xfrm>
          <a:prstGeom prst="rect">
            <a:avLst/>
          </a:prstGeom>
          <a:noFill/>
          <a:ln>
            <a:noFill/>
          </a:ln>
        </p:spPr>
      </p:pic>
      <p:sp>
        <p:nvSpPr>
          <p:cNvPr id="551" name="Google Shape;551;p51"/>
          <p:cNvSpPr txBox="1"/>
          <p:nvPr/>
        </p:nvSpPr>
        <p:spPr>
          <a:xfrm>
            <a:off x="2210075" y="1080125"/>
            <a:ext cx="66876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highlight>
                  <a:srgbClr val="FFFFFF"/>
                </a:highlight>
                <a:latin typeface="Open Sans"/>
                <a:ea typeface="Open Sans"/>
                <a:cs typeface="Open Sans"/>
                <a:sym typeface="Open Sans"/>
              </a:rPr>
              <a:t>After the Middle Ages, artists of the Renaissance studied the sculptures, architecture, and art of Ancient Rome and Greece to inspire them. The classic art of the Romans had a significant influence on art for many years. </a:t>
            </a:r>
            <a:endParaRPr/>
          </a:p>
        </p:txBody>
      </p:sp>
      <p:sp>
        <p:nvSpPr>
          <p:cNvPr id="552" name="Google Shape;552;p51"/>
          <p:cNvSpPr txBox="1"/>
          <p:nvPr/>
        </p:nvSpPr>
        <p:spPr>
          <a:xfrm>
            <a:off x="8117400" y="4605250"/>
            <a:ext cx="880200" cy="27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latin typeface="Open Sans"/>
                <a:ea typeface="Open Sans"/>
                <a:cs typeface="Open Sans"/>
                <a:sym typeface="Open Sans"/>
              </a:rPr>
              <a:t>Washington Monument</a:t>
            </a:r>
            <a:endParaRPr sz="900">
              <a:latin typeface="Open Sans"/>
              <a:ea typeface="Open Sans"/>
              <a:cs typeface="Open Sans"/>
              <a:sym typeface="Open Sans"/>
            </a:endParaRPr>
          </a:p>
        </p:txBody>
      </p:sp>
      <p:pic>
        <p:nvPicPr>
          <p:cNvPr id="553" name="Google Shape;553;p51"/>
          <p:cNvPicPr preferRelativeResize="0"/>
          <p:nvPr/>
        </p:nvPicPr>
        <p:blipFill rotWithShape="1">
          <a:blip r:embed="rId9">
            <a:alphaModFix/>
          </a:blip>
          <a:srcRect t="74298" r="65863"/>
          <a:stretch/>
        </p:blipFill>
        <p:spPr>
          <a:xfrm>
            <a:off x="2581303" y="163850"/>
            <a:ext cx="1905497" cy="9162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16"/>
          <p:cNvPicPr preferRelativeResize="0"/>
          <p:nvPr/>
        </p:nvPicPr>
        <p:blipFill rotWithShape="1">
          <a:blip r:embed="rId3">
            <a:alphaModFix/>
          </a:blip>
          <a:srcRect b="72230"/>
          <a:stretch/>
        </p:blipFill>
        <p:spPr>
          <a:xfrm>
            <a:off x="4635000" y="210150"/>
            <a:ext cx="2808000" cy="773102"/>
          </a:xfrm>
          <a:prstGeom prst="rect">
            <a:avLst/>
          </a:prstGeom>
          <a:noFill/>
          <a:ln>
            <a:noFill/>
          </a:ln>
        </p:spPr>
      </p:pic>
      <p:pic>
        <p:nvPicPr>
          <p:cNvPr id="82" name="Google Shape;82;p16"/>
          <p:cNvPicPr preferRelativeResize="0"/>
          <p:nvPr/>
        </p:nvPicPr>
        <p:blipFill>
          <a:blip r:embed="rId4">
            <a:alphaModFix/>
          </a:blip>
          <a:stretch>
            <a:fillRect/>
          </a:stretch>
        </p:blipFill>
        <p:spPr>
          <a:xfrm>
            <a:off x="-144575" y="1300274"/>
            <a:ext cx="6119424" cy="3745100"/>
          </a:xfrm>
          <a:prstGeom prst="rect">
            <a:avLst/>
          </a:prstGeom>
          <a:noFill/>
          <a:ln>
            <a:noFill/>
          </a:ln>
        </p:spPr>
      </p:pic>
      <p:pic>
        <p:nvPicPr>
          <p:cNvPr id="83" name="Google Shape;83;p16"/>
          <p:cNvPicPr preferRelativeResize="0"/>
          <p:nvPr/>
        </p:nvPicPr>
        <p:blipFill rotWithShape="1">
          <a:blip r:embed="rId5">
            <a:alphaModFix/>
          </a:blip>
          <a:srcRect l="4510" t="16822" r="62322" b="77167"/>
          <a:stretch/>
        </p:blipFill>
        <p:spPr>
          <a:xfrm>
            <a:off x="189675" y="210155"/>
            <a:ext cx="4382326" cy="613651"/>
          </a:xfrm>
          <a:prstGeom prst="rect">
            <a:avLst/>
          </a:prstGeom>
          <a:noFill/>
          <a:ln>
            <a:noFill/>
          </a:ln>
        </p:spPr>
      </p:pic>
      <p:pic>
        <p:nvPicPr>
          <p:cNvPr id="84" name="Google Shape;84;p16"/>
          <p:cNvPicPr preferRelativeResize="0"/>
          <p:nvPr/>
        </p:nvPicPr>
        <p:blipFill>
          <a:blip r:embed="rId6">
            <a:alphaModFix/>
          </a:blip>
          <a:stretch>
            <a:fillRect/>
          </a:stretch>
        </p:blipFill>
        <p:spPr>
          <a:xfrm>
            <a:off x="6051050" y="2999799"/>
            <a:ext cx="2808000" cy="1900071"/>
          </a:xfrm>
          <a:prstGeom prst="rect">
            <a:avLst/>
          </a:prstGeom>
          <a:noFill/>
          <a:ln>
            <a:noFill/>
          </a:ln>
        </p:spPr>
      </p:pic>
      <p:sp>
        <p:nvSpPr>
          <p:cNvPr id="85" name="Google Shape;85;p16"/>
          <p:cNvSpPr txBox="1"/>
          <p:nvPr/>
        </p:nvSpPr>
        <p:spPr>
          <a:xfrm>
            <a:off x="117375" y="832025"/>
            <a:ext cx="2808000" cy="118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T</a:t>
            </a:r>
            <a:r>
              <a:rPr lang="en" sz="1200">
                <a:uFill>
                  <a:noFill/>
                </a:uFill>
                <a:latin typeface="Open Sans"/>
                <a:ea typeface="Open Sans"/>
                <a:cs typeface="Open Sans"/>
                <a:sym typeface="Open Sans"/>
                <a:hlinkClick r:id="rId7"/>
              </a:rPr>
              <a:t>emple</a:t>
            </a:r>
            <a:r>
              <a:rPr lang="en" sz="1200">
                <a:latin typeface="Open Sans"/>
                <a:ea typeface="Open Sans"/>
                <a:cs typeface="Open Sans"/>
                <a:sym typeface="Open Sans"/>
              </a:rPr>
              <a:t> on the </a:t>
            </a:r>
            <a:r>
              <a:rPr lang="en" sz="1200">
                <a:uFill>
                  <a:noFill/>
                </a:uFill>
                <a:latin typeface="Open Sans"/>
                <a:ea typeface="Open Sans"/>
                <a:cs typeface="Open Sans"/>
                <a:sym typeface="Open Sans"/>
                <a:hlinkClick r:id="rId8"/>
              </a:rPr>
              <a:t>Acropolis</a:t>
            </a:r>
            <a:r>
              <a:rPr lang="en" sz="1200">
                <a:latin typeface="Open Sans"/>
                <a:ea typeface="Open Sans"/>
                <a:cs typeface="Open Sans"/>
                <a:sym typeface="Open Sans"/>
              </a:rPr>
              <a:t> of </a:t>
            </a:r>
            <a:r>
              <a:rPr lang="en" sz="1200">
                <a:uFill>
                  <a:noFill/>
                </a:uFill>
                <a:latin typeface="Open Sans"/>
                <a:ea typeface="Open Sans"/>
                <a:cs typeface="Open Sans"/>
                <a:sym typeface="Open Sans"/>
                <a:hlinkClick r:id="rId9"/>
              </a:rPr>
              <a:t>Athens</a:t>
            </a:r>
            <a:r>
              <a:rPr lang="en" sz="1200">
                <a:latin typeface="Open Sans"/>
                <a:ea typeface="Open Sans"/>
                <a:cs typeface="Open Sans"/>
                <a:sym typeface="Open Sans"/>
              </a:rPr>
              <a:t>, known as the </a:t>
            </a:r>
            <a:r>
              <a:rPr lang="en" sz="1200">
                <a:uFill>
                  <a:noFill/>
                </a:uFill>
                <a:latin typeface="Open Sans"/>
                <a:ea typeface="Open Sans"/>
                <a:cs typeface="Open Sans"/>
                <a:sym typeface="Open Sans"/>
                <a:hlinkClick r:id="rId10"/>
              </a:rPr>
              <a:t>Parthenon</a:t>
            </a:r>
            <a:endParaRPr sz="1200">
              <a:latin typeface="Open Sans"/>
              <a:ea typeface="Open Sans"/>
              <a:cs typeface="Open Sans"/>
              <a:sym typeface="Open Sans"/>
            </a:endParaRPr>
          </a:p>
          <a:p>
            <a:pPr marL="0" lvl="0" indent="0" algn="l" rtl="0">
              <a:spcBef>
                <a:spcPts val="0"/>
              </a:spcBef>
              <a:spcAft>
                <a:spcPts val="0"/>
              </a:spcAft>
              <a:buNone/>
            </a:pPr>
            <a:r>
              <a:rPr lang="en" sz="1200">
                <a:latin typeface="Open Sans"/>
                <a:ea typeface="Open Sans"/>
                <a:cs typeface="Open Sans"/>
                <a:sym typeface="Open Sans"/>
              </a:rPr>
              <a:t>Built: 447 - 432 BCE</a:t>
            </a:r>
            <a:endParaRPr sz="1200">
              <a:latin typeface="Open Sans"/>
              <a:ea typeface="Open Sans"/>
              <a:cs typeface="Open Sans"/>
              <a:sym typeface="Open Sans"/>
            </a:endParaRPr>
          </a:p>
          <a:p>
            <a:pPr marL="0" lvl="0" indent="0" algn="l" rtl="0">
              <a:spcBef>
                <a:spcPts val="0"/>
              </a:spcBef>
              <a:spcAft>
                <a:spcPts val="0"/>
              </a:spcAft>
              <a:buNone/>
            </a:pPr>
            <a:r>
              <a:rPr lang="en" sz="1200">
                <a:latin typeface="Open Sans"/>
                <a:ea typeface="Open Sans"/>
                <a:cs typeface="Open Sans"/>
                <a:sym typeface="Open Sans"/>
              </a:rPr>
              <a:t>Dedicated: Athena</a:t>
            </a:r>
            <a:endParaRPr>
              <a:latin typeface="Open Sans"/>
              <a:ea typeface="Open Sans"/>
              <a:cs typeface="Open Sans"/>
              <a:sym typeface="Open Sans"/>
            </a:endParaRPr>
          </a:p>
        </p:txBody>
      </p:sp>
      <p:sp>
        <p:nvSpPr>
          <p:cNvPr id="86" name="Google Shape;86;p16"/>
          <p:cNvSpPr txBox="1"/>
          <p:nvPr/>
        </p:nvSpPr>
        <p:spPr>
          <a:xfrm>
            <a:off x="3171125" y="802325"/>
            <a:ext cx="2589900" cy="1094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highlight>
                  <a:srgbClr val="FFFFFF"/>
                </a:highlight>
                <a:latin typeface="Open Sans"/>
                <a:ea typeface="Open Sans"/>
                <a:cs typeface="Open Sans"/>
                <a:sym typeface="Open Sans"/>
              </a:rPr>
              <a:t>“NO PREVIOUS GREEK TEMPLE WAS SO RICHLY DECORATED WITH </a:t>
            </a:r>
            <a:r>
              <a:rPr lang="en" sz="1200">
                <a:highlight>
                  <a:srgbClr val="FFFFFF"/>
                </a:highlight>
                <a:uFill>
                  <a:noFill/>
                </a:uFill>
                <a:latin typeface="Open Sans"/>
                <a:ea typeface="Open Sans"/>
                <a:cs typeface="Open Sans"/>
                <a:sym typeface="Open Sans"/>
                <a:hlinkClick r:id="rId11"/>
              </a:rPr>
              <a:t>SCULPTURE</a:t>
            </a:r>
            <a:r>
              <a:rPr lang="en" sz="1200">
                <a:latin typeface="Open Sans"/>
                <a:ea typeface="Open Sans"/>
                <a:cs typeface="Open Sans"/>
                <a:sym typeface="Open Sans"/>
              </a:rPr>
              <a:t>.” Identify each of the architectural sculptures used in your book.</a:t>
            </a:r>
            <a:endParaRPr sz="1200">
              <a:latin typeface="Open Sans"/>
              <a:ea typeface="Open Sans"/>
              <a:cs typeface="Open Sans"/>
              <a:sym typeface="Open Sans"/>
            </a:endParaRPr>
          </a:p>
        </p:txBody>
      </p:sp>
      <p:pic>
        <p:nvPicPr>
          <p:cNvPr id="87" name="Google Shape;87;p16"/>
          <p:cNvPicPr preferRelativeResize="0"/>
          <p:nvPr/>
        </p:nvPicPr>
        <p:blipFill rotWithShape="1">
          <a:blip r:embed="rId12">
            <a:alphaModFix/>
          </a:blip>
          <a:srcRect b="10905"/>
          <a:stretch/>
        </p:blipFill>
        <p:spPr>
          <a:xfrm>
            <a:off x="6051050" y="976200"/>
            <a:ext cx="2808000" cy="1771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17"/>
          <p:cNvPicPr preferRelativeResize="0"/>
          <p:nvPr/>
        </p:nvPicPr>
        <p:blipFill rotWithShape="1">
          <a:blip r:embed="rId3">
            <a:alphaModFix/>
          </a:blip>
          <a:srcRect l="4444" t="28414" r="79967" b="62909"/>
          <a:stretch/>
        </p:blipFill>
        <p:spPr>
          <a:xfrm>
            <a:off x="4572000" y="-12"/>
            <a:ext cx="2516225" cy="1082274"/>
          </a:xfrm>
          <a:prstGeom prst="rect">
            <a:avLst/>
          </a:prstGeom>
          <a:noFill/>
          <a:ln>
            <a:noFill/>
          </a:ln>
        </p:spPr>
      </p:pic>
      <p:pic>
        <p:nvPicPr>
          <p:cNvPr id="93" name="Google Shape;93;p17"/>
          <p:cNvPicPr preferRelativeResize="0"/>
          <p:nvPr/>
        </p:nvPicPr>
        <p:blipFill rotWithShape="1">
          <a:blip r:embed="rId4">
            <a:alphaModFix/>
          </a:blip>
          <a:srcRect l="4510" t="27568" r="62322" b="66421"/>
          <a:stretch/>
        </p:blipFill>
        <p:spPr>
          <a:xfrm>
            <a:off x="122500" y="149988"/>
            <a:ext cx="4382326" cy="613651"/>
          </a:xfrm>
          <a:prstGeom prst="rect">
            <a:avLst/>
          </a:prstGeom>
          <a:noFill/>
          <a:ln>
            <a:noFill/>
          </a:ln>
        </p:spPr>
      </p:pic>
      <p:sp>
        <p:nvSpPr>
          <p:cNvPr id="94" name="Google Shape;94;p17"/>
          <p:cNvSpPr txBox="1"/>
          <p:nvPr/>
        </p:nvSpPr>
        <p:spPr>
          <a:xfrm>
            <a:off x="191175" y="1034100"/>
            <a:ext cx="4245000" cy="3842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800" b="1">
                <a:latin typeface="Open Sans"/>
                <a:ea typeface="Open Sans"/>
                <a:cs typeface="Open Sans"/>
                <a:sym typeface="Open Sans"/>
              </a:rPr>
              <a:t>Entablature</a:t>
            </a:r>
            <a:endParaRPr sz="1800" b="1">
              <a:latin typeface="Open Sans"/>
              <a:ea typeface="Open Sans"/>
              <a:cs typeface="Open Sans"/>
              <a:sym typeface="Open Sans"/>
            </a:endParaRPr>
          </a:p>
          <a:p>
            <a:pPr marL="0" lvl="0" indent="0" algn="l" rtl="0">
              <a:lnSpc>
                <a:spcPct val="100000"/>
              </a:lnSpc>
              <a:spcBef>
                <a:spcPts val="0"/>
              </a:spcBef>
              <a:spcAft>
                <a:spcPts val="0"/>
              </a:spcAft>
              <a:buNone/>
            </a:pPr>
            <a:r>
              <a:rPr lang="en">
                <a:solidFill>
                  <a:srgbClr val="222222"/>
                </a:solidFill>
                <a:latin typeface="Open Sans"/>
                <a:ea typeface="Open Sans"/>
                <a:cs typeface="Open Sans"/>
                <a:sym typeface="Open Sans"/>
              </a:rPr>
              <a:t>en·tab·la·ture</a:t>
            </a:r>
            <a:endParaRPr>
              <a:solidFill>
                <a:srgbClr val="222222"/>
              </a:solidFill>
              <a:latin typeface="Open Sans"/>
              <a:ea typeface="Open Sans"/>
              <a:cs typeface="Open Sans"/>
              <a:sym typeface="Open Sans"/>
            </a:endParaRPr>
          </a:p>
          <a:p>
            <a:pPr marL="0" lvl="0" indent="0" algn="l" rtl="0">
              <a:lnSpc>
                <a:spcPct val="100000"/>
              </a:lnSpc>
              <a:spcBef>
                <a:spcPts val="0"/>
              </a:spcBef>
              <a:spcAft>
                <a:spcPts val="0"/>
              </a:spcAft>
              <a:buNone/>
            </a:pPr>
            <a:r>
              <a:rPr lang="en">
                <a:solidFill>
                  <a:srgbClr val="70757A"/>
                </a:solidFill>
                <a:latin typeface="Open Sans"/>
                <a:ea typeface="Open Sans"/>
                <a:cs typeface="Open Sans"/>
                <a:sym typeface="Open Sans"/>
              </a:rPr>
              <a:t>/ənˈtabləCHər,ənˈtabləˌCHo͝or/</a:t>
            </a:r>
            <a:endParaRPr>
              <a:solidFill>
                <a:srgbClr val="3C4043"/>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None/>
            </a:pPr>
            <a:endParaRPr>
              <a:latin typeface="Open Sans"/>
              <a:ea typeface="Open Sans"/>
              <a:cs typeface="Open Sans"/>
              <a:sym typeface="Open Sans"/>
            </a:endParaRPr>
          </a:p>
          <a:p>
            <a:pPr marL="0" lvl="0" indent="0" algn="l" rtl="0">
              <a:lnSpc>
                <a:spcPct val="100000"/>
              </a:lnSpc>
              <a:spcBef>
                <a:spcPts val="0"/>
              </a:spcBef>
              <a:spcAft>
                <a:spcPts val="0"/>
              </a:spcAft>
              <a:buNone/>
            </a:pPr>
            <a:r>
              <a:rPr lang="en" i="1">
                <a:latin typeface="Open Sans"/>
                <a:ea typeface="Open Sans"/>
                <a:cs typeface="Open Sans"/>
                <a:sym typeface="Open Sans"/>
              </a:rPr>
              <a:t>noun </a:t>
            </a:r>
            <a:endParaRPr i="1">
              <a:latin typeface="Open Sans"/>
              <a:ea typeface="Open Sans"/>
              <a:cs typeface="Open Sans"/>
              <a:sym typeface="Open Sans"/>
            </a:endParaRPr>
          </a:p>
          <a:p>
            <a:pPr marL="0" lvl="0" indent="0" algn="l" rtl="0">
              <a:lnSpc>
                <a:spcPct val="100000"/>
              </a:lnSpc>
              <a:spcBef>
                <a:spcPts val="0"/>
              </a:spcBef>
              <a:spcAft>
                <a:spcPts val="0"/>
              </a:spcAft>
              <a:buNone/>
            </a:pPr>
            <a:r>
              <a:rPr lang="en">
                <a:latin typeface="Open Sans"/>
                <a:ea typeface="Open Sans"/>
                <a:cs typeface="Open Sans"/>
                <a:sym typeface="Open Sans"/>
              </a:rPr>
              <a:t>Architecture</a:t>
            </a:r>
            <a:endParaRPr>
              <a:latin typeface="Open Sans"/>
              <a:ea typeface="Open Sans"/>
              <a:cs typeface="Open Sans"/>
              <a:sym typeface="Open Sans"/>
            </a:endParaRPr>
          </a:p>
          <a:p>
            <a:pPr marL="0" lvl="0" indent="0" algn="l" rtl="0">
              <a:lnSpc>
                <a:spcPct val="100000"/>
              </a:lnSpc>
              <a:spcBef>
                <a:spcPts val="0"/>
              </a:spcBef>
              <a:spcAft>
                <a:spcPts val="0"/>
              </a:spcAft>
              <a:buNone/>
            </a:pPr>
            <a:endParaRPr>
              <a:latin typeface="Open Sans"/>
              <a:ea typeface="Open Sans"/>
              <a:cs typeface="Open Sans"/>
              <a:sym typeface="Open Sans"/>
            </a:endParaRPr>
          </a:p>
          <a:p>
            <a:pPr marL="0" lvl="0" indent="0" algn="l" rtl="0">
              <a:lnSpc>
                <a:spcPct val="100000"/>
              </a:lnSpc>
              <a:spcBef>
                <a:spcPts val="0"/>
              </a:spcBef>
              <a:spcAft>
                <a:spcPts val="0"/>
              </a:spcAft>
              <a:buNone/>
            </a:pPr>
            <a:r>
              <a:rPr lang="en">
                <a:solidFill>
                  <a:srgbClr val="222222"/>
                </a:solidFill>
                <a:highlight>
                  <a:srgbClr val="FFFFFF"/>
                </a:highlight>
                <a:latin typeface="Open Sans"/>
                <a:ea typeface="Open Sans"/>
                <a:cs typeface="Open Sans"/>
                <a:sym typeface="Open Sans"/>
              </a:rPr>
              <a:t>A horizontal, continuous lintel on a classical building supported by columns or a wall, comprising the architrave, frieze, and cornice.</a:t>
            </a:r>
            <a:endParaRPr>
              <a:solidFill>
                <a:srgbClr val="222222"/>
              </a:solidFill>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None/>
            </a:pPr>
            <a:endParaRPr>
              <a:solidFill>
                <a:srgbClr val="222222"/>
              </a:solidFill>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None/>
            </a:pPr>
            <a:r>
              <a:rPr lang="en">
                <a:solidFill>
                  <a:srgbClr val="222222"/>
                </a:solidFill>
                <a:highlight>
                  <a:srgbClr val="FFFFFF"/>
                </a:highlight>
                <a:latin typeface="Open Sans"/>
                <a:ea typeface="Open Sans"/>
                <a:cs typeface="Open Sans"/>
                <a:sym typeface="Open Sans"/>
              </a:rPr>
              <a:t>Origin: early 17th century (formerly also as </a:t>
            </a:r>
            <a:r>
              <a:rPr lang="en" i="1">
                <a:solidFill>
                  <a:srgbClr val="222222"/>
                </a:solidFill>
                <a:highlight>
                  <a:srgbClr val="FFFFFF"/>
                </a:highlight>
                <a:latin typeface="Open Sans"/>
                <a:ea typeface="Open Sans"/>
                <a:cs typeface="Open Sans"/>
                <a:sym typeface="Open Sans"/>
              </a:rPr>
              <a:t>intablature</a:t>
            </a:r>
            <a:r>
              <a:rPr lang="en">
                <a:solidFill>
                  <a:srgbClr val="222222"/>
                </a:solidFill>
                <a:highlight>
                  <a:srgbClr val="FFFFFF"/>
                </a:highlight>
                <a:latin typeface="Open Sans"/>
                <a:ea typeface="Open Sans"/>
                <a:cs typeface="Open Sans"/>
                <a:sym typeface="Open Sans"/>
              </a:rPr>
              <a:t> ): from Italian </a:t>
            </a:r>
            <a:r>
              <a:rPr lang="en" i="1">
                <a:solidFill>
                  <a:srgbClr val="222222"/>
                </a:solidFill>
                <a:highlight>
                  <a:srgbClr val="FFFFFF"/>
                </a:highlight>
                <a:latin typeface="Open Sans"/>
                <a:ea typeface="Open Sans"/>
                <a:cs typeface="Open Sans"/>
                <a:sym typeface="Open Sans"/>
              </a:rPr>
              <a:t>intavolatura</a:t>
            </a:r>
            <a:r>
              <a:rPr lang="en">
                <a:solidFill>
                  <a:srgbClr val="222222"/>
                </a:solidFill>
                <a:highlight>
                  <a:srgbClr val="FFFFFF"/>
                </a:highlight>
                <a:latin typeface="Open Sans"/>
                <a:ea typeface="Open Sans"/>
                <a:cs typeface="Open Sans"/>
                <a:sym typeface="Open Sans"/>
              </a:rPr>
              <a:t> ‘boarding’ (partly via French </a:t>
            </a:r>
            <a:r>
              <a:rPr lang="en" i="1">
                <a:solidFill>
                  <a:srgbClr val="222222"/>
                </a:solidFill>
                <a:highlight>
                  <a:srgbClr val="FFFFFF"/>
                </a:highlight>
                <a:latin typeface="Open Sans"/>
                <a:ea typeface="Open Sans"/>
                <a:cs typeface="Open Sans"/>
                <a:sym typeface="Open Sans"/>
              </a:rPr>
              <a:t>entablement</a:t>
            </a:r>
            <a:r>
              <a:rPr lang="en">
                <a:solidFill>
                  <a:srgbClr val="222222"/>
                </a:solidFill>
                <a:highlight>
                  <a:srgbClr val="FFFFFF"/>
                </a:highlight>
                <a:latin typeface="Open Sans"/>
                <a:ea typeface="Open Sans"/>
                <a:cs typeface="Open Sans"/>
                <a:sym typeface="Open Sans"/>
              </a:rPr>
              <a:t> ‘entablement’), from </a:t>
            </a:r>
            <a:r>
              <a:rPr lang="en" i="1">
                <a:solidFill>
                  <a:srgbClr val="222222"/>
                </a:solidFill>
                <a:highlight>
                  <a:srgbClr val="FFFFFF"/>
                </a:highlight>
                <a:latin typeface="Open Sans"/>
                <a:ea typeface="Open Sans"/>
                <a:cs typeface="Open Sans"/>
                <a:sym typeface="Open Sans"/>
              </a:rPr>
              <a:t>intavolare</a:t>
            </a:r>
            <a:r>
              <a:rPr lang="en">
                <a:solidFill>
                  <a:srgbClr val="222222"/>
                </a:solidFill>
                <a:highlight>
                  <a:srgbClr val="FFFFFF"/>
                </a:highlight>
                <a:latin typeface="Open Sans"/>
                <a:ea typeface="Open Sans"/>
                <a:cs typeface="Open Sans"/>
                <a:sym typeface="Open Sans"/>
              </a:rPr>
              <a:t> ‘board up’ (based on </a:t>
            </a:r>
            <a:r>
              <a:rPr lang="en" i="1">
                <a:solidFill>
                  <a:srgbClr val="222222"/>
                </a:solidFill>
                <a:highlight>
                  <a:srgbClr val="FFFFFF"/>
                </a:highlight>
                <a:latin typeface="Open Sans"/>
                <a:ea typeface="Open Sans"/>
                <a:cs typeface="Open Sans"/>
                <a:sym typeface="Open Sans"/>
              </a:rPr>
              <a:t>tavola</a:t>
            </a:r>
            <a:r>
              <a:rPr lang="en">
                <a:solidFill>
                  <a:srgbClr val="222222"/>
                </a:solidFill>
                <a:highlight>
                  <a:srgbClr val="FFFFFF"/>
                </a:highlight>
                <a:latin typeface="Open Sans"/>
                <a:ea typeface="Open Sans"/>
                <a:cs typeface="Open Sans"/>
                <a:sym typeface="Open Sans"/>
              </a:rPr>
              <a:t> ‘table’).</a:t>
            </a:r>
            <a:endParaRPr>
              <a:solidFill>
                <a:srgbClr val="222222"/>
              </a:solidFill>
              <a:highlight>
                <a:srgbClr val="FFFFFF"/>
              </a:highlight>
              <a:latin typeface="Open Sans"/>
              <a:ea typeface="Open Sans"/>
              <a:cs typeface="Open Sans"/>
              <a:sym typeface="Open Sans"/>
            </a:endParaRPr>
          </a:p>
        </p:txBody>
      </p:sp>
      <p:pic>
        <p:nvPicPr>
          <p:cNvPr id="95" name="Google Shape;95;p17"/>
          <p:cNvPicPr preferRelativeResize="0"/>
          <p:nvPr/>
        </p:nvPicPr>
        <p:blipFill rotWithShape="1">
          <a:blip r:embed="rId6">
            <a:alphaModFix/>
          </a:blip>
          <a:srcRect t="3651"/>
          <a:stretch/>
        </p:blipFill>
        <p:spPr>
          <a:xfrm>
            <a:off x="4747800" y="1034100"/>
            <a:ext cx="3563175" cy="2437375"/>
          </a:xfrm>
          <a:prstGeom prst="rect">
            <a:avLst/>
          </a:prstGeom>
          <a:noFill/>
          <a:ln>
            <a:noFill/>
          </a:ln>
        </p:spPr>
      </p:pic>
      <p:pic>
        <p:nvPicPr>
          <p:cNvPr id="96" name="Google Shape;96;p17"/>
          <p:cNvPicPr preferRelativeResize="0"/>
          <p:nvPr/>
        </p:nvPicPr>
        <p:blipFill>
          <a:blip r:embed="rId7">
            <a:alphaModFix/>
          </a:blip>
          <a:stretch>
            <a:fillRect/>
          </a:stretch>
        </p:blipFill>
        <p:spPr>
          <a:xfrm>
            <a:off x="6303113" y="3137545"/>
            <a:ext cx="2697200" cy="1785550"/>
          </a:xfrm>
          <a:prstGeom prst="rect">
            <a:avLst/>
          </a:prstGeom>
          <a:noFill/>
          <a:ln>
            <a:noFill/>
          </a:ln>
        </p:spPr>
      </p:pic>
      <p:sp>
        <p:nvSpPr>
          <p:cNvPr id="97" name="Google Shape;97;p17"/>
          <p:cNvSpPr txBox="1"/>
          <p:nvPr/>
        </p:nvSpPr>
        <p:spPr>
          <a:xfrm>
            <a:off x="6511050" y="3656225"/>
            <a:ext cx="547500" cy="86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500">
                <a:solidFill>
                  <a:srgbClr val="FF0000"/>
                </a:solidFill>
                <a:latin typeface="Open Sans"/>
                <a:ea typeface="Open Sans"/>
                <a:cs typeface="Open Sans"/>
                <a:sym typeface="Open Sans"/>
              </a:rPr>
              <a:t>[</a:t>
            </a:r>
            <a:endParaRPr sz="6500">
              <a:solidFill>
                <a:srgbClr val="FF0000"/>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8"/>
          <p:cNvPicPr preferRelativeResize="0"/>
          <p:nvPr/>
        </p:nvPicPr>
        <p:blipFill rotWithShape="1">
          <a:blip r:embed="rId3">
            <a:alphaModFix/>
          </a:blip>
          <a:srcRect l="4510" t="37657" r="62322" b="56332"/>
          <a:stretch/>
        </p:blipFill>
        <p:spPr>
          <a:xfrm>
            <a:off x="141700" y="167677"/>
            <a:ext cx="4382326" cy="613651"/>
          </a:xfrm>
          <a:prstGeom prst="rect">
            <a:avLst/>
          </a:prstGeom>
          <a:noFill/>
          <a:ln>
            <a:noFill/>
          </a:ln>
        </p:spPr>
      </p:pic>
      <p:sp>
        <p:nvSpPr>
          <p:cNvPr id="103" name="Google Shape;103;p18"/>
          <p:cNvSpPr txBox="1"/>
          <p:nvPr/>
        </p:nvSpPr>
        <p:spPr>
          <a:xfrm>
            <a:off x="3336425" y="845000"/>
            <a:ext cx="5591700" cy="235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Replica not far from home…In the heart of the country, you can take a step into the the ancient world of Greece. In 1897 a full-scale replica of the Parthenon in Centennial Park was built in Nashville, Tennessee. It’s purpose was to house an art exhibit for the </a:t>
            </a:r>
            <a:r>
              <a:rPr lang="en" sz="1200">
                <a:highlight>
                  <a:srgbClr val="FFFFFF"/>
                </a:highlight>
                <a:latin typeface="Open Sans"/>
                <a:ea typeface="Open Sans"/>
                <a:cs typeface="Open Sans"/>
                <a:sym typeface="Open Sans"/>
              </a:rPr>
              <a:t>The Tennessee Centennial Exposition. In a six month period over 1.8 million people came to admire the structure.</a:t>
            </a:r>
            <a:endParaRPr sz="1200">
              <a:highlight>
                <a:srgbClr val="FFFFFF"/>
              </a:highlight>
              <a:latin typeface="Open Sans"/>
              <a:ea typeface="Open Sans"/>
              <a:cs typeface="Open Sans"/>
              <a:sym typeface="Open Sans"/>
            </a:endParaRPr>
          </a:p>
          <a:p>
            <a:pPr marL="0" lvl="0" indent="0" algn="l" rtl="0">
              <a:spcBef>
                <a:spcPts val="0"/>
              </a:spcBef>
              <a:spcAft>
                <a:spcPts val="0"/>
              </a:spcAft>
              <a:buNone/>
            </a:pPr>
            <a:endParaRPr sz="1200">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highlight>
                  <a:srgbClr val="FFFFFF"/>
                </a:highlight>
                <a:latin typeface="Open Sans"/>
                <a:ea typeface="Open Sans"/>
                <a:cs typeface="Open Sans"/>
                <a:sym typeface="Open Sans"/>
              </a:rPr>
              <a:t>It was built for a show, not to last through centuries. Within 11 years from its opening, the building was closed due to disintegration. The decade of weather had worn through the quick assemblage. Within two years of its closure, the city decided to use more lasting materials and rebuilt it with concrete. After eleven years of construction, in 1931, the Nashville Parthenon was open to the public.</a:t>
            </a:r>
            <a:endParaRPr sz="1200">
              <a:highlight>
                <a:srgbClr val="FFFFFF"/>
              </a:highlight>
              <a:latin typeface="Open Sans"/>
              <a:ea typeface="Open Sans"/>
              <a:cs typeface="Open Sans"/>
              <a:sym typeface="Open Sans"/>
            </a:endParaRPr>
          </a:p>
        </p:txBody>
      </p:sp>
      <p:pic>
        <p:nvPicPr>
          <p:cNvPr id="104" name="Google Shape;104;p18"/>
          <p:cNvPicPr preferRelativeResize="0"/>
          <p:nvPr/>
        </p:nvPicPr>
        <p:blipFill>
          <a:blip r:embed="rId4">
            <a:alphaModFix/>
          </a:blip>
          <a:stretch>
            <a:fillRect/>
          </a:stretch>
        </p:blipFill>
        <p:spPr>
          <a:xfrm>
            <a:off x="165650" y="1029875"/>
            <a:ext cx="2977851" cy="1985224"/>
          </a:xfrm>
          <a:prstGeom prst="rect">
            <a:avLst/>
          </a:prstGeom>
          <a:noFill/>
          <a:ln>
            <a:noFill/>
          </a:ln>
        </p:spPr>
      </p:pic>
      <p:sp>
        <p:nvSpPr>
          <p:cNvPr id="105" name="Google Shape;105;p18"/>
          <p:cNvSpPr txBox="1"/>
          <p:nvPr/>
        </p:nvSpPr>
        <p:spPr>
          <a:xfrm>
            <a:off x="1660250" y="3199550"/>
            <a:ext cx="7267800" cy="173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highlight>
                  <a:srgbClr val="FFFFFF"/>
                </a:highlight>
                <a:latin typeface="Open Sans"/>
                <a:ea typeface="Open Sans"/>
                <a:cs typeface="Open Sans"/>
                <a:sym typeface="Open Sans"/>
              </a:rPr>
              <a:t>As with the Greek Parthenon, the columns on the Nashville structure are not completely straight, but have a slight swelling, called </a:t>
            </a:r>
            <a:r>
              <a:rPr lang="en" sz="1200" i="1">
                <a:highlight>
                  <a:srgbClr val="FFFFFF"/>
                </a:highlight>
                <a:latin typeface="Open Sans"/>
                <a:ea typeface="Open Sans"/>
                <a:cs typeface="Open Sans"/>
                <a:sym typeface="Open Sans"/>
              </a:rPr>
              <a:t>entasis</a:t>
            </a:r>
            <a:r>
              <a:rPr lang="en" sz="1200">
                <a:highlight>
                  <a:srgbClr val="FFFFFF"/>
                </a:highlight>
                <a:latin typeface="Open Sans"/>
                <a:ea typeface="Open Sans"/>
                <a:cs typeface="Open Sans"/>
                <a:sym typeface="Open Sans"/>
              </a:rPr>
              <a:t> that makes them look straight at a distance. The structure is also full of friezes and carvings, and includes a replica of the famous Elgin marbles, now known as the Parthenon marbles. (These marble sculptures were originally part of the Parthenon but were removed by the British Earl of Elgin and sold to the British Museum in 1816; the entire transaction remains a point of dispute between Britain and Greece.) And while the original Parthenon is a ruin, the Nashville version features the complete structure; builders made educated guesses to fill in the missing parts. While inside, you can’t miss the statue of the Greek Goddess, Athena, who is authentically plated in gold.</a:t>
            </a:r>
            <a:endParaRPr/>
          </a:p>
        </p:txBody>
      </p:sp>
      <p:pic>
        <p:nvPicPr>
          <p:cNvPr id="106" name="Google Shape;106;p18"/>
          <p:cNvPicPr preferRelativeResize="0"/>
          <p:nvPr/>
        </p:nvPicPr>
        <p:blipFill>
          <a:blip r:embed="rId5">
            <a:alphaModFix/>
          </a:blip>
          <a:stretch>
            <a:fillRect/>
          </a:stretch>
        </p:blipFill>
        <p:spPr>
          <a:xfrm>
            <a:off x="165650" y="3199550"/>
            <a:ext cx="1384682" cy="1734900"/>
          </a:xfrm>
          <a:prstGeom prst="rect">
            <a:avLst/>
          </a:prstGeom>
          <a:noFill/>
          <a:ln>
            <a:noFill/>
          </a:ln>
        </p:spPr>
      </p:pic>
      <p:pic>
        <p:nvPicPr>
          <p:cNvPr id="107" name="Google Shape;107;p18"/>
          <p:cNvPicPr preferRelativeResize="0"/>
          <p:nvPr/>
        </p:nvPicPr>
        <p:blipFill rotWithShape="1">
          <a:blip r:embed="rId6">
            <a:alphaModFix/>
          </a:blip>
          <a:srcRect t="34906" b="37324"/>
          <a:stretch/>
        </p:blipFill>
        <p:spPr>
          <a:xfrm>
            <a:off x="4645350" y="167675"/>
            <a:ext cx="2228850" cy="613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9"/>
          <p:cNvPicPr preferRelativeResize="0"/>
          <p:nvPr/>
        </p:nvPicPr>
        <p:blipFill>
          <a:blip r:embed="rId3">
            <a:alphaModFix amt="17000"/>
          </a:blip>
          <a:stretch>
            <a:fillRect/>
          </a:stretch>
        </p:blipFill>
        <p:spPr>
          <a:xfrm>
            <a:off x="3642460" y="575850"/>
            <a:ext cx="4419729" cy="5143499"/>
          </a:xfrm>
          <a:prstGeom prst="rect">
            <a:avLst/>
          </a:prstGeom>
          <a:noFill/>
          <a:ln>
            <a:noFill/>
          </a:ln>
        </p:spPr>
      </p:pic>
      <p:pic>
        <p:nvPicPr>
          <p:cNvPr id="113" name="Google Shape;113;p19"/>
          <p:cNvPicPr preferRelativeResize="0"/>
          <p:nvPr/>
        </p:nvPicPr>
        <p:blipFill rotWithShape="1">
          <a:blip r:embed="rId4">
            <a:alphaModFix/>
          </a:blip>
          <a:srcRect l="4510" t="47313" r="62322" b="46115"/>
          <a:stretch/>
        </p:blipFill>
        <p:spPr>
          <a:xfrm>
            <a:off x="189675" y="165625"/>
            <a:ext cx="4382326" cy="660676"/>
          </a:xfrm>
          <a:prstGeom prst="rect">
            <a:avLst/>
          </a:prstGeom>
          <a:noFill/>
          <a:ln>
            <a:noFill/>
          </a:ln>
        </p:spPr>
      </p:pic>
      <p:sp>
        <p:nvSpPr>
          <p:cNvPr id="114" name="Google Shape;114;p19"/>
          <p:cNvSpPr txBox="1"/>
          <p:nvPr/>
        </p:nvSpPr>
        <p:spPr>
          <a:xfrm>
            <a:off x="392800" y="1403325"/>
            <a:ext cx="4596000" cy="306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Open Sans"/>
                <a:ea typeface="Open Sans"/>
                <a:cs typeface="Open Sans"/>
                <a:sym typeface="Open Sans"/>
              </a:rPr>
              <a:t>“Art completes what nature cannot bring to finish. The artist gives us knowledge of nature’s unrealized ends.”</a:t>
            </a:r>
            <a:endParaRPr sz="3000">
              <a:latin typeface="Open Sans"/>
              <a:ea typeface="Open Sans"/>
              <a:cs typeface="Open Sans"/>
              <a:sym typeface="Open Sans"/>
            </a:endParaRPr>
          </a:p>
          <a:p>
            <a:pPr marL="457200" lvl="0" indent="0" algn="r" rtl="0">
              <a:spcBef>
                <a:spcPts val="0"/>
              </a:spcBef>
              <a:spcAft>
                <a:spcPts val="0"/>
              </a:spcAft>
              <a:buNone/>
            </a:pPr>
            <a:r>
              <a:rPr lang="en" sz="2000">
                <a:latin typeface="Open Sans"/>
                <a:ea typeface="Open Sans"/>
                <a:cs typeface="Open Sans"/>
                <a:sym typeface="Open Sans"/>
              </a:rPr>
              <a:t>Aristotle</a:t>
            </a:r>
            <a:endParaRPr sz="2000">
              <a:latin typeface="Open Sans"/>
              <a:ea typeface="Open Sans"/>
              <a:cs typeface="Open Sans"/>
              <a:sym typeface="Open Sans"/>
            </a:endParaRPr>
          </a:p>
          <a:p>
            <a:pPr marL="0" lvl="0" indent="0" algn="r" rtl="0">
              <a:spcBef>
                <a:spcPts val="0"/>
              </a:spcBef>
              <a:spcAft>
                <a:spcPts val="0"/>
              </a:spcAft>
              <a:buNone/>
            </a:pPr>
            <a:r>
              <a:rPr lang="en">
                <a:latin typeface="Open Sans"/>
                <a:ea typeface="Open Sans"/>
                <a:cs typeface="Open Sans"/>
                <a:sym typeface="Open Sans"/>
              </a:rPr>
              <a:t>Greek Philosopher, 384 - 322 BC</a:t>
            </a:r>
            <a:endParaRPr>
              <a:latin typeface="Open Sans"/>
              <a:ea typeface="Open Sans"/>
              <a:cs typeface="Open Sans"/>
              <a:sym typeface="Open Sans"/>
            </a:endParaRPr>
          </a:p>
        </p:txBody>
      </p:sp>
      <p:sp>
        <p:nvSpPr>
          <p:cNvPr id="115" name="Google Shape;115;p19"/>
          <p:cNvSpPr txBox="1"/>
          <p:nvPr/>
        </p:nvSpPr>
        <p:spPr>
          <a:xfrm>
            <a:off x="7199150" y="1125600"/>
            <a:ext cx="1683600" cy="2818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a:latin typeface="Open Sans"/>
                <a:ea typeface="Open Sans"/>
                <a:cs typeface="Open Sans"/>
                <a:sym typeface="Open Sans"/>
              </a:rPr>
              <a:t>Take these words - some or all of them - and rewrite the quote emphasizing words and applying elements and principles of art to them.</a:t>
            </a:r>
            <a:endParaRPr>
              <a:latin typeface="Open Sans"/>
              <a:ea typeface="Open Sans"/>
              <a:cs typeface="Open Sans"/>
              <a:sym typeface="Open Sans"/>
            </a:endParaRPr>
          </a:p>
        </p:txBody>
      </p:sp>
      <p:pic>
        <p:nvPicPr>
          <p:cNvPr id="116" name="Google Shape;116;p19"/>
          <p:cNvPicPr preferRelativeResize="0"/>
          <p:nvPr/>
        </p:nvPicPr>
        <p:blipFill rotWithShape="1">
          <a:blip r:embed="rId5">
            <a:alphaModFix/>
          </a:blip>
          <a:srcRect l="4443" t="47718" r="58680" b="41217"/>
          <a:stretch/>
        </p:blipFill>
        <p:spPr>
          <a:xfrm>
            <a:off x="4620750" y="121901"/>
            <a:ext cx="4030249" cy="934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1" name="Google Shape;121;p20"/>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122" name="Google Shape;122;p20"/>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123" name="Google Shape;123;p20"/>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2   •   W E E K   8</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73257CE2-97F7-3AC1-F9A3-B7D71ACD48A6}"/>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21"/>
          <p:cNvPicPr preferRelativeResize="0"/>
          <p:nvPr/>
        </p:nvPicPr>
        <p:blipFill rotWithShape="1">
          <a:blip r:embed="rId3">
            <a:alphaModFix/>
          </a:blip>
          <a:srcRect l="52050" t="32747" r="19454" b="57057"/>
          <a:stretch/>
        </p:blipFill>
        <p:spPr>
          <a:xfrm>
            <a:off x="1534225" y="92663"/>
            <a:ext cx="2876086" cy="795176"/>
          </a:xfrm>
          <a:prstGeom prst="rect">
            <a:avLst/>
          </a:prstGeom>
          <a:noFill/>
          <a:ln>
            <a:noFill/>
          </a:ln>
        </p:spPr>
      </p:pic>
      <p:pic>
        <p:nvPicPr>
          <p:cNvPr id="129" name="Google Shape;129;p21"/>
          <p:cNvPicPr preferRelativeResize="0"/>
          <p:nvPr/>
        </p:nvPicPr>
        <p:blipFill rotWithShape="1">
          <a:blip r:embed="rId4">
            <a:alphaModFix/>
          </a:blip>
          <a:srcRect l="4510" t="6021" r="62322" b="87968"/>
          <a:stretch/>
        </p:blipFill>
        <p:spPr>
          <a:xfrm>
            <a:off x="4572000" y="183436"/>
            <a:ext cx="4382326" cy="613651"/>
          </a:xfrm>
          <a:prstGeom prst="rect">
            <a:avLst/>
          </a:prstGeom>
          <a:noFill/>
          <a:ln>
            <a:noFill/>
          </a:ln>
        </p:spPr>
      </p:pic>
      <p:sp>
        <p:nvSpPr>
          <p:cNvPr id="130" name="Google Shape;130;p21"/>
          <p:cNvSpPr txBox="1"/>
          <p:nvPr/>
        </p:nvSpPr>
        <p:spPr>
          <a:xfrm>
            <a:off x="4662975" y="3563100"/>
            <a:ext cx="4382400" cy="1449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latin typeface="Open Sans"/>
                <a:ea typeface="Open Sans"/>
                <a:cs typeface="Open Sans"/>
                <a:sym typeface="Open Sans"/>
              </a:rPr>
              <a:t>Identify which sculpture belongs to which Period of Greek Art?</a:t>
            </a:r>
            <a:endParaRPr sz="1100" b="1">
              <a:latin typeface="Open Sans"/>
              <a:ea typeface="Open Sans"/>
              <a:cs typeface="Open Sans"/>
              <a:sym typeface="Open Sans"/>
            </a:endParaRPr>
          </a:p>
          <a:p>
            <a:pPr marL="0" lvl="0" indent="0" algn="l" rtl="0">
              <a:lnSpc>
                <a:spcPct val="100000"/>
              </a:lnSpc>
              <a:spcBef>
                <a:spcPts val="0"/>
              </a:spcBef>
              <a:spcAft>
                <a:spcPts val="0"/>
              </a:spcAft>
              <a:buNone/>
            </a:pPr>
            <a:endParaRPr sz="1100" b="1">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latin typeface="Open Sans"/>
                <a:ea typeface="Open Sans"/>
                <a:cs typeface="Open Sans"/>
                <a:sym typeface="Open Sans"/>
              </a:rPr>
              <a:t>Fundamental Characteristics of Greek Art:</a:t>
            </a:r>
            <a:endParaRPr sz="1100" b="1">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a:latin typeface="Open Sans"/>
                <a:ea typeface="Open Sans"/>
                <a:cs typeface="Open Sans"/>
                <a:sym typeface="Open Sans"/>
              </a:rPr>
              <a:t>– Aesthetic idealism </a:t>
            </a:r>
            <a:endParaRPr sz="110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a:latin typeface="Open Sans"/>
                <a:ea typeface="Open Sans"/>
                <a:cs typeface="Open Sans"/>
                <a:sym typeface="Open Sans"/>
              </a:rPr>
              <a:t>– Proportionality and balance to reach aesthetic perfection.</a:t>
            </a:r>
            <a:endParaRPr sz="110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a:latin typeface="Open Sans"/>
                <a:ea typeface="Open Sans"/>
                <a:cs typeface="Open Sans"/>
                <a:sym typeface="Open Sans"/>
              </a:rPr>
              <a:t>– Ideal vision of the beauty of the human body.</a:t>
            </a:r>
            <a:endParaRPr sz="1100">
              <a:latin typeface="Open Sans"/>
              <a:ea typeface="Open Sans"/>
              <a:cs typeface="Open Sans"/>
              <a:sym typeface="Open Sans"/>
            </a:endParaRPr>
          </a:p>
          <a:p>
            <a:pPr marL="0" lvl="0" indent="0" algn="l" rtl="0">
              <a:lnSpc>
                <a:spcPct val="100000"/>
              </a:lnSpc>
              <a:spcBef>
                <a:spcPts val="0"/>
              </a:spcBef>
              <a:spcAft>
                <a:spcPts val="0"/>
              </a:spcAft>
              <a:buNone/>
            </a:pPr>
            <a:endParaRPr sz="1100">
              <a:latin typeface="Open Sans"/>
              <a:ea typeface="Open Sans"/>
              <a:cs typeface="Open Sans"/>
              <a:sym typeface="Open Sans"/>
            </a:endParaRPr>
          </a:p>
        </p:txBody>
      </p:sp>
      <p:sp>
        <p:nvSpPr>
          <p:cNvPr id="131" name="Google Shape;131;p21"/>
          <p:cNvSpPr txBox="1"/>
          <p:nvPr/>
        </p:nvSpPr>
        <p:spPr>
          <a:xfrm>
            <a:off x="303725" y="720875"/>
            <a:ext cx="3976500" cy="429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latin typeface="Open Sans"/>
                <a:ea typeface="Open Sans"/>
                <a:cs typeface="Open Sans"/>
                <a:sym typeface="Open Sans"/>
              </a:rPr>
              <a:t>Three Periods of Greek Art</a:t>
            </a:r>
            <a:endParaRPr sz="1100" b="1">
              <a:latin typeface="Open Sans"/>
              <a:ea typeface="Open Sans"/>
              <a:cs typeface="Open Sans"/>
              <a:sym typeface="Open Sans"/>
            </a:endParaRPr>
          </a:p>
          <a:p>
            <a:pPr marL="0" lvl="0" indent="0" algn="l" rtl="0">
              <a:spcBef>
                <a:spcPts val="0"/>
              </a:spcBef>
              <a:spcAft>
                <a:spcPts val="0"/>
              </a:spcAft>
              <a:buNone/>
            </a:pPr>
            <a:r>
              <a:rPr lang="en" sz="1100" b="1">
                <a:latin typeface="Open Sans"/>
                <a:ea typeface="Open Sans"/>
                <a:cs typeface="Open Sans"/>
                <a:sym typeface="Open Sans"/>
              </a:rPr>
              <a:t>Archaic </a:t>
            </a:r>
            <a:r>
              <a:rPr lang="en" sz="1100">
                <a:latin typeface="Open Sans"/>
                <a:ea typeface="Open Sans"/>
                <a:cs typeface="Open Sans"/>
                <a:sym typeface="Open Sans"/>
              </a:rPr>
              <a:t>(</a:t>
            </a:r>
            <a:r>
              <a:rPr lang="en" sz="1100">
                <a:highlight>
                  <a:srgbClr val="FFFFFF"/>
                </a:highlight>
                <a:latin typeface="Open Sans"/>
                <a:ea typeface="Open Sans"/>
                <a:cs typeface="Open Sans"/>
                <a:sym typeface="Open Sans"/>
              </a:rPr>
              <a:t>600 and 480 B.C.)</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Sculptures are compared to the style of the Egyptians, because of stiff poses that lacked movement. </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Male statues (kouroi) as athletes, warriors, and gods.</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Female statues (kourai) goddesses, nymphs, priestesses.</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Mouths have same grin. </a:t>
            </a:r>
            <a:endParaRPr sz="1100">
              <a:highlight>
                <a:srgbClr val="FFFFFF"/>
              </a:highlight>
              <a:latin typeface="Open Sans"/>
              <a:ea typeface="Open Sans"/>
              <a:cs typeface="Open Sans"/>
              <a:sym typeface="Open Sans"/>
            </a:endParaRPr>
          </a:p>
          <a:p>
            <a:pPr marL="0" lvl="0" indent="0" algn="l" rtl="0">
              <a:spcBef>
                <a:spcPts val="0"/>
              </a:spcBef>
              <a:spcAft>
                <a:spcPts val="0"/>
              </a:spcAft>
              <a:buNone/>
            </a:pPr>
            <a:endParaRPr sz="1100">
              <a:highlight>
                <a:srgbClr val="FFFFFF"/>
              </a:highlight>
              <a:latin typeface="Open Sans"/>
              <a:ea typeface="Open Sans"/>
              <a:cs typeface="Open Sans"/>
              <a:sym typeface="Open Sans"/>
            </a:endParaRPr>
          </a:p>
          <a:p>
            <a:pPr marL="0" lvl="0" indent="0" algn="l" rtl="0">
              <a:spcBef>
                <a:spcPts val="0"/>
              </a:spcBef>
              <a:spcAft>
                <a:spcPts val="0"/>
              </a:spcAft>
              <a:buNone/>
            </a:pPr>
            <a:r>
              <a:rPr lang="en" sz="1100" b="1">
                <a:latin typeface="Open Sans"/>
                <a:ea typeface="Open Sans"/>
                <a:cs typeface="Open Sans"/>
                <a:sym typeface="Open Sans"/>
              </a:rPr>
              <a:t>Classical </a:t>
            </a:r>
            <a:r>
              <a:rPr lang="en" sz="1100">
                <a:latin typeface="Open Sans"/>
                <a:ea typeface="Open Sans"/>
                <a:cs typeface="Open Sans"/>
                <a:sym typeface="Open Sans"/>
              </a:rPr>
              <a:t>(</a:t>
            </a:r>
            <a:r>
              <a:rPr lang="en" sz="1100">
                <a:highlight>
                  <a:srgbClr val="FFFFFF"/>
                </a:highlight>
                <a:latin typeface="Open Sans"/>
                <a:ea typeface="Open Sans"/>
                <a:cs typeface="Open Sans"/>
                <a:sym typeface="Open Sans"/>
              </a:rPr>
              <a:t>500 B.C. to 323 B.C.)</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Height of success</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human form depicted in athletic movement</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Greek physical ideal. Bodies took on a natural, more realistic form.</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Key characteristics of this period is the contrapposto stance.</a:t>
            </a:r>
            <a:endParaRPr sz="1100">
              <a:highlight>
                <a:srgbClr val="FFFFFF"/>
              </a:highlight>
              <a:latin typeface="Open Sans"/>
              <a:ea typeface="Open Sans"/>
              <a:cs typeface="Open Sans"/>
              <a:sym typeface="Open Sans"/>
            </a:endParaRPr>
          </a:p>
          <a:p>
            <a:pPr marL="0" lvl="0" indent="0" algn="l" rtl="0">
              <a:spcBef>
                <a:spcPts val="0"/>
              </a:spcBef>
              <a:spcAft>
                <a:spcPts val="0"/>
              </a:spcAft>
              <a:buNone/>
            </a:pPr>
            <a:endParaRPr sz="1100">
              <a:highlight>
                <a:srgbClr val="FFFFFF"/>
              </a:highlight>
              <a:latin typeface="Open Sans"/>
              <a:ea typeface="Open Sans"/>
              <a:cs typeface="Open Sans"/>
              <a:sym typeface="Open Sans"/>
            </a:endParaRPr>
          </a:p>
          <a:p>
            <a:pPr marL="0" lvl="0" indent="0" algn="l" rtl="0">
              <a:spcBef>
                <a:spcPts val="0"/>
              </a:spcBef>
              <a:spcAft>
                <a:spcPts val="0"/>
              </a:spcAft>
              <a:buNone/>
            </a:pPr>
            <a:r>
              <a:rPr lang="en" sz="1100" b="1">
                <a:latin typeface="Open Sans"/>
                <a:ea typeface="Open Sans"/>
                <a:cs typeface="Open Sans"/>
                <a:sym typeface="Open Sans"/>
              </a:rPr>
              <a:t>Hellenistic </a:t>
            </a:r>
            <a:r>
              <a:rPr lang="en" sz="1100">
                <a:latin typeface="Open Sans"/>
                <a:ea typeface="Open Sans"/>
                <a:cs typeface="Open Sans"/>
                <a:sym typeface="Open Sans"/>
              </a:rPr>
              <a:t>(350 - 100 B.C.)</a:t>
            </a:r>
            <a:endParaRPr sz="1100">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Sculpture more into reality and artistic flourish</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Incredible sculptor craftsmanship. </a:t>
            </a:r>
            <a:endParaRPr sz="1100">
              <a:highlight>
                <a:srgbClr val="FFFFFF"/>
              </a:highlight>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 sz="1100">
                <a:highlight>
                  <a:srgbClr val="FFFFFF"/>
                </a:highlight>
                <a:latin typeface="Open Sans"/>
                <a:ea typeface="Open Sans"/>
                <a:cs typeface="Open Sans"/>
                <a:sym typeface="Open Sans"/>
              </a:rPr>
              <a:t>Use of shadowing, fabric draping, facial expression, and every detail present.</a:t>
            </a:r>
            <a:endParaRPr sz="1100">
              <a:latin typeface="Open Sans"/>
              <a:ea typeface="Open Sans"/>
              <a:cs typeface="Open Sans"/>
              <a:sym typeface="Open Sans"/>
            </a:endParaRPr>
          </a:p>
        </p:txBody>
      </p:sp>
      <p:pic>
        <p:nvPicPr>
          <p:cNvPr id="132" name="Google Shape;132;p21"/>
          <p:cNvPicPr preferRelativeResize="0"/>
          <p:nvPr/>
        </p:nvPicPr>
        <p:blipFill>
          <a:blip r:embed="rId5">
            <a:alphaModFix/>
          </a:blip>
          <a:stretch>
            <a:fillRect/>
          </a:stretch>
        </p:blipFill>
        <p:spPr>
          <a:xfrm>
            <a:off x="5639319" y="980064"/>
            <a:ext cx="1293581" cy="2281011"/>
          </a:xfrm>
          <a:prstGeom prst="rect">
            <a:avLst/>
          </a:prstGeom>
          <a:noFill/>
          <a:ln>
            <a:noFill/>
          </a:ln>
        </p:spPr>
      </p:pic>
      <p:pic>
        <p:nvPicPr>
          <p:cNvPr id="133" name="Google Shape;133;p21"/>
          <p:cNvPicPr preferRelativeResize="0"/>
          <p:nvPr/>
        </p:nvPicPr>
        <p:blipFill rotWithShape="1">
          <a:blip r:embed="rId6">
            <a:alphaModFix/>
          </a:blip>
          <a:srcRect l="26640" t="4135" r="25914" b="7109"/>
          <a:stretch/>
        </p:blipFill>
        <p:spPr>
          <a:xfrm>
            <a:off x="4663010" y="980068"/>
            <a:ext cx="913433" cy="2281011"/>
          </a:xfrm>
          <a:prstGeom prst="rect">
            <a:avLst/>
          </a:prstGeom>
          <a:noFill/>
          <a:ln>
            <a:noFill/>
          </a:ln>
        </p:spPr>
      </p:pic>
      <p:sp>
        <p:nvSpPr>
          <p:cNvPr id="134" name="Google Shape;134;p21"/>
          <p:cNvSpPr txBox="1"/>
          <p:nvPr/>
        </p:nvSpPr>
        <p:spPr>
          <a:xfrm>
            <a:off x="4571925" y="3224186"/>
            <a:ext cx="1095600" cy="21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Open Sans"/>
                <a:ea typeface="Open Sans"/>
                <a:cs typeface="Open Sans"/>
                <a:sym typeface="Open Sans"/>
              </a:rPr>
              <a:t>Doryphoros</a:t>
            </a:r>
            <a:endParaRPr sz="1100">
              <a:latin typeface="Open Sans"/>
              <a:ea typeface="Open Sans"/>
              <a:cs typeface="Open Sans"/>
              <a:sym typeface="Open Sans"/>
            </a:endParaRPr>
          </a:p>
        </p:txBody>
      </p:sp>
      <p:pic>
        <p:nvPicPr>
          <p:cNvPr id="135" name="Google Shape;135;p21"/>
          <p:cNvPicPr preferRelativeResize="0"/>
          <p:nvPr/>
        </p:nvPicPr>
        <p:blipFill rotWithShape="1">
          <a:blip r:embed="rId7">
            <a:alphaModFix/>
          </a:blip>
          <a:srcRect l="26775" t="8525" r="19877"/>
          <a:stretch/>
        </p:blipFill>
        <p:spPr>
          <a:xfrm>
            <a:off x="6990351" y="980064"/>
            <a:ext cx="1963974" cy="2281015"/>
          </a:xfrm>
          <a:prstGeom prst="rect">
            <a:avLst/>
          </a:prstGeom>
          <a:noFill/>
          <a:ln>
            <a:noFill/>
          </a:ln>
        </p:spPr>
      </p:pic>
      <p:sp>
        <p:nvSpPr>
          <p:cNvPr id="136" name="Google Shape;136;p21"/>
          <p:cNvSpPr txBox="1"/>
          <p:nvPr/>
        </p:nvSpPr>
        <p:spPr>
          <a:xfrm>
            <a:off x="7014679" y="3197402"/>
            <a:ext cx="1915200" cy="28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Open Sans"/>
                <a:ea typeface="Open Sans"/>
                <a:cs typeface="Open Sans"/>
                <a:sym typeface="Open Sans"/>
              </a:rPr>
              <a:t>Loacoon</a:t>
            </a:r>
            <a:endParaRPr sz="1100">
              <a:latin typeface="Open Sans"/>
              <a:ea typeface="Open Sans"/>
              <a:cs typeface="Open Sans"/>
              <a:sym typeface="Open Sans"/>
            </a:endParaRPr>
          </a:p>
        </p:txBody>
      </p:sp>
      <p:sp>
        <p:nvSpPr>
          <p:cNvPr id="137" name="Google Shape;137;p21"/>
          <p:cNvSpPr txBox="1"/>
          <p:nvPr/>
        </p:nvSpPr>
        <p:spPr>
          <a:xfrm>
            <a:off x="5662847" y="3197397"/>
            <a:ext cx="1241100" cy="28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4D4D4D"/>
                </a:solidFill>
                <a:highlight>
                  <a:srgbClr val="FFFFFF"/>
                </a:highlight>
                <a:latin typeface="Open Sans"/>
                <a:ea typeface="Open Sans"/>
                <a:cs typeface="Open Sans"/>
                <a:sym typeface="Open Sans"/>
              </a:rPr>
              <a:t>The Calf Bearer</a:t>
            </a:r>
            <a:endParaRPr sz="1100">
              <a:latin typeface="Open Sans"/>
              <a:ea typeface="Open Sans"/>
              <a:cs typeface="Open Sans"/>
              <a:sym typeface="Open Sans"/>
            </a:endParaRPr>
          </a:p>
        </p:txBody>
      </p:sp>
      <p:pic>
        <p:nvPicPr>
          <p:cNvPr id="138" name="Google Shape;138;p21"/>
          <p:cNvPicPr preferRelativeResize="0"/>
          <p:nvPr/>
        </p:nvPicPr>
        <p:blipFill>
          <a:blip r:embed="rId8">
            <a:alphaModFix/>
          </a:blip>
          <a:stretch>
            <a:fillRect/>
          </a:stretch>
        </p:blipFill>
        <p:spPr>
          <a:xfrm>
            <a:off x="7541157" y="1869308"/>
            <a:ext cx="517796" cy="517796"/>
          </a:xfrm>
          <a:prstGeom prst="rect">
            <a:avLst/>
          </a:prstGeom>
          <a:noFill/>
          <a:ln>
            <a:noFill/>
          </a:ln>
        </p:spPr>
      </p:pic>
      <p:pic>
        <p:nvPicPr>
          <p:cNvPr id="139" name="Google Shape;139;p21"/>
          <p:cNvPicPr preferRelativeResize="0"/>
          <p:nvPr/>
        </p:nvPicPr>
        <p:blipFill>
          <a:blip r:embed="rId8">
            <a:alphaModFix/>
          </a:blip>
          <a:stretch>
            <a:fillRect/>
          </a:stretch>
        </p:blipFill>
        <p:spPr>
          <a:xfrm>
            <a:off x="4937023" y="1861681"/>
            <a:ext cx="422123" cy="422123"/>
          </a:xfrm>
          <a:prstGeom prst="rect">
            <a:avLst/>
          </a:prstGeom>
          <a:noFill/>
          <a:ln>
            <a:noFill/>
          </a:ln>
        </p:spPr>
      </p:pic>
      <p:sp>
        <p:nvSpPr>
          <p:cNvPr id="140" name="Google Shape;140;p21"/>
          <p:cNvSpPr txBox="1"/>
          <p:nvPr/>
        </p:nvSpPr>
        <p:spPr>
          <a:xfrm>
            <a:off x="5646025" y="2904000"/>
            <a:ext cx="1404600" cy="5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0000"/>
                </a:solidFill>
                <a:latin typeface="Bree Serif"/>
                <a:ea typeface="Bree Serif"/>
                <a:cs typeface="Bree Serif"/>
                <a:sym typeface="Bree Serif"/>
              </a:rPr>
              <a:t>Archaic</a:t>
            </a:r>
            <a:endParaRPr>
              <a:solidFill>
                <a:srgbClr val="FF0000"/>
              </a:solidFill>
              <a:latin typeface="Bree Serif"/>
              <a:ea typeface="Bree Serif"/>
              <a:cs typeface="Bree Serif"/>
              <a:sym typeface="Bree Serif"/>
            </a:endParaRPr>
          </a:p>
        </p:txBody>
      </p:sp>
      <p:sp>
        <p:nvSpPr>
          <p:cNvPr id="141" name="Google Shape;141;p21"/>
          <p:cNvSpPr txBox="1"/>
          <p:nvPr/>
        </p:nvSpPr>
        <p:spPr>
          <a:xfrm>
            <a:off x="4655425" y="2904000"/>
            <a:ext cx="1404600" cy="5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0000"/>
                </a:solidFill>
                <a:latin typeface="Bree Serif"/>
                <a:ea typeface="Bree Serif"/>
                <a:cs typeface="Bree Serif"/>
                <a:sym typeface="Bree Serif"/>
              </a:rPr>
              <a:t>Classical</a:t>
            </a:r>
            <a:endParaRPr>
              <a:solidFill>
                <a:srgbClr val="FF0000"/>
              </a:solidFill>
              <a:latin typeface="Bree Serif"/>
              <a:ea typeface="Bree Serif"/>
              <a:cs typeface="Bree Serif"/>
              <a:sym typeface="Bree Serif"/>
            </a:endParaRPr>
          </a:p>
        </p:txBody>
      </p:sp>
      <p:sp>
        <p:nvSpPr>
          <p:cNvPr id="142" name="Google Shape;142;p21"/>
          <p:cNvSpPr txBox="1"/>
          <p:nvPr/>
        </p:nvSpPr>
        <p:spPr>
          <a:xfrm>
            <a:off x="7017625" y="2904000"/>
            <a:ext cx="1404600" cy="5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0000"/>
                </a:solidFill>
                <a:latin typeface="Bree Serif"/>
                <a:ea typeface="Bree Serif"/>
                <a:cs typeface="Bree Serif"/>
                <a:sym typeface="Bree Serif"/>
              </a:rPr>
              <a:t>Hellenistic</a:t>
            </a:r>
            <a:endParaRPr>
              <a:solidFill>
                <a:srgbClr val="FF0000"/>
              </a:solidFill>
              <a:latin typeface="Bree Serif"/>
              <a:ea typeface="Bree Serif"/>
              <a:cs typeface="Bree Serif"/>
              <a:sym typeface="Bree Serif"/>
            </a:endParaRPr>
          </a:p>
        </p:txBody>
      </p:sp>
      <p:pic>
        <p:nvPicPr>
          <p:cNvPr id="143" name="Google Shape;143;p21"/>
          <p:cNvPicPr preferRelativeResize="0"/>
          <p:nvPr/>
        </p:nvPicPr>
        <p:blipFill>
          <a:blip r:embed="rId8">
            <a:alphaModFix/>
          </a:blip>
          <a:stretch>
            <a:fillRect/>
          </a:stretch>
        </p:blipFill>
        <p:spPr>
          <a:xfrm>
            <a:off x="8422228" y="2283803"/>
            <a:ext cx="285300" cy="285300"/>
          </a:xfrm>
          <a:prstGeom prst="rect">
            <a:avLst/>
          </a:prstGeom>
          <a:noFill/>
          <a:ln>
            <a:noFill/>
          </a:ln>
        </p:spPr>
      </p:pic>
      <p:pic>
        <p:nvPicPr>
          <p:cNvPr id="144" name="Google Shape;144;p21"/>
          <p:cNvPicPr preferRelativeResize="0"/>
          <p:nvPr/>
        </p:nvPicPr>
        <p:blipFill>
          <a:blip r:embed="rId8">
            <a:alphaModFix/>
          </a:blip>
          <a:stretch>
            <a:fillRect/>
          </a:stretch>
        </p:blipFill>
        <p:spPr>
          <a:xfrm>
            <a:off x="7213076" y="2091298"/>
            <a:ext cx="219600" cy="219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1000"/>
                                        <p:tgtEl>
                                          <p:spTgt spid="1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1000"/>
                                        <p:tgtEl>
                                          <p:spTgt spid="1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2"/>
                                        </p:tgtEl>
                                        <p:attrNameLst>
                                          <p:attrName>style.visibility</p:attrName>
                                        </p:attrNameLst>
                                      </p:cBhvr>
                                      <p:to>
                                        <p:strVal val="visible"/>
                                      </p:to>
                                    </p:set>
                                    <p:animEffect transition="in" filter="fade">
                                      <p:cBhvr>
                                        <p:cTn id="17"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6477</Words>
  <Application>Microsoft Macintosh PowerPoint</Application>
  <PresentationFormat>On-screen Show (16:9)</PresentationFormat>
  <Paragraphs>421</Paragraphs>
  <Slides>39</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Bree Serif</vt:lpstr>
      <vt:lpstr>Roboto</vt:lpstr>
      <vt:lpstr>Open Sans</vt:lpstr>
      <vt:lpstr>Economica</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1</cp:revision>
  <dcterms:modified xsi:type="dcterms:W3CDTF">2024-06-27T19:20:33Z</dcterms:modified>
</cp:coreProperties>
</file>