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5143500" type="screen16x9"/>
  <p:notesSz cx="6858000" cy="9144000"/>
  <p:embeddedFontLst>
    <p:embeddedFont>
      <p:font typeface="Bree Serif" panose="02000503040000020004" pitchFamily="2" charset="77"/>
      <p:regular r:id="rId34"/>
    </p:embeddedFont>
    <p:embeddedFont>
      <p:font typeface="Comfortaa" pitchFamily="2" charset="0"/>
      <p:regular r:id="rId35"/>
      <p:bold r:id="rId36"/>
    </p:embeddedFont>
    <p:embeddedFont>
      <p:font typeface="Economica" panose="02000506040000020004" pitchFamily="2" charset="77"/>
      <p:regular r:id="rId37"/>
      <p:bold r:id="rId38"/>
      <p:italic r:id="rId39"/>
      <p:boldItalic r:id="rId40"/>
    </p:embeddedFont>
    <p:embeddedFont>
      <p:font typeface="Roboto" panose="02000000000000000000" pitchFamily="2" charset="0"/>
      <p:regular r:id="rId41"/>
      <p:bold r:id="rId42"/>
      <p:italic r:id="rId43"/>
      <p:boldItalic r:id="rId44"/>
    </p:embeddedFont>
    <p:embeddedFont>
      <p:font typeface="Verdana" panose="020B0604030504040204" pitchFamily="34" charset="0"/>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139" d="100"/>
          <a:sy n="139" d="100"/>
        </p:scale>
        <p:origin x="176" y="42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1.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youtube.com/channel/UCe1V71ACOP2o8UfkGJEjXJg"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youtube.com/watch?v=BAaR9UHsUA0"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artsandculture.google.com/theme/mwKS3TXEbaRPLg"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artsy.net/article/artsy-editorial-7-things-hokusai-creator-great-wave"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ezinearticles.com/?Japanese-Woodblock-Prints-Artists---Hokusai-and-Hiroshige-Compared&amp;id=4431990"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metmuseum.org/art/collection/search/36501"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metmuseum.org/art/collection/search/36501"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surfertoday.com/surfing/the-great-wave-off-kanagawa-fascinating-facts-about-the-famous-japanese-print"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britannica.com/art/Byzantine-architecture"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khanacademy.org/humanities/ap-art-history/early-europe-and-colonial-americas/medieval-europe-islamic-world/a/byzantine-artintro"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factsanddetails.com/world/cat56/sub399/item2064.html"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factsanddetails.com/world/cat56/sub399/item2064.html"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mentalfloss.com/article/75608/13-sage-facts-about-hagia-sophia"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justfunfacts.com/interesting-facts-about-hagia-sophia/"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chinahighlights.com/beijing/attraction/national-museum.ht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justfunfacts.com/interesting-facts-about-the-mosque-cathedral-of-cordoba/"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hinahighlights.com/beijing/forbidden-city/forbidden-city-facts.htm"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travelchinaguide.com/attraction/beijing/forbidden-city/facts.htm"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language-capitals.com/chinese_facts.php"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mentalfloss.com/article/67539/15-colossal-facts-about-great-wall-china"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google.com/search?q=chinese+paper+making+steps&amp;oq=chinese+paper+making+steps&amp;aqs=chrome..69i57j0.3183j1j9&amp;sourceid=chrome&amp;ie=UTF-8"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mentalfloss.com/article/66591/15-things-you-might-not-know-about-great-wave-kanagawa"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www.youtube.com/watch?v=hlR9rDJMEiQ"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5debca69ed_0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5debca69ed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Woodcut Process by </a:t>
            </a:r>
            <a:r>
              <a:rPr lang="en" u="sng">
                <a:solidFill>
                  <a:schemeClr val="hlink"/>
                </a:solidFill>
                <a:highlight>
                  <a:srgbClr val="FFFFFF"/>
                </a:highlight>
                <a:latin typeface="Roboto"/>
                <a:ea typeface="Roboto"/>
                <a:cs typeface="Roboto"/>
                <a:sym typeface="Roboto"/>
                <a:hlinkClick r:id="rId3"/>
              </a:rPr>
              <a:t>Jeff Calkins</a:t>
            </a:r>
            <a:endParaRPr u="sng">
              <a:solidFill>
                <a:schemeClr val="hlink"/>
              </a:solidFill>
              <a:highlight>
                <a:srgbClr val="FFFFFF"/>
              </a:highlight>
              <a:latin typeface="Roboto"/>
              <a:ea typeface="Roboto"/>
              <a:cs typeface="Roboto"/>
              <a:sym typeface="Roboto"/>
              <a:hlinkClick r:id="rId3"/>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r>
              <a:rPr lang="en" u="sng">
                <a:solidFill>
                  <a:schemeClr val="hlink"/>
                </a:solidFill>
                <a:hlinkClick r:id="rId4"/>
              </a:rPr>
              <a:t>https://www.youtube.com/watch?v=BAaR9UHsUA0</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5debca69ed_0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5debca69ed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https://artsandculture.google.com/theme/mwKS3TXEbaRPLg</a:t>
            </a:r>
            <a:endParaRPr/>
          </a:p>
          <a:p>
            <a:pPr marL="0" lvl="0" indent="0" algn="l" rtl="0">
              <a:spcBef>
                <a:spcPts val="0"/>
              </a:spcBef>
              <a:spcAft>
                <a:spcPts val="0"/>
              </a:spcAft>
              <a:buNone/>
            </a:pPr>
            <a:r>
              <a:rPr lang="en" u="sng">
                <a:solidFill>
                  <a:schemeClr val="hlink"/>
                </a:solidFill>
                <a:hlinkClick r:id="rId4"/>
              </a:rPr>
              <a:t>https://www.artsy.net/article/artsy-editorial-7-things-hokusai-creator-great-wave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5debca69ed_1_2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5debca69ed_1_2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https://ezinearticles.com/?Japanese-Woodblock-Prints-Artists---Hokusai-and-Hiroshige-Compared&amp;id=4431990</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5debca69ed_1_3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5debca69ed_1_3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5debca69ed_1_30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5debca69ed_1_3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5debca69ed_1_30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5debca69ed_1_3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5debca69ed_1_3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5debca69ed_1_3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5debca69ed_1_3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5debca69ed_1_3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https://www.metmuseum.org/art/collection/search/36501</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5debca69ed_1_3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5debca69ed_1_3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5debca69ed_1_3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5debca69ed_1_3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1202fa57b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1202fa57b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5debca69ed_1_40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5debca69ed_1_4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5debca69ed_1_4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5debca69ed_1_4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https://www.metmuseum.org/art/collection/search/36501</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5debca69ed_1_3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5debca69ed_1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https://www.surfertoday.com/surfing/the-great-wave-off-kanagawa-fascinating-facts-about-the-famous-japanese-print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5debca69ed_1_2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5debca69ed_1_2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21202fa57ba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21202fa57ba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5df2c80400_1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5df2c80400_1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https://www.britannica.com/art/Byzantine-architecture</a:t>
            </a:r>
            <a:endParaRPr/>
          </a:p>
          <a:p>
            <a:pPr marL="0" lvl="0" indent="0" algn="l" rtl="0">
              <a:spcBef>
                <a:spcPts val="0"/>
              </a:spcBef>
              <a:spcAft>
                <a:spcPts val="0"/>
              </a:spcAft>
              <a:buNone/>
            </a:pPr>
            <a:r>
              <a:rPr lang="en"/>
              <a:t>https://www.britannica.com/art/Byzantine-art</a:t>
            </a:r>
            <a:endParaRPr/>
          </a:p>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5debca69ed_0_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5debca69ed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https://www.khanacademy.org/humanities/ap-art-history/early-europe-and-colonial-americas/medieval-europe-islamic-world/a/byzantine-artintro</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5df2c80400_1_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5df2c80400_1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http://factsanddetails.com/world/cat56/sub399/item2064.html</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5df2c80400_1_8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5df2c80400_1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http://factsanddetails.com/world/cat56/sub399/item2064.html</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5debca69ed_0_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5debca69ed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http://mentalfloss.com/article/75608/13-sage-facts-about-hagia-sophia</a:t>
            </a:r>
            <a:endParaRPr/>
          </a:p>
          <a:p>
            <a:pPr marL="0" lvl="0" indent="0" algn="l" rtl="0">
              <a:spcBef>
                <a:spcPts val="0"/>
              </a:spcBef>
              <a:spcAft>
                <a:spcPts val="0"/>
              </a:spcAft>
              <a:buNone/>
            </a:pPr>
            <a:r>
              <a:rPr lang="en" u="sng">
                <a:solidFill>
                  <a:schemeClr val="hlink"/>
                </a:solidFill>
                <a:hlinkClick r:id="rId4"/>
              </a:rPr>
              <a:t>http://justfunfacts.com/interesting-facts-about-hagia-sophia/</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5debca69ed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5debca69ed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https://www.chinahighlights.com/beijing/attraction/national-museum.htm</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5debca69ed_0_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5" name="Google Shape;405;g5debca69ed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g5debca69ed_0_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6" name="Google Shape;416;g5debca69ed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http://justfunfacts.com/interesting-facts-about-the-mosque-cathedral-of-cordoba/</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5debca69ed_1_4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5debca69ed_1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https://www.chinahighlights.com/beijing/forbidden-city/forbidden-city-facts.htm</a:t>
            </a:r>
            <a:endParaRPr/>
          </a:p>
          <a:p>
            <a:pPr marL="0" lvl="0" indent="0" algn="l" rtl="0">
              <a:spcBef>
                <a:spcPts val="0"/>
              </a:spcBef>
              <a:spcAft>
                <a:spcPts val="0"/>
              </a:spcAft>
              <a:buNone/>
            </a:pPr>
            <a:r>
              <a:rPr lang="en" u="sng">
                <a:solidFill>
                  <a:schemeClr val="hlink"/>
                </a:solidFill>
                <a:hlinkClick r:id="rId4"/>
              </a:rPr>
              <a:t>https://www.travelchinaguide.com/attraction/beijing/forbidden-city/facts.htm</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5debca69ed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5debca69e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http://www.language-capitals.com/chinese_facts.php</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5debca69ed_1_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5debca69ed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http://mentalfloss.com/article/67539/15-colossal-facts-about-great-wall-china</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5debca69ed_1_2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5debca69ed_1_2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https://www.google.com/search?q=chinese+paper+making+steps&amp;oq=chinese+paper+making+steps&amp;aqs=chrome..69i57j0.3183j1j9&amp;sourceid=chrome&amp;ie=UTF-8</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1202fa57ba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21202fa57ba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5debca69ed_1_2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5debca69ed_1_2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http://mentalfloss.com/article/66591/15-things-you-might-not-know-about-great-wave-kanagawa</a:t>
            </a:r>
            <a:endParaRPr/>
          </a:p>
          <a:p>
            <a:pPr marL="0" lvl="0" indent="0" algn="l" rtl="0">
              <a:spcBef>
                <a:spcPts val="0"/>
              </a:spcBef>
              <a:spcAft>
                <a:spcPts val="0"/>
              </a:spcAft>
              <a:buNone/>
            </a:pPr>
            <a:r>
              <a:rPr lang="en"/>
              <a:t>Play Music in Background: </a:t>
            </a:r>
            <a:r>
              <a:rPr lang="en" u="sng">
                <a:solidFill>
                  <a:schemeClr val="hlink"/>
                </a:solidFill>
                <a:hlinkClick r:id="rId4"/>
              </a:rPr>
              <a:t>https://www.youtube.com/watch?v=hlR9rDJMEiQ</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3.jpg"/><Relationship Id="rId7" Type="http://schemas.openxmlformats.org/officeDocument/2006/relationships/image" Target="../media/image25.jp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hyperlink" Target="http://www.youtube.com/watch?v=BAaR9UHsUA0" TargetMode="External"/><Relationship Id="rId5" Type="http://schemas.openxmlformats.org/officeDocument/2006/relationships/image" Target="../media/image24.jp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8" Type="http://schemas.openxmlformats.org/officeDocument/2006/relationships/hyperlink" Target="https://www.artsy.net/artwork/katsushika-hokusai-yodo-river-in-moonlight" TargetMode="External"/><Relationship Id="rId3" Type="http://schemas.openxmlformats.org/officeDocument/2006/relationships/hyperlink" Target="https://artsandculture.google.com/entity/m0bwf4" TargetMode="External"/><Relationship Id="rId7" Type="http://schemas.openxmlformats.org/officeDocument/2006/relationships/hyperlink" Target="https://www.artsy.net/artwork/katsushika-hokusai-inume-pass-in-kai-province" TargetMode="External"/><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27.png"/><Relationship Id="rId11" Type="http://schemas.openxmlformats.org/officeDocument/2006/relationships/image" Target="../media/image29.png"/><Relationship Id="rId5" Type="http://schemas.openxmlformats.org/officeDocument/2006/relationships/hyperlink" Target="https://artsandculture.google.com/entity/m015zcw" TargetMode="External"/><Relationship Id="rId10" Type="http://schemas.openxmlformats.org/officeDocument/2006/relationships/image" Target="../media/image3.jpg"/><Relationship Id="rId4" Type="http://schemas.openxmlformats.org/officeDocument/2006/relationships/hyperlink" Target="https://artsandculture.google.com/entity/m0bwbv" TargetMode="External"/><Relationship Id="rId9" Type="http://schemas.openxmlformats.org/officeDocument/2006/relationships/image" Target="../media/image28.png"/></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0.jp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31.png"/><Relationship Id="rId5" Type="http://schemas.openxmlformats.org/officeDocument/2006/relationships/image" Target="../media/image19.png"/><Relationship Id="rId10" Type="http://schemas.openxmlformats.org/officeDocument/2006/relationships/image" Target="../media/image35.png"/><Relationship Id="rId4" Type="http://schemas.openxmlformats.org/officeDocument/2006/relationships/image" Target="../media/image3.jpg"/><Relationship Id="rId9"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11.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11.xml"/><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3.xml"/><Relationship Id="rId1" Type="http://schemas.openxmlformats.org/officeDocument/2006/relationships/slideLayout" Target="../slideLayouts/slideLayout11.xml"/><Relationship Id="rId5" Type="http://schemas.openxmlformats.org/officeDocument/2006/relationships/image" Target="../media/image45.png"/><Relationship Id="rId4" Type="http://schemas.openxmlformats.org/officeDocument/2006/relationships/image" Target="../media/image3.jp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1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3.jpg"/></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7"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3.jpg"/></Relationships>
</file>

<file path=ppt/slides/_rels/slide27.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11.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28.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11.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29.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0.png"/><Relationship Id="rId7" Type="http://schemas.openxmlformats.org/officeDocument/2006/relationships/image" Target="../media/image63.png"/><Relationship Id="rId2" Type="http://schemas.openxmlformats.org/officeDocument/2006/relationships/notesSlide" Target="../notesSlides/notesSlide29.xml"/><Relationship Id="rId1" Type="http://schemas.openxmlformats.org/officeDocument/2006/relationships/slideLayout" Target="../slideLayouts/slideLayout11.xml"/><Relationship Id="rId6" Type="http://schemas.openxmlformats.org/officeDocument/2006/relationships/image" Target="../media/image62.png"/><Relationship Id="rId11" Type="http://schemas.openxmlformats.org/officeDocument/2006/relationships/image" Target="../media/image3.jpg"/><Relationship Id="rId5" Type="http://schemas.openxmlformats.org/officeDocument/2006/relationships/image" Target="../media/image13.jpg"/><Relationship Id="rId10" Type="http://schemas.openxmlformats.org/officeDocument/2006/relationships/hyperlink" Target="http://justfunfacts.com/interesting-facts-about-turkey/" TargetMode="External"/><Relationship Id="rId4" Type="http://schemas.openxmlformats.org/officeDocument/2006/relationships/image" Target="../media/image61.png"/><Relationship Id="rId9" Type="http://schemas.openxmlformats.org/officeDocument/2006/relationships/image" Target="../media/image65.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hyperlink" Target="https://www.chinahighlights.com/travelguide/culture/cloisonne.htm" TargetMode="External"/><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hyperlink" Target="https://www.chinahighlights.com/travelguide/china-history/the-qing-dynasty.htm" TargetMode="External"/><Relationship Id="rId5" Type="http://schemas.openxmlformats.org/officeDocument/2006/relationships/image" Target="../media/image5.jp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0.xml"/><Relationship Id="rId1" Type="http://schemas.openxmlformats.org/officeDocument/2006/relationships/slideLayout" Target="../slideLayouts/slideLayout11.xml"/><Relationship Id="rId6" Type="http://schemas.openxmlformats.org/officeDocument/2006/relationships/image" Target="../media/image67.png"/><Relationship Id="rId5" Type="http://schemas.openxmlformats.org/officeDocument/2006/relationships/image" Target="../media/image20.jpg"/><Relationship Id="rId4" Type="http://schemas.openxmlformats.org/officeDocument/2006/relationships/image" Target="../media/image66.png"/></Relationships>
</file>

<file path=ppt/slides/_rels/slide31.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5.jpg"/><Relationship Id="rId7" Type="http://schemas.openxmlformats.org/officeDocument/2006/relationships/image" Target="../media/image70.png"/><Relationship Id="rId2" Type="http://schemas.openxmlformats.org/officeDocument/2006/relationships/notesSlide" Target="../notesSlides/notesSlide31.xml"/><Relationship Id="rId1" Type="http://schemas.openxmlformats.org/officeDocument/2006/relationships/slideLayout" Target="../slideLayouts/slideLayout11.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8" Type="http://schemas.openxmlformats.org/officeDocument/2006/relationships/hyperlink" Target="https://www.travelchinaguide.com/intro/arts/chinese-painting.htm" TargetMode="External"/><Relationship Id="rId13" Type="http://schemas.openxmlformats.org/officeDocument/2006/relationships/hyperlink" Target="https://www.travelchinaguide.com/intro/arts/pottery.htm" TargetMode="External"/><Relationship Id="rId3" Type="http://schemas.openxmlformats.org/officeDocument/2006/relationships/image" Target="../media/image5.jpg"/><Relationship Id="rId7" Type="http://schemas.openxmlformats.org/officeDocument/2006/relationships/hyperlink" Target="https://www.travelchinaguide.com/intro/history/qing.htm" TargetMode="External"/><Relationship Id="rId12" Type="http://schemas.openxmlformats.org/officeDocument/2006/relationships/hyperlink" Target="https://www.travelchinaguide.com/intro/arts/lacquer_ware.htm" TargetMode="External"/><Relationship Id="rId17" Type="http://schemas.openxmlformats.org/officeDocument/2006/relationships/image" Target="../media/image10.png"/><Relationship Id="rId2" Type="http://schemas.openxmlformats.org/officeDocument/2006/relationships/notesSlide" Target="../notesSlides/notesSlide4.xml"/><Relationship Id="rId16" Type="http://schemas.openxmlformats.org/officeDocument/2006/relationships/image" Target="../media/image9.png"/><Relationship Id="rId1" Type="http://schemas.openxmlformats.org/officeDocument/2006/relationships/slideLayout" Target="../slideLayouts/slideLayout11.xml"/><Relationship Id="rId6" Type="http://schemas.openxmlformats.org/officeDocument/2006/relationships/hyperlink" Target="https://www.travelchinaguide.com/intro/history/ming.htm" TargetMode="External"/><Relationship Id="rId11" Type="http://schemas.openxmlformats.org/officeDocument/2006/relationships/hyperlink" Target="https://www.travelchinaguide.com/intro/arts/embroidery.htm" TargetMode="External"/><Relationship Id="rId5" Type="http://schemas.openxmlformats.org/officeDocument/2006/relationships/image" Target="../media/image3.jpg"/><Relationship Id="rId15" Type="http://schemas.openxmlformats.org/officeDocument/2006/relationships/image" Target="../media/image8.png"/><Relationship Id="rId10" Type="http://schemas.openxmlformats.org/officeDocument/2006/relationships/hyperlink" Target="https://www.travelchinaguide.com/intro/arts/jade.htm" TargetMode="External"/><Relationship Id="rId4" Type="http://schemas.openxmlformats.org/officeDocument/2006/relationships/image" Target="../media/image6.png"/><Relationship Id="rId9" Type="http://schemas.openxmlformats.org/officeDocument/2006/relationships/hyperlink" Target="https://www.travelchinaguide.com/intro/arts/chinese-calligraphy.htm" TargetMode="External"/><Relationship Id="rId1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1.xml"/><Relationship Id="rId5" Type="http://schemas.openxmlformats.org/officeDocument/2006/relationships/image" Target="../media/image5.jpg"/><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1.xml"/><Relationship Id="rId5" Type="http://schemas.openxmlformats.org/officeDocument/2006/relationships/image" Target="../media/image3.jpg"/><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9.png"/><Relationship Id="rId7" Type="http://schemas.openxmlformats.org/officeDocument/2006/relationships/hyperlink" Target="http://www.youtube.com/watch?v=hlR9rDJMEiQ" TargetMode="External"/><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3.jpg"/><Relationship Id="rId5" Type="http://schemas.openxmlformats.org/officeDocument/2006/relationships/image" Target="../media/image20.jpg"/><Relationship Id="rId4" Type="http://schemas.openxmlformats.org/officeDocument/2006/relationships/hyperlink" Target="https://en.wikipedia.org/wiki/La_mer_(Debussy)#/media/File:Debussy_-_La_Mer_-_The_great_wave_of_Kanaga_from_Hokusai.jpg" TargetMode="External"/><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55" name="Google Shape;55;p13"/>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56" name="Google Shape;56;p13"/>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Economica"/>
                <a:ea typeface="Economica"/>
                <a:cs typeface="Economica"/>
                <a:sym typeface="Economica"/>
              </a:rPr>
              <a:t>T E R M    3</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03DAF102-3B7A-FF2E-059C-6DB503FC803E}"/>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22"/>
          <p:cNvPicPr preferRelativeResize="0"/>
          <p:nvPr/>
        </p:nvPicPr>
        <p:blipFill rotWithShape="1">
          <a:blip r:embed="rId3">
            <a:alphaModFix/>
          </a:blip>
          <a:srcRect l="4510" t="16822" r="62322" b="77167"/>
          <a:stretch/>
        </p:blipFill>
        <p:spPr>
          <a:xfrm>
            <a:off x="4610400" y="171780"/>
            <a:ext cx="4382326" cy="613651"/>
          </a:xfrm>
          <a:prstGeom prst="rect">
            <a:avLst/>
          </a:prstGeom>
          <a:noFill/>
          <a:ln>
            <a:noFill/>
          </a:ln>
        </p:spPr>
      </p:pic>
      <p:sp>
        <p:nvSpPr>
          <p:cNvPr id="150" name="Google Shape;150;p22"/>
          <p:cNvSpPr txBox="1"/>
          <p:nvPr/>
        </p:nvSpPr>
        <p:spPr>
          <a:xfrm>
            <a:off x="1744563" y="910350"/>
            <a:ext cx="24663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omfortaa"/>
                <a:ea typeface="Comfortaa"/>
                <a:cs typeface="Comfortaa"/>
                <a:sym typeface="Comfortaa"/>
              </a:rPr>
              <a:t>WOODBLOCK</a:t>
            </a:r>
            <a:endParaRPr sz="2400">
              <a:latin typeface="Comfortaa"/>
              <a:ea typeface="Comfortaa"/>
              <a:cs typeface="Comfortaa"/>
              <a:sym typeface="Comfortaa"/>
            </a:endParaRPr>
          </a:p>
        </p:txBody>
      </p:sp>
      <p:pic>
        <p:nvPicPr>
          <p:cNvPr id="151" name="Google Shape;151;p22"/>
          <p:cNvPicPr preferRelativeResize="0"/>
          <p:nvPr/>
        </p:nvPicPr>
        <p:blipFill>
          <a:blip r:embed="rId4">
            <a:alphaModFix/>
          </a:blip>
          <a:stretch>
            <a:fillRect/>
          </a:stretch>
        </p:blipFill>
        <p:spPr>
          <a:xfrm>
            <a:off x="4610324" y="865125"/>
            <a:ext cx="4382399" cy="2580752"/>
          </a:xfrm>
          <a:prstGeom prst="rect">
            <a:avLst/>
          </a:prstGeom>
          <a:noFill/>
          <a:ln>
            <a:noFill/>
          </a:ln>
        </p:spPr>
      </p:pic>
      <p:pic>
        <p:nvPicPr>
          <p:cNvPr id="152" name="Google Shape;152;p22"/>
          <p:cNvPicPr preferRelativeResize="0"/>
          <p:nvPr/>
        </p:nvPicPr>
        <p:blipFill rotWithShape="1">
          <a:blip r:embed="rId5">
            <a:alphaModFix/>
          </a:blip>
          <a:srcRect t="69226"/>
          <a:stretch/>
        </p:blipFill>
        <p:spPr>
          <a:xfrm>
            <a:off x="1635975" y="128525"/>
            <a:ext cx="2812125" cy="858014"/>
          </a:xfrm>
          <a:prstGeom prst="rect">
            <a:avLst/>
          </a:prstGeom>
          <a:noFill/>
          <a:ln>
            <a:noFill/>
          </a:ln>
        </p:spPr>
      </p:pic>
      <p:pic>
        <p:nvPicPr>
          <p:cNvPr id="153" name="Google Shape;153;p22" descr="Tutorial on the process of creating a woodcut print by Jeff Calkins&#10;&#10;Song: Ocean by John Butler&#10;https://www.youtube.com/watch?v=jdYJf_ybyVo" title="Woodcut Process">
            <a:hlinkClick r:id="rId6"/>
          </p:cNvPr>
          <p:cNvPicPr preferRelativeResize="0"/>
          <p:nvPr/>
        </p:nvPicPr>
        <p:blipFill>
          <a:blip r:embed="rId7">
            <a:alphaModFix/>
          </a:blip>
          <a:stretch>
            <a:fillRect/>
          </a:stretch>
        </p:blipFill>
        <p:spPr>
          <a:xfrm>
            <a:off x="152400" y="1752750"/>
            <a:ext cx="4305524" cy="3229143"/>
          </a:xfrm>
          <a:prstGeom prst="rect">
            <a:avLst/>
          </a:prstGeom>
          <a:noFill/>
          <a:ln>
            <a:noFill/>
          </a:ln>
        </p:spPr>
      </p:pic>
      <p:sp>
        <p:nvSpPr>
          <p:cNvPr id="154" name="Google Shape;154;p22"/>
          <p:cNvSpPr txBox="1"/>
          <p:nvPr/>
        </p:nvSpPr>
        <p:spPr>
          <a:xfrm>
            <a:off x="4769550" y="3566775"/>
            <a:ext cx="4193400" cy="1415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b="1">
                <a:solidFill>
                  <a:srgbClr val="222222"/>
                </a:solidFill>
                <a:highlight>
                  <a:srgbClr val="FFFFFF"/>
                </a:highlight>
                <a:latin typeface="Roboto"/>
                <a:ea typeface="Roboto"/>
                <a:cs typeface="Roboto"/>
                <a:sym typeface="Roboto"/>
              </a:rPr>
              <a:t>Woodblock printing</a:t>
            </a:r>
            <a:r>
              <a:rPr lang="en" sz="1200">
                <a:solidFill>
                  <a:srgbClr val="222222"/>
                </a:solidFill>
                <a:highlight>
                  <a:srgbClr val="FFFFFF"/>
                </a:highlight>
                <a:latin typeface="Roboto"/>
                <a:ea typeface="Roboto"/>
                <a:cs typeface="Roboto"/>
                <a:sym typeface="Roboto"/>
              </a:rPr>
              <a:t> (or block printing) is a technique for printing text, images or patterns used widely throughout East Asia and originating in China in antiquity as a method of printing on textiles and later paper. As a method of printing on cloth, the earliest surviving examples from China date to before 220 AD.</a:t>
            </a:r>
            <a:endParaRPr/>
          </a:p>
        </p:txBody>
      </p:sp>
      <p:sp>
        <p:nvSpPr>
          <p:cNvPr id="155" name="Google Shape;155;p22"/>
          <p:cNvSpPr txBox="1"/>
          <p:nvPr/>
        </p:nvSpPr>
        <p:spPr>
          <a:xfrm>
            <a:off x="3168225" y="1242900"/>
            <a:ext cx="1518300" cy="37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fortaa"/>
                <a:ea typeface="Comfortaa"/>
                <a:cs typeface="Comfortaa"/>
                <a:sym typeface="Comfortaa"/>
              </a:rPr>
              <a:t>printing</a:t>
            </a:r>
            <a:endParaRPr>
              <a:latin typeface="Comfortaa"/>
              <a:ea typeface="Comfortaa"/>
              <a:cs typeface="Comfortaa"/>
              <a:sym typeface="Comfortaa"/>
            </a:endParaRPr>
          </a:p>
        </p:txBody>
      </p:sp>
      <p:pic>
        <p:nvPicPr>
          <p:cNvPr id="156" name="Google Shape;156;p22"/>
          <p:cNvPicPr preferRelativeResize="0"/>
          <p:nvPr/>
        </p:nvPicPr>
        <p:blipFill rotWithShape="1">
          <a:blip r:embed="rId8">
            <a:alphaModFix/>
          </a:blip>
          <a:srcRect r="42259"/>
          <a:stretch/>
        </p:blipFill>
        <p:spPr>
          <a:xfrm>
            <a:off x="152400" y="128525"/>
            <a:ext cx="1209975" cy="15716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3"/>
          <p:cNvSpPr txBox="1"/>
          <p:nvPr/>
        </p:nvSpPr>
        <p:spPr>
          <a:xfrm>
            <a:off x="2723725" y="1093500"/>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KATSUSHIKA HOKUSAI</a:t>
            </a:r>
            <a:endParaRPr b="1"/>
          </a:p>
        </p:txBody>
      </p:sp>
      <p:sp>
        <p:nvSpPr>
          <p:cNvPr id="162" name="Google Shape;162;p23"/>
          <p:cNvSpPr txBox="1"/>
          <p:nvPr/>
        </p:nvSpPr>
        <p:spPr>
          <a:xfrm>
            <a:off x="2830350" y="1455000"/>
            <a:ext cx="5763300" cy="3583800"/>
          </a:xfrm>
          <a:prstGeom prst="rect">
            <a:avLst/>
          </a:prstGeom>
          <a:noFill/>
          <a:ln>
            <a:noFill/>
          </a:ln>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sz="1200">
                <a:highlight>
                  <a:srgbClr val="FFFFFF"/>
                </a:highlight>
                <a:uFill>
                  <a:noFill/>
                </a:uFill>
                <a:hlinkClick r:id="rId3"/>
              </a:rPr>
              <a:t>Katsushika Hokusai</a:t>
            </a:r>
            <a:r>
              <a:rPr lang="en" sz="1200">
                <a:highlight>
                  <a:srgbClr val="FFFFFF"/>
                </a:highlight>
              </a:rPr>
              <a:t> was a Japanese artist and </a:t>
            </a:r>
            <a:r>
              <a:rPr lang="en" sz="1200">
                <a:highlight>
                  <a:srgbClr val="FFFFFF"/>
                </a:highlight>
                <a:uFill>
                  <a:noFill/>
                </a:uFill>
                <a:hlinkClick r:id="rId4"/>
              </a:rPr>
              <a:t>ukiyo-e</a:t>
            </a:r>
            <a:r>
              <a:rPr lang="en" sz="1200">
                <a:highlight>
                  <a:srgbClr val="FFFFFF"/>
                </a:highlight>
              </a:rPr>
              <a:t> painter and printmaker of the </a:t>
            </a:r>
            <a:r>
              <a:rPr lang="en" sz="1200">
                <a:highlight>
                  <a:srgbClr val="FFFFFF"/>
                </a:highlight>
                <a:uFill>
                  <a:noFill/>
                </a:uFill>
                <a:hlinkClick r:id="rId5"/>
              </a:rPr>
              <a:t>Edo period</a:t>
            </a:r>
            <a:r>
              <a:rPr lang="en" sz="1200">
                <a:highlight>
                  <a:srgbClr val="FFFFFF"/>
                </a:highlight>
              </a:rPr>
              <a:t>. </a:t>
            </a:r>
            <a:endParaRPr sz="1200">
              <a:highlight>
                <a:srgbClr val="FFFFFF"/>
              </a:highlight>
            </a:endParaRPr>
          </a:p>
          <a:p>
            <a:pPr marL="457200" lvl="0" indent="-304800" algn="l" rtl="0">
              <a:spcBef>
                <a:spcPts val="0"/>
              </a:spcBef>
              <a:spcAft>
                <a:spcPts val="0"/>
              </a:spcAft>
              <a:buClr>
                <a:srgbClr val="202124"/>
              </a:buClr>
              <a:buSzPts val="1200"/>
              <a:buChar char="●"/>
            </a:pPr>
            <a:r>
              <a:rPr lang="en" sz="1200">
                <a:solidFill>
                  <a:srgbClr val="202124"/>
                </a:solidFill>
                <a:highlight>
                  <a:srgbClr val="FFFFFF"/>
                </a:highlight>
              </a:rPr>
              <a:t>Quoted saying at 6 years old he was “in the habit of sketching things I saw around me”.</a:t>
            </a:r>
            <a:endParaRPr sz="1200">
              <a:solidFill>
                <a:srgbClr val="202124"/>
              </a:solidFill>
              <a:highlight>
                <a:srgbClr val="FFFFFF"/>
              </a:highlight>
            </a:endParaRPr>
          </a:p>
          <a:p>
            <a:pPr marL="457200" lvl="0" indent="-304800" algn="l" rtl="0">
              <a:spcBef>
                <a:spcPts val="0"/>
              </a:spcBef>
              <a:spcAft>
                <a:spcPts val="0"/>
              </a:spcAft>
              <a:buClr>
                <a:srgbClr val="202124"/>
              </a:buClr>
              <a:buSzPts val="1200"/>
              <a:buChar char="●"/>
            </a:pPr>
            <a:r>
              <a:rPr lang="en" sz="1200">
                <a:solidFill>
                  <a:srgbClr val="202124"/>
                </a:solidFill>
                <a:highlight>
                  <a:srgbClr val="FFFFFF"/>
                </a:highlight>
              </a:rPr>
              <a:t>At 14, the artist became an apprentice to a wood carver.</a:t>
            </a:r>
            <a:endParaRPr sz="1200">
              <a:solidFill>
                <a:srgbClr val="202124"/>
              </a:solidFill>
              <a:highlight>
                <a:srgbClr val="FFFFFF"/>
              </a:highlight>
            </a:endParaRPr>
          </a:p>
          <a:p>
            <a:pPr marL="457200" lvl="0" indent="-304800" algn="l" rtl="0">
              <a:spcBef>
                <a:spcPts val="0"/>
              </a:spcBef>
              <a:spcAft>
                <a:spcPts val="0"/>
              </a:spcAft>
              <a:buClr>
                <a:srgbClr val="202124"/>
              </a:buClr>
              <a:buSzPts val="1200"/>
              <a:buChar char="●"/>
            </a:pPr>
            <a:r>
              <a:rPr lang="en" sz="1200">
                <a:solidFill>
                  <a:srgbClr val="202124"/>
                </a:solidFill>
                <a:highlight>
                  <a:srgbClr val="FFFFFF"/>
                </a:highlight>
              </a:rPr>
              <a:t>Hokusai was expelled from the Katsukawa school because he incorporated French and Dutch elements into his art of Western influence, which was illegal.</a:t>
            </a:r>
            <a:endParaRPr sz="1200">
              <a:solidFill>
                <a:srgbClr val="202124"/>
              </a:solidFill>
              <a:highlight>
                <a:srgbClr val="FFFFFF"/>
              </a:highlight>
            </a:endParaRPr>
          </a:p>
          <a:p>
            <a:pPr marL="457200" lvl="0" indent="-304800" algn="l" rtl="0">
              <a:spcBef>
                <a:spcPts val="0"/>
              </a:spcBef>
              <a:spcAft>
                <a:spcPts val="0"/>
              </a:spcAft>
              <a:buClr>
                <a:srgbClr val="202124"/>
              </a:buClr>
              <a:buSzPts val="1200"/>
              <a:buChar char="●"/>
            </a:pPr>
            <a:r>
              <a:rPr lang="en" sz="1200">
                <a:solidFill>
                  <a:srgbClr val="202124"/>
                </a:solidFill>
                <a:highlight>
                  <a:srgbClr val="FFFFFF"/>
                </a:highlight>
              </a:rPr>
              <a:t>He changed his name over 30 times. Later in life he referred to himself as Gakyo rojin manji (The Old Man Mad About Art).</a:t>
            </a:r>
            <a:endParaRPr sz="1200">
              <a:solidFill>
                <a:srgbClr val="202124"/>
              </a:solidFill>
              <a:highlight>
                <a:srgbClr val="FFFFFF"/>
              </a:highlight>
            </a:endParaRPr>
          </a:p>
          <a:p>
            <a:pPr marL="457200" lvl="0" indent="-304800" algn="l" rtl="0">
              <a:spcBef>
                <a:spcPts val="0"/>
              </a:spcBef>
              <a:spcAft>
                <a:spcPts val="0"/>
              </a:spcAft>
              <a:buClr>
                <a:srgbClr val="202124"/>
              </a:buClr>
              <a:buSzPts val="1200"/>
              <a:buChar char="●"/>
            </a:pPr>
            <a:r>
              <a:rPr lang="en" sz="1200">
                <a:solidFill>
                  <a:srgbClr val="202124"/>
                </a:solidFill>
                <a:highlight>
                  <a:srgbClr val="FFFFFF"/>
                </a:highlight>
              </a:rPr>
              <a:t>Instead of cleaning his house, he moved - 96 times in his 88 years!</a:t>
            </a:r>
            <a:endParaRPr sz="1200">
              <a:solidFill>
                <a:srgbClr val="202124"/>
              </a:solidFill>
              <a:highlight>
                <a:srgbClr val="FFFFFF"/>
              </a:highlight>
            </a:endParaRPr>
          </a:p>
          <a:p>
            <a:pPr marL="457200" lvl="0" indent="-304800" algn="l" rtl="0">
              <a:spcBef>
                <a:spcPts val="0"/>
              </a:spcBef>
              <a:spcAft>
                <a:spcPts val="0"/>
              </a:spcAft>
              <a:buClr>
                <a:srgbClr val="202124"/>
              </a:buClr>
              <a:buSzPts val="1200"/>
              <a:buChar char="●"/>
            </a:pPr>
            <a:r>
              <a:rPr lang="en" sz="1200">
                <a:solidFill>
                  <a:srgbClr val="202124"/>
                </a:solidFill>
                <a:highlight>
                  <a:srgbClr val="FFFFFF"/>
                </a:highlight>
              </a:rPr>
              <a:t>He reached the height of his career at age 60.</a:t>
            </a:r>
            <a:endParaRPr sz="1200">
              <a:solidFill>
                <a:srgbClr val="202124"/>
              </a:solidFill>
              <a:highlight>
                <a:srgbClr val="FFFFFF"/>
              </a:highlight>
            </a:endParaRPr>
          </a:p>
          <a:p>
            <a:pPr marL="457200" lvl="0" indent="-304800" algn="l" rtl="0">
              <a:spcBef>
                <a:spcPts val="0"/>
              </a:spcBef>
              <a:spcAft>
                <a:spcPts val="0"/>
              </a:spcAft>
              <a:buClr>
                <a:srgbClr val="202124"/>
              </a:buClr>
              <a:buSzPts val="1200"/>
              <a:buChar char="●"/>
            </a:pPr>
            <a:r>
              <a:rPr lang="en" sz="1200">
                <a:solidFill>
                  <a:srgbClr val="202124"/>
                </a:solidFill>
                <a:highlight>
                  <a:srgbClr val="FFFFFF"/>
                </a:highlight>
              </a:rPr>
              <a:t>He produced 30,000 artworks, including paintings, sketches, woodblock prints, and picture books. Much of this output and his studio were destroyed in a fire in 1839. </a:t>
            </a:r>
            <a:endParaRPr sz="1200">
              <a:solidFill>
                <a:srgbClr val="202124"/>
              </a:solidFill>
              <a:highlight>
                <a:srgbClr val="FFFFFF"/>
              </a:highlight>
            </a:endParaRPr>
          </a:p>
          <a:p>
            <a:pPr marL="457200" lvl="0" indent="-304800" algn="l" rtl="0">
              <a:spcBef>
                <a:spcPts val="0"/>
              </a:spcBef>
              <a:spcAft>
                <a:spcPts val="0"/>
              </a:spcAft>
              <a:buClr>
                <a:srgbClr val="202124"/>
              </a:buClr>
              <a:buSzPts val="1200"/>
              <a:buChar char="●"/>
            </a:pPr>
            <a:r>
              <a:rPr lang="en" sz="1200">
                <a:solidFill>
                  <a:srgbClr val="202124"/>
                </a:solidFill>
                <a:highlight>
                  <a:srgbClr val="FFFFFF"/>
                </a:highlight>
              </a:rPr>
              <a:t>His youngest daughter Ei, also known as Ōi, eventually became an artist, having assisted her father in the production of his own prints.</a:t>
            </a:r>
            <a:endParaRPr sz="1200">
              <a:solidFill>
                <a:srgbClr val="202124"/>
              </a:solidFill>
              <a:highlight>
                <a:srgbClr val="FFFFFF"/>
              </a:highlight>
            </a:endParaRPr>
          </a:p>
          <a:p>
            <a:pPr marL="457200" lvl="0" indent="-304800" algn="l" rtl="0">
              <a:spcBef>
                <a:spcPts val="0"/>
              </a:spcBef>
              <a:spcAft>
                <a:spcPts val="0"/>
              </a:spcAft>
              <a:buClr>
                <a:srgbClr val="202124"/>
              </a:buClr>
              <a:buSzPts val="1200"/>
              <a:buChar char="●"/>
            </a:pPr>
            <a:r>
              <a:rPr lang="en" sz="1200">
                <a:solidFill>
                  <a:srgbClr val="202124"/>
                </a:solidFill>
                <a:highlight>
                  <a:srgbClr val="FFFFFF"/>
                </a:highlight>
              </a:rPr>
              <a:t>His artwork shaped the artists of the Impressionist Period.</a:t>
            </a:r>
            <a:endParaRPr sz="1200">
              <a:solidFill>
                <a:srgbClr val="202124"/>
              </a:solidFill>
              <a:highlight>
                <a:srgbClr val="FFFFFF"/>
              </a:highlight>
            </a:endParaRPr>
          </a:p>
        </p:txBody>
      </p:sp>
      <p:pic>
        <p:nvPicPr>
          <p:cNvPr id="163" name="Google Shape;163;p23"/>
          <p:cNvPicPr preferRelativeResize="0"/>
          <p:nvPr/>
        </p:nvPicPr>
        <p:blipFill>
          <a:blip r:embed="rId6">
            <a:alphaModFix/>
          </a:blip>
          <a:stretch>
            <a:fillRect/>
          </a:stretch>
        </p:blipFill>
        <p:spPr>
          <a:xfrm>
            <a:off x="267300" y="1166850"/>
            <a:ext cx="2331075" cy="1575293"/>
          </a:xfrm>
          <a:prstGeom prst="rect">
            <a:avLst/>
          </a:prstGeom>
          <a:noFill/>
          <a:ln>
            <a:noFill/>
          </a:ln>
        </p:spPr>
      </p:pic>
      <p:sp>
        <p:nvSpPr>
          <p:cNvPr id="164" name="Google Shape;164;p23"/>
          <p:cNvSpPr txBox="1"/>
          <p:nvPr/>
        </p:nvSpPr>
        <p:spPr>
          <a:xfrm>
            <a:off x="193388" y="2735725"/>
            <a:ext cx="2478900" cy="289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50" i="1">
                <a:uFill>
                  <a:noFill/>
                </a:uFill>
                <a:hlinkClick r:id="rId7"/>
              </a:rPr>
              <a:t>Inume Pass in Kai Province</a:t>
            </a:r>
            <a:r>
              <a:rPr lang="en" sz="1050" i="1"/>
              <a:t>, ca. 1830</a:t>
            </a:r>
            <a:endParaRPr sz="1050" i="1"/>
          </a:p>
          <a:p>
            <a:pPr marL="0" lvl="0" indent="0" algn="l" rtl="0">
              <a:lnSpc>
                <a:spcPct val="115000"/>
              </a:lnSpc>
              <a:spcBef>
                <a:spcPts val="0"/>
              </a:spcBef>
              <a:spcAft>
                <a:spcPts val="0"/>
              </a:spcAft>
              <a:buNone/>
            </a:pPr>
            <a:r>
              <a:rPr lang="en" sz="1050" i="1">
                <a:uFill>
                  <a:noFill/>
                </a:uFill>
                <a:hlinkClick r:id="rId8"/>
              </a:rPr>
              <a:t>Yodo River in Moonlight</a:t>
            </a:r>
            <a:r>
              <a:rPr lang="en" sz="1050"/>
              <a:t>, ca. 1832</a:t>
            </a:r>
            <a:endParaRPr sz="1050" i="1"/>
          </a:p>
        </p:txBody>
      </p:sp>
      <p:pic>
        <p:nvPicPr>
          <p:cNvPr id="165" name="Google Shape;165;p23"/>
          <p:cNvPicPr preferRelativeResize="0"/>
          <p:nvPr/>
        </p:nvPicPr>
        <p:blipFill>
          <a:blip r:embed="rId9">
            <a:alphaModFix/>
          </a:blip>
          <a:stretch>
            <a:fillRect/>
          </a:stretch>
        </p:blipFill>
        <p:spPr>
          <a:xfrm>
            <a:off x="267300" y="3275013"/>
            <a:ext cx="2331075" cy="1566187"/>
          </a:xfrm>
          <a:prstGeom prst="rect">
            <a:avLst/>
          </a:prstGeom>
          <a:noFill/>
          <a:ln>
            <a:noFill/>
          </a:ln>
        </p:spPr>
      </p:pic>
      <p:pic>
        <p:nvPicPr>
          <p:cNvPr id="166" name="Google Shape;166;p23"/>
          <p:cNvPicPr preferRelativeResize="0"/>
          <p:nvPr/>
        </p:nvPicPr>
        <p:blipFill rotWithShape="1">
          <a:blip r:embed="rId10">
            <a:alphaModFix/>
          </a:blip>
          <a:srcRect l="4510" t="27568" r="62322" b="66421"/>
          <a:stretch/>
        </p:blipFill>
        <p:spPr>
          <a:xfrm>
            <a:off x="4572000" y="217688"/>
            <a:ext cx="4382326" cy="613651"/>
          </a:xfrm>
          <a:prstGeom prst="rect">
            <a:avLst/>
          </a:prstGeom>
          <a:noFill/>
          <a:ln>
            <a:noFill/>
          </a:ln>
        </p:spPr>
      </p:pic>
      <p:pic>
        <p:nvPicPr>
          <p:cNvPr id="167" name="Google Shape;167;p23"/>
          <p:cNvPicPr preferRelativeResize="0"/>
          <p:nvPr/>
        </p:nvPicPr>
        <p:blipFill>
          <a:blip r:embed="rId11">
            <a:alphaModFix/>
          </a:blip>
          <a:stretch>
            <a:fillRect/>
          </a:stretch>
        </p:blipFill>
        <p:spPr>
          <a:xfrm>
            <a:off x="1509500" y="151562"/>
            <a:ext cx="3000625" cy="7459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pic>
        <p:nvPicPr>
          <p:cNvPr id="172" name="Google Shape;172;p24"/>
          <p:cNvPicPr preferRelativeResize="0"/>
          <p:nvPr/>
        </p:nvPicPr>
        <p:blipFill rotWithShape="1">
          <a:blip r:embed="rId3">
            <a:alphaModFix/>
          </a:blip>
          <a:srcRect l="52050" t="32747" r="19454" b="57057"/>
          <a:stretch/>
        </p:blipFill>
        <p:spPr>
          <a:xfrm>
            <a:off x="325825" y="78100"/>
            <a:ext cx="4070125" cy="1125299"/>
          </a:xfrm>
          <a:prstGeom prst="rect">
            <a:avLst/>
          </a:prstGeom>
          <a:noFill/>
          <a:ln>
            <a:noFill/>
          </a:ln>
        </p:spPr>
      </p:pic>
      <p:sp>
        <p:nvSpPr>
          <p:cNvPr id="173" name="Google Shape;173;p24"/>
          <p:cNvSpPr txBox="1"/>
          <p:nvPr/>
        </p:nvSpPr>
        <p:spPr>
          <a:xfrm>
            <a:off x="4571950" y="941125"/>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174" name="Google Shape;174;p24"/>
          <p:cNvPicPr preferRelativeResize="0"/>
          <p:nvPr/>
        </p:nvPicPr>
        <p:blipFill rotWithShape="1">
          <a:blip r:embed="rId4">
            <a:alphaModFix/>
          </a:blip>
          <a:srcRect l="4510" t="37657" r="62322" b="56332"/>
          <a:stretch/>
        </p:blipFill>
        <p:spPr>
          <a:xfrm>
            <a:off x="4572000" y="234852"/>
            <a:ext cx="4382326" cy="613651"/>
          </a:xfrm>
          <a:prstGeom prst="rect">
            <a:avLst/>
          </a:prstGeom>
          <a:noFill/>
          <a:ln>
            <a:noFill/>
          </a:ln>
        </p:spPr>
      </p:pic>
      <p:sp>
        <p:nvSpPr>
          <p:cNvPr id="175" name="Google Shape;175;p24"/>
          <p:cNvSpPr txBox="1"/>
          <p:nvPr/>
        </p:nvSpPr>
        <p:spPr>
          <a:xfrm>
            <a:off x="106248" y="1940900"/>
            <a:ext cx="25716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t>Katsushika Hokusai</a:t>
            </a:r>
            <a:endParaRPr sz="1800"/>
          </a:p>
        </p:txBody>
      </p:sp>
      <p:pic>
        <p:nvPicPr>
          <p:cNvPr id="176" name="Google Shape;176;p24"/>
          <p:cNvPicPr preferRelativeResize="0"/>
          <p:nvPr/>
        </p:nvPicPr>
        <p:blipFill>
          <a:blip r:embed="rId5">
            <a:alphaModFix/>
          </a:blip>
          <a:stretch>
            <a:fillRect/>
          </a:stretch>
        </p:blipFill>
        <p:spPr>
          <a:xfrm>
            <a:off x="171199" y="3760701"/>
            <a:ext cx="1587702" cy="1190799"/>
          </a:xfrm>
          <a:prstGeom prst="rect">
            <a:avLst/>
          </a:prstGeom>
          <a:noFill/>
          <a:ln>
            <a:noFill/>
          </a:ln>
        </p:spPr>
      </p:pic>
      <p:pic>
        <p:nvPicPr>
          <p:cNvPr id="177" name="Google Shape;177;p24"/>
          <p:cNvPicPr preferRelativeResize="0"/>
          <p:nvPr/>
        </p:nvPicPr>
        <p:blipFill>
          <a:blip r:embed="rId6">
            <a:alphaModFix/>
          </a:blip>
          <a:stretch>
            <a:fillRect/>
          </a:stretch>
        </p:blipFill>
        <p:spPr>
          <a:xfrm>
            <a:off x="3632493" y="3779077"/>
            <a:ext cx="1716856" cy="1190798"/>
          </a:xfrm>
          <a:prstGeom prst="rect">
            <a:avLst/>
          </a:prstGeom>
          <a:noFill/>
          <a:ln>
            <a:noFill/>
          </a:ln>
        </p:spPr>
      </p:pic>
      <p:pic>
        <p:nvPicPr>
          <p:cNvPr id="178" name="Google Shape;178;p24"/>
          <p:cNvPicPr preferRelativeResize="0"/>
          <p:nvPr/>
        </p:nvPicPr>
        <p:blipFill>
          <a:blip r:embed="rId7">
            <a:alphaModFix/>
          </a:blip>
          <a:stretch>
            <a:fillRect/>
          </a:stretch>
        </p:blipFill>
        <p:spPr>
          <a:xfrm>
            <a:off x="1815537" y="3760697"/>
            <a:ext cx="1760349" cy="1227557"/>
          </a:xfrm>
          <a:prstGeom prst="rect">
            <a:avLst/>
          </a:prstGeom>
          <a:noFill/>
          <a:ln>
            <a:noFill/>
          </a:ln>
        </p:spPr>
      </p:pic>
      <p:sp>
        <p:nvSpPr>
          <p:cNvPr id="179" name="Google Shape;179;p24"/>
          <p:cNvSpPr txBox="1"/>
          <p:nvPr/>
        </p:nvSpPr>
        <p:spPr>
          <a:xfrm>
            <a:off x="4932050" y="2401400"/>
            <a:ext cx="2230800" cy="39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t>Ando Hiroshige</a:t>
            </a:r>
            <a:endParaRPr sz="1800"/>
          </a:p>
        </p:txBody>
      </p:sp>
      <p:sp>
        <p:nvSpPr>
          <p:cNvPr id="180" name="Google Shape;180;p24"/>
          <p:cNvSpPr txBox="1"/>
          <p:nvPr/>
        </p:nvSpPr>
        <p:spPr>
          <a:xfrm>
            <a:off x="6733417" y="2622796"/>
            <a:ext cx="1647300" cy="39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Navarro Rapids</a:t>
            </a:r>
            <a:endParaRPr sz="900"/>
          </a:p>
        </p:txBody>
      </p:sp>
      <p:pic>
        <p:nvPicPr>
          <p:cNvPr id="181" name="Google Shape;181;p24"/>
          <p:cNvPicPr preferRelativeResize="0"/>
          <p:nvPr/>
        </p:nvPicPr>
        <p:blipFill>
          <a:blip r:embed="rId8">
            <a:alphaModFix/>
          </a:blip>
          <a:stretch>
            <a:fillRect/>
          </a:stretch>
        </p:blipFill>
        <p:spPr>
          <a:xfrm>
            <a:off x="6657224" y="928550"/>
            <a:ext cx="1175750" cy="1749635"/>
          </a:xfrm>
          <a:prstGeom prst="rect">
            <a:avLst/>
          </a:prstGeom>
          <a:noFill/>
          <a:ln>
            <a:noFill/>
          </a:ln>
        </p:spPr>
      </p:pic>
      <p:pic>
        <p:nvPicPr>
          <p:cNvPr id="182" name="Google Shape;182;p24"/>
          <p:cNvPicPr preferRelativeResize="0"/>
          <p:nvPr/>
        </p:nvPicPr>
        <p:blipFill>
          <a:blip r:embed="rId9">
            <a:alphaModFix/>
          </a:blip>
          <a:stretch>
            <a:fillRect/>
          </a:stretch>
        </p:blipFill>
        <p:spPr>
          <a:xfrm>
            <a:off x="7912850" y="970562"/>
            <a:ext cx="1114127" cy="1665600"/>
          </a:xfrm>
          <a:prstGeom prst="rect">
            <a:avLst/>
          </a:prstGeom>
          <a:noFill/>
          <a:ln>
            <a:noFill/>
          </a:ln>
        </p:spPr>
      </p:pic>
      <p:sp>
        <p:nvSpPr>
          <p:cNvPr id="183" name="Google Shape;183;p24"/>
          <p:cNvSpPr txBox="1"/>
          <p:nvPr/>
        </p:nvSpPr>
        <p:spPr>
          <a:xfrm>
            <a:off x="7757925" y="2622800"/>
            <a:ext cx="1587600" cy="39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latin typeface="Roboto"/>
                <a:ea typeface="Roboto"/>
                <a:cs typeface="Roboto"/>
                <a:sym typeface="Roboto"/>
              </a:rPr>
              <a:t>Fuji from Yasuda Shimoza</a:t>
            </a:r>
            <a:endParaRPr sz="800"/>
          </a:p>
        </p:txBody>
      </p:sp>
      <p:sp>
        <p:nvSpPr>
          <p:cNvPr id="184" name="Google Shape;184;p24"/>
          <p:cNvSpPr txBox="1"/>
          <p:nvPr/>
        </p:nvSpPr>
        <p:spPr>
          <a:xfrm>
            <a:off x="2189025" y="974400"/>
            <a:ext cx="2303100" cy="1062300"/>
          </a:xfrm>
          <a:prstGeom prst="rect">
            <a:avLst/>
          </a:prstGeom>
          <a:noFill/>
          <a:ln>
            <a:noFill/>
          </a:ln>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sz="1200"/>
              <a:t>Famous for landscape  woodblock prints</a:t>
            </a:r>
            <a:endParaRPr sz="1200"/>
          </a:p>
          <a:p>
            <a:pPr marL="457200" lvl="0" indent="-304800" algn="l" rtl="0">
              <a:spcBef>
                <a:spcPts val="0"/>
              </a:spcBef>
              <a:spcAft>
                <a:spcPts val="0"/>
              </a:spcAft>
              <a:buSzPts val="1200"/>
              <a:buChar char="●"/>
            </a:pPr>
            <a:r>
              <a:rPr lang="en" sz="1200"/>
              <a:t>Japanese Eduo</a:t>
            </a:r>
            <a:endParaRPr sz="1200"/>
          </a:p>
          <a:p>
            <a:pPr marL="457200" lvl="0" indent="-304800" algn="l" rtl="0">
              <a:spcBef>
                <a:spcPts val="0"/>
              </a:spcBef>
              <a:spcAft>
                <a:spcPts val="0"/>
              </a:spcAft>
              <a:buSzPts val="1200"/>
              <a:buChar char="●"/>
            </a:pPr>
            <a:r>
              <a:rPr lang="en" sz="1200"/>
              <a:t>Mt. Fuji</a:t>
            </a:r>
            <a:endParaRPr sz="1200"/>
          </a:p>
          <a:p>
            <a:pPr marL="457200" lvl="0" indent="-304800" algn="l" rtl="0">
              <a:spcBef>
                <a:spcPts val="0"/>
              </a:spcBef>
              <a:spcAft>
                <a:spcPts val="0"/>
              </a:spcAft>
              <a:buSzPts val="1200"/>
              <a:buChar char="●"/>
            </a:pPr>
            <a:r>
              <a:rPr lang="en" sz="1200"/>
              <a:t>Influenced European art</a:t>
            </a:r>
            <a:endParaRPr sz="1200"/>
          </a:p>
        </p:txBody>
      </p:sp>
      <p:sp>
        <p:nvSpPr>
          <p:cNvPr id="185" name="Google Shape;185;p24"/>
          <p:cNvSpPr txBox="1"/>
          <p:nvPr/>
        </p:nvSpPr>
        <p:spPr>
          <a:xfrm>
            <a:off x="5324325" y="2863700"/>
            <a:ext cx="3917400" cy="1665600"/>
          </a:xfrm>
          <a:prstGeom prst="rect">
            <a:avLst/>
          </a:prstGeom>
          <a:noFill/>
          <a:ln>
            <a:noFill/>
          </a:ln>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sz="1200"/>
              <a:t>Age: 37 years younger than Hokusai</a:t>
            </a:r>
            <a:endParaRPr sz="1200"/>
          </a:p>
          <a:p>
            <a:pPr marL="457200" lvl="0" indent="-304800" algn="l" rtl="0">
              <a:spcBef>
                <a:spcPts val="0"/>
              </a:spcBef>
              <a:spcAft>
                <a:spcPts val="0"/>
              </a:spcAft>
              <a:buSzPts val="1200"/>
              <a:buChar char="●"/>
            </a:pPr>
            <a:r>
              <a:rPr lang="en" sz="1200"/>
              <a:t>Background: Low-ranking Samurai, inherited father’s job as bureaucrat at age 13</a:t>
            </a:r>
            <a:endParaRPr sz="1200"/>
          </a:p>
          <a:p>
            <a:pPr marL="457200" lvl="0" indent="-304800" algn="l" rtl="0">
              <a:spcBef>
                <a:spcPts val="0"/>
              </a:spcBef>
              <a:spcAft>
                <a:spcPts val="0"/>
              </a:spcAft>
              <a:buSzPts val="1200"/>
              <a:buChar char="●"/>
            </a:pPr>
            <a:r>
              <a:rPr lang="en" sz="1200"/>
              <a:t>Began art at 14.</a:t>
            </a:r>
            <a:endParaRPr sz="1200"/>
          </a:p>
          <a:p>
            <a:pPr marL="457200" lvl="0" indent="-304800" algn="l" rtl="0">
              <a:spcBef>
                <a:spcPts val="0"/>
              </a:spcBef>
              <a:spcAft>
                <a:spcPts val="0"/>
              </a:spcAft>
              <a:buSzPts val="1200"/>
              <a:buChar char="●"/>
            </a:pPr>
            <a:r>
              <a:rPr lang="en" sz="1200"/>
              <a:t>Style: Emphasized mood, atmosphere, ambience, more subtle &amp; passive, experience</a:t>
            </a:r>
            <a:endParaRPr sz="1200"/>
          </a:p>
          <a:p>
            <a:pPr marL="457200" lvl="0" indent="-304800" algn="l" rtl="0">
              <a:spcBef>
                <a:spcPts val="0"/>
              </a:spcBef>
              <a:spcAft>
                <a:spcPts val="0"/>
              </a:spcAft>
              <a:buSzPts val="1200"/>
              <a:buChar char="●"/>
            </a:pPr>
            <a:r>
              <a:rPr lang="en" sz="1200"/>
              <a:t>Subject: Mt. Fuji incorporated as part of the scene, not focal point</a:t>
            </a:r>
            <a:endParaRPr sz="1200"/>
          </a:p>
          <a:p>
            <a:pPr marL="457200" lvl="0" indent="-292100" algn="l" rtl="0">
              <a:spcBef>
                <a:spcPts val="0"/>
              </a:spcBef>
              <a:spcAft>
                <a:spcPts val="0"/>
              </a:spcAft>
              <a:buSzPts val="1000"/>
              <a:buChar char="●"/>
            </a:pPr>
            <a:r>
              <a:rPr lang="en" sz="1200"/>
              <a:t>Series: Fifty-three stations of Tokaido by Ando Hiroshige of travels from Edo to Kyoto along Tokaido Road, emphasizing realis</a:t>
            </a:r>
            <a:r>
              <a:rPr lang="en" sz="1000"/>
              <a:t>m</a:t>
            </a:r>
            <a:endParaRPr sz="1000"/>
          </a:p>
        </p:txBody>
      </p:sp>
      <p:sp>
        <p:nvSpPr>
          <p:cNvPr id="186" name="Google Shape;186;p24"/>
          <p:cNvSpPr txBox="1"/>
          <p:nvPr/>
        </p:nvSpPr>
        <p:spPr>
          <a:xfrm>
            <a:off x="-48850" y="2249000"/>
            <a:ext cx="5322000" cy="1749600"/>
          </a:xfrm>
          <a:prstGeom prst="rect">
            <a:avLst/>
          </a:prstGeom>
          <a:noFill/>
          <a:ln>
            <a:noFill/>
          </a:ln>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sz="1200"/>
              <a:t>Background: Obscure parentage</a:t>
            </a:r>
            <a:endParaRPr sz="1200"/>
          </a:p>
          <a:p>
            <a:pPr marL="457200" lvl="0" indent="-304800" algn="l" rtl="0">
              <a:spcBef>
                <a:spcPts val="0"/>
              </a:spcBef>
              <a:spcAft>
                <a:spcPts val="0"/>
              </a:spcAft>
              <a:buSzPts val="1200"/>
              <a:buChar char="●"/>
            </a:pPr>
            <a:r>
              <a:rPr lang="en" sz="1200"/>
              <a:t>Image: Changed name &amp; houses seen as unstable and crazy</a:t>
            </a:r>
            <a:endParaRPr sz="1200"/>
          </a:p>
          <a:p>
            <a:pPr marL="457200" lvl="0" indent="-304800" algn="l" rtl="0">
              <a:spcBef>
                <a:spcPts val="0"/>
              </a:spcBef>
              <a:spcAft>
                <a:spcPts val="0"/>
              </a:spcAft>
              <a:buSzPts val="1200"/>
              <a:buChar char="●"/>
            </a:pPr>
            <a:r>
              <a:rPr lang="en" sz="1200"/>
              <a:t>Style: More dramatic prints with sharp, forceful lines, color range - requiring complex technique of layering</a:t>
            </a:r>
            <a:endParaRPr sz="1200"/>
          </a:p>
          <a:p>
            <a:pPr marL="457200" lvl="0" indent="-304800" algn="l" rtl="0">
              <a:spcBef>
                <a:spcPts val="0"/>
              </a:spcBef>
              <a:spcAft>
                <a:spcPts val="0"/>
              </a:spcAft>
              <a:buSzPts val="1200"/>
              <a:buChar char="●"/>
            </a:pPr>
            <a:r>
              <a:rPr lang="en" sz="1200"/>
              <a:t>Subject: Buddhist of Nichiren sect (Mt. Fuji considered a sacred site) spiritual beliefs portrayed as mountain as central theme.</a:t>
            </a:r>
            <a:endParaRPr sz="1200"/>
          </a:p>
          <a:p>
            <a:pPr marL="457200" lvl="0" indent="-304800" algn="l" rtl="0">
              <a:spcBef>
                <a:spcPts val="0"/>
              </a:spcBef>
              <a:spcAft>
                <a:spcPts val="0"/>
              </a:spcAft>
              <a:buSzPts val="1200"/>
              <a:buChar char="●"/>
            </a:pPr>
            <a:r>
              <a:rPr lang="en" sz="1200"/>
              <a:t>Series: </a:t>
            </a:r>
            <a:r>
              <a:rPr lang="en" sz="1200" i="1">
                <a:solidFill>
                  <a:srgbClr val="202124"/>
                </a:solidFill>
              </a:rPr>
              <a:t>Thirty-Six Views of Mount Fuji</a:t>
            </a:r>
            <a:r>
              <a:rPr lang="en" sz="1200">
                <a:solidFill>
                  <a:srgbClr val="202124"/>
                </a:solidFill>
              </a:rPr>
              <a:t>, in 46-prints spiritual emphasis</a:t>
            </a:r>
            <a:endParaRPr sz="1200"/>
          </a:p>
        </p:txBody>
      </p:sp>
      <p:pic>
        <p:nvPicPr>
          <p:cNvPr id="187" name="Google Shape;187;p24"/>
          <p:cNvPicPr preferRelativeResize="0"/>
          <p:nvPr/>
        </p:nvPicPr>
        <p:blipFill>
          <a:blip r:embed="rId10">
            <a:alphaModFix/>
          </a:blip>
          <a:stretch>
            <a:fillRect/>
          </a:stretch>
        </p:blipFill>
        <p:spPr>
          <a:xfrm>
            <a:off x="4572011" y="941113"/>
            <a:ext cx="2005330" cy="1292499"/>
          </a:xfrm>
          <a:prstGeom prst="rect">
            <a:avLst/>
          </a:prstGeom>
          <a:noFill/>
          <a:ln>
            <a:noFill/>
          </a:ln>
        </p:spPr>
      </p:pic>
      <p:sp>
        <p:nvSpPr>
          <p:cNvPr id="188" name="Google Shape;188;p24"/>
          <p:cNvSpPr txBox="1"/>
          <p:nvPr/>
        </p:nvSpPr>
        <p:spPr>
          <a:xfrm>
            <a:off x="4804425" y="2206100"/>
            <a:ext cx="2005200" cy="19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Fifty-three stations of Tokaido</a:t>
            </a:r>
            <a:endParaRPr sz="900"/>
          </a:p>
        </p:txBody>
      </p:sp>
      <p:sp>
        <p:nvSpPr>
          <p:cNvPr id="189" name="Google Shape;189;p24"/>
          <p:cNvSpPr txBox="1"/>
          <p:nvPr/>
        </p:nvSpPr>
        <p:spPr>
          <a:xfrm rot="-5400000">
            <a:off x="1824025" y="1231800"/>
            <a:ext cx="1063800" cy="54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Economica"/>
                <a:ea typeface="Economica"/>
                <a:cs typeface="Economica"/>
                <a:sym typeface="Economica"/>
              </a:rPr>
              <a:t>SIMILARITIES</a:t>
            </a:r>
            <a:endParaRPr sz="1600">
              <a:latin typeface="Economica"/>
              <a:ea typeface="Economica"/>
              <a:cs typeface="Economica"/>
              <a:sym typeface="Economica"/>
            </a:endParaRPr>
          </a:p>
        </p:txBody>
      </p:sp>
      <p:sp>
        <p:nvSpPr>
          <p:cNvPr id="190" name="Google Shape;190;p24"/>
          <p:cNvSpPr txBox="1"/>
          <p:nvPr/>
        </p:nvSpPr>
        <p:spPr>
          <a:xfrm>
            <a:off x="186200" y="1096788"/>
            <a:ext cx="1923000" cy="1063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500"/>
              <a:t>HOKUSAI</a:t>
            </a:r>
            <a:endParaRPr sz="2500"/>
          </a:p>
          <a:p>
            <a:pPr marL="0" lvl="0" indent="0" algn="ctr" rtl="0">
              <a:spcBef>
                <a:spcPts val="0"/>
              </a:spcBef>
              <a:spcAft>
                <a:spcPts val="0"/>
              </a:spcAft>
              <a:buNone/>
            </a:pPr>
            <a:r>
              <a:rPr lang="en" sz="2000"/>
              <a:t>HIROSHIGE</a:t>
            </a:r>
            <a:endParaRPr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5"/>
          <p:cNvSpPr txBox="1"/>
          <p:nvPr/>
        </p:nvSpPr>
        <p:spPr>
          <a:xfrm>
            <a:off x="1946025" y="2167350"/>
            <a:ext cx="48441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FF0000"/>
                </a:solidFill>
              </a:rPr>
              <a:t>HOKU</a:t>
            </a:r>
            <a:r>
              <a:rPr lang="en" sz="2400">
                <a:solidFill>
                  <a:schemeClr val="dk1"/>
                </a:solidFill>
              </a:rPr>
              <a:t>        vs       </a:t>
            </a:r>
            <a:r>
              <a:rPr lang="en" sz="2400">
                <a:solidFill>
                  <a:srgbClr val="FF0000"/>
                </a:solidFill>
              </a:rPr>
              <a:t>HIRO</a:t>
            </a:r>
            <a:endParaRPr sz="2400">
              <a:solidFill>
                <a:srgbClr val="FF0000"/>
              </a:solidFill>
            </a:endParaRPr>
          </a:p>
          <a:p>
            <a:pPr marL="0" lvl="0" indent="0" algn="ctr" rtl="0">
              <a:spcBef>
                <a:spcPts val="0"/>
              </a:spcBef>
              <a:spcAft>
                <a:spcPts val="0"/>
              </a:spcAft>
              <a:buClr>
                <a:schemeClr val="dk1"/>
              </a:buClr>
              <a:buSzPts val="1100"/>
              <a:buFont typeface="Arial"/>
              <a:buNone/>
            </a:pPr>
            <a:r>
              <a:rPr lang="en" sz="2400">
                <a:solidFill>
                  <a:schemeClr val="dk1"/>
                </a:solidFill>
              </a:rPr>
              <a:t>       </a:t>
            </a:r>
            <a:endParaRPr sz="2400">
              <a:solidFill>
                <a:schemeClr val="dk1"/>
              </a:solidFill>
            </a:endParaRPr>
          </a:p>
          <a:p>
            <a:pPr marL="0" lvl="0" indent="0" algn="ctr" rtl="0">
              <a:spcBef>
                <a:spcPts val="0"/>
              </a:spcBef>
              <a:spcAft>
                <a:spcPts val="0"/>
              </a:spcAft>
              <a:buNone/>
            </a:pPr>
            <a:endParaRPr sz="2400">
              <a:latin typeface="Economica"/>
              <a:ea typeface="Economica"/>
              <a:cs typeface="Economica"/>
              <a:sym typeface="Economica"/>
            </a:endParaRPr>
          </a:p>
        </p:txBody>
      </p:sp>
      <p:pic>
        <p:nvPicPr>
          <p:cNvPr id="196" name="Google Shape;196;p25"/>
          <p:cNvPicPr preferRelativeResize="0"/>
          <p:nvPr/>
        </p:nvPicPr>
        <p:blipFill rotWithShape="1">
          <a:blip r:embed="rId3">
            <a:alphaModFix/>
          </a:blip>
          <a:srcRect l="52050" t="32747" r="19454" b="57057"/>
          <a:stretch/>
        </p:blipFill>
        <p:spPr>
          <a:xfrm>
            <a:off x="2433663" y="793275"/>
            <a:ext cx="4070125" cy="1125299"/>
          </a:xfrm>
          <a:prstGeom prst="rect">
            <a:avLst/>
          </a:prstGeom>
          <a:noFill/>
          <a:ln>
            <a:noFill/>
          </a:ln>
        </p:spPr>
      </p:pic>
      <p:sp>
        <p:nvSpPr>
          <p:cNvPr id="197" name="Google Shape;197;p25"/>
          <p:cNvSpPr txBox="1"/>
          <p:nvPr/>
        </p:nvSpPr>
        <p:spPr>
          <a:xfrm>
            <a:off x="4290600" y="2614500"/>
            <a:ext cx="2788500" cy="98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a:solidFill>
                  <a:schemeClr val="dk1"/>
                </a:solidFill>
              </a:rPr>
              <a:t>HIROSHIGE</a:t>
            </a:r>
            <a:endParaRPr/>
          </a:p>
        </p:txBody>
      </p:sp>
      <p:sp>
        <p:nvSpPr>
          <p:cNvPr id="198" name="Google Shape;198;p25"/>
          <p:cNvSpPr txBox="1"/>
          <p:nvPr/>
        </p:nvSpPr>
        <p:spPr>
          <a:xfrm>
            <a:off x="2193900" y="2586150"/>
            <a:ext cx="2096700" cy="73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a:solidFill>
                  <a:schemeClr val="dk1"/>
                </a:solidFill>
              </a:rPr>
              <a:t>HOKUSAI </a:t>
            </a:r>
            <a:endParaRPr/>
          </a:p>
        </p:txBody>
      </p:sp>
      <p:sp>
        <p:nvSpPr>
          <p:cNvPr id="199" name="Google Shape;199;p25"/>
          <p:cNvSpPr txBox="1"/>
          <p:nvPr/>
        </p:nvSpPr>
        <p:spPr>
          <a:xfrm>
            <a:off x="1446350" y="3494750"/>
            <a:ext cx="6351900" cy="609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Write either HOKU or HIRO on the number spaces</a:t>
            </a:r>
            <a:endParaRPr/>
          </a:p>
          <a:p>
            <a:pPr marL="0" lvl="0" indent="0" algn="ctr" rtl="0">
              <a:spcBef>
                <a:spcPts val="0"/>
              </a:spcBef>
              <a:spcAft>
                <a:spcPts val="0"/>
              </a:spcAft>
              <a:buNone/>
            </a:pPr>
            <a:r>
              <a:rPr lang="en"/>
              <a:t>for the following pieces. Who painted what?</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pic>
        <p:nvPicPr>
          <p:cNvPr id="204" name="Google Shape;204;p26"/>
          <p:cNvPicPr preferRelativeResize="0"/>
          <p:nvPr/>
        </p:nvPicPr>
        <p:blipFill>
          <a:blip r:embed="rId3">
            <a:alphaModFix/>
          </a:blip>
          <a:stretch>
            <a:fillRect/>
          </a:stretch>
        </p:blipFill>
        <p:spPr>
          <a:xfrm>
            <a:off x="510000" y="489350"/>
            <a:ext cx="4120809" cy="2676100"/>
          </a:xfrm>
          <a:prstGeom prst="rect">
            <a:avLst/>
          </a:prstGeom>
          <a:noFill/>
          <a:ln>
            <a:noFill/>
          </a:ln>
        </p:spPr>
      </p:pic>
      <p:pic>
        <p:nvPicPr>
          <p:cNvPr id="205" name="Google Shape;205;p26"/>
          <p:cNvPicPr preferRelativeResize="0"/>
          <p:nvPr/>
        </p:nvPicPr>
        <p:blipFill>
          <a:blip r:embed="rId4">
            <a:alphaModFix/>
          </a:blip>
          <a:stretch>
            <a:fillRect/>
          </a:stretch>
        </p:blipFill>
        <p:spPr>
          <a:xfrm>
            <a:off x="4837175" y="489350"/>
            <a:ext cx="3917825" cy="2676110"/>
          </a:xfrm>
          <a:prstGeom prst="rect">
            <a:avLst/>
          </a:prstGeom>
          <a:noFill/>
          <a:ln>
            <a:noFill/>
          </a:ln>
        </p:spPr>
      </p:pic>
      <p:sp>
        <p:nvSpPr>
          <p:cNvPr id="206" name="Google Shape;206;p26"/>
          <p:cNvSpPr txBox="1"/>
          <p:nvPr/>
        </p:nvSpPr>
        <p:spPr>
          <a:xfrm>
            <a:off x="457375" y="3586275"/>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t>1</a:t>
            </a:r>
            <a:endParaRPr sz="3600"/>
          </a:p>
        </p:txBody>
      </p:sp>
      <p:sp>
        <p:nvSpPr>
          <p:cNvPr id="207" name="Google Shape;207;p26"/>
          <p:cNvSpPr txBox="1"/>
          <p:nvPr/>
        </p:nvSpPr>
        <p:spPr>
          <a:xfrm>
            <a:off x="4800775" y="3586275"/>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t>2</a:t>
            </a:r>
            <a:endParaRPr sz="3600"/>
          </a:p>
        </p:txBody>
      </p:sp>
      <p:sp>
        <p:nvSpPr>
          <p:cNvPr id="208" name="Google Shape;208;p26"/>
          <p:cNvSpPr txBox="1"/>
          <p:nvPr/>
        </p:nvSpPr>
        <p:spPr>
          <a:xfrm>
            <a:off x="827025" y="3905800"/>
            <a:ext cx="5737500" cy="66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3" name="Google Shape;213;p27"/>
          <p:cNvPicPr preferRelativeResize="0"/>
          <p:nvPr/>
        </p:nvPicPr>
        <p:blipFill>
          <a:blip r:embed="rId3">
            <a:alphaModFix/>
          </a:blip>
          <a:stretch>
            <a:fillRect/>
          </a:stretch>
        </p:blipFill>
        <p:spPr>
          <a:xfrm>
            <a:off x="4494675" y="415675"/>
            <a:ext cx="4132700" cy="2873525"/>
          </a:xfrm>
          <a:prstGeom prst="rect">
            <a:avLst/>
          </a:prstGeom>
          <a:noFill/>
          <a:ln>
            <a:noFill/>
          </a:ln>
        </p:spPr>
      </p:pic>
      <p:pic>
        <p:nvPicPr>
          <p:cNvPr id="214" name="Google Shape;214;p27"/>
          <p:cNvPicPr preferRelativeResize="0"/>
          <p:nvPr/>
        </p:nvPicPr>
        <p:blipFill>
          <a:blip r:embed="rId4">
            <a:alphaModFix/>
          </a:blip>
          <a:stretch>
            <a:fillRect/>
          </a:stretch>
        </p:blipFill>
        <p:spPr>
          <a:xfrm>
            <a:off x="309850" y="415675"/>
            <a:ext cx="4041525" cy="2873524"/>
          </a:xfrm>
          <a:prstGeom prst="rect">
            <a:avLst/>
          </a:prstGeom>
          <a:noFill/>
          <a:ln>
            <a:noFill/>
          </a:ln>
        </p:spPr>
      </p:pic>
      <p:sp>
        <p:nvSpPr>
          <p:cNvPr id="215" name="Google Shape;215;p27"/>
          <p:cNvSpPr txBox="1"/>
          <p:nvPr/>
        </p:nvSpPr>
        <p:spPr>
          <a:xfrm>
            <a:off x="309850" y="3765750"/>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t>3</a:t>
            </a:r>
            <a:endParaRPr sz="3600"/>
          </a:p>
        </p:txBody>
      </p:sp>
      <p:sp>
        <p:nvSpPr>
          <p:cNvPr id="216" name="Google Shape;216;p27"/>
          <p:cNvSpPr txBox="1"/>
          <p:nvPr/>
        </p:nvSpPr>
        <p:spPr>
          <a:xfrm>
            <a:off x="4653250" y="3765750"/>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t>4</a:t>
            </a:r>
            <a:endParaRPr sz="36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21" name="Google Shape;221;p28"/>
          <p:cNvPicPr preferRelativeResize="0"/>
          <p:nvPr/>
        </p:nvPicPr>
        <p:blipFill>
          <a:blip r:embed="rId3">
            <a:alphaModFix/>
          </a:blip>
          <a:stretch>
            <a:fillRect/>
          </a:stretch>
        </p:blipFill>
        <p:spPr>
          <a:xfrm>
            <a:off x="4666547" y="539850"/>
            <a:ext cx="4278254" cy="2861909"/>
          </a:xfrm>
          <a:prstGeom prst="rect">
            <a:avLst/>
          </a:prstGeom>
          <a:noFill/>
          <a:ln>
            <a:noFill/>
          </a:ln>
        </p:spPr>
      </p:pic>
      <p:pic>
        <p:nvPicPr>
          <p:cNvPr id="222" name="Google Shape;222;p28"/>
          <p:cNvPicPr preferRelativeResize="0"/>
          <p:nvPr/>
        </p:nvPicPr>
        <p:blipFill>
          <a:blip r:embed="rId4">
            <a:alphaModFix/>
          </a:blip>
          <a:stretch>
            <a:fillRect/>
          </a:stretch>
        </p:blipFill>
        <p:spPr>
          <a:xfrm>
            <a:off x="199200" y="539865"/>
            <a:ext cx="4141710" cy="2861910"/>
          </a:xfrm>
          <a:prstGeom prst="rect">
            <a:avLst/>
          </a:prstGeom>
          <a:noFill/>
          <a:ln>
            <a:noFill/>
          </a:ln>
        </p:spPr>
      </p:pic>
      <p:sp>
        <p:nvSpPr>
          <p:cNvPr id="223" name="Google Shape;223;p28"/>
          <p:cNvSpPr txBox="1"/>
          <p:nvPr/>
        </p:nvSpPr>
        <p:spPr>
          <a:xfrm>
            <a:off x="309850" y="3765750"/>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t>5</a:t>
            </a:r>
            <a:endParaRPr sz="3600"/>
          </a:p>
        </p:txBody>
      </p:sp>
      <p:sp>
        <p:nvSpPr>
          <p:cNvPr id="224" name="Google Shape;224;p28"/>
          <p:cNvSpPr txBox="1"/>
          <p:nvPr/>
        </p:nvSpPr>
        <p:spPr>
          <a:xfrm>
            <a:off x="4653250" y="3765750"/>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t>6</a:t>
            </a:r>
            <a:endParaRPr sz="36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pic>
        <p:nvPicPr>
          <p:cNvPr id="229" name="Google Shape;229;p29"/>
          <p:cNvPicPr preferRelativeResize="0"/>
          <p:nvPr/>
        </p:nvPicPr>
        <p:blipFill>
          <a:blip r:embed="rId3">
            <a:alphaModFix/>
          </a:blip>
          <a:stretch>
            <a:fillRect/>
          </a:stretch>
        </p:blipFill>
        <p:spPr>
          <a:xfrm>
            <a:off x="366850" y="494075"/>
            <a:ext cx="4191455" cy="2791574"/>
          </a:xfrm>
          <a:prstGeom prst="rect">
            <a:avLst/>
          </a:prstGeom>
          <a:noFill/>
          <a:ln>
            <a:noFill/>
          </a:ln>
        </p:spPr>
      </p:pic>
      <p:pic>
        <p:nvPicPr>
          <p:cNvPr id="230" name="Google Shape;230;p29"/>
          <p:cNvPicPr preferRelativeResize="0"/>
          <p:nvPr/>
        </p:nvPicPr>
        <p:blipFill>
          <a:blip r:embed="rId4">
            <a:alphaModFix/>
          </a:blip>
          <a:stretch>
            <a:fillRect/>
          </a:stretch>
        </p:blipFill>
        <p:spPr>
          <a:xfrm>
            <a:off x="4713347" y="494075"/>
            <a:ext cx="4063799" cy="2791578"/>
          </a:xfrm>
          <a:prstGeom prst="rect">
            <a:avLst/>
          </a:prstGeom>
          <a:noFill/>
          <a:ln>
            <a:noFill/>
          </a:ln>
        </p:spPr>
      </p:pic>
      <p:sp>
        <p:nvSpPr>
          <p:cNvPr id="231" name="Google Shape;231;p29"/>
          <p:cNvSpPr txBox="1"/>
          <p:nvPr/>
        </p:nvSpPr>
        <p:spPr>
          <a:xfrm>
            <a:off x="457375" y="3738675"/>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t>7</a:t>
            </a:r>
            <a:endParaRPr sz="3600"/>
          </a:p>
        </p:txBody>
      </p:sp>
      <p:sp>
        <p:nvSpPr>
          <p:cNvPr id="232" name="Google Shape;232;p29"/>
          <p:cNvSpPr txBox="1"/>
          <p:nvPr/>
        </p:nvSpPr>
        <p:spPr>
          <a:xfrm>
            <a:off x="4800775" y="3738675"/>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t>8</a:t>
            </a:r>
            <a:endParaRPr sz="36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pic>
        <p:nvPicPr>
          <p:cNvPr id="237" name="Google Shape;237;p30"/>
          <p:cNvPicPr preferRelativeResize="0"/>
          <p:nvPr/>
        </p:nvPicPr>
        <p:blipFill>
          <a:blip r:embed="rId3">
            <a:alphaModFix/>
          </a:blip>
          <a:stretch>
            <a:fillRect/>
          </a:stretch>
        </p:blipFill>
        <p:spPr>
          <a:xfrm>
            <a:off x="510000" y="489350"/>
            <a:ext cx="4120809" cy="2676100"/>
          </a:xfrm>
          <a:prstGeom prst="rect">
            <a:avLst/>
          </a:prstGeom>
          <a:noFill/>
          <a:ln>
            <a:noFill/>
          </a:ln>
        </p:spPr>
      </p:pic>
      <p:sp>
        <p:nvSpPr>
          <p:cNvPr id="238" name="Google Shape;238;p30"/>
          <p:cNvSpPr txBox="1"/>
          <p:nvPr/>
        </p:nvSpPr>
        <p:spPr>
          <a:xfrm>
            <a:off x="510000" y="3239025"/>
            <a:ext cx="4678800" cy="51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222222"/>
                </a:solidFill>
                <a:highlight>
                  <a:srgbClr val="FFFFFF"/>
                </a:highlight>
              </a:rPr>
              <a:t>Station Futagawa, “Monkey Plateau“</a:t>
            </a:r>
            <a:endParaRPr sz="1000"/>
          </a:p>
        </p:txBody>
      </p:sp>
      <p:pic>
        <p:nvPicPr>
          <p:cNvPr id="239" name="Google Shape;239;p30"/>
          <p:cNvPicPr preferRelativeResize="0"/>
          <p:nvPr/>
        </p:nvPicPr>
        <p:blipFill>
          <a:blip r:embed="rId4">
            <a:alphaModFix/>
          </a:blip>
          <a:stretch>
            <a:fillRect/>
          </a:stretch>
        </p:blipFill>
        <p:spPr>
          <a:xfrm>
            <a:off x="4837175" y="489350"/>
            <a:ext cx="3917825" cy="2676110"/>
          </a:xfrm>
          <a:prstGeom prst="rect">
            <a:avLst/>
          </a:prstGeom>
          <a:noFill/>
          <a:ln>
            <a:noFill/>
          </a:ln>
        </p:spPr>
      </p:pic>
      <p:sp>
        <p:nvSpPr>
          <p:cNvPr id="240" name="Google Shape;240;p30"/>
          <p:cNvSpPr txBox="1"/>
          <p:nvPr/>
        </p:nvSpPr>
        <p:spPr>
          <a:xfrm>
            <a:off x="4837175" y="3239025"/>
            <a:ext cx="39177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Woodblock print by Hokusai Katsushika 1760-1849 Title: Thirty-six Views of Mt Fuji</a:t>
            </a:r>
            <a:endParaRPr sz="900"/>
          </a:p>
        </p:txBody>
      </p:sp>
      <p:sp>
        <p:nvSpPr>
          <p:cNvPr id="241" name="Google Shape;241;p30"/>
          <p:cNvSpPr txBox="1"/>
          <p:nvPr/>
        </p:nvSpPr>
        <p:spPr>
          <a:xfrm>
            <a:off x="947550" y="3705400"/>
            <a:ext cx="2788500" cy="98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FF0000"/>
                </a:solidFill>
              </a:rPr>
              <a:t>HIRO</a:t>
            </a:r>
            <a:r>
              <a:rPr lang="en" sz="2400">
                <a:solidFill>
                  <a:schemeClr val="dk1"/>
                </a:solidFill>
              </a:rPr>
              <a:t>SHIGE</a:t>
            </a:r>
            <a:endParaRPr/>
          </a:p>
        </p:txBody>
      </p:sp>
      <p:sp>
        <p:nvSpPr>
          <p:cNvPr id="242" name="Google Shape;242;p30"/>
          <p:cNvSpPr txBox="1"/>
          <p:nvPr/>
        </p:nvSpPr>
        <p:spPr>
          <a:xfrm>
            <a:off x="5671538" y="3705400"/>
            <a:ext cx="2096700" cy="73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FF0000"/>
                </a:solidFill>
              </a:rPr>
              <a:t>HOKU</a:t>
            </a:r>
            <a:r>
              <a:rPr lang="en" sz="2400">
                <a:solidFill>
                  <a:schemeClr val="dk1"/>
                </a:solidFill>
              </a:rPr>
              <a:t>SAI </a:t>
            </a:r>
            <a:endParaRPr/>
          </a:p>
        </p:txBody>
      </p:sp>
      <p:sp>
        <p:nvSpPr>
          <p:cNvPr id="243" name="Google Shape;243;p30"/>
          <p:cNvSpPr txBox="1"/>
          <p:nvPr/>
        </p:nvSpPr>
        <p:spPr>
          <a:xfrm>
            <a:off x="457375" y="3586275"/>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t>1</a:t>
            </a:r>
            <a:endParaRPr sz="3600"/>
          </a:p>
        </p:txBody>
      </p:sp>
      <p:sp>
        <p:nvSpPr>
          <p:cNvPr id="244" name="Google Shape;244;p30"/>
          <p:cNvSpPr txBox="1"/>
          <p:nvPr/>
        </p:nvSpPr>
        <p:spPr>
          <a:xfrm>
            <a:off x="4800775" y="3586275"/>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t>2</a:t>
            </a:r>
            <a:endParaRPr sz="36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249" name="Google Shape;249;p31"/>
          <p:cNvPicPr preferRelativeResize="0"/>
          <p:nvPr/>
        </p:nvPicPr>
        <p:blipFill>
          <a:blip r:embed="rId3">
            <a:alphaModFix/>
          </a:blip>
          <a:stretch>
            <a:fillRect/>
          </a:stretch>
        </p:blipFill>
        <p:spPr>
          <a:xfrm>
            <a:off x="4494675" y="415675"/>
            <a:ext cx="4132700" cy="2873525"/>
          </a:xfrm>
          <a:prstGeom prst="rect">
            <a:avLst/>
          </a:prstGeom>
          <a:noFill/>
          <a:ln>
            <a:noFill/>
          </a:ln>
        </p:spPr>
      </p:pic>
      <p:sp>
        <p:nvSpPr>
          <p:cNvPr id="250" name="Google Shape;250;p31"/>
          <p:cNvSpPr txBox="1"/>
          <p:nvPr/>
        </p:nvSpPr>
        <p:spPr>
          <a:xfrm>
            <a:off x="4494675" y="3373350"/>
            <a:ext cx="4041600" cy="39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222222"/>
                </a:solidFill>
                <a:highlight>
                  <a:srgbClr val="FFFFFF"/>
                </a:highlight>
              </a:rPr>
              <a:t>Station Yoshida, „The Toyokawa River Bridge“</a:t>
            </a:r>
            <a:endParaRPr sz="1000"/>
          </a:p>
        </p:txBody>
      </p:sp>
      <p:pic>
        <p:nvPicPr>
          <p:cNvPr id="251" name="Google Shape;251;p31"/>
          <p:cNvPicPr preferRelativeResize="0"/>
          <p:nvPr/>
        </p:nvPicPr>
        <p:blipFill>
          <a:blip r:embed="rId4">
            <a:alphaModFix/>
          </a:blip>
          <a:stretch>
            <a:fillRect/>
          </a:stretch>
        </p:blipFill>
        <p:spPr>
          <a:xfrm>
            <a:off x="309850" y="415675"/>
            <a:ext cx="4041525" cy="2873524"/>
          </a:xfrm>
          <a:prstGeom prst="rect">
            <a:avLst/>
          </a:prstGeom>
          <a:noFill/>
          <a:ln>
            <a:noFill/>
          </a:ln>
        </p:spPr>
      </p:pic>
      <p:sp>
        <p:nvSpPr>
          <p:cNvPr id="252" name="Google Shape;252;p31"/>
          <p:cNvSpPr txBox="1"/>
          <p:nvPr/>
        </p:nvSpPr>
        <p:spPr>
          <a:xfrm>
            <a:off x="309850" y="3373350"/>
            <a:ext cx="4132800" cy="39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333333"/>
                </a:solidFill>
                <a:highlight>
                  <a:srgbClr val="FFFFFF"/>
                </a:highlight>
              </a:rPr>
              <a:t>Fuji from Asakusa Honganji Temple</a:t>
            </a:r>
            <a:endParaRPr sz="1000"/>
          </a:p>
        </p:txBody>
      </p:sp>
      <p:sp>
        <p:nvSpPr>
          <p:cNvPr id="253" name="Google Shape;253;p31"/>
          <p:cNvSpPr txBox="1"/>
          <p:nvPr/>
        </p:nvSpPr>
        <p:spPr>
          <a:xfrm>
            <a:off x="5166775" y="3889950"/>
            <a:ext cx="2788500" cy="98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FF0000"/>
                </a:solidFill>
              </a:rPr>
              <a:t>HIRO</a:t>
            </a:r>
            <a:r>
              <a:rPr lang="en" sz="2400">
                <a:solidFill>
                  <a:schemeClr val="dk1"/>
                </a:solidFill>
              </a:rPr>
              <a:t>SHIGE</a:t>
            </a:r>
            <a:endParaRPr/>
          </a:p>
        </p:txBody>
      </p:sp>
      <p:sp>
        <p:nvSpPr>
          <p:cNvPr id="254" name="Google Shape;254;p31"/>
          <p:cNvSpPr txBox="1"/>
          <p:nvPr/>
        </p:nvSpPr>
        <p:spPr>
          <a:xfrm>
            <a:off x="1075038" y="3889950"/>
            <a:ext cx="2096700" cy="73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FF0000"/>
                </a:solidFill>
              </a:rPr>
              <a:t>HOKU</a:t>
            </a:r>
            <a:r>
              <a:rPr lang="en" sz="2400">
                <a:solidFill>
                  <a:schemeClr val="dk1"/>
                </a:solidFill>
              </a:rPr>
              <a:t>SAI </a:t>
            </a:r>
            <a:endParaRPr/>
          </a:p>
        </p:txBody>
      </p:sp>
      <p:sp>
        <p:nvSpPr>
          <p:cNvPr id="255" name="Google Shape;255;p31"/>
          <p:cNvSpPr txBox="1"/>
          <p:nvPr/>
        </p:nvSpPr>
        <p:spPr>
          <a:xfrm>
            <a:off x="309850" y="3765750"/>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t>3</a:t>
            </a:r>
            <a:endParaRPr sz="3600"/>
          </a:p>
        </p:txBody>
      </p:sp>
      <p:sp>
        <p:nvSpPr>
          <p:cNvPr id="256" name="Google Shape;256;p31"/>
          <p:cNvSpPr txBox="1"/>
          <p:nvPr/>
        </p:nvSpPr>
        <p:spPr>
          <a:xfrm>
            <a:off x="4653250" y="3765750"/>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t>4</a:t>
            </a:r>
            <a:endParaRPr sz="36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61" name="Google Shape;61;p14"/>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62" name="Google Shape;62;p14"/>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63" name="Google Shape;63;p14"/>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3   •   W E E K   13</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B530AE78-7D63-003B-5B7A-E420E0E5DEC5}"/>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32"/>
          <p:cNvSpPr txBox="1"/>
          <p:nvPr/>
        </p:nvSpPr>
        <p:spPr>
          <a:xfrm>
            <a:off x="4666550" y="3427625"/>
            <a:ext cx="3000000" cy="68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222222"/>
                </a:solidFill>
                <a:highlight>
                  <a:srgbClr val="FFFFFF"/>
                </a:highlight>
              </a:rPr>
              <a:t>Station Kuwana, “Shichiri Crossing“</a:t>
            </a:r>
            <a:endParaRPr sz="1000"/>
          </a:p>
        </p:txBody>
      </p:sp>
      <p:pic>
        <p:nvPicPr>
          <p:cNvPr id="262" name="Google Shape;262;p32"/>
          <p:cNvPicPr preferRelativeResize="0"/>
          <p:nvPr/>
        </p:nvPicPr>
        <p:blipFill>
          <a:blip r:embed="rId3">
            <a:alphaModFix/>
          </a:blip>
          <a:stretch>
            <a:fillRect/>
          </a:stretch>
        </p:blipFill>
        <p:spPr>
          <a:xfrm>
            <a:off x="4666547" y="539850"/>
            <a:ext cx="4278254" cy="2861909"/>
          </a:xfrm>
          <a:prstGeom prst="rect">
            <a:avLst/>
          </a:prstGeom>
          <a:noFill/>
          <a:ln>
            <a:noFill/>
          </a:ln>
        </p:spPr>
      </p:pic>
      <p:pic>
        <p:nvPicPr>
          <p:cNvPr id="263" name="Google Shape;263;p32"/>
          <p:cNvPicPr preferRelativeResize="0"/>
          <p:nvPr/>
        </p:nvPicPr>
        <p:blipFill>
          <a:blip r:embed="rId4">
            <a:alphaModFix/>
          </a:blip>
          <a:stretch>
            <a:fillRect/>
          </a:stretch>
        </p:blipFill>
        <p:spPr>
          <a:xfrm>
            <a:off x="199200" y="539865"/>
            <a:ext cx="4141710" cy="2861910"/>
          </a:xfrm>
          <a:prstGeom prst="rect">
            <a:avLst/>
          </a:prstGeom>
          <a:noFill/>
          <a:ln>
            <a:noFill/>
          </a:ln>
        </p:spPr>
      </p:pic>
      <p:sp>
        <p:nvSpPr>
          <p:cNvPr id="264" name="Google Shape;264;p32"/>
          <p:cNvSpPr txBox="1"/>
          <p:nvPr/>
        </p:nvSpPr>
        <p:spPr>
          <a:xfrm>
            <a:off x="203050" y="3395350"/>
            <a:ext cx="3284400" cy="64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chemeClr val="dk1"/>
                </a:solidFill>
                <a:highlight>
                  <a:srgbClr val="FFFFFF"/>
                </a:highlight>
              </a:rPr>
              <a:t>Shore of Tago Bay, Ejiri at Tokaido</a:t>
            </a:r>
            <a:endParaRPr/>
          </a:p>
        </p:txBody>
      </p:sp>
      <p:sp>
        <p:nvSpPr>
          <p:cNvPr id="265" name="Google Shape;265;p32"/>
          <p:cNvSpPr txBox="1"/>
          <p:nvPr/>
        </p:nvSpPr>
        <p:spPr>
          <a:xfrm>
            <a:off x="5166775" y="3889950"/>
            <a:ext cx="2788500" cy="98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FF0000"/>
                </a:solidFill>
              </a:rPr>
              <a:t>HIRO</a:t>
            </a:r>
            <a:r>
              <a:rPr lang="en" sz="2400">
                <a:solidFill>
                  <a:schemeClr val="dk1"/>
                </a:solidFill>
              </a:rPr>
              <a:t>SHIGE</a:t>
            </a:r>
            <a:endParaRPr/>
          </a:p>
        </p:txBody>
      </p:sp>
      <p:sp>
        <p:nvSpPr>
          <p:cNvPr id="266" name="Google Shape;266;p32"/>
          <p:cNvSpPr txBox="1"/>
          <p:nvPr/>
        </p:nvSpPr>
        <p:spPr>
          <a:xfrm>
            <a:off x="1075038" y="3889950"/>
            <a:ext cx="2096700" cy="73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FF0000"/>
                </a:solidFill>
              </a:rPr>
              <a:t>HOKU</a:t>
            </a:r>
            <a:r>
              <a:rPr lang="en" sz="2400">
                <a:solidFill>
                  <a:schemeClr val="dk1"/>
                </a:solidFill>
              </a:rPr>
              <a:t>SAI </a:t>
            </a:r>
            <a:endParaRPr/>
          </a:p>
        </p:txBody>
      </p:sp>
      <p:sp>
        <p:nvSpPr>
          <p:cNvPr id="267" name="Google Shape;267;p32"/>
          <p:cNvSpPr txBox="1"/>
          <p:nvPr/>
        </p:nvSpPr>
        <p:spPr>
          <a:xfrm>
            <a:off x="309850" y="3765750"/>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t>5</a:t>
            </a:r>
            <a:endParaRPr sz="3600"/>
          </a:p>
        </p:txBody>
      </p:sp>
      <p:sp>
        <p:nvSpPr>
          <p:cNvPr id="268" name="Google Shape;268;p32"/>
          <p:cNvSpPr txBox="1"/>
          <p:nvPr/>
        </p:nvSpPr>
        <p:spPr>
          <a:xfrm>
            <a:off x="4653250" y="3765750"/>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t>6</a:t>
            </a:r>
            <a:endParaRPr sz="36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3"/>
          <p:cNvSpPr txBox="1"/>
          <p:nvPr/>
        </p:nvSpPr>
        <p:spPr>
          <a:xfrm>
            <a:off x="366850" y="3301150"/>
            <a:ext cx="3000000" cy="47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222222"/>
                </a:solidFill>
                <a:highlight>
                  <a:srgbClr val="FFFFFF"/>
                </a:highlight>
              </a:rPr>
              <a:t>Station Yui, “Satta Peak“</a:t>
            </a:r>
            <a:endParaRPr sz="1000"/>
          </a:p>
        </p:txBody>
      </p:sp>
      <p:pic>
        <p:nvPicPr>
          <p:cNvPr id="274" name="Google Shape;274;p33"/>
          <p:cNvPicPr preferRelativeResize="0"/>
          <p:nvPr/>
        </p:nvPicPr>
        <p:blipFill>
          <a:blip r:embed="rId3">
            <a:alphaModFix/>
          </a:blip>
          <a:stretch>
            <a:fillRect/>
          </a:stretch>
        </p:blipFill>
        <p:spPr>
          <a:xfrm>
            <a:off x="366850" y="494075"/>
            <a:ext cx="4191455" cy="2791574"/>
          </a:xfrm>
          <a:prstGeom prst="rect">
            <a:avLst/>
          </a:prstGeom>
          <a:noFill/>
          <a:ln>
            <a:noFill/>
          </a:ln>
        </p:spPr>
      </p:pic>
      <p:pic>
        <p:nvPicPr>
          <p:cNvPr id="275" name="Google Shape;275;p33"/>
          <p:cNvPicPr preferRelativeResize="0"/>
          <p:nvPr/>
        </p:nvPicPr>
        <p:blipFill>
          <a:blip r:embed="rId4">
            <a:alphaModFix/>
          </a:blip>
          <a:stretch>
            <a:fillRect/>
          </a:stretch>
        </p:blipFill>
        <p:spPr>
          <a:xfrm>
            <a:off x="4713347" y="494075"/>
            <a:ext cx="4063799" cy="2791578"/>
          </a:xfrm>
          <a:prstGeom prst="rect">
            <a:avLst/>
          </a:prstGeom>
          <a:noFill/>
          <a:ln>
            <a:noFill/>
          </a:ln>
        </p:spPr>
      </p:pic>
      <p:sp>
        <p:nvSpPr>
          <p:cNvPr id="276" name="Google Shape;276;p33"/>
          <p:cNvSpPr txBox="1"/>
          <p:nvPr/>
        </p:nvSpPr>
        <p:spPr>
          <a:xfrm>
            <a:off x="4713350" y="3301150"/>
            <a:ext cx="3769800" cy="71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000006"/>
                </a:solidFill>
              </a:rPr>
              <a:t>“Umezawa Manor in Sagami Province,” from the series Thirty-six Views of Mount Fuji</a:t>
            </a:r>
            <a:endParaRPr sz="1000"/>
          </a:p>
        </p:txBody>
      </p:sp>
      <p:sp>
        <p:nvSpPr>
          <p:cNvPr id="277" name="Google Shape;277;p33"/>
          <p:cNvSpPr txBox="1"/>
          <p:nvPr/>
        </p:nvSpPr>
        <p:spPr>
          <a:xfrm>
            <a:off x="947550" y="3857800"/>
            <a:ext cx="2788500" cy="98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FF0000"/>
                </a:solidFill>
              </a:rPr>
              <a:t>HIRO</a:t>
            </a:r>
            <a:r>
              <a:rPr lang="en" sz="2400">
                <a:solidFill>
                  <a:schemeClr val="dk1"/>
                </a:solidFill>
              </a:rPr>
              <a:t>SHIGE</a:t>
            </a:r>
            <a:endParaRPr/>
          </a:p>
        </p:txBody>
      </p:sp>
      <p:sp>
        <p:nvSpPr>
          <p:cNvPr id="278" name="Google Shape;278;p33"/>
          <p:cNvSpPr txBox="1"/>
          <p:nvPr/>
        </p:nvSpPr>
        <p:spPr>
          <a:xfrm>
            <a:off x="5671538" y="3857800"/>
            <a:ext cx="2096700" cy="73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FF0000"/>
                </a:solidFill>
              </a:rPr>
              <a:t>HOKU</a:t>
            </a:r>
            <a:r>
              <a:rPr lang="en" sz="2400">
                <a:solidFill>
                  <a:schemeClr val="dk1"/>
                </a:solidFill>
              </a:rPr>
              <a:t>SAI </a:t>
            </a:r>
            <a:endParaRPr/>
          </a:p>
        </p:txBody>
      </p:sp>
      <p:sp>
        <p:nvSpPr>
          <p:cNvPr id="279" name="Google Shape;279;p33"/>
          <p:cNvSpPr txBox="1"/>
          <p:nvPr/>
        </p:nvSpPr>
        <p:spPr>
          <a:xfrm>
            <a:off x="457375" y="3738675"/>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t>7</a:t>
            </a:r>
            <a:endParaRPr sz="3600"/>
          </a:p>
        </p:txBody>
      </p:sp>
      <p:sp>
        <p:nvSpPr>
          <p:cNvPr id="280" name="Google Shape;280;p33"/>
          <p:cNvSpPr txBox="1"/>
          <p:nvPr/>
        </p:nvSpPr>
        <p:spPr>
          <a:xfrm>
            <a:off x="4800775" y="3738675"/>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t>8</a:t>
            </a:r>
            <a:endParaRPr sz="36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pic>
        <p:nvPicPr>
          <p:cNvPr id="285" name="Google Shape;285;p34"/>
          <p:cNvPicPr preferRelativeResize="0"/>
          <p:nvPr/>
        </p:nvPicPr>
        <p:blipFill>
          <a:blip r:embed="rId3">
            <a:alphaModFix/>
          </a:blip>
          <a:stretch>
            <a:fillRect/>
          </a:stretch>
        </p:blipFill>
        <p:spPr>
          <a:xfrm>
            <a:off x="1050950" y="358975"/>
            <a:ext cx="7143750" cy="3743325"/>
          </a:xfrm>
          <a:prstGeom prst="rect">
            <a:avLst/>
          </a:prstGeom>
          <a:noFill/>
          <a:ln>
            <a:noFill/>
          </a:ln>
        </p:spPr>
      </p:pic>
      <p:sp>
        <p:nvSpPr>
          <p:cNvPr id="286" name="Google Shape;286;p34"/>
          <p:cNvSpPr txBox="1"/>
          <p:nvPr/>
        </p:nvSpPr>
        <p:spPr>
          <a:xfrm>
            <a:off x="1053875" y="4235875"/>
            <a:ext cx="7143900" cy="49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Hokusai's The Great Wave: printed on several Moscow buildings | Photo: Etalon Group</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pic>
        <p:nvPicPr>
          <p:cNvPr id="291" name="Google Shape;291;p35"/>
          <p:cNvPicPr preferRelativeResize="0"/>
          <p:nvPr/>
        </p:nvPicPr>
        <p:blipFill rotWithShape="1">
          <a:blip r:embed="rId3">
            <a:alphaModFix/>
          </a:blip>
          <a:srcRect l="42832" t="4338" r="25786" b="85900"/>
          <a:stretch/>
        </p:blipFill>
        <p:spPr>
          <a:xfrm>
            <a:off x="4813025" y="806800"/>
            <a:ext cx="3806274" cy="914899"/>
          </a:xfrm>
          <a:prstGeom prst="rect">
            <a:avLst/>
          </a:prstGeom>
          <a:noFill/>
          <a:ln>
            <a:noFill/>
          </a:ln>
        </p:spPr>
      </p:pic>
      <p:pic>
        <p:nvPicPr>
          <p:cNvPr id="292" name="Google Shape;292;p35"/>
          <p:cNvPicPr preferRelativeResize="0"/>
          <p:nvPr/>
        </p:nvPicPr>
        <p:blipFill rotWithShape="1">
          <a:blip r:embed="rId4">
            <a:alphaModFix/>
          </a:blip>
          <a:srcRect l="4510" t="47313" r="62322" b="46115"/>
          <a:stretch/>
        </p:blipFill>
        <p:spPr>
          <a:xfrm>
            <a:off x="4572000" y="223200"/>
            <a:ext cx="4382326" cy="660676"/>
          </a:xfrm>
          <a:prstGeom prst="rect">
            <a:avLst/>
          </a:prstGeom>
          <a:noFill/>
          <a:ln>
            <a:noFill/>
          </a:ln>
        </p:spPr>
      </p:pic>
      <p:pic>
        <p:nvPicPr>
          <p:cNvPr id="293" name="Google Shape;293;p35"/>
          <p:cNvPicPr preferRelativeResize="0"/>
          <p:nvPr/>
        </p:nvPicPr>
        <p:blipFill>
          <a:blip r:embed="rId5">
            <a:alphaModFix/>
          </a:blip>
          <a:stretch>
            <a:fillRect/>
          </a:stretch>
        </p:blipFill>
        <p:spPr>
          <a:xfrm>
            <a:off x="700475" y="208462"/>
            <a:ext cx="3236293" cy="4726575"/>
          </a:xfrm>
          <a:prstGeom prst="rect">
            <a:avLst/>
          </a:prstGeom>
          <a:noFill/>
          <a:ln>
            <a:noFill/>
          </a:ln>
        </p:spPr>
      </p:pic>
      <p:sp>
        <p:nvSpPr>
          <p:cNvPr id="294" name="Google Shape;294;p35"/>
          <p:cNvSpPr txBox="1"/>
          <p:nvPr/>
        </p:nvSpPr>
        <p:spPr>
          <a:xfrm>
            <a:off x="4025575" y="4509725"/>
            <a:ext cx="2655600" cy="468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050" b="1">
                <a:solidFill>
                  <a:srgbClr val="CC9933"/>
                </a:solidFill>
                <a:highlight>
                  <a:srgbClr val="FFFFFF"/>
                </a:highlight>
              </a:rPr>
              <a:t>ANDO HIROSHIGE, "SUIJIN GROVE AND MASAKI" (1856-58) </a:t>
            </a:r>
            <a:endParaRPr sz="1050" b="1">
              <a:solidFill>
                <a:srgbClr val="CC9933"/>
              </a:solidFill>
              <a:highlight>
                <a:srgbClr val="FFFFFF"/>
              </a:highlight>
            </a:endParaRPr>
          </a:p>
          <a:p>
            <a:pPr marL="0" lvl="0" indent="0" algn="l" rtl="0">
              <a:spcBef>
                <a:spcPts val="3400"/>
              </a:spcBef>
              <a:spcAft>
                <a:spcPts val="0"/>
              </a:spcAft>
              <a:buNone/>
            </a:pPr>
            <a:endParaRPr/>
          </a:p>
        </p:txBody>
      </p:sp>
      <p:sp>
        <p:nvSpPr>
          <p:cNvPr id="295" name="Google Shape;295;p35"/>
          <p:cNvSpPr txBox="1"/>
          <p:nvPr/>
        </p:nvSpPr>
        <p:spPr>
          <a:xfrm>
            <a:off x="5081200" y="1830250"/>
            <a:ext cx="3363900" cy="173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If you were present in this picture, “Suijin Grove and Masaki by Ando Hiroshige, what would you taste, see, touch, smell, and hear? His artwork was inspired by his travels to this spot. What was he trying to capture? If it helps to close your eyes and imagine yourself there, please do so.</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pic>
        <p:nvPicPr>
          <p:cNvPr id="300" name="Google Shape;300;p36"/>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301" name="Google Shape;301;p36"/>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302" name="Google Shape;302;p36"/>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3   •   W E E K   15</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ED68C7ED-C92F-370C-7083-A779E57F19D9}"/>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37"/>
          <p:cNvSpPr txBox="1"/>
          <p:nvPr/>
        </p:nvSpPr>
        <p:spPr>
          <a:xfrm>
            <a:off x="679775" y="1008425"/>
            <a:ext cx="3679500" cy="38106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 sz="1250" b="1">
                <a:solidFill>
                  <a:schemeClr val="dk1"/>
                </a:solidFill>
              </a:rPr>
              <a:t>Byzantine Art</a:t>
            </a:r>
            <a:endParaRPr sz="1250" b="1">
              <a:solidFill>
                <a:schemeClr val="dk1"/>
              </a:solidFill>
            </a:endParaRPr>
          </a:p>
          <a:p>
            <a:pPr marL="0" lvl="0" indent="0" algn="l" rtl="0">
              <a:lnSpc>
                <a:spcPct val="150000"/>
              </a:lnSpc>
              <a:spcBef>
                <a:spcPts val="0"/>
              </a:spcBef>
              <a:spcAft>
                <a:spcPts val="0"/>
              </a:spcAft>
              <a:buNone/>
            </a:pPr>
            <a:r>
              <a:rPr lang="en" sz="1250" b="1"/>
              <a:t>Who: </a:t>
            </a:r>
            <a:r>
              <a:rPr lang="en" sz="1250"/>
              <a:t>Artists during Byzantine Empire</a:t>
            </a:r>
            <a:endParaRPr sz="1250"/>
          </a:p>
          <a:p>
            <a:pPr marL="0" lvl="0" indent="0" algn="l" rtl="0">
              <a:lnSpc>
                <a:spcPct val="150000"/>
              </a:lnSpc>
              <a:spcBef>
                <a:spcPts val="0"/>
              </a:spcBef>
              <a:spcAft>
                <a:spcPts val="0"/>
              </a:spcAft>
              <a:buNone/>
            </a:pPr>
            <a:r>
              <a:rPr lang="en" sz="1250" b="1"/>
              <a:t>What:</a:t>
            </a:r>
            <a:r>
              <a:rPr lang="en" sz="1250"/>
              <a:t> Carefully controlled church theology into artistic terms such as architecture and painting in a rigid tradition of uniformity.</a:t>
            </a:r>
            <a:endParaRPr sz="1250"/>
          </a:p>
          <a:p>
            <a:pPr marL="0" lvl="0" indent="0" algn="l" rtl="0">
              <a:lnSpc>
                <a:spcPct val="150000"/>
              </a:lnSpc>
              <a:spcBef>
                <a:spcPts val="0"/>
              </a:spcBef>
              <a:spcAft>
                <a:spcPts val="0"/>
              </a:spcAft>
              <a:buNone/>
            </a:pPr>
            <a:r>
              <a:rPr lang="en" sz="1250" b="1">
                <a:solidFill>
                  <a:schemeClr val="dk1"/>
                </a:solidFill>
                <a:highlight>
                  <a:srgbClr val="FFFFFF"/>
                </a:highlight>
              </a:rPr>
              <a:t>When:</a:t>
            </a:r>
            <a:r>
              <a:rPr lang="en" sz="1250">
                <a:solidFill>
                  <a:schemeClr val="dk1"/>
                </a:solidFill>
                <a:highlight>
                  <a:srgbClr val="FFFFFF"/>
                </a:highlight>
              </a:rPr>
              <a:t> Middle Ages in the Byzantine Empire </a:t>
            </a:r>
            <a:endParaRPr sz="1250"/>
          </a:p>
          <a:p>
            <a:pPr marL="0" lvl="0" indent="0" algn="l" rtl="0">
              <a:lnSpc>
                <a:spcPct val="150000"/>
              </a:lnSpc>
              <a:spcBef>
                <a:spcPts val="0"/>
              </a:spcBef>
              <a:spcAft>
                <a:spcPts val="0"/>
              </a:spcAft>
              <a:buNone/>
            </a:pPr>
            <a:r>
              <a:rPr lang="en" sz="1250" b="1"/>
              <a:t>Where:</a:t>
            </a:r>
            <a:r>
              <a:rPr lang="en" sz="1250"/>
              <a:t> Constantinople and surrounding areas until captured by the Turks in 1453. (Now Istanbul)</a:t>
            </a:r>
            <a:endParaRPr sz="1250"/>
          </a:p>
          <a:p>
            <a:pPr marL="0" lvl="0" indent="0" algn="l" rtl="0">
              <a:lnSpc>
                <a:spcPct val="150000"/>
              </a:lnSpc>
              <a:spcBef>
                <a:spcPts val="0"/>
              </a:spcBef>
              <a:spcAft>
                <a:spcPts val="0"/>
              </a:spcAft>
              <a:buNone/>
            </a:pPr>
            <a:r>
              <a:rPr lang="en" sz="1250" b="1"/>
              <a:t>Why:</a:t>
            </a:r>
            <a:r>
              <a:rPr lang="en" sz="1250"/>
              <a:t> Dictated by political leaders and church</a:t>
            </a:r>
            <a:endParaRPr sz="1250"/>
          </a:p>
          <a:p>
            <a:pPr marL="0" lvl="0" indent="0" algn="l" rtl="0">
              <a:lnSpc>
                <a:spcPct val="150000"/>
              </a:lnSpc>
              <a:spcBef>
                <a:spcPts val="0"/>
              </a:spcBef>
              <a:spcAft>
                <a:spcPts val="0"/>
              </a:spcAft>
              <a:buNone/>
            </a:pPr>
            <a:endParaRPr sz="1250"/>
          </a:p>
          <a:p>
            <a:pPr marL="0" lvl="0" indent="0" algn="l" rtl="0">
              <a:lnSpc>
                <a:spcPct val="150000"/>
              </a:lnSpc>
              <a:spcBef>
                <a:spcPts val="0"/>
              </a:spcBef>
              <a:spcAft>
                <a:spcPts val="0"/>
              </a:spcAft>
              <a:buNone/>
            </a:pPr>
            <a:r>
              <a:rPr lang="en" sz="1250" b="1"/>
              <a:t>Result: </a:t>
            </a:r>
            <a:r>
              <a:rPr lang="en" sz="1250">
                <a:solidFill>
                  <a:schemeClr val="dk1"/>
                </a:solidFill>
                <a:highlight>
                  <a:srgbClr val="FFFFFF"/>
                </a:highlight>
              </a:rPr>
              <a:t>Sophistication of style and a spirituality of expression rarely paralleled in Western art.</a:t>
            </a:r>
            <a:endParaRPr sz="1250">
              <a:solidFill>
                <a:schemeClr val="dk1"/>
              </a:solidFill>
              <a:highlight>
                <a:srgbClr val="FFFFFF"/>
              </a:highlight>
            </a:endParaRPr>
          </a:p>
        </p:txBody>
      </p:sp>
      <p:pic>
        <p:nvPicPr>
          <p:cNvPr id="308" name="Google Shape;308;p37"/>
          <p:cNvPicPr preferRelativeResize="0"/>
          <p:nvPr/>
        </p:nvPicPr>
        <p:blipFill>
          <a:blip r:embed="rId3">
            <a:alphaModFix/>
          </a:blip>
          <a:stretch>
            <a:fillRect/>
          </a:stretch>
        </p:blipFill>
        <p:spPr>
          <a:xfrm>
            <a:off x="4687600" y="2643498"/>
            <a:ext cx="3229950" cy="2196375"/>
          </a:xfrm>
          <a:prstGeom prst="rect">
            <a:avLst/>
          </a:prstGeom>
          <a:noFill/>
          <a:ln>
            <a:noFill/>
          </a:ln>
        </p:spPr>
      </p:pic>
      <p:sp>
        <p:nvSpPr>
          <p:cNvPr id="309" name="Google Shape;309;p37"/>
          <p:cNvSpPr txBox="1"/>
          <p:nvPr/>
        </p:nvSpPr>
        <p:spPr>
          <a:xfrm>
            <a:off x="4496700" y="1555725"/>
            <a:ext cx="3320400" cy="1179000"/>
          </a:xfrm>
          <a:prstGeom prst="rect">
            <a:avLst/>
          </a:prstGeom>
          <a:noFill/>
          <a:ln>
            <a:noFill/>
          </a:ln>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r>
              <a:rPr lang="en" sz="1200">
                <a:solidFill>
                  <a:schemeClr val="dk1"/>
                </a:solidFill>
                <a:highlight>
                  <a:srgbClr val="FFFFFF"/>
                </a:highlight>
              </a:rPr>
              <a:t>Greek-cross-plan church</a:t>
            </a:r>
            <a:endParaRPr sz="1200">
              <a:solidFill>
                <a:schemeClr val="dk1"/>
              </a:solidFill>
              <a:highlight>
                <a:srgbClr val="FFFFFF"/>
              </a:highlight>
            </a:endParaRPr>
          </a:p>
          <a:p>
            <a:pPr marL="457200" lvl="0" indent="-304800" algn="l" rtl="0">
              <a:spcBef>
                <a:spcPts val="0"/>
              </a:spcBef>
              <a:spcAft>
                <a:spcPts val="0"/>
              </a:spcAft>
              <a:buClr>
                <a:schemeClr val="dk1"/>
              </a:buClr>
              <a:buSzPts val="1200"/>
              <a:buChar char="●"/>
            </a:pPr>
            <a:r>
              <a:rPr lang="en" sz="1200">
                <a:solidFill>
                  <a:schemeClr val="dk1"/>
                </a:solidFill>
                <a:highlight>
                  <a:srgbClr val="FFFFFF"/>
                </a:highlight>
              </a:rPr>
              <a:t>A square central mass</a:t>
            </a:r>
            <a:endParaRPr sz="1200">
              <a:solidFill>
                <a:schemeClr val="dk1"/>
              </a:solidFill>
              <a:highlight>
                <a:srgbClr val="FFFFFF"/>
              </a:highlight>
            </a:endParaRPr>
          </a:p>
          <a:p>
            <a:pPr marL="457200" lvl="0" indent="-304800" algn="l" rtl="0">
              <a:spcBef>
                <a:spcPts val="0"/>
              </a:spcBef>
              <a:spcAft>
                <a:spcPts val="0"/>
              </a:spcAft>
              <a:buClr>
                <a:schemeClr val="dk1"/>
              </a:buClr>
              <a:buSzPts val="1200"/>
              <a:buChar char="●"/>
            </a:pPr>
            <a:r>
              <a:rPr lang="en" sz="1200">
                <a:solidFill>
                  <a:schemeClr val="dk1"/>
                </a:solidFill>
                <a:highlight>
                  <a:srgbClr val="FFFFFF"/>
                </a:highlight>
              </a:rPr>
              <a:t>Four arms of equal length</a:t>
            </a:r>
            <a:endParaRPr sz="1200">
              <a:solidFill>
                <a:schemeClr val="dk1"/>
              </a:solidFill>
              <a:highlight>
                <a:srgbClr val="FFFFFF"/>
              </a:highlight>
            </a:endParaRPr>
          </a:p>
          <a:p>
            <a:pPr marL="457200" lvl="0" indent="-304800" algn="l" rtl="0">
              <a:spcBef>
                <a:spcPts val="0"/>
              </a:spcBef>
              <a:spcAft>
                <a:spcPts val="0"/>
              </a:spcAft>
              <a:buClr>
                <a:schemeClr val="dk1"/>
              </a:buClr>
              <a:buSzPts val="1200"/>
              <a:buChar char="●"/>
            </a:pPr>
            <a:r>
              <a:rPr lang="en" sz="1200">
                <a:solidFill>
                  <a:schemeClr val="dk1"/>
                </a:solidFill>
                <a:highlight>
                  <a:srgbClr val="FFFFFF"/>
                </a:highlight>
              </a:rPr>
              <a:t>The domed roof was the most distinctive feature</a:t>
            </a:r>
            <a:endParaRPr sz="1200"/>
          </a:p>
        </p:txBody>
      </p:sp>
      <p:pic>
        <p:nvPicPr>
          <p:cNvPr id="310" name="Google Shape;310;p37"/>
          <p:cNvPicPr preferRelativeResize="0"/>
          <p:nvPr/>
        </p:nvPicPr>
        <p:blipFill rotWithShape="1">
          <a:blip r:embed="rId4">
            <a:alphaModFix/>
          </a:blip>
          <a:srcRect l="4510" t="6021" r="62322" b="87968"/>
          <a:stretch/>
        </p:blipFill>
        <p:spPr>
          <a:xfrm>
            <a:off x="189675" y="145050"/>
            <a:ext cx="4160801" cy="725551"/>
          </a:xfrm>
          <a:prstGeom prst="rect">
            <a:avLst/>
          </a:prstGeom>
          <a:noFill/>
          <a:ln>
            <a:noFill/>
          </a:ln>
        </p:spPr>
      </p:pic>
      <p:pic>
        <p:nvPicPr>
          <p:cNvPr id="311" name="Google Shape;311;p37"/>
          <p:cNvPicPr preferRelativeResize="0"/>
          <p:nvPr/>
        </p:nvPicPr>
        <p:blipFill>
          <a:blip r:embed="rId5">
            <a:alphaModFix/>
          </a:blip>
          <a:stretch>
            <a:fillRect/>
          </a:stretch>
        </p:blipFill>
        <p:spPr>
          <a:xfrm>
            <a:off x="4327244" y="145050"/>
            <a:ext cx="1644125" cy="844975"/>
          </a:xfrm>
          <a:prstGeom prst="rect">
            <a:avLst/>
          </a:prstGeom>
          <a:noFill/>
          <a:ln>
            <a:noFill/>
          </a:ln>
        </p:spPr>
      </p:pic>
      <p:sp>
        <p:nvSpPr>
          <p:cNvPr id="312" name="Google Shape;312;p37"/>
          <p:cNvSpPr txBox="1"/>
          <p:nvPr/>
        </p:nvSpPr>
        <p:spPr>
          <a:xfrm>
            <a:off x="4592725" y="1261475"/>
            <a:ext cx="3419700" cy="37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4 </a:t>
            </a:r>
            <a:r>
              <a:rPr lang="en" sz="1200" b="1">
                <a:solidFill>
                  <a:schemeClr val="dk1"/>
                </a:solidFill>
                <a:highlight>
                  <a:schemeClr val="lt1"/>
                </a:highlight>
              </a:rPr>
              <a:t>Characteristic Byzantine Architecture: </a:t>
            </a:r>
            <a:endParaRPr b="1"/>
          </a:p>
        </p:txBody>
      </p:sp>
      <p:sp>
        <p:nvSpPr>
          <p:cNvPr id="313" name="Google Shape;313;p37"/>
          <p:cNvSpPr txBox="1"/>
          <p:nvPr/>
        </p:nvSpPr>
        <p:spPr>
          <a:xfrm rot="-5400000">
            <a:off x="-1515325" y="2565900"/>
            <a:ext cx="3810600" cy="57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t>W 5 H   Q U E S T I O N S</a:t>
            </a:r>
            <a:endParaRPr sz="2400" b="1"/>
          </a:p>
        </p:txBody>
      </p:sp>
      <p:sp>
        <p:nvSpPr>
          <p:cNvPr id="314" name="Google Shape;314;p37"/>
          <p:cNvSpPr txBox="1"/>
          <p:nvPr/>
        </p:nvSpPr>
        <p:spPr>
          <a:xfrm>
            <a:off x="7314800" y="363250"/>
            <a:ext cx="5367000" cy="62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315" name="Google Shape;315;p37"/>
          <p:cNvPicPr preferRelativeResize="0"/>
          <p:nvPr/>
        </p:nvPicPr>
        <p:blipFill rotWithShape="1">
          <a:blip r:embed="rId6">
            <a:alphaModFix/>
          </a:blip>
          <a:srcRect t="28531" b="7468"/>
          <a:stretch/>
        </p:blipFill>
        <p:spPr>
          <a:xfrm>
            <a:off x="6263800" y="145050"/>
            <a:ext cx="2663025" cy="11367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pic>
        <p:nvPicPr>
          <p:cNvPr id="320" name="Google Shape;320;p38"/>
          <p:cNvPicPr preferRelativeResize="0"/>
          <p:nvPr/>
        </p:nvPicPr>
        <p:blipFill rotWithShape="1">
          <a:blip r:embed="rId3">
            <a:alphaModFix/>
          </a:blip>
          <a:srcRect l="52050" t="32747" r="19454" b="57057"/>
          <a:stretch/>
        </p:blipFill>
        <p:spPr>
          <a:xfrm>
            <a:off x="4636975" y="61287"/>
            <a:ext cx="3296374" cy="911376"/>
          </a:xfrm>
          <a:prstGeom prst="rect">
            <a:avLst/>
          </a:prstGeom>
          <a:noFill/>
          <a:ln>
            <a:noFill/>
          </a:ln>
        </p:spPr>
      </p:pic>
      <p:pic>
        <p:nvPicPr>
          <p:cNvPr id="321" name="Google Shape;321;p38"/>
          <p:cNvPicPr preferRelativeResize="0"/>
          <p:nvPr/>
        </p:nvPicPr>
        <p:blipFill rotWithShape="1">
          <a:blip r:embed="rId4">
            <a:alphaModFix/>
          </a:blip>
          <a:srcRect l="4510" t="16822" r="62322" b="77167"/>
          <a:stretch/>
        </p:blipFill>
        <p:spPr>
          <a:xfrm>
            <a:off x="189675" y="210155"/>
            <a:ext cx="4382326" cy="613651"/>
          </a:xfrm>
          <a:prstGeom prst="rect">
            <a:avLst/>
          </a:prstGeom>
          <a:noFill/>
          <a:ln>
            <a:noFill/>
          </a:ln>
        </p:spPr>
      </p:pic>
      <p:sp>
        <p:nvSpPr>
          <p:cNvPr id="322" name="Google Shape;322;p38"/>
          <p:cNvSpPr txBox="1"/>
          <p:nvPr/>
        </p:nvSpPr>
        <p:spPr>
          <a:xfrm>
            <a:off x="113475" y="1079950"/>
            <a:ext cx="2151300" cy="57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BYZANTINE MOSAICS</a:t>
            </a:r>
            <a:endParaRPr b="1"/>
          </a:p>
        </p:txBody>
      </p:sp>
      <p:pic>
        <p:nvPicPr>
          <p:cNvPr id="323" name="Google Shape;323;p38"/>
          <p:cNvPicPr preferRelativeResize="0"/>
          <p:nvPr/>
        </p:nvPicPr>
        <p:blipFill>
          <a:blip r:embed="rId5">
            <a:alphaModFix/>
          </a:blip>
          <a:stretch>
            <a:fillRect/>
          </a:stretch>
        </p:blipFill>
        <p:spPr>
          <a:xfrm>
            <a:off x="2249625" y="1156150"/>
            <a:ext cx="2387350" cy="3502221"/>
          </a:xfrm>
          <a:prstGeom prst="rect">
            <a:avLst/>
          </a:prstGeom>
          <a:noFill/>
          <a:ln>
            <a:noFill/>
          </a:ln>
        </p:spPr>
      </p:pic>
      <p:sp>
        <p:nvSpPr>
          <p:cNvPr id="324" name="Google Shape;324;p38"/>
          <p:cNvSpPr txBox="1"/>
          <p:nvPr/>
        </p:nvSpPr>
        <p:spPr>
          <a:xfrm>
            <a:off x="158900" y="1452825"/>
            <a:ext cx="2264400" cy="320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Colored glass</a:t>
            </a:r>
            <a:endParaRPr/>
          </a:p>
          <a:p>
            <a:pPr marL="0" lvl="0" indent="0" algn="l" rtl="0">
              <a:spcBef>
                <a:spcPts val="0"/>
              </a:spcBef>
              <a:spcAft>
                <a:spcPts val="0"/>
              </a:spcAft>
              <a:buNone/>
            </a:pPr>
            <a:r>
              <a:rPr lang="en"/>
              <a:t>Gold &amp; semi-precious stones</a:t>
            </a:r>
            <a:endParaRPr/>
          </a:p>
          <a:p>
            <a:pPr marL="0" lvl="0" indent="0" algn="l" rtl="0">
              <a:spcBef>
                <a:spcPts val="0"/>
              </a:spcBef>
              <a:spcAft>
                <a:spcPts val="0"/>
              </a:spcAft>
              <a:buNone/>
            </a:pPr>
            <a:r>
              <a:rPr lang="en"/>
              <a:t>Christian Themes</a:t>
            </a:r>
            <a:endParaRPr/>
          </a:p>
          <a:p>
            <a:pPr marL="0" lvl="0" indent="0" algn="l" rtl="0">
              <a:spcBef>
                <a:spcPts val="0"/>
              </a:spcBef>
              <a:spcAft>
                <a:spcPts val="0"/>
              </a:spcAft>
              <a:buNone/>
            </a:pPr>
            <a:r>
              <a:rPr lang="en"/>
              <a:t>Heaven &amp; spiritual</a:t>
            </a:r>
            <a:endParaRPr/>
          </a:p>
          <a:p>
            <a:pPr marL="0" lvl="0" indent="0" algn="l" rtl="0">
              <a:spcBef>
                <a:spcPts val="0"/>
              </a:spcBef>
              <a:spcAft>
                <a:spcPts val="0"/>
              </a:spcAft>
              <a:buNone/>
            </a:pPr>
            <a:r>
              <a:rPr lang="en"/>
              <a:t>Stylized</a:t>
            </a:r>
            <a:endParaRPr/>
          </a:p>
          <a:p>
            <a:pPr marL="0" lvl="0" indent="0" algn="l" rtl="0">
              <a:spcBef>
                <a:spcPts val="0"/>
              </a:spcBef>
              <a:spcAft>
                <a:spcPts val="0"/>
              </a:spcAft>
              <a:buNone/>
            </a:pPr>
            <a:r>
              <a:rPr lang="en"/>
              <a:t>Outlined Forms</a:t>
            </a:r>
            <a:endParaRPr/>
          </a:p>
          <a:p>
            <a:pPr marL="0" lvl="0" indent="0" algn="l" rtl="0">
              <a:spcBef>
                <a:spcPts val="0"/>
              </a:spcBef>
              <a:spcAft>
                <a:spcPts val="0"/>
              </a:spcAft>
              <a:buNone/>
            </a:pPr>
            <a:r>
              <a:rPr lang="en"/>
              <a:t>Flat</a:t>
            </a:r>
            <a:endParaRPr/>
          </a:p>
          <a:p>
            <a:pPr marL="0" lvl="0" indent="0" algn="l" rtl="0">
              <a:spcBef>
                <a:spcPts val="0"/>
              </a:spcBef>
              <a:spcAft>
                <a:spcPts val="0"/>
              </a:spcAft>
              <a:buNone/>
            </a:pPr>
            <a:r>
              <a:rPr lang="en"/>
              <a:t>Many Colors</a:t>
            </a:r>
            <a:endParaRPr/>
          </a:p>
          <a:p>
            <a:pPr marL="0" lvl="0" indent="0" algn="l" rtl="0">
              <a:spcBef>
                <a:spcPts val="0"/>
              </a:spcBef>
              <a:spcAft>
                <a:spcPts val="0"/>
              </a:spcAft>
              <a:buNone/>
            </a:pPr>
            <a:r>
              <a:rPr lang="en"/>
              <a:t>More materials</a:t>
            </a:r>
            <a:endParaRPr/>
          </a:p>
          <a:p>
            <a:pPr marL="0" lvl="0" indent="0" algn="l" rtl="0">
              <a:spcBef>
                <a:spcPts val="0"/>
              </a:spcBef>
              <a:spcAft>
                <a:spcPts val="0"/>
              </a:spcAft>
              <a:buNone/>
            </a:pPr>
            <a:r>
              <a:rPr lang="en"/>
              <a:t>Walls &amp; ceilings</a:t>
            </a:r>
            <a:endParaRPr/>
          </a:p>
          <a:p>
            <a:pPr marL="0" lvl="0" indent="0" algn="l" rtl="0">
              <a:spcBef>
                <a:spcPts val="0"/>
              </a:spcBef>
              <a:spcAft>
                <a:spcPts val="0"/>
              </a:spcAft>
              <a:buNone/>
            </a:pPr>
            <a:r>
              <a:rPr lang="en"/>
              <a:t>Itty-bitty pieces</a:t>
            </a:r>
            <a:endParaRPr/>
          </a:p>
        </p:txBody>
      </p:sp>
      <p:sp>
        <p:nvSpPr>
          <p:cNvPr id="325" name="Google Shape;325;p38"/>
          <p:cNvSpPr txBox="1"/>
          <p:nvPr/>
        </p:nvSpPr>
        <p:spPr>
          <a:xfrm>
            <a:off x="6756425" y="1452825"/>
            <a:ext cx="2264400" cy="320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Smooth marble/stone</a:t>
            </a:r>
            <a:endParaRPr/>
          </a:p>
          <a:p>
            <a:pPr marL="0" lvl="0" indent="0" algn="l" rtl="0">
              <a:spcBef>
                <a:spcPts val="0"/>
              </a:spcBef>
              <a:spcAft>
                <a:spcPts val="0"/>
              </a:spcAft>
              <a:buNone/>
            </a:pPr>
            <a:r>
              <a:rPr lang="en"/>
              <a:t>Greek battles</a:t>
            </a:r>
            <a:endParaRPr/>
          </a:p>
          <a:p>
            <a:pPr marL="0" lvl="0" indent="0" algn="l" rtl="0">
              <a:spcBef>
                <a:spcPts val="0"/>
              </a:spcBef>
              <a:spcAft>
                <a:spcPts val="0"/>
              </a:spcAft>
              <a:buNone/>
            </a:pPr>
            <a:r>
              <a:rPr lang="en"/>
              <a:t>Tangible of the world</a:t>
            </a:r>
            <a:endParaRPr/>
          </a:p>
          <a:p>
            <a:pPr marL="0" lvl="0" indent="0" algn="l" rtl="0">
              <a:spcBef>
                <a:spcPts val="0"/>
              </a:spcBef>
              <a:spcAft>
                <a:spcPts val="0"/>
              </a:spcAft>
              <a:buNone/>
            </a:pPr>
            <a:r>
              <a:rPr lang="en"/>
              <a:t>Detailed</a:t>
            </a:r>
            <a:endParaRPr/>
          </a:p>
          <a:p>
            <a:pPr marL="0" lvl="0" indent="0" algn="l" rtl="0">
              <a:spcBef>
                <a:spcPts val="0"/>
              </a:spcBef>
              <a:spcAft>
                <a:spcPts val="0"/>
              </a:spcAft>
              <a:buNone/>
            </a:pPr>
            <a:r>
              <a:rPr lang="en"/>
              <a:t>Expression</a:t>
            </a:r>
            <a:endParaRPr/>
          </a:p>
          <a:p>
            <a:pPr marL="0" lvl="0" indent="0" algn="l" rtl="0">
              <a:spcBef>
                <a:spcPts val="0"/>
              </a:spcBef>
              <a:spcAft>
                <a:spcPts val="0"/>
              </a:spcAft>
              <a:buNone/>
            </a:pPr>
            <a:r>
              <a:rPr lang="en"/>
              <a:t>Depth</a:t>
            </a:r>
            <a:endParaRPr/>
          </a:p>
          <a:p>
            <a:pPr marL="0" lvl="0" indent="0" algn="l" rtl="0">
              <a:spcBef>
                <a:spcPts val="0"/>
              </a:spcBef>
              <a:spcAft>
                <a:spcPts val="0"/>
              </a:spcAft>
              <a:buNone/>
            </a:pPr>
            <a:r>
              <a:rPr lang="en"/>
              <a:t>Realistic</a:t>
            </a:r>
            <a:endParaRPr/>
          </a:p>
          <a:p>
            <a:pPr marL="0" lvl="0" indent="0" algn="l" rtl="0">
              <a:spcBef>
                <a:spcPts val="0"/>
              </a:spcBef>
              <a:spcAft>
                <a:spcPts val="0"/>
              </a:spcAft>
              <a:buNone/>
            </a:pPr>
            <a:r>
              <a:rPr lang="en"/>
              <a:t>Molded forms</a:t>
            </a:r>
            <a:endParaRPr/>
          </a:p>
          <a:p>
            <a:pPr marL="0" lvl="0" indent="0" algn="l" rtl="0">
              <a:spcBef>
                <a:spcPts val="0"/>
              </a:spcBef>
              <a:spcAft>
                <a:spcPts val="0"/>
              </a:spcAft>
              <a:buNone/>
            </a:pPr>
            <a:r>
              <a:rPr lang="en"/>
              <a:t>Earth tones, natural colors</a:t>
            </a:r>
            <a:endParaRPr/>
          </a:p>
          <a:p>
            <a:pPr marL="0" lvl="0" indent="0" algn="l" rtl="0">
              <a:spcBef>
                <a:spcPts val="0"/>
              </a:spcBef>
              <a:spcAft>
                <a:spcPts val="0"/>
              </a:spcAft>
              <a:buNone/>
            </a:pPr>
            <a:r>
              <a:rPr lang="en"/>
              <a:t>Limited material</a:t>
            </a:r>
            <a:endParaRPr/>
          </a:p>
          <a:p>
            <a:pPr marL="0" lvl="0" indent="0" algn="l" rtl="0">
              <a:spcBef>
                <a:spcPts val="0"/>
              </a:spcBef>
              <a:spcAft>
                <a:spcPts val="0"/>
              </a:spcAft>
              <a:buNone/>
            </a:pPr>
            <a:r>
              <a:rPr lang="en"/>
              <a:t>Floors</a:t>
            </a:r>
            <a:endParaRPr/>
          </a:p>
          <a:p>
            <a:pPr marL="0" lvl="0" indent="0" algn="l" rtl="0">
              <a:spcBef>
                <a:spcPts val="0"/>
              </a:spcBef>
              <a:spcAft>
                <a:spcPts val="0"/>
              </a:spcAft>
              <a:buNone/>
            </a:pPr>
            <a:r>
              <a:rPr lang="en"/>
              <a:t>Small pieces (fingernail)</a:t>
            </a:r>
            <a:endParaRPr/>
          </a:p>
        </p:txBody>
      </p:sp>
      <p:sp>
        <p:nvSpPr>
          <p:cNvPr id="326" name="Google Shape;326;p38"/>
          <p:cNvSpPr txBox="1"/>
          <p:nvPr/>
        </p:nvSpPr>
        <p:spPr>
          <a:xfrm>
            <a:off x="6727200" y="1079950"/>
            <a:ext cx="1945500" cy="47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ROMAN MOSAICS</a:t>
            </a:r>
            <a:endParaRPr b="1"/>
          </a:p>
        </p:txBody>
      </p:sp>
      <p:sp>
        <p:nvSpPr>
          <p:cNvPr id="327" name="Google Shape;327;p38"/>
          <p:cNvSpPr txBox="1"/>
          <p:nvPr/>
        </p:nvSpPr>
        <p:spPr>
          <a:xfrm>
            <a:off x="3438750" y="4658375"/>
            <a:ext cx="1807800" cy="306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latin typeface="Roboto"/>
                <a:ea typeface="Roboto"/>
                <a:cs typeface="Roboto"/>
                <a:sym typeface="Roboto"/>
              </a:rPr>
              <a:t>Byzantine Empress Zoe</a:t>
            </a:r>
            <a:endParaRPr sz="800"/>
          </a:p>
        </p:txBody>
      </p:sp>
      <p:pic>
        <p:nvPicPr>
          <p:cNvPr id="328" name="Google Shape;328;p38"/>
          <p:cNvPicPr preferRelativeResize="0"/>
          <p:nvPr/>
        </p:nvPicPr>
        <p:blipFill>
          <a:blip r:embed="rId6">
            <a:alphaModFix/>
          </a:blip>
          <a:stretch>
            <a:fillRect/>
          </a:stretch>
        </p:blipFill>
        <p:spPr>
          <a:xfrm>
            <a:off x="4789375" y="1156150"/>
            <a:ext cx="1937825" cy="1857672"/>
          </a:xfrm>
          <a:prstGeom prst="rect">
            <a:avLst/>
          </a:prstGeom>
          <a:noFill/>
          <a:ln>
            <a:noFill/>
          </a:ln>
        </p:spPr>
      </p:pic>
      <p:sp>
        <p:nvSpPr>
          <p:cNvPr id="329" name="Google Shape;329;p38"/>
          <p:cNvSpPr txBox="1"/>
          <p:nvPr/>
        </p:nvSpPr>
        <p:spPr>
          <a:xfrm>
            <a:off x="4765950" y="3060750"/>
            <a:ext cx="1937700" cy="23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t>Mosaic from Tunisia's Bardo Museum</a:t>
            </a:r>
            <a:endParaRPr sz="800"/>
          </a:p>
        </p:txBody>
      </p:sp>
      <p:pic>
        <p:nvPicPr>
          <p:cNvPr id="330" name="Google Shape;330;p38"/>
          <p:cNvPicPr preferRelativeResize="0"/>
          <p:nvPr/>
        </p:nvPicPr>
        <p:blipFill>
          <a:blip r:embed="rId7">
            <a:alphaModFix/>
          </a:blip>
          <a:stretch>
            <a:fillRect/>
          </a:stretch>
        </p:blipFill>
        <p:spPr>
          <a:xfrm>
            <a:off x="4765951" y="3400750"/>
            <a:ext cx="2039424" cy="147125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pic>
        <p:nvPicPr>
          <p:cNvPr id="335" name="Google Shape;335;p39"/>
          <p:cNvPicPr preferRelativeResize="0"/>
          <p:nvPr/>
        </p:nvPicPr>
        <p:blipFill>
          <a:blip r:embed="rId3">
            <a:alphaModFix/>
          </a:blip>
          <a:stretch>
            <a:fillRect/>
          </a:stretch>
        </p:blipFill>
        <p:spPr>
          <a:xfrm>
            <a:off x="4543650" y="304550"/>
            <a:ext cx="2476425" cy="1637850"/>
          </a:xfrm>
          <a:prstGeom prst="rect">
            <a:avLst/>
          </a:prstGeom>
          <a:noFill/>
          <a:ln>
            <a:noFill/>
          </a:ln>
        </p:spPr>
      </p:pic>
      <p:pic>
        <p:nvPicPr>
          <p:cNvPr id="336" name="Google Shape;336;p39"/>
          <p:cNvPicPr preferRelativeResize="0"/>
          <p:nvPr/>
        </p:nvPicPr>
        <p:blipFill>
          <a:blip r:embed="rId4">
            <a:alphaModFix/>
          </a:blip>
          <a:stretch>
            <a:fillRect/>
          </a:stretch>
        </p:blipFill>
        <p:spPr>
          <a:xfrm>
            <a:off x="4115436" y="2524156"/>
            <a:ext cx="2889242" cy="1917801"/>
          </a:xfrm>
          <a:prstGeom prst="rect">
            <a:avLst/>
          </a:prstGeom>
          <a:noFill/>
          <a:ln>
            <a:noFill/>
          </a:ln>
        </p:spPr>
      </p:pic>
      <p:pic>
        <p:nvPicPr>
          <p:cNvPr id="337" name="Google Shape;337;p39"/>
          <p:cNvPicPr preferRelativeResize="0"/>
          <p:nvPr/>
        </p:nvPicPr>
        <p:blipFill>
          <a:blip r:embed="rId5">
            <a:alphaModFix/>
          </a:blip>
          <a:stretch>
            <a:fillRect/>
          </a:stretch>
        </p:blipFill>
        <p:spPr>
          <a:xfrm>
            <a:off x="7144150" y="331862"/>
            <a:ext cx="1842726" cy="1583224"/>
          </a:xfrm>
          <a:prstGeom prst="rect">
            <a:avLst/>
          </a:prstGeom>
          <a:noFill/>
          <a:ln>
            <a:noFill/>
          </a:ln>
        </p:spPr>
      </p:pic>
      <p:pic>
        <p:nvPicPr>
          <p:cNvPr id="338" name="Google Shape;338;p39"/>
          <p:cNvPicPr preferRelativeResize="0"/>
          <p:nvPr/>
        </p:nvPicPr>
        <p:blipFill>
          <a:blip r:embed="rId6">
            <a:alphaModFix/>
          </a:blip>
          <a:stretch>
            <a:fillRect/>
          </a:stretch>
        </p:blipFill>
        <p:spPr>
          <a:xfrm>
            <a:off x="1873035" y="304550"/>
            <a:ext cx="2580239" cy="1637851"/>
          </a:xfrm>
          <a:prstGeom prst="rect">
            <a:avLst/>
          </a:prstGeom>
          <a:noFill/>
          <a:ln>
            <a:noFill/>
          </a:ln>
        </p:spPr>
      </p:pic>
      <p:pic>
        <p:nvPicPr>
          <p:cNvPr id="339" name="Google Shape;339;p39"/>
          <p:cNvPicPr preferRelativeResize="0"/>
          <p:nvPr/>
        </p:nvPicPr>
        <p:blipFill rotWithShape="1">
          <a:blip r:embed="rId7">
            <a:alphaModFix/>
          </a:blip>
          <a:srcRect b="17776"/>
          <a:stretch/>
        </p:blipFill>
        <p:spPr>
          <a:xfrm>
            <a:off x="184316" y="2539794"/>
            <a:ext cx="1750499" cy="1917801"/>
          </a:xfrm>
          <a:prstGeom prst="rect">
            <a:avLst/>
          </a:prstGeom>
          <a:noFill/>
          <a:ln>
            <a:noFill/>
          </a:ln>
        </p:spPr>
      </p:pic>
      <p:pic>
        <p:nvPicPr>
          <p:cNvPr id="340" name="Google Shape;340;p39"/>
          <p:cNvPicPr preferRelativeResize="0"/>
          <p:nvPr/>
        </p:nvPicPr>
        <p:blipFill>
          <a:blip r:embed="rId8">
            <a:alphaModFix/>
          </a:blip>
          <a:stretch>
            <a:fillRect/>
          </a:stretch>
        </p:blipFill>
        <p:spPr>
          <a:xfrm>
            <a:off x="7133258" y="2539779"/>
            <a:ext cx="1853618" cy="1917795"/>
          </a:xfrm>
          <a:prstGeom prst="rect">
            <a:avLst/>
          </a:prstGeom>
          <a:noFill/>
          <a:ln>
            <a:noFill/>
          </a:ln>
        </p:spPr>
      </p:pic>
      <p:pic>
        <p:nvPicPr>
          <p:cNvPr id="341" name="Google Shape;341;p39"/>
          <p:cNvPicPr preferRelativeResize="0"/>
          <p:nvPr/>
        </p:nvPicPr>
        <p:blipFill>
          <a:blip r:embed="rId9">
            <a:alphaModFix/>
          </a:blip>
          <a:stretch>
            <a:fillRect/>
          </a:stretch>
        </p:blipFill>
        <p:spPr>
          <a:xfrm>
            <a:off x="2082838" y="2540769"/>
            <a:ext cx="1915812" cy="1915824"/>
          </a:xfrm>
          <a:prstGeom prst="rect">
            <a:avLst/>
          </a:prstGeom>
          <a:noFill/>
          <a:ln>
            <a:noFill/>
          </a:ln>
        </p:spPr>
      </p:pic>
      <p:pic>
        <p:nvPicPr>
          <p:cNvPr id="342" name="Google Shape;342;p39"/>
          <p:cNvPicPr preferRelativeResize="0"/>
          <p:nvPr/>
        </p:nvPicPr>
        <p:blipFill>
          <a:blip r:embed="rId10">
            <a:alphaModFix/>
          </a:blip>
          <a:stretch>
            <a:fillRect/>
          </a:stretch>
        </p:blipFill>
        <p:spPr>
          <a:xfrm>
            <a:off x="184300" y="304551"/>
            <a:ext cx="1582459" cy="1637850"/>
          </a:xfrm>
          <a:prstGeom prst="rect">
            <a:avLst/>
          </a:prstGeom>
          <a:noFill/>
          <a:ln>
            <a:noFill/>
          </a:ln>
        </p:spPr>
      </p:pic>
      <p:sp>
        <p:nvSpPr>
          <p:cNvPr id="343" name="Google Shape;343;p39"/>
          <p:cNvSpPr txBox="1"/>
          <p:nvPr/>
        </p:nvSpPr>
        <p:spPr>
          <a:xfrm>
            <a:off x="108075" y="228350"/>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FFFF"/>
                </a:solidFill>
              </a:rPr>
              <a:t>1</a:t>
            </a:r>
            <a:endParaRPr sz="3600">
              <a:solidFill>
                <a:srgbClr val="FFFFFF"/>
              </a:solidFill>
            </a:endParaRPr>
          </a:p>
        </p:txBody>
      </p:sp>
      <p:sp>
        <p:nvSpPr>
          <p:cNvPr id="344" name="Google Shape;344;p39"/>
          <p:cNvSpPr txBox="1"/>
          <p:nvPr/>
        </p:nvSpPr>
        <p:spPr>
          <a:xfrm>
            <a:off x="1873025" y="221875"/>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FFFF"/>
                </a:solidFill>
              </a:rPr>
              <a:t>2</a:t>
            </a:r>
            <a:endParaRPr sz="3600">
              <a:solidFill>
                <a:srgbClr val="FFFFFF"/>
              </a:solidFill>
            </a:endParaRPr>
          </a:p>
        </p:txBody>
      </p:sp>
      <p:sp>
        <p:nvSpPr>
          <p:cNvPr id="345" name="Google Shape;345;p39"/>
          <p:cNvSpPr txBox="1"/>
          <p:nvPr/>
        </p:nvSpPr>
        <p:spPr>
          <a:xfrm>
            <a:off x="4527675" y="228350"/>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FFFF"/>
                </a:solidFill>
              </a:rPr>
              <a:t>3</a:t>
            </a:r>
            <a:endParaRPr sz="3600">
              <a:solidFill>
                <a:srgbClr val="FFFFFF"/>
              </a:solidFill>
            </a:endParaRPr>
          </a:p>
        </p:txBody>
      </p:sp>
      <p:sp>
        <p:nvSpPr>
          <p:cNvPr id="346" name="Google Shape;346;p39"/>
          <p:cNvSpPr txBox="1"/>
          <p:nvPr/>
        </p:nvSpPr>
        <p:spPr>
          <a:xfrm>
            <a:off x="7130825" y="221875"/>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FFFF"/>
                </a:solidFill>
              </a:rPr>
              <a:t>4</a:t>
            </a:r>
            <a:endParaRPr sz="3600">
              <a:solidFill>
                <a:srgbClr val="FFFFFF"/>
              </a:solidFill>
            </a:endParaRPr>
          </a:p>
        </p:txBody>
      </p:sp>
      <p:sp>
        <p:nvSpPr>
          <p:cNvPr id="347" name="Google Shape;347;p39"/>
          <p:cNvSpPr txBox="1"/>
          <p:nvPr/>
        </p:nvSpPr>
        <p:spPr>
          <a:xfrm>
            <a:off x="184275" y="2438150"/>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FFFF"/>
                </a:solidFill>
              </a:rPr>
              <a:t>5</a:t>
            </a:r>
            <a:endParaRPr sz="3600">
              <a:solidFill>
                <a:srgbClr val="FFFFFF"/>
              </a:solidFill>
            </a:endParaRPr>
          </a:p>
        </p:txBody>
      </p:sp>
      <p:sp>
        <p:nvSpPr>
          <p:cNvPr id="348" name="Google Shape;348;p39"/>
          <p:cNvSpPr txBox="1"/>
          <p:nvPr/>
        </p:nvSpPr>
        <p:spPr>
          <a:xfrm>
            <a:off x="2101625" y="2431675"/>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FFFF"/>
                </a:solidFill>
              </a:rPr>
              <a:t>6</a:t>
            </a:r>
            <a:endParaRPr sz="3600">
              <a:solidFill>
                <a:srgbClr val="FFFFFF"/>
              </a:solidFill>
            </a:endParaRPr>
          </a:p>
        </p:txBody>
      </p:sp>
      <p:sp>
        <p:nvSpPr>
          <p:cNvPr id="349" name="Google Shape;349;p39"/>
          <p:cNvSpPr txBox="1"/>
          <p:nvPr/>
        </p:nvSpPr>
        <p:spPr>
          <a:xfrm>
            <a:off x="4146675" y="2438150"/>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FFFF"/>
                </a:solidFill>
              </a:rPr>
              <a:t>7</a:t>
            </a:r>
            <a:endParaRPr sz="3600">
              <a:solidFill>
                <a:srgbClr val="FFFFFF"/>
              </a:solidFill>
            </a:endParaRPr>
          </a:p>
        </p:txBody>
      </p:sp>
      <p:sp>
        <p:nvSpPr>
          <p:cNvPr id="350" name="Google Shape;350;p39"/>
          <p:cNvSpPr txBox="1"/>
          <p:nvPr/>
        </p:nvSpPr>
        <p:spPr>
          <a:xfrm>
            <a:off x="7130825" y="2431675"/>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FFFF"/>
                </a:solidFill>
              </a:rPr>
              <a:t>8</a:t>
            </a:r>
            <a:endParaRPr sz="3600">
              <a:solidFill>
                <a:srgbClr val="FFFFFF"/>
              </a:solidFill>
            </a:endParaRPr>
          </a:p>
        </p:txBody>
      </p:sp>
      <p:sp>
        <p:nvSpPr>
          <p:cNvPr id="351" name="Google Shape;351;p39"/>
          <p:cNvSpPr txBox="1"/>
          <p:nvPr/>
        </p:nvSpPr>
        <p:spPr>
          <a:xfrm>
            <a:off x="2544425" y="1792300"/>
            <a:ext cx="3902400" cy="91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a:t>B</a:t>
            </a:r>
            <a:r>
              <a:rPr lang="en" sz="2400"/>
              <a:t>yzantine</a:t>
            </a:r>
            <a:r>
              <a:rPr lang="en" sz="4800"/>
              <a:t> </a:t>
            </a:r>
            <a:r>
              <a:rPr lang="en" sz="3600"/>
              <a:t>vs</a:t>
            </a:r>
            <a:r>
              <a:rPr lang="en" sz="4800"/>
              <a:t> R</a:t>
            </a:r>
            <a:r>
              <a:rPr lang="en" sz="2400"/>
              <a:t>oman</a:t>
            </a:r>
            <a:endParaRPr sz="24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pic>
        <p:nvPicPr>
          <p:cNvPr id="356" name="Google Shape;356;p40"/>
          <p:cNvPicPr preferRelativeResize="0"/>
          <p:nvPr/>
        </p:nvPicPr>
        <p:blipFill>
          <a:blip r:embed="rId3">
            <a:alphaModFix/>
          </a:blip>
          <a:stretch>
            <a:fillRect/>
          </a:stretch>
        </p:blipFill>
        <p:spPr>
          <a:xfrm>
            <a:off x="4543650" y="304550"/>
            <a:ext cx="2476425" cy="1637850"/>
          </a:xfrm>
          <a:prstGeom prst="rect">
            <a:avLst/>
          </a:prstGeom>
          <a:noFill/>
          <a:ln>
            <a:noFill/>
          </a:ln>
        </p:spPr>
      </p:pic>
      <p:sp>
        <p:nvSpPr>
          <p:cNvPr id="357" name="Google Shape;357;p40"/>
          <p:cNvSpPr txBox="1"/>
          <p:nvPr/>
        </p:nvSpPr>
        <p:spPr>
          <a:xfrm>
            <a:off x="4466125" y="1911400"/>
            <a:ext cx="2394900" cy="24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highlight>
                  <a:srgbClr val="FFFFFF"/>
                </a:highlight>
              </a:rPr>
              <a:t>Emperor Justinian Mosaic, San Vitale, Ravenna, c. 546-56</a:t>
            </a:r>
            <a:endParaRPr sz="800"/>
          </a:p>
        </p:txBody>
      </p:sp>
      <p:pic>
        <p:nvPicPr>
          <p:cNvPr id="358" name="Google Shape;358;p40"/>
          <p:cNvPicPr preferRelativeResize="0"/>
          <p:nvPr/>
        </p:nvPicPr>
        <p:blipFill>
          <a:blip r:embed="rId4">
            <a:alphaModFix/>
          </a:blip>
          <a:stretch>
            <a:fillRect/>
          </a:stretch>
        </p:blipFill>
        <p:spPr>
          <a:xfrm>
            <a:off x="4115436" y="2524156"/>
            <a:ext cx="2889242" cy="1917801"/>
          </a:xfrm>
          <a:prstGeom prst="rect">
            <a:avLst/>
          </a:prstGeom>
          <a:noFill/>
          <a:ln>
            <a:noFill/>
          </a:ln>
        </p:spPr>
      </p:pic>
      <p:sp>
        <p:nvSpPr>
          <p:cNvPr id="359" name="Google Shape;359;p40"/>
          <p:cNvSpPr txBox="1"/>
          <p:nvPr/>
        </p:nvSpPr>
        <p:spPr>
          <a:xfrm>
            <a:off x="1990663" y="4434938"/>
            <a:ext cx="2476500" cy="59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latin typeface="Roboto"/>
                <a:ea typeface="Roboto"/>
                <a:cs typeface="Roboto"/>
                <a:sym typeface="Roboto"/>
              </a:rPr>
              <a:t>Byzantine mosaics in the church of Santa Prassede, Rome</a:t>
            </a:r>
            <a:endParaRPr sz="800"/>
          </a:p>
        </p:txBody>
      </p:sp>
      <p:pic>
        <p:nvPicPr>
          <p:cNvPr id="360" name="Google Shape;360;p40"/>
          <p:cNvPicPr preferRelativeResize="0"/>
          <p:nvPr/>
        </p:nvPicPr>
        <p:blipFill>
          <a:blip r:embed="rId5">
            <a:alphaModFix/>
          </a:blip>
          <a:stretch>
            <a:fillRect/>
          </a:stretch>
        </p:blipFill>
        <p:spPr>
          <a:xfrm>
            <a:off x="7144150" y="331862"/>
            <a:ext cx="1842726" cy="1583224"/>
          </a:xfrm>
          <a:prstGeom prst="rect">
            <a:avLst/>
          </a:prstGeom>
          <a:noFill/>
          <a:ln>
            <a:noFill/>
          </a:ln>
        </p:spPr>
      </p:pic>
      <p:sp>
        <p:nvSpPr>
          <p:cNvPr id="361" name="Google Shape;361;p40"/>
          <p:cNvSpPr txBox="1"/>
          <p:nvPr/>
        </p:nvSpPr>
        <p:spPr>
          <a:xfrm>
            <a:off x="7110450" y="1896050"/>
            <a:ext cx="1902600" cy="39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latin typeface="Roboto"/>
                <a:ea typeface="Roboto"/>
                <a:cs typeface="Roboto"/>
                <a:sym typeface="Roboto"/>
              </a:rPr>
              <a:t>Mosaic with a Peacock and Flowers, 3rd–4th century. Roman or Byzantine</a:t>
            </a:r>
            <a:endParaRPr sz="800"/>
          </a:p>
        </p:txBody>
      </p:sp>
      <p:pic>
        <p:nvPicPr>
          <p:cNvPr id="362" name="Google Shape;362;p40"/>
          <p:cNvPicPr preferRelativeResize="0"/>
          <p:nvPr/>
        </p:nvPicPr>
        <p:blipFill>
          <a:blip r:embed="rId6">
            <a:alphaModFix/>
          </a:blip>
          <a:stretch>
            <a:fillRect/>
          </a:stretch>
        </p:blipFill>
        <p:spPr>
          <a:xfrm>
            <a:off x="1873035" y="304550"/>
            <a:ext cx="2580239" cy="1637851"/>
          </a:xfrm>
          <a:prstGeom prst="rect">
            <a:avLst/>
          </a:prstGeom>
          <a:noFill/>
          <a:ln>
            <a:noFill/>
          </a:ln>
        </p:spPr>
      </p:pic>
      <p:sp>
        <p:nvSpPr>
          <p:cNvPr id="363" name="Google Shape;363;p40"/>
          <p:cNvSpPr txBox="1"/>
          <p:nvPr/>
        </p:nvSpPr>
        <p:spPr>
          <a:xfrm>
            <a:off x="1873025" y="1959100"/>
            <a:ext cx="2542500" cy="30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latin typeface="Roboto"/>
                <a:ea typeface="Roboto"/>
                <a:cs typeface="Roboto"/>
                <a:sym typeface="Roboto"/>
              </a:rPr>
              <a:t>Villa Romana del Casale</a:t>
            </a:r>
            <a:endParaRPr sz="800"/>
          </a:p>
        </p:txBody>
      </p:sp>
      <p:pic>
        <p:nvPicPr>
          <p:cNvPr id="364" name="Google Shape;364;p40"/>
          <p:cNvPicPr preferRelativeResize="0"/>
          <p:nvPr/>
        </p:nvPicPr>
        <p:blipFill rotWithShape="1">
          <a:blip r:embed="rId7">
            <a:alphaModFix/>
          </a:blip>
          <a:srcRect b="17776"/>
          <a:stretch/>
        </p:blipFill>
        <p:spPr>
          <a:xfrm>
            <a:off x="183616" y="2539769"/>
            <a:ext cx="1750499" cy="1917801"/>
          </a:xfrm>
          <a:prstGeom prst="rect">
            <a:avLst/>
          </a:prstGeom>
          <a:noFill/>
          <a:ln>
            <a:noFill/>
          </a:ln>
        </p:spPr>
      </p:pic>
      <p:pic>
        <p:nvPicPr>
          <p:cNvPr id="365" name="Google Shape;365;p40"/>
          <p:cNvPicPr preferRelativeResize="0"/>
          <p:nvPr/>
        </p:nvPicPr>
        <p:blipFill>
          <a:blip r:embed="rId8">
            <a:alphaModFix/>
          </a:blip>
          <a:stretch>
            <a:fillRect/>
          </a:stretch>
        </p:blipFill>
        <p:spPr>
          <a:xfrm>
            <a:off x="7133258" y="2539779"/>
            <a:ext cx="1853618" cy="1917795"/>
          </a:xfrm>
          <a:prstGeom prst="rect">
            <a:avLst/>
          </a:prstGeom>
          <a:noFill/>
          <a:ln>
            <a:noFill/>
          </a:ln>
        </p:spPr>
      </p:pic>
      <p:sp>
        <p:nvSpPr>
          <p:cNvPr id="366" name="Google Shape;366;p40"/>
          <p:cNvSpPr txBox="1"/>
          <p:nvPr/>
        </p:nvSpPr>
        <p:spPr>
          <a:xfrm>
            <a:off x="7003325" y="4439975"/>
            <a:ext cx="1992000" cy="30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i="1">
                <a:solidFill>
                  <a:srgbClr val="767676"/>
                </a:solidFill>
                <a:highlight>
                  <a:srgbClr val="FFFFFF"/>
                </a:highlight>
              </a:rPr>
              <a:t>Roman tile mosaic depicting food items from a Tor Marancia villa, c. 2nd century CE</a:t>
            </a:r>
            <a:endParaRPr sz="800"/>
          </a:p>
        </p:txBody>
      </p:sp>
      <p:sp>
        <p:nvSpPr>
          <p:cNvPr id="367" name="Google Shape;367;p40"/>
          <p:cNvSpPr txBox="1"/>
          <p:nvPr/>
        </p:nvSpPr>
        <p:spPr>
          <a:xfrm>
            <a:off x="200775" y="4468475"/>
            <a:ext cx="1444200" cy="24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solidFill>
                  <a:srgbClr val="333333"/>
                </a:solidFill>
                <a:highlight>
                  <a:srgbClr val="FCFFF5"/>
                </a:highlight>
              </a:rPr>
              <a:t>Antioch Mosaic</a:t>
            </a:r>
            <a:endParaRPr sz="800"/>
          </a:p>
        </p:txBody>
      </p:sp>
      <p:pic>
        <p:nvPicPr>
          <p:cNvPr id="368" name="Google Shape;368;p40"/>
          <p:cNvPicPr preferRelativeResize="0"/>
          <p:nvPr/>
        </p:nvPicPr>
        <p:blipFill>
          <a:blip r:embed="rId9">
            <a:alphaModFix/>
          </a:blip>
          <a:stretch>
            <a:fillRect/>
          </a:stretch>
        </p:blipFill>
        <p:spPr>
          <a:xfrm>
            <a:off x="2066875" y="2540757"/>
            <a:ext cx="1915812" cy="1915824"/>
          </a:xfrm>
          <a:prstGeom prst="rect">
            <a:avLst/>
          </a:prstGeom>
          <a:noFill/>
          <a:ln>
            <a:noFill/>
          </a:ln>
        </p:spPr>
      </p:pic>
      <p:pic>
        <p:nvPicPr>
          <p:cNvPr id="369" name="Google Shape;369;p40"/>
          <p:cNvPicPr preferRelativeResize="0"/>
          <p:nvPr/>
        </p:nvPicPr>
        <p:blipFill>
          <a:blip r:embed="rId10">
            <a:alphaModFix/>
          </a:blip>
          <a:stretch>
            <a:fillRect/>
          </a:stretch>
        </p:blipFill>
        <p:spPr>
          <a:xfrm>
            <a:off x="184300" y="304551"/>
            <a:ext cx="1582459" cy="1637850"/>
          </a:xfrm>
          <a:prstGeom prst="rect">
            <a:avLst/>
          </a:prstGeom>
          <a:noFill/>
          <a:ln>
            <a:noFill/>
          </a:ln>
        </p:spPr>
      </p:pic>
      <p:sp>
        <p:nvSpPr>
          <p:cNvPr id="370" name="Google Shape;370;p40"/>
          <p:cNvSpPr txBox="1"/>
          <p:nvPr/>
        </p:nvSpPr>
        <p:spPr>
          <a:xfrm>
            <a:off x="184275" y="1942400"/>
            <a:ext cx="1582500" cy="30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t>Medieval Byzantine mosaics in. St Mark's Basilica, Venice.</a:t>
            </a:r>
            <a:endParaRPr sz="800"/>
          </a:p>
        </p:txBody>
      </p:sp>
      <p:sp>
        <p:nvSpPr>
          <p:cNvPr id="371" name="Google Shape;371;p40"/>
          <p:cNvSpPr txBox="1"/>
          <p:nvPr/>
        </p:nvSpPr>
        <p:spPr>
          <a:xfrm>
            <a:off x="108075" y="228350"/>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FFFF"/>
                </a:solidFill>
              </a:rPr>
              <a:t>1</a:t>
            </a:r>
            <a:endParaRPr sz="3600">
              <a:solidFill>
                <a:srgbClr val="FFFFFF"/>
              </a:solidFill>
            </a:endParaRPr>
          </a:p>
        </p:txBody>
      </p:sp>
      <p:sp>
        <p:nvSpPr>
          <p:cNvPr id="372" name="Google Shape;372;p40"/>
          <p:cNvSpPr txBox="1"/>
          <p:nvPr/>
        </p:nvSpPr>
        <p:spPr>
          <a:xfrm>
            <a:off x="1873025" y="221875"/>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FFFF"/>
                </a:solidFill>
              </a:rPr>
              <a:t>2</a:t>
            </a:r>
            <a:endParaRPr sz="3600">
              <a:solidFill>
                <a:srgbClr val="FFFFFF"/>
              </a:solidFill>
            </a:endParaRPr>
          </a:p>
        </p:txBody>
      </p:sp>
      <p:sp>
        <p:nvSpPr>
          <p:cNvPr id="373" name="Google Shape;373;p40"/>
          <p:cNvSpPr txBox="1"/>
          <p:nvPr/>
        </p:nvSpPr>
        <p:spPr>
          <a:xfrm>
            <a:off x="4527675" y="228350"/>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FFFF"/>
                </a:solidFill>
              </a:rPr>
              <a:t>3</a:t>
            </a:r>
            <a:endParaRPr sz="3600">
              <a:solidFill>
                <a:srgbClr val="FFFFFF"/>
              </a:solidFill>
            </a:endParaRPr>
          </a:p>
        </p:txBody>
      </p:sp>
      <p:sp>
        <p:nvSpPr>
          <p:cNvPr id="374" name="Google Shape;374;p40"/>
          <p:cNvSpPr txBox="1"/>
          <p:nvPr/>
        </p:nvSpPr>
        <p:spPr>
          <a:xfrm>
            <a:off x="7130825" y="221875"/>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FFFF"/>
                </a:solidFill>
              </a:rPr>
              <a:t>4</a:t>
            </a:r>
            <a:endParaRPr sz="3600">
              <a:solidFill>
                <a:srgbClr val="FFFFFF"/>
              </a:solidFill>
            </a:endParaRPr>
          </a:p>
        </p:txBody>
      </p:sp>
      <p:sp>
        <p:nvSpPr>
          <p:cNvPr id="375" name="Google Shape;375;p40"/>
          <p:cNvSpPr txBox="1"/>
          <p:nvPr/>
        </p:nvSpPr>
        <p:spPr>
          <a:xfrm>
            <a:off x="184275" y="2438150"/>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FFFF"/>
                </a:solidFill>
              </a:rPr>
              <a:t>5</a:t>
            </a:r>
            <a:endParaRPr sz="3600">
              <a:solidFill>
                <a:srgbClr val="FFFFFF"/>
              </a:solidFill>
            </a:endParaRPr>
          </a:p>
        </p:txBody>
      </p:sp>
      <p:sp>
        <p:nvSpPr>
          <p:cNvPr id="376" name="Google Shape;376;p40"/>
          <p:cNvSpPr txBox="1"/>
          <p:nvPr/>
        </p:nvSpPr>
        <p:spPr>
          <a:xfrm>
            <a:off x="2101625" y="2431675"/>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FFFF"/>
                </a:solidFill>
              </a:rPr>
              <a:t>6</a:t>
            </a:r>
            <a:endParaRPr sz="3600">
              <a:solidFill>
                <a:srgbClr val="FFFFFF"/>
              </a:solidFill>
            </a:endParaRPr>
          </a:p>
        </p:txBody>
      </p:sp>
      <p:sp>
        <p:nvSpPr>
          <p:cNvPr id="377" name="Google Shape;377;p40"/>
          <p:cNvSpPr txBox="1"/>
          <p:nvPr/>
        </p:nvSpPr>
        <p:spPr>
          <a:xfrm>
            <a:off x="4146675" y="2438150"/>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FFFF"/>
                </a:solidFill>
              </a:rPr>
              <a:t>7</a:t>
            </a:r>
            <a:endParaRPr sz="3600">
              <a:solidFill>
                <a:srgbClr val="FFFFFF"/>
              </a:solidFill>
            </a:endParaRPr>
          </a:p>
        </p:txBody>
      </p:sp>
      <p:sp>
        <p:nvSpPr>
          <p:cNvPr id="378" name="Google Shape;378;p40"/>
          <p:cNvSpPr txBox="1"/>
          <p:nvPr/>
        </p:nvSpPr>
        <p:spPr>
          <a:xfrm>
            <a:off x="7130825" y="2431675"/>
            <a:ext cx="578400" cy="8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FFFFFF"/>
                </a:solidFill>
              </a:rPr>
              <a:t>8</a:t>
            </a:r>
            <a:endParaRPr sz="3600">
              <a:solidFill>
                <a:srgbClr val="FFFFFF"/>
              </a:solidFill>
            </a:endParaRPr>
          </a:p>
        </p:txBody>
      </p:sp>
      <p:sp>
        <p:nvSpPr>
          <p:cNvPr id="379" name="Google Shape;379;p40"/>
          <p:cNvSpPr txBox="1"/>
          <p:nvPr/>
        </p:nvSpPr>
        <p:spPr>
          <a:xfrm>
            <a:off x="607875" y="511613"/>
            <a:ext cx="936300" cy="91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7200" dirty="0">
                <a:solidFill>
                  <a:srgbClr val="00FFFF"/>
                </a:solidFill>
              </a:rPr>
              <a:t>B</a:t>
            </a:r>
            <a:endParaRPr sz="7200" dirty="0">
              <a:solidFill>
                <a:srgbClr val="00FFFF"/>
              </a:solidFill>
            </a:endParaRPr>
          </a:p>
        </p:txBody>
      </p:sp>
      <p:sp>
        <p:nvSpPr>
          <p:cNvPr id="380" name="Google Shape;380;p40"/>
          <p:cNvSpPr txBox="1"/>
          <p:nvPr/>
        </p:nvSpPr>
        <p:spPr>
          <a:xfrm>
            <a:off x="2665275" y="511613"/>
            <a:ext cx="936300" cy="91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200">
                <a:solidFill>
                  <a:srgbClr val="00FFFF"/>
                </a:solidFill>
              </a:rPr>
              <a:t>R</a:t>
            </a:r>
            <a:endParaRPr sz="7200">
              <a:solidFill>
                <a:srgbClr val="00FFFF"/>
              </a:solidFill>
            </a:endParaRPr>
          </a:p>
        </p:txBody>
      </p:sp>
      <p:sp>
        <p:nvSpPr>
          <p:cNvPr id="381" name="Google Shape;381;p40"/>
          <p:cNvSpPr txBox="1"/>
          <p:nvPr/>
        </p:nvSpPr>
        <p:spPr>
          <a:xfrm>
            <a:off x="5408475" y="511613"/>
            <a:ext cx="936300" cy="91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200">
                <a:solidFill>
                  <a:srgbClr val="00FFFF"/>
                </a:solidFill>
              </a:rPr>
              <a:t>B</a:t>
            </a:r>
            <a:endParaRPr sz="7200">
              <a:solidFill>
                <a:srgbClr val="00FFFF"/>
              </a:solidFill>
            </a:endParaRPr>
          </a:p>
        </p:txBody>
      </p:sp>
      <p:sp>
        <p:nvSpPr>
          <p:cNvPr id="382" name="Google Shape;382;p40"/>
          <p:cNvSpPr txBox="1"/>
          <p:nvPr/>
        </p:nvSpPr>
        <p:spPr>
          <a:xfrm>
            <a:off x="7618275" y="511613"/>
            <a:ext cx="936300" cy="91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200">
                <a:solidFill>
                  <a:srgbClr val="00FFFF"/>
                </a:solidFill>
              </a:rPr>
              <a:t>R</a:t>
            </a:r>
            <a:endParaRPr sz="7200">
              <a:solidFill>
                <a:srgbClr val="00FFFF"/>
              </a:solidFill>
            </a:endParaRPr>
          </a:p>
        </p:txBody>
      </p:sp>
      <p:sp>
        <p:nvSpPr>
          <p:cNvPr id="383" name="Google Shape;383;p40"/>
          <p:cNvSpPr txBox="1"/>
          <p:nvPr/>
        </p:nvSpPr>
        <p:spPr>
          <a:xfrm>
            <a:off x="683325" y="2886813"/>
            <a:ext cx="936300" cy="91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200">
                <a:solidFill>
                  <a:srgbClr val="00FFFF"/>
                </a:solidFill>
              </a:rPr>
              <a:t>R</a:t>
            </a:r>
            <a:endParaRPr sz="7200">
              <a:solidFill>
                <a:srgbClr val="00FFFF"/>
              </a:solidFill>
            </a:endParaRPr>
          </a:p>
        </p:txBody>
      </p:sp>
      <p:sp>
        <p:nvSpPr>
          <p:cNvPr id="384" name="Google Shape;384;p40"/>
          <p:cNvSpPr txBox="1"/>
          <p:nvPr/>
        </p:nvSpPr>
        <p:spPr>
          <a:xfrm>
            <a:off x="2490450" y="2890413"/>
            <a:ext cx="936300" cy="91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200">
                <a:solidFill>
                  <a:srgbClr val="00FFFF"/>
                </a:solidFill>
              </a:rPr>
              <a:t>B</a:t>
            </a:r>
            <a:endParaRPr sz="7200">
              <a:solidFill>
                <a:srgbClr val="00FFFF"/>
              </a:solidFill>
            </a:endParaRPr>
          </a:p>
        </p:txBody>
      </p:sp>
      <p:sp>
        <p:nvSpPr>
          <p:cNvPr id="385" name="Google Shape;385;p40"/>
          <p:cNvSpPr txBox="1"/>
          <p:nvPr/>
        </p:nvSpPr>
        <p:spPr>
          <a:xfrm>
            <a:off x="5103675" y="2873813"/>
            <a:ext cx="936300" cy="91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200">
                <a:solidFill>
                  <a:srgbClr val="00FFFF"/>
                </a:solidFill>
              </a:rPr>
              <a:t>B</a:t>
            </a:r>
            <a:endParaRPr sz="7200">
              <a:solidFill>
                <a:srgbClr val="00FFFF"/>
              </a:solidFill>
            </a:endParaRPr>
          </a:p>
        </p:txBody>
      </p:sp>
      <p:sp>
        <p:nvSpPr>
          <p:cNvPr id="386" name="Google Shape;386;p40"/>
          <p:cNvSpPr txBox="1"/>
          <p:nvPr/>
        </p:nvSpPr>
        <p:spPr>
          <a:xfrm>
            <a:off x="7618275" y="2873813"/>
            <a:ext cx="936300" cy="91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200">
                <a:solidFill>
                  <a:srgbClr val="00FFFF"/>
                </a:solidFill>
              </a:rPr>
              <a:t>R</a:t>
            </a:r>
            <a:endParaRPr sz="7200">
              <a:solidFill>
                <a:srgbClr val="00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9"/>
                                        </p:tgtEl>
                                        <p:attrNameLst>
                                          <p:attrName>style.visibility</p:attrName>
                                        </p:attrNameLst>
                                      </p:cBhvr>
                                      <p:to>
                                        <p:strVal val="visible"/>
                                      </p:to>
                                    </p:set>
                                    <p:animEffect transition="in" filter="fade">
                                      <p:cBhvr>
                                        <p:cTn id="7" dur="1000"/>
                                        <p:tgtEl>
                                          <p:spTgt spid="379"/>
                                        </p:tgtEl>
                                      </p:cBhvr>
                                    </p:animEffect>
                                  </p:childTnLst>
                                </p:cTn>
                              </p:par>
                              <p:par>
                                <p:cTn id="8" presetID="10" presetClass="entr" presetSubtype="0" fill="hold" nodeType="withEffect">
                                  <p:stCondLst>
                                    <p:cond delay="0"/>
                                  </p:stCondLst>
                                  <p:childTnLst>
                                    <p:set>
                                      <p:cBhvr>
                                        <p:cTn id="9" dur="1" fill="hold">
                                          <p:stCondLst>
                                            <p:cond delay="0"/>
                                          </p:stCondLst>
                                        </p:cTn>
                                        <p:tgtEl>
                                          <p:spTgt spid="370"/>
                                        </p:tgtEl>
                                        <p:attrNameLst>
                                          <p:attrName>style.visibility</p:attrName>
                                        </p:attrNameLst>
                                      </p:cBhvr>
                                      <p:to>
                                        <p:strVal val="visible"/>
                                      </p:to>
                                    </p:set>
                                    <p:animEffect transition="in" filter="fade">
                                      <p:cBhvr>
                                        <p:cTn id="10" dur="1000"/>
                                        <p:tgtEl>
                                          <p:spTgt spid="37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80"/>
                                        </p:tgtEl>
                                        <p:attrNameLst>
                                          <p:attrName>style.visibility</p:attrName>
                                        </p:attrNameLst>
                                      </p:cBhvr>
                                      <p:to>
                                        <p:strVal val="visible"/>
                                      </p:to>
                                    </p:set>
                                    <p:animEffect transition="in" filter="fade">
                                      <p:cBhvr>
                                        <p:cTn id="15" dur="1000"/>
                                        <p:tgtEl>
                                          <p:spTgt spid="380"/>
                                        </p:tgtEl>
                                      </p:cBhvr>
                                    </p:animEffect>
                                  </p:childTnLst>
                                </p:cTn>
                              </p:par>
                              <p:par>
                                <p:cTn id="16" presetID="10" presetClass="entr" presetSubtype="0" fill="hold" nodeType="withEffect">
                                  <p:stCondLst>
                                    <p:cond delay="0"/>
                                  </p:stCondLst>
                                  <p:childTnLst>
                                    <p:set>
                                      <p:cBhvr>
                                        <p:cTn id="17" dur="1" fill="hold">
                                          <p:stCondLst>
                                            <p:cond delay="0"/>
                                          </p:stCondLst>
                                        </p:cTn>
                                        <p:tgtEl>
                                          <p:spTgt spid="363"/>
                                        </p:tgtEl>
                                        <p:attrNameLst>
                                          <p:attrName>style.visibility</p:attrName>
                                        </p:attrNameLst>
                                      </p:cBhvr>
                                      <p:to>
                                        <p:strVal val="visible"/>
                                      </p:to>
                                    </p:set>
                                    <p:animEffect transition="in" filter="fade">
                                      <p:cBhvr>
                                        <p:cTn id="18" dur="1000"/>
                                        <p:tgtEl>
                                          <p:spTgt spid="36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81"/>
                                        </p:tgtEl>
                                        <p:attrNameLst>
                                          <p:attrName>style.visibility</p:attrName>
                                        </p:attrNameLst>
                                      </p:cBhvr>
                                      <p:to>
                                        <p:strVal val="visible"/>
                                      </p:to>
                                    </p:set>
                                    <p:animEffect transition="in" filter="fade">
                                      <p:cBhvr>
                                        <p:cTn id="23" dur="1000"/>
                                        <p:tgtEl>
                                          <p:spTgt spid="381"/>
                                        </p:tgtEl>
                                      </p:cBhvr>
                                    </p:animEffect>
                                  </p:childTnLst>
                                </p:cTn>
                              </p:par>
                              <p:par>
                                <p:cTn id="24" presetID="10" presetClass="entr" presetSubtype="0" fill="hold" nodeType="withEffect">
                                  <p:stCondLst>
                                    <p:cond delay="0"/>
                                  </p:stCondLst>
                                  <p:childTnLst>
                                    <p:set>
                                      <p:cBhvr>
                                        <p:cTn id="25" dur="1" fill="hold">
                                          <p:stCondLst>
                                            <p:cond delay="0"/>
                                          </p:stCondLst>
                                        </p:cTn>
                                        <p:tgtEl>
                                          <p:spTgt spid="357"/>
                                        </p:tgtEl>
                                        <p:attrNameLst>
                                          <p:attrName>style.visibility</p:attrName>
                                        </p:attrNameLst>
                                      </p:cBhvr>
                                      <p:to>
                                        <p:strVal val="visible"/>
                                      </p:to>
                                    </p:set>
                                    <p:animEffect transition="in" filter="fade">
                                      <p:cBhvr>
                                        <p:cTn id="26" dur="1000"/>
                                        <p:tgtEl>
                                          <p:spTgt spid="35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61"/>
                                        </p:tgtEl>
                                        <p:attrNameLst>
                                          <p:attrName>style.visibility</p:attrName>
                                        </p:attrNameLst>
                                      </p:cBhvr>
                                      <p:to>
                                        <p:strVal val="visible"/>
                                      </p:to>
                                    </p:set>
                                    <p:animEffect transition="in" filter="fade">
                                      <p:cBhvr>
                                        <p:cTn id="31" dur="1000"/>
                                        <p:tgtEl>
                                          <p:spTgt spid="361"/>
                                        </p:tgtEl>
                                      </p:cBhvr>
                                    </p:animEffect>
                                  </p:childTnLst>
                                </p:cTn>
                              </p:par>
                              <p:par>
                                <p:cTn id="32" presetID="10" presetClass="entr" presetSubtype="0" fill="hold" nodeType="withEffect">
                                  <p:stCondLst>
                                    <p:cond delay="0"/>
                                  </p:stCondLst>
                                  <p:childTnLst>
                                    <p:set>
                                      <p:cBhvr>
                                        <p:cTn id="33" dur="1" fill="hold">
                                          <p:stCondLst>
                                            <p:cond delay="0"/>
                                          </p:stCondLst>
                                        </p:cTn>
                                        <p:tgtEl>
                                          <p:spTgt spid="382"/>
                                        </p:tgtEl>
                                        <p:attrNameLst>
                                          <p:attrName>style.visibility</p:attrName>
                                        </p:attrNameLst>
                                      </p:cBhvr>
                                      <p:to>
                                        <p:strVal val="visible"/>
                                      </p:to>
                                    </p:set>
                                    <p:animEffect transition="in" filter="fade">
                                      <p:cBhvr>
                                        <p:cTn id="34" dur="1000"/>
                                        <p:tgtEl>
                                          <p:spTgt spid="38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83"/>
                                        </p:tgtEl>
                                        <p:attrNameLst>
                                          <p:attrName>style.visibility</p:attrName>
                                        </p:attrNameLst>
                                      </p:cBhvr>
                                      <p:to>
                                        <p:strVal val="visible"/>
                                      </p:to>
                                    </p:set>
                                    <p:animEffect transition="in" filter="fade">
                                      <p:cBhvr>
                                        <p:cTn id="39" dur="1000"/>
                                        <p:tgtEl>
                                          <p:spTgt spid="383"/>
                                        </p:tgtEl>
                                      </p:cBhvr>
                                    </p:animEffect>
                                  </p:childTnLst>
                                </p:cTn>
                              </p:par>
                              <p:par>
                                <p:cTn id="40" presetID="10" presetClass="entr" presetSubtype="0" fill="hold" nodeType="withEffect">
                                  <p:stCondLst>
                                    <p:cond delay="0"/>
                                  </p:stCondLst>
                                  <p:childTnLst>
                                    <p:set>
                                      <p:cBhvr>
                                        <p:cTn id="41" dur="1" fill="hold">
                                          <p:stCondLst>
                                            <p:cond delay="0"/>
                                          </p:stCondLst>
                                        </p:cTn>
                                        <p:tgtEl>
                                          <p:spTgt spid="367"/>
                                        </p:tgtEl>
                                        <p:attrNameLst>
                                          <p:attrName>style.visibility</p:attrName>
                                        </p:attrNameLst>
                                      </p:cBhvr>
                                      <p:to>
                                        <p:strVal val="visible"/>
                                      </p:to>
                                    </p:set>
                                    <p:animEffect transition="in" filter="fade">
                                      <p:cBhvr>
                                        <p:cTn id="42" dur="1000"/>
                                        <p:tgtEl>
                                          <p:spTgt spid="36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84"/>
                                        </p:tgtEl>
                                        <p:attrNameLst>
                                          <p:attrName>style.visibility</p:attrName>
                                        </p:attrNameLst>
                                      </p:cBhvr>
                                      <p:to>
                                        <p:strVal val="visible"/>
                                      </p:to>
                                    </p:set>
                                    <p:animEffect transition="in" filter="fade">
                                      <p:cBhvr>
                                        <p:cTn id="47" dur="1000"/>
                                        <p:tgtEl>
                                          <p:spTgt spid="384"/>
                                        </p:tgtEl>
                                      </p:cBhvr>
                                    </p:animEffect>
                                  </p:childTnLst>
                                </p:cTn>
                              </p:par>
                              <p:par>
                                <p:cTn id="48" presetID="10" presetClass="entr" presetSubtype="0" fill="hold" nodeType="withEffect">
                                  <p:stCondLst>
                                    <p:cond delay="0"/>
                                  </p:stCondLst>
                                  <p:childTnLst>
                                    <p:set>
                                      <p:cBhvr>
                                        <p:cTn id="49" dur="1" fill="hold">
                                          <p:stCondLst>
                                            <p:cond delay="0"/>
                                          </p:stCondLst>
                                        </p:cTn>
                                        <p:tgtEl>
                                          <p:spTgt spid="359"/>
                                        </p:tgtEl>
                                        <p:attrNameLst>
                                          <p:attrName>style.visibility</p:attrName>
                                        </p:attrNameLst>
                                      </p:cBhvr>
                                      <p:to>
                                        <p:strVal val="visible"/>
                                      </p:to>
                                    </p:set>
                                    <p:animEffect transition="in" filter="fade">
                                      <p:cBhvr>
                                        <p:cTn id="50" dur="1000"/>
                                        <p:tgtEl>
                                          <p:spTgt spid="35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85"/>
                                        </p:tgtEl>
                                        <p:attrNameLst>
                                          <p:attrName>style.visibility</p:attrName>
                                        </p:attrNameLst>
                                      </p:cBhvr>
                                      <p:to>
                                        <p:strVal val="visible"/>
                                      </p:to>
                                    </p:set>
                                    <p:animEffect transition="in" filter="fade">
                                      <p:cBhvr>
                                        <p:cTn id="55" dur="1000"/>
                                        <p:tgtEl>
                                          <p:spTgt spid="38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86"/>
                                        </p:tgtEl>
                                        <p:attrNameLst>
                                          <p:attrName>style.visibility</p:attrName>
                                        </p:attrNameLst>
                                      </p:cBhvr>
                                      <p:to>
                                        <p:strVal val="visible"/>
                                      </p:to>
                                    </p:set>
                                    <p:animEffect transition="in" filter="fade">
                                      <p:cBhvr>
                                        <p:cTn id="60" dur="1000"/>
                                        <p:tgtEl>
                                          <p:spTgt spid="386"/>
                                        </p:tgtEl>
                                      </p:cBhvr>
                                    </p:animEffect>
                                  </p:childTnLst>
                                </p:cTn>
                              </p:par>
                              <p:par>
                                <p:cTn id="61" presetID="10" presetClass="entr" presetSubtype="0" fill="hold" nodeType="withEffect">
                                  <p:stCondLst>
                                    <p:cond delay="0"/>
                                  </p:stCondLst>
                                  <p:childTnLst>
                                    <p:set>
                                      <p:cBhvr>
                                        <p:cTn id="62" dur="1" fill="hold">
                                          <p:stCondLst>
                                            <p:cond delay="0"/>
                                          </p:stCondLst>
                                        </p:cTn>
                                        <p:tgtEl>
                                          <p:spTgt spid="366"/>
                                        </p:tgtEl>
                                        <p:attrNameLst>
                                          <p:attrName>style.visibility</p:attrName>
                                        </p:attrNameLst>
                                      </p:cBhvr>
                                      <p:to>
                                        <p:strVal val="visible"/>
                                      </p:to>
                                    </p:set>
                                    <p:animEffect transition="in" filter="fade">
                                      <p:cBhvr>
                                        <p:cTn id="63" dur="1000"/>
                                        <p:tgtEl>
                                          <p:spTgt spid="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41"/>
          <p:cNvSpPr txBox="1"/>
          <p:nvPr/>
        </p:nvSpPr>
        <p:spPr>
          <a:xfrm>
            <a:off x="113438" y="830050"/>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HAGIA SOPHIA </a:t>
            </a:r>
            <a:r>
              <a:rPr lang="en" sz="1000">
                <a:solidFill>
                  <a:schemeClr val="dk1"/>
                </a:solidFill>
                <a:highlight>
                  <a:srgbClr val="FFFFFF"/>
                </a:highlight>
              </a:rPr>
              <a:t>Turkish Ayasofya, Latin Sancta Sophia</a:t>
            </a:r>
            <a:endParaRPr b="1"/>
          </a:p>
        </p:txBody>
      </p:sp>
      <p:pic>
        <p:nvPicPr>
          <p:cNvPr id="392" name="Google Shape;392;p41"/>
          <p:cNvPicPr preferRelativeResize="0"/>
          <p:nvPr/>
        </p:nvPicPr>
        <p:blipFill>
          <a:blip r:embed="rId3">
            <a:alphaModFix/>
          </a:blip>
          <a:stretch>
            <a:fillRect/>
          </a:stretch>
        </p:blipFill>
        <p:spPr>
          <a:xfrm>
            <a:off x="6468625" y="3540087"/>
            <a:ext cx="2510374" cy="1412088"/>
          </a:xfrm>
          <a:prstGeom prst="rect">
            <a:avLst/>
          </a:prstGeom>
          <a:noFill/>
          <a:ln>
            <a:noFill/>
          </a:ln>
        </p:spPr>
      </p:pic>
      <p:pic>
        <p:nvPicPr>
          <p:cNvPr id="393" name="Google Shape;393;p41"/>
          <p:cNvPicPr preferRelativeResize="0"/>
          <p:nvPr/>
        </p:nvPicPr>
        <p:blipFill>
          <a:blip r:embed="rId4">
            <a:alphaModFix/>
          </a:blip>
          <a:stretch>
            <a:fillRect/>
          </a:stretch>
        </p:blipFill>
        <p:spPr>
          <a:xfrm>
            <a:off x="6468625" y="246703"/>
            <a:ext cx="2510376" cy="1412097"/>
          </a:xfrm>
          <a:prstGeom prst="rect">
            <a:avLst/>
          </a:prstGeom>
          <a:noFill/>
          <a:ln>
            <a:noFill/>
          </a:ln>
        </p:spPr>
      </p:pic>
      <p:pic>
        <p:nvPicPr>
          <p:cNvPr id="394" name="Google Shape;394;p41"/>
          <p:cNvPicPr preferRelativeResize="0"/>
          <p:nvPr/>
        </p:nvPicPr>
        <p:blipFill rotWithShape="1">
          <a:blip r:embed="rId5">
            <a:alphaModFix/>
          </a:blip>
          <a:srcRect t="71655" r="56043" b="18273"/>
          <a:stretch/>
        </p:blipFill>
        <p:spPr>
          <a:xfrm>
            <a:off x="3731100" y="22525"/>
            <a:ext cx="2715193" cy="858700"/>
          </a:xfrm>
          <a:prstGeom prst="rect">
            <a:avLst/>
          </a:prstGeom>
          <a:noFill/>
          <a:ln>
            <a:noFill/>
          </a:ln>
        </p:spPr>
      </p:pic>
      <p:sp>
        <p:nvSpPr>
          <p:cNvPr id="395" name="Google Shape;395;p41"/>
          <p:cNvSpPr txBox="1"/>
          <p:nvPr/>
        </p:nvSpPr>
        <p:spPr>
          <a:xfrm>
            <a:off x="4186225" y="758450"/>
            <a:ext cx="2282400" cy="107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What movie would be a great setting for the Hagia Sophia?</a:t>
            </a:r>
            <a:endParaRPr sz="1200"/>
          </a:p>
        </p:txBody>
      </p:sp>
      <p:pic>
        <p:nvPicPr>
          <p:cNvPr id="396" name="Google Shape;396;p41"/>
          <p:cNvPicPr preferRelativeResize="0"/>
          <p:nvPr/>
        </p:nvPicPr>
        <p:blipFill>
          <a:blip r:embed="rId6">
            <a:alphaModFix/>
          </a:blip>
          <a:stretch>
            <a:fillRect/>
          </a:stretch>
        </p:blipFill>
        <p:spPr>
          <a:xfrm>
            <a:off x="3751000" y="758450"/>
            <a:ext cx="489626" cy="489626"/>
          </a:xfrm>
          <a:prstGeom prst="rect">
            <a:avLst/>
          </a:prstGeom>
          <a:noFill/>
          <a:ln>
            <a:noFill/>
          </a:ln>
        </p:spPr>
      </p:pic>
      <p:pic>
        <p:nvPicPr>
          <p:cNvPr id="397" name="Google Shape;397;p41"/>
          <p:cNvPicPr preferRelativeResize="0"/>
          <p:nvPr/>
        </p:nvPicPr>
        <p:blipFill>
          <a:blip r:embed="rId7">
            <a:alphaModFix/>
          </a:blip>
          <a:stretch>
            <a:fillRect/>
          </a:stretch>
        </p:blipFill>
        <p:spPr>
          <a:xfrm>
            <a:off x="6468625" y="1881746"/>
            <a:ext cx="2510376" cy="1410353"/>
          </a:xfrm>
          <a:prstGeom prst="rect">
            <a:avLst/>
          </a:prstGeom>
          <a:noFill/>
          <a:ln>
            <a:noFill/>
          </a:ln>
        </p:spPr>
      </p:pic>
      <p:pic>
        <p:nvPicPr>
          <p:cNvPr id="398" name="Google Shape;398;p41"/>
          <p:cNvPicPr preferRelativeResize="0"/>
          <p:nvPr/>
        </p:nvPicPr>
        <p:blipFill>
          <a:blip r:embed="rId8">
            <a:alphaModFix/>
          </a:blip>
          <a:stretch>
            <a:fillRect/>
          </a:stretch>
        </p:blipFill>
        <p:spPr>
          <a:xfrm>
            <a:off x="4186225" y="1370850"/>
            <a:ext cx="2116975" cy="1589825"/>
          </a:xfrm>
          <a:prstGeom prst="rect">
            <a:avLst/>
          </a:prstGeom>
          <a:noFill/>
          <a:ln>
            <a:noFill/>
          </a:ln>
        </p:spPr>
      </p:pic>
      <p:pic>
        <p:nvPicPr>
          <p:cNvPr id="399" name="Google Shape;399;p41"/>
          <p:cNvPicPr preferRelativeResize="0"/>
          <p:nvPr/>
        </p:nvPicPr>
        <p:blipFill>
          <a:blip r:embed="rId9">
            <a:alphaModFix/>
          </a:blip>
          <a:stretch>
            <a:fillRect/>
          </a:stretch>
        </p:blipFill>
        <p:spPr>
          <a:xfrm>
            <a:off x="5013397" y="3066725"/>
            <a:ext cx="1289802" cy="1885450"/>
          </a:xfrm>
          <a:prstGeom prst="rect">
            <a:avLst/>
          </a:prstGeom>
          <a:noFill/>
          <a:ln>
            <a:noFill/>
          </a:ln>
        </p:spPr>
      </p:pic>
      <p:sp>
        <p:nvSpPr>
          <p:cNvPr id="400" name="Google Shape;400;p41"/>
          <p:cNvSpPr txBox="1"/>
          <p:nvPr/>
        </p:nvSpPr>
        <p:spPr>
          <a:xfrm>
            <a:off x="113450" y="1142275"/>
            <a:ext cx="3835800" cy="4939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highlight>
                  <a:srgbClr val="FFFFFF"/>
                </a:highlight>
              </a:rPr>
              <a:t>Also called Church of the Holy Wisdom or Church of the Divine Wisdom, cathedral built at Constantinople (now Istanbul, </a:t>
            </a:r>
            <a:r>
              <a:rPr lang="en" sz="1000">
                <a:highlight>
                  <a:srgbClr val="FFFFFF"/>
                </a:highlight>
                <a:uFill>
                  <a:noFill/>
                </a:uFill>
                <a:hlinkClick r:id="rId10"/>
              </a:rPr>
              <a:t>Turkey</a:t>
            </a:r>
            <a:r>
              <a:rPr lang="en" sz="1000">
                <a:highlight>
                  <a:srgbClr val="FFFFFF"/>
                </a:highlight>
              </a:rPr>
              <a:t>) in the 6th century A.D. (532–537).</a:t>
            </a:r>
            <a:endParaRPr sz="1000">
              <a:highlight>
                <a:srgbClr val="FFFFFF"/>
              </a:highlight>
            </a:endParaRPr>
          </a:p>
          <a:p>
            <a:pPr marL="0" lvl="0" indent="0" algn="l" rtl="0">
              <a:lnSpc>
                <a:spcPct val="100000"/>
              </a:lnSpc>
              <a:spcBef>
                <a:spcPts val="0"/>
              </a:spcBef>
              <a:spcAft>
                <a:spcPts val="0"/>
              </a:spcAft>
              <a:buNone/>
            </a:pPr>
            <a:endParaRPr sz="1000">
              <a:highlight>
                <a:srgbClr val="FFFFFF"/>
              </a:highlight>
            </a:endParaRPr>
          </a:p>
          <a:p>
            <a:pPr marL="0" lvl="0" indent="0" algn="l" rtl="0">
              <a:lnSpc>
                <a:spcPct val="100000"/>
              </a:lnSpc>
              <a:spcBef>
                <a:spcPts val="0"/>
              </a:spcBef>
              <a:spcAft>
                <a:spcPts val="0"/>
              </a:spcAft>
              <a:buNone/>
            </a:pPr>
            <a:r>
              <a:rPr lang="en" sz="1000">
                <a:highlight>
                  <a:srgbClr val="FFFFFF"/>
                </a:highlight>
              </a:rPr>
              <a:t>Constructed in 537 -1453, it served as a Greek Orthodox cathedral &amp; seat of the Patriarch of Constantinople, except btwn 1204-1261, when it was converted to a Roman Catholic cathedral under the Latin Empire. </a:t>
            </a:r>
            <a:endParaRPr sz="1000">
              <a:highlight>
                <a:srgbClr val="FFFFFF"/>
              </a:highlight>
            </a:endParaRPr>
          </a:p>
          <a:p>
            <a:pPr marL="0" lvl="0" indent="0" algn="l" rtl="0">
              <a:lnSpc>
                <a:spcPct val="100000"/>
              </a:lnSpc>
              <a:spcBef>
                <a:spcPts val="0"/>
              </a:spcBef>
              <a:spcAft>
                <a:spcPts val="0"/>
              </a:spcAft>
              <a:buNone/>
            </a:pPr>
            <a:endParaRPr sz="1000">
              <a:highlight>
                <a:srgbClr val="FFFFFF"/>
              </a:highlight>
            </a:endParaRPr>
          </a:p>
          <a:p>
            <a:pPr marL="0" lvl="0" indent="0" algn="l" rtl="0">
              <a:lnSpc>
                <a:spcPct val="100000"/>
              </a:lnSpc>
              <a:spcBef>
                <a:spcPts val="0"/>
              </a:spcBef>
              <a:spcAft>
                <a:spcPts val="0"/>
              </a:spcAft>
              <a:buNone/>
            </a:pPr>
            <a:r>
              <a:rPr lang="en" sz="1000">
                <a:highlight>
                  <a:srgbClr val="FFFFFF"/>
                </a:highlight>
              </a:rPr>
              <a:t>The building was a mosque from 29 May 1453 until 1931. It was then secularized &amp; opened as a museum in 1935. Today there are both Islamic and Christian influences and features.</a:t>
            </a:r>
            <a:endParaRPr sz="1000">
              <a:highlight>
                <a:srgbClr val="FFFFFF"/>
              </a:highlight>
            </a:endParaRPr>
          </a:p>
          <a:p>
            <a:pPr marL="0" lvl="0" indent="0" algn="l" rtl="0">
              <a:lnSpc>
                <a:spcPct val="100000"/>
              </a:lnSpc>
              <a:spcBef>
                <a:spcPts val="0"/>
              </a:spcBef>
              <a:spcAft>
                <a:spcPts val="0"/>
              </a:spcAft>
              <a:buNone/>
            </a:pPr>
            <a:endParaRPr sz="1000">
              <a:highlight>
                <a:srgbClr val="FFFFFF"/>
              </a:highlight>
            </a:endParaRPr>
          </a:p>
          <a:p>
            <a:pPr marL="0" lvl="0" indent="0" algn="l" rtl="0">
              <a:lnSpc>
                <a:spcPct val="100000"/>
              </a:lnSpc>
              <a:spcBef>
                <a:spcPts val="0"/>
              </a:spcBef>
              <a:spcAft>
                <a:spcPts val="0"/>
              </a:spcAft>
              <a:buNone/>
            </a:pPr>
            <a:r>
              <a:rPr lang="en" sz="1000"/>
              <a:t>After a great earthquake in 989 ruined the dome of Hagia Sophia, the Byzantine officials summoned Trdat the Architect to Byzantium to organize repairs.</a:t>
            </a:r>
            <a:endParaRPr sz="1000"/>
          </a:p>
          <a:p>
            <a:pPr marL="0" lvl="0" indent="0" algn="l" rtl="0">
              <a:lnSpc>
                <a:spcPct val="100000"/>
              </a:lnSpc>
              <a:spcBef>
                <a:spcPts val="0"/>
              </a:spcBef>
              <a:spcAft>
                <a:spcPts val="0"/>
              </a:spcAft>
              <a:buNone/>
            </a:pPr>
            <a:endParaRPr sz="1000"/>
          </a:p>
          <a:p>
            <a:pPr marL="0" lvl="0" indent="0" algn="l" rtl="0">
              <a:lnSpc>
                <a:spcPct val="100000"/>
              </a:lnSpc>
              <a:spcBef>
                <a:spcPts val="0"/>
              </a:spcBef>
              <a:spcAft>
                <a:spcPts val="0"/>
              </a:spcAft>
              <a:buNone/>
            </a:pPr>
            <a:r>
              <a:rPr lang="en" sz="1000"/>
              <a:t>The reason the Hagia Sophia was chosen as one of the seven wonders of the ancient world was because of its quintessential Byzantine architectural style. </a:t>
            </a:r>
            <a:r>
              <a:rPr lang="en" sz="1000">
                <a:highlight>
                  <a:srgbClr val="FFFFFF"/>
                </a:highlight>
              </a:rPr>
              <a:t>Famous in particular for its massive dome, it is to have “changed the history of architecture“.</a:t>
            </a:r>
            <a:endParaRPr sz="1000">
              <a:highlight>
                <a:srgbClr val="FFFFFF"/>
              </a:highlight>
            </a:endParaRPr>
          </a:p>
          <a:p>
            <a:pPr marL="0" lvl="0" indent="0" algn="l" rtl="0">
              <a:lnSpc>
                <a:spcPct val="100000"/>
              </a:lnSpc>
              <a:spcBef>
                <a:spcPts val="0"/>
              </a:spcBef>
              <a:spcAft>
                <a:spcPts val="0"/>
              </a:spcAft>
              <a:buNone/>
            </a:pPr>
            <a:endParaRPr sz="1000">
              <a:highlight>
                <a:srgbClr val="FFFFFF"/>
              </a:highlight>
            </a:endParaRPr>
          </a:p>
          <a:p>
            <a:pPr marL="0" lvl="0" indent="0" algn="l" rtl="0">
              <a:lnSpc>
                <a:spcPct val="100000"/>
              </a:lnSpc>
              <a:spcBef>
                <a:spcPts val="0"/>
              </a:spcBef>
              <a:spcAft>
                <a:spcPts val="0"/>
              </a:spcAft>
              <a:buNone/>
            </a:pPr>
            <a:r>
              <a:rPr lang="en" sz="1000">
                <a:highlight>
                  <a:srgbClr val="FFFFFF"/>
                </a:highlight>
              </a:rPr>
              <a:t>A large number of mosaics were uncovered in the 1930s by a team from the American Byzantine Institute </a:t>
            </a:r>
            <a:endParaRPr sz="1000">
              <a:highlight>
                <a:srgbClr val="FFFFFF"/>
              </a:highlight>
            </a:endParaRPr>
          </a:p>
        </p:txBody>
      </p:sp>
      <p:sp>
        <p:nvSpPr>
          <p:cNvPr id="401" name="Google Shape;401;p41"/>
          <p:cNvSpPr txBox="1"/>
          <p:nvPr/>
        </p:nvSpPr>
        <p:spPr>
          <a:xfrm>
            <a:off x="4057950" y="3007250"/>
            <a:ext cx="875700" cy="18264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000">
                <a:highlight>
                  <a:srgbClr val="FFFFFF"/>
                </a:highlight>
              </a:rPr>
              <a:t>There are 40 windows in the area where worshipers sit and it’s known as famous reflecting mystical light.</a:t>
            </a:r>
            <a:endParaRPr sz="1000"/>
          </a:p>
        </p:txBody>
      </p:sp>
      <p:pic>
        <p:nvPicPr>
          <p:cNvPr id="402" name="Google Shape;402;p41"/>
          <p:cNvPicPr preferRelativeResize="0"/>
          <p:nvPr/>
        </p:nvPicPr>
        <p:blipFill rotWithShape="1">
          <a:blip r:embed="rId11">
            <a:alphaModFix/>
          </a:blip>
          <a:srcRect l="4510" t="27568" r="62322" b="66421"/>
          <a:stretch/>
        </p:blipFill>
        <p:spPr>
          <a:xfrm>
            <a:off x="122500" y="150000"/>
            <a:ext cx="3586275" cy="61365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pic>
        <p:nvPicPr>
          <p:cNvPr id="68" name="Google Shape;68;p15"/>
          <p:cNvPicPr preferRelativeResize="0"/>
          <p:nvPr/>
        </p:nvPicPr>
        <p:blipFill rotWithShape="1">
          <a:blip r:embed="rId3">
            <a:alphaModFix/>
          </a:blip>
          <a:srcRect l="4510" t="6021" r="62322" b="87968"/>
          <a:stretch/>
        </p:blipFill>
        <p:spPr>
          <a:xfrm>
            <a:off x="189675" y="145061"/>
            <a:ext cx="4382326" cy="613651"/>
          </a:xfrm>
          <a:prstGeom prst="rect">
            <a:avLst/>
          </a:prstGeom>
          <a:noFill/>
          <a:ln>
            <a:noFill/>
          </a:ln>
        </p:spPr>
      </p:pic>
      <p:sp>
        <p:nvSpPr>
          <p:cNvPr id="69" name="Google Shape;69;p15"/>
          <p:cNvSpPr txBox="1"/>
          <p:nvPr/>
        </p:nvSpPr>
        <p:spPr>
          <a:xfrm>
            <a:off x="189638" y="844275"/>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CHINA NATIONAL MUSEUM</a:t>
            </a:r>
            <a:endParaRPr b="1"/>
          </a:p>
        </p:txBody>
      </p:sp>
      <p:pic>
        <p:nvPicPr>
          <p:cNvPr id="70" name="Google Shape;70;p15"/>
          <p:cNvPicPr preferRelativeResize="0"/>
          <p:nvPr/>
        </p:nvPicPr>
        <p:blipFill>
          <a:blip r:embed="rId4">
            <a:alphaModFix/>
          </a:blip>
          <a:stretch>
            <a:fillRect/>
          </a:stretch>
        </p:blipFill>
        <p:spPr>
          <a:xfrm>
            <a:off x="4699177" y="3461650"/>
            <a:ext cx="4194448" cy="1458950"/>
          </a:xfrm>
          <a:prstGeom prst="rect">
            <a:avLst/>
          </a:prstGeom>
          <a:noFill/>
          <a:ln>
            <a:noFill/>
          </a:ln>
        </p:spPr>
      </p:pic>
      <p:pic>
        <p:nvPicPr>
          <p:cNvPr id="71" name="Google Shape;71;p15"/>
          <p:cNvPicPr preferRelativeResize="0"/>
          <p:nvPr/>
        </p:nvPicPr>
        <p:blipFill rotWithShape="1">
          <a:blip r:embed="rId5">
            <a:alphaModFix/>
          </a:blip>
          <a:srcRect l="45846" t="4337" r="29346" b="83731"/>
          <a:stretch/>
        </p:blipFill>
        <p:spPr>
          <a:xfrm>
            <a:off x="4555289" y="-34425"/>
            <a:ext cx="2617185" cy="972599"/>
          </a:xfrm>
          <a:prstGeom prst="rect">
            <a:avLst/>
          </a:prstGeom>
          <a:noFill/>
          <a:ln>
            <a:noFill/>
          </a:ln>
        </p:spPr>
      </p:pic>
      <p:sp>
        <p:nvSpPr>
          <p:cNvPr id="72" name="Google Shape;72;p15"/>
          <p:cNvSpPr txBox="1"/>
          <p:nvPr/>
        </p:nvSpPr>
        <p:spPr>
          <a:xfrm>
            <a:off x="189675" y="973000"/>
            <a:ext cx="8378700" cy="2363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endParaRPr sz="1200">
              <a:solidFill>
                <a:srgbClr val="2C3643"/>
              </a:solidFill>
            </a:endParaRPr>
          </a:p>
          <a:p>
            <a:pPr marL="0" lvl="0" indent="0" algn="l" rtl="0">
              <a:lnSpc>
                <a:spcPct val="100000"/>
              </a:lnSpc>
              <a:spcBef>
                <a:spcPts val="0"/>
              </a:spcBef>
              <a:spcAft>
                <a:spcPts val="0"/>
              </a:spcAft>
              <a:buNone/>
            </a:pPr>
            <a:r>
              <a:rPr lang="en" sz="1200">
                <a:solidFill>
                  <a:srgbClr val="2C3643"/>
                </a:solidFill>
              </a:rPr>
              <a:t>Located: </a:t>
            </a:r>
            <a:r>
              <a:rPr lang="en" sz="1200">
                <a:solidFill>
                  <a:srgbClr val="222222"/>
                </a:solidFill>
                <a:highlight>
                  <a:srgbClr val="FFFFFF"/>
                </a:highlight>
              </a:rPr>
              <a:t>Eastern side of Tiananmen Square in Beijing, China</a:t>
            </a:r>
            <a:endParaRPr sz="1200">
              <a:solidFill>
                <a:srgbClr val="2C3643"/>
              </a:solidFill>
            </a:endParaRPr>
          </a:p>
          <a:p>
            <a:pPr marL="596900" lvl="0" indent="-304800" algn="l" rtl="0">
              <a:lnSpc>
                <a:spcPct val="100000"/>
              </a:lnSpc>
              <a:spcBef>
                <a:spcPts val="0"/>
              </a:spcBef>
              <a:spcAft>
                <a:spcPts val="0"/>
              </a:spcAft>
              <a:buClr>
                <a:srgbClr val="545454"/>
              </a:buClr>
              <a:buSzPts val="1200"/>
              <a:buFont typeface="Arial"/>
              <a:buChar char="●"/>
            </a:pPr>
            <a:r>
              <a:rPr lang="en" sz="1200">
                <a:solidFill>
                  <a:srgbClr val="545454"/>
                </a:solidFill>
              </a:rPr>
              <a:t>World's third most visited: Only the National Museum of Natural History in the US and the Louvre in France get more visitors.</a:t>
            </a:r>
            <a:endParaRPr sz="1200">
              <a:solidFill>
                <a:srgbClr val="545454"/>
              </a:solidFill>
            </a:endParaRPr>
          </a:p>
          <a:p>
            <a:pPr marL="596900" lvl="0" indent="-304800" algn="l" rtl="0">
              <a:lnSpc>
                <a:spcPct val="100000"/>
              </a:lnSpc>
              <a:spcBef>
                <a:spcPts val="0"/>
              </a:spcBef>
              <a:spcAft>
                <a:spcPts val="0"/>
              </a:spcAft>
              <a:buClr>
                <a:srgbClr val="545454"/>
              </a:buClr>
              <a:buSzPts val="1200"/>
              <a:buFont typeface="Arial"/>
              <a:buChar char="●"/>
            </a:pPr>
            <a:r>
              <a:rPr lang="en" sz="1200">
                <a:solidFill>
                  <a:srgbClr val="545454"/>
                </a:solidFill>
              </a:rPr>
              <a:t>In 2013, there were 7.5 million visitors.</a:t>
            </a:r>
            <a:endParaRPr sz="1200">
              <a:solidFill>
                <a:srgbClr val="545454"/>
              </a:solidFill>
            </a:endParaRPr>
          </a:p>
          <a:p>
            <a:pPr marL="596900" lvl="0" indent="-304800" algn="l" rtl="0">
              <a:lnSpc>
                <a:spcPct val="100000"/>
              </a:lnSpc>
              <a:spcBef>
                <a:spcPts val="0"/>
              </a:spcBef>
              <a:spcAft>
                <a:spcPts val="0"/>
              </a:spcAft>
              <a:buClr>
                <a:srgbClr val="545454"/>
              </a:buClr>
              <a:buSzPts val="1200"/>
              <a:buFont typeface="Arial"/>
              <a:buChar char="●"/>
            </a:pPr>
            <a:r>
              <a:rPr lang="en" sz="1200">
                <a:solidFill>
                  <a:srgbClr val="545454"/>
                </a:solidFill>
              </a:rPr>
              <a:t>One of China's grandest antiquities museums: Perhaps only the Shaanxi Museum in Xi'an has more ancient treasure. The National Museum is known for its collection of </a:t>
            </a:r>
            <a:r>
              <a:rPr lang="en" sz="1200">
                <a:solidFill>
                  <a:srgbClr val="545454"/>
                </a:solidFill>
                <a:uFill>
                  <a:noFill/>
                </a:uFill>
                <a:hlinkClick r:id="rId6">
                  <a:extLst>
                    <a:ext uri="{A12FA001-AC4F-418D-AE19-62706E023703}">
                      <ahyp:hlinkClr xmlns:ahyp="http://schemas.microsoft.com/office/drawing/2018/hyperlinkcolor" val="tx"/>
                    </a:ext>
                  </a:extLst>
                </a:hlinkClick>
              </a:rPr>
              <a:t>Qing era</a:t>
            </a:r>
            <a:r>
              <a:rPr lang="en" sz="1200">
                <a:solidFill>
                  <a:srgbClr val="545454"/>
                </a:solidFill>
              </a:rPr>
              <a:t> (1644 to 1912) imperial treasure and ancient porcelain and </a:t>
            </a:r>
            <a:r>
              <a:rPr lang="en" sz="1200">
                <a:solidFill>
                  <a:srgbClr val="545454"/>
                </a:solidFill>
                <a:uFill>
                  <a:noFill/>
                </a:uFill>
                <a:hlinkClick r:id="rId7">
                  <a:extLst>
                    <a:ext uri="{A12FA001-AC4F-418D-AE19-62706E023703}">
                      <ahyp:hlinkClr xmlns:ahyp="http://schemas.microsoft.com/office/drawing/2018/hyperlinkcolor" val="tx"/>
                    </a:ext>
                  </a:extLst>
                </a:hlinkClick>
              </a:rPr>
              <a:t>cloisonne</a:t>
            </a:r>
            <a:r>
              <a:rPr lang="en" sz="1200">
                <a:solidFill>
                  <a:srgbClr val="545454"/>
                </a:solidFill>
              </a:rPr>
              <a:t> ware. </a:t>
            </a:r>
            <a:r>
              <a:rPr lang="en" sz="1200">
                <a:solidFill>
                  <a:srgbClr val="444444"/>
                </a:solidFill>
              </a:rPr>
              <a:t>One of China's Biggest Collections of Ancient Treasures</a:t>
            </a:r>
            <a:endParaRPr sz="1200">
              <a:solidFill>
                <a:srgbClr val="545454"/>
              </a:solidFill>
            </a:endParaRPr>
          </a:p>
          <a:p>
            <a:pPr marL="596900" lvl="0" indent="-304800" algn="l" rtl="0">
              <a:lnSpc>
                <a:spcPct val="100000"/>
              </a:lnSpc>
              <a:spcBef>
                <a:spcPts val="0"/>
              </a:spcBef>
              <a:spcAft>
                <a:spcPts val="0"/>
              </a:spcAft>
              <a:buClr>
                <a:srgbClr val="545454"/>
              </a:buClr>
              <a:buSzPts val="1200"/>
              <a:buFont typeface="Arial"/>
              <a:buChar char="●"/>
            </a:pPr>
            <a:r>
              <a:rPr lang="en" sz="1200">
                <a:solidFill>
                  <a:srgbClr val="545454"/>
                </a:solidFill>
              </a:rPr>
              <a:t>Historical museum: The main emphasis of the museum is to teach about China's imperial history, WWII, the Communist victory, and China's modern history.</a:t>
            </a:r>
            <a:endParaRPr sz="1200">
              <a:solidFill>
                <a:srgbClr val="545454"/>
              </a:solidFill>
            </a:endParaRPr>
          </a:p>
          <a:p>
            <a:pPr marL="596900" lvl="0" indent="-304800" algn="l" rtl="0">
              <a:lnSpc>
                <a:spcPct val="100000"/>
              </a:lnSpc>
              <a:spcBef>
                <a:spcPts val="0"/>
              </a:spcBef>
              <a:spcAft>
                <a:spcPts val="0"/>
              </a:spcAft>
              <a:buClr>
                <a:srgbClr val="545454"/>
              </a:buClr>
              <a:buSzPts val="1200"/>
              <a:buFont typeface="Arial"/>
              <a:buChar char="●"/>
            </a:pPr>
            <a:r>
              <a:rPr lang="en" sz="1200">
                <a:solidFill>
                  <a:srgbClr val="545454"/>
                </a:solidFill>
              </a:rPr>
              <a:t>Free entry for foreign tourists. </a:t>
            </a:r>
            <a:r>
              <a:rPr lang="en" sz="1200">
                <a:solidFill>
                  <a:srgbClr val="2C3643"/>
                </a:solidFill>
              </a:rPr>
              <a:t>You'll need your passport to gain entry in some exhibits.</a:t>
            </a:r>
            <a:endParaRPr sz="1200">
              <a:solidFill>
                <a:srgbClr val="2C3643"/>
              </a:solidFill>
            </a:endParaRPr>
          </a:p>
          <a:p>
            <a:pPr marL="596900" lvl="0" indent="-304800" algn="l" rtl="0">
              <a:lnSpc>
                <a:spcPct val="100000"/>
              </a:lnSpc>
              <a:spcBef>
                <a:spcPts val="0"/>
              </a:spcBef>
              <a:spcAft>
                <a:spcPts val="0"/>
              </a:spcAft>
              <a:buClr>
                <a:srgbClr val="545454"/>
              </a:buClr>
              <a:buSzPts val="1200"/>
              <a:buFont typeface="Arial"/>
              <a:buChar char="●"/>
            </a:pPr>
            <a:r>
              <a:rPr lang="en" sz="1200">
                <a:solidFill>
                  <a:srgbClr val="2C3643"/>
                </a:solidFill>
              </a:rPr>
              <a:t>Treasure hunters should seek out the 2000-year-old jade burial suit in the basement exhibition.</a:t>
            </a:r>
            <a:endParaRPr sz="1200">
              <a:solidFill>
                <a:srgbClr val="2C3643"/>
              </a:solidFill>
            </a:endParaRPr>
          </a:p>
          <a:p>
            <a:pPr marL="0" lvl="0" indent="0" algn="l" rtl="0">
              <a:lnSpc>
                <a:spcPct val="100000"/>
              </a:lnSpc>
              <a:spcBef>
                <a:spcPts val="3000"/>
              </a:spcBef>
              <a:spcAft>
                <a:spcPts val="0"/>
              </a:spcAft>
              <a:buNone/>
            </a:pPr>
            <a:endParaRPr sz="1200"/>
          </a:p>
        </p:txBody>
      </p:sp>
      <p:sp>
        <p:nvSpPr>
          <p:cNvPr id="73" name="Google Shape;73;p15"/>
          <p:cNvSpPr txBox="1"/>
          <p:nvPr/>
        </p:nvSpPr>
        <p:spPr>
          <a:xfrm>
            <a:off x="189638" y="2606196"/>
            <a:ext cx="4382400" cy="156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rgbClr val="2C3643"/>
              </a:solidFill>
            </a:endParaRPr>
          </a:p>
          <a:p>
            <a:pPr marL="596900" lvl="0" indent="-304800" algn="l" rtl="0">
              <a:spcBef>
                <a:spcPts val="3000"/>
              </a:spcBef>
              <a:spcAft>
                <a:spcPts val="0"/>
              </a:spcAft>
              <a:buClr>
                <a:srgbClr val="545454"/>
              </a:buClr>
              <a:buSzPts val="1200"/>
              <a:buFont typeface="Arial"/>
              <a:buChar char="●"/>
            </a:pPr>
            <a:r>
              <a:rPr lang="en" sz="1200">
                <a:solidFill>
                  <a:srgbClr val="2C3643"/>
                </a:solidFill>
              </a:rPr>
              <a:t>The ground floor has a number of Salvador Dalí sculptures.</a:t>
            </a:r>
            <a:endParaRPr sz="1200">
              <a:solidFill>
                <a:srgbClr val="2C3643"/>
              </a:solidFill>
            </a:endParaRPr>
          </a:p>
          <a:p>
            <a:pPr marL="596900" lvl="0" indent="-304800" algn="l" rtl="0">
              <a:spcBef>
                <a:spcPts val="0"/>
              </a:spcBef>
              <a:spcAft>
                <a:spcPts val="0"/>
              </a:spcAft>
              <a:buClr>
                <a:srgbClr val="545454"/>
              </a:buClr>
              <a:buSzPts val="1200"/>
              <a:buFont typeface="Arial"/>
              <a:buChar char="●"/>
            </a:pPr>
            <a:r>
              <a:rPr lang="en" sz="1200">
                <a:solidFill>
                  <a:srgbClr val="2C3643"/>
                </a:solidFill>
              </a:rPr>
              <a:t>The museum, which is vast and energy-sapping, also has a ground-floor cafe (sandwiches from ¥20) and a teahouse.</a:t>
            </a:r>
            <a:endParaRPr sz="1200">
              <a:solidFill>
                <a:srgbClr val="2C3643"/>
              </a:solidFill>
            </a:endParaRPr>
          </a:p>
          <a:p>
            <a:pPr marL="596900" lvl="0" indent="-304800" algn="l" rtl="0">
              <a:spcBef>
                <a:spcPts val="0"/>
              </a:spcBef>
              <a:spcAft>
                <a:spcPts val="0"/>
              </a:spcAft>
              <a:buClr>
                <a:srgbClr val="545454"/>
              </a:buClr>
              <a:buSzPts val="1200"/>
              <a:buFont typeface="Arial"/>
              <a:buChar char="●"/>
            </a:pPr>
            <a:r>
              <a:rPr lang="en" sz="1200">
                <a:solidFill>
                  <a:srgbClr val="2C3643"/>
                </a:solidFill>
              </a:rPr>
              <a:t>Selfie sticks are band.</a:t>
            </a:r>
            <a:endParaRPr sz="1200">
              <a:solidFill>
                <a:srgbClr val="2C3643"/>
              </a:solidFill>
            </a:endParaRPr>
          </a:p>
          <a:p>
            <a:pPr marL="596900" lvl="0" indent="-304800" algn="l" rtl="0">
              <a:spcBef>
                <a:spcPts val="0"/>
              </a:spcBef>
              <a:spcAft>
                <a:spcPts val="0"/>
              </a:spcAft>
              <a:buClr>
                <a:srgbClr val="2C3643"/>
              </a:buClr>
              <a:buSzPts val="1200"/>
              <a:buFont typeface="Arial"/>
              <a:buChar char="●"/>
            </a:pPr>
            <a:r>
              <a:rPr lang="en" sz="1200">
                <a:solidFill>
                  <a:srgbClr val="555555"/>
                </a:solidFill>
              </a:rPr>
              <a:t>The National Museum of China is often overlooked by tourists though it sits right next to The Forbidden City and Tian'anmen.</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pic>
        <p:nvPicPr>
          <p:cNvPr id="407" name="Google Shape;407;p42"/>
          <p:cNvPicPr preferRelativeResize="0"/>
          <p:nvPr/>
        </p:nvPicPr>
        <p:blipFill rotWithShape="1">
          <a:blip r:embed="rId3">
            <a:alphaModFix/>
          </a:blip>
          <a:srcRect l="4510" t="37657" r="62322" b="56332"/>
          <a:stretch/>
        </p:blipFill>
        <p:spPr>
          <a:xfrm>
            <a:off x="141700" y="167677"/>
            <a:ext cx="4382326" cy="613651"/>
          </a:xfrm>
          <a:prstGeom prst="rect">
            <a:avLst/>
          </a:prstGeom>
          <a:noFill/>
          <a:ln>
            <a:noFill/>
          </a:ln>
        </p:spPr>
      </p:pic>
      <p:pic>
        <p:nvPicPr>
          <p:cNvPr id="408" name="Google Shape;408;p42"/>
          <p:cNvPicPr preferRelativeResize="0"/>
          <p:nvPr/>
        </p:nvPicPr>
        <p:blipFill>
          <a:blip r:embed="rId4">
            <a:alphaModFix/>
          </a:blip>
          <a:stretch>
            <a:fillRect/>
          </a:stretch>
        </p:blipFill>
        <p:spPr>
          <a:xfrm>
            <a:off x="257474" y="3007696"/>
            <a:ext cx="1886000" cy="1848300"/>
          </a:xfrm>
          <a:prstGeom prst="rect">
            <a:avLst/>
          </a:prstGeom>
          <a:noFill/>
          <a:ln>
            <a:noFill/>
          </a:ln>
        </p:spPr>
      </p:pic>
      <p:pic>
        <p:nvPicPr>
          <p:cNvPr id="409" name="Google Shape;409;p42"/>
          <p:cNvPicPr preferRelativeResize="0"/>
          <p:nvPr/>
        </p:nvPicPr>
        <p:blipFill rotWithShape="1">
          <a:blip r:embed="rId5">
            <a:alphaModFix/>
          </a:blip>
          <a:srcRect l="4444" t="28414" r="79967" b="62909"/>
          <a:stretch/>
        </p:blipFill>
        <p:spPr>
          <a:xfrm>
            <a:off x="4276500" y="-33312"/>
            <a:ext cx="2516225" cy="1082274"/>
          </a:xfrm>
          <a:prstGeom prst="rect">
            <a:avLst/>
          </a:prstGeom>
          <a:noFill/>
          <a:ln>
            <a:noFill/>
          </a:ln>
        </p:spPr>
      </p:pic>
      <p:sp>
        <p:nvSpPr>
          <p:cNvPr id="410" name="Google Shape;410;p42"/>
          <p:cNvSpPr txBox="1"/>
          <p:nvPr/>
        </p:nvSpPr>
        <p:spPr>
          <a:xfrm>
            <a:off x="2143475" y="3852500"/>
            <a:ext cx="1183500" cy="100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rPr>
              <a:t>MALWIYA MINARET, GREAT MOSQUE SAMARRA, IRAQ</a:t>
            </a:r>
            <a:endParaRPr sz="1000"/>
          </a:p>
        </p:txBody>
      </p:sp>
      <p:pic>
        <p:nvPicPr>
          <p:cNvPr id="411" name="Google Shape;411;p42"/>
          <p:cNvPicPr preferRelativeResize="0"/>
          <p:nvPr/>
        </p:nvPicPr>
        <p:blipFill>
          <a:blip r:embed="rId6">
            <a:alphaModFix/>
          </a:blip>
          <a:stretch>
            <a:fillRect/>
          </a:stretch>
        </p:blipFill>
        <p:spPr>
          <a:xfrm>
            <a:off x="3314750" y="1966625"/>
            <a:ext cx="5594800" cy="3002225"/>
          </a:xfrm>
          <a:prstGeom prst="rect">
            <a:avLst/>
          </a:prstGeom>
          <a:noFill/>
          <a:ln>
            <a:noFill/>
          </a:ln>
        </p:spPr>
      </p:pic>
      <p:sp>
        <p:nvSpPr>
          <p:cNvPr id="412" name="Google Shape;412;p42"/>
          <p:cNvSpPr txBox="1"/>
          <p:nvPr/>
        </p:nvSpPr>
        <p:spPr>
          <a:xfrm>
            <a:off x="169600" y="866375"/>
            <a:ext cx="4107000" cy="200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Minaret</a:t>
            </a:r>
            <a:r>
              <a:rPr lang="en"/>
              <a:t> - </a:t>
            </a:r>
            <a:r>
              <a:rPr lang="en" sz="1200">
                <a:solidFill>
                  <a:srgbClr val="222222"/>
                </a:solidFill>
                <a:highlight>
                  <a:srgbClr val="FFFFFF"/>
                </a:highlight>
              </a:rPr>
              <a:t>a tall slender tower, typically part of a mosque, with a balcony from which a muezzin calls Muslims to prayer.</a:t>
            </a:r>
            <a:endParaRPr sz="1200">
              <a:solidFill>
                <a:srgbClr val="222222"/>
              </a:solidFill>
              <a:highlight>
                <a:srgbClr val="FFFFFF"/>
              </a:highlight>
            </a:endParaRPr>
          </a:p>
          <a:p>
            <a:pPr marL="0" lvl="0" indent="0" algn="l" rtl="0">
              <a:spcBef>
                <a:spcPts val="0"/>
              </a:spcBef>
              <a:spcAft>
                <a:spcPts val="0"/>
              </a:spcAft>
              <a:buNone/>
            </a:pPr>
            <a:endParaRPr sz="1200">
              <a:solidFill>
                <a:srgbClr val="222222"/>
              </a:solidFill>
              <a:highlight>
                <a:srgbClr val="FFFFFF"/>
              </a:highlight>
            </a:endParaRPr>
          </a:p>
          <a:p>
            <a:pPr marL="0" lvl="0" indent="0" algn="l" rtl="0">
              <a:spcBef>
                <a:spcPts val="0"/>
              </a:spcBef>
              <a:spcAft>
                <a:spcPts val="0"/>
              </a:spcAft>
              <a:buNone/>
            </a:pPr>
            <a:r>
              <a:rPr lang="en" sz="1200">
                <a:solidFill>
                  <a:srgbClr val="222222"/>
                </a:solidFill>
                <a:highlight>
                  <a:srgbClr val="FFFFFF"/>
                </a:highlight>
              </a:rPr>
              <a:t>Arabic means “tower”</a:t>
            </a:r>
            <a:endParaRPr sz="1200">
              <a:solidFill>
                <a:srgbClr val="222222"/>
              </a:solidFill>
              <a:highlight>
                <a:srgbClr val="FFFFFF"/>
              </a:highlight>
            </a:endParaRPr>
          </a:p>
          <a:p>
            <a:pPr marL="0" lvl="0" indent="0" algn="l" rtl="0">
              <a:spcBef>
                <a:spcPts val="0"/>
              </a:spcBef>
              <a:spcAft>
                <a:spcPts val="0"/>
              </a:spcAft>
              <a:buNone/>
            </a:pPr>
            <a:endParaRPr sz="1200">
              <a:solidFill>
                <a:srgbClr val="222222"/>
              </a:solidFill>
              <a:highlight>
                <a:srgbClr val="FFFFFF"/>
              </a:highlight>
            </a:endParaRPr>
          </a:p>
          <a:p>
            <a:pPr marL="0" lvl="0" indent="0" algn="l" rtl="0">
              <a:spcBef>
                <a:spcPts val="0"/>
              </a:spcBef>
              <a:spcAft>
                <a:spcPts val="0"/>
              </a:spcAft>
              <a:buNone/>
            </a:pPr>
            <a:r>
              <a:rPr lang="en" sz="1200">
                <a:solidFill>
                  <a:srgbClr val="222222"/>
                </a:solidFill>
                <a:highlight>
                  <a:srgbClr val="FFFFFF"/>
                </a:highlight>
              </a:rPr>
              <a:t>There are many forms of minarets. </a:t>
            </a:r>
            <a:endParaRPr sz="1200">
              <a:solidFill>
                <a:srgbClr val="222222"/>
              </a:solidFill>
              <a:highlight>
                <a:srgbClr val="FFFFFF"/>
              </a:highlight>
            </a:endParaRPr>
          </a:p>
          <a:p>
            <a:pPr marL="0" lvl="0" indent="0" algn="l" rtl="0">
              <a:spcBef>
                <a:spcPts val="0"/>
              </a:spcBef>
              <a:spcAft>
                <a:spcPts val="0"/>
              </a:spcAft>
              <a:buNone/>
            </a:pPr>
            <a:r>
              <a:rPr lang="en" sz="1200">
                <a:solidFill>
                  <a:srgbClr val="222222"/>
                </a:solidFill>
                <a:highlight>
                  <a:srgbClr val="FFFFFF"/>
                </a:highlight>
              </a:rPr>
              <a:t>Sketch some in your workbook.</a:t>
            </a:r>
            <a:endParaRPr sz="1200">
              <a:solidFill>
                <a:srgbClr val="222222"/>
              </a:solidFill>
              <a:highlight>
                <a:srgbClr val="FFFFFF"/>
              </a:highlight>
            </a:endParaRPr>
          </a:p>
        </p:txBody>
      </p:sp>
      <p:sp>
        <p:nvSpPr>
          <p:cNvPr id="413" name="Google Shape;413;p42"/>
          <p:cNvSpPr txBox="1"/>
          <p:nvPr/>
        </p:nvSpPr>
        <p:spPr>
          <a:xfrm>
            <a:off x="5332500" y="1609450"/>
            <a:ext cx="15867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Types of Minarets</a:t>
            </a:r>
            <a:endParaRPr/>
          </a:p>
          <a:p>
            <a:pPr marL="0" lvl="0" indent="0" algn="l" rtl="0">
              <a:spcBef>
                <a:spcPts val="0"/>
              </a:spcBef>
              <a:spcAft>
                <a:spcPts val="0"/>
              </a:spcAft>
              <a:buNone/>
            </a:pP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pic>
        <p:nvPicPr>
          <p:cNvPr id="418" name="Google Shape;418;p43"/>
          <p:cNvPicPr preferRelativeResize="0"/>
          <p:nvPr/>
        </p:nvPicPr>
        <p:blipFill rotWithShape="1">
          <a:blip r:embed="rId3">
            <a:alphaModFix/>
          </a:blip>
          <a:srcRect l="4445" t="62037" r="71920" b="23646"/>
          <a:stretch/>
        </p:blipFill>
        <p:spPr>
          <a:xfrm>
            <a:off x="4570500" y="64975"/>
            <a:ext cx="2570861" cy="1203374"/>
          </a:xfrm>
          <a:prstGeom prst="rect">
            <a:avLst/>
          </a:prstGeom>
          <a:noFill/>
          <a:ln>
            <a:noFill/>
          </a:ln>
        </p:spPr>
      </p:pic>
      <p:pic>
        <p:nvPicPr>
          <p:cNvPr id="419" name="Google Shape;419;p43"/>
          <p:cNvPicPr preferRelativeResize="0"/>
          <p:nvPr/>
        </p:nvPicPr>
        <p:blipFill rotWithShape="1">
          <a:blip r:embed="rId4">
            <a:alphaModFix/>
          </a:blip>
          <a:srcRect l="4510" t="47313" r="62322" b="46115"/>
          <a:stretch/>
        </p:blipFill>
        <p:spPr>
          <a:xfrm>
            <a:off x="189675" y="165625"/>
            <a:ext cx="4382326" cy="660676"/>
          </a:xfrm>
          <a:prstGeom prst="rect">
            <a:avLst/>
          </a:prstGeom>
          <a:noFill/>
          <a:ln>
            <a:noFill/>
          </a:ln>
        </p:spPr>
      </p:pic>
      <p:sp>
        <p:nvSpPr>
          <p:cNvPr id="420" name="Google Shape;420;p43"/>
          <p:cNvSpPr txBox="1"/>
          <p:nvPr/>
        </p:nvSpPr>
        <p:spPr>
          <a:xfrm>
            <a:off x="189638" y="906250"/>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MOSQUE OF CORDOBA,</a:t>
            </a:r>
            <a:r>
              <a:rPr lang="en">
                <a:solidFill>
                  <a:schemeClr val="dk1"/>
                </a:solidFill>
              </a:rPr>
              <a:t> Córdoba</a:t>
            </a:r>
            <a:r>
              <a:rPr lang="en"/>
              <a:t>, Spain</a:t>
            </a:r>
            <a:endParaRPr/>
          </a:p>
        </p:txBody>
      </p:sp>
      <p:pic>
        <p:nvPicPr>
          <p:cNvPr id="421" name="Google Shape;421;p43"/>
          <p:cNvPicPr preferRelativeResize="0"/>
          <p:nvPr/>
        </p:nvPicPr>
        <p:blipFill>
          <a:blip r:embed="rId5">
            <a:alphaModFix/>
          </a:blip>
          <a:stretch>
            <a:fillRect/>
          </a:stretch>
        </p:blipFill>
        <p:spPr>
          <a:xfrm>
            <a:off x="7075525" y="124350"/>
            <a:ext cx="1922100" cy="1005901"/>
          </a:xfrm>
          <a:prstGeom prst="rect">
            <a:avLst/>
          </a:prstGeom>
          <a:noFill/>
          <a:ln>
            <a:noFill/>
          </a:ln>
        </p:spPr>
      </p:pic>
      <p:pic>
        <p:nvPicPr>
          <p:cNvPr id="422" name="Google Shape;422;p43"/>
          <p:cNvPicPr preferRelativeResize="0"/>
          <p:nvPr/>
        </p:nvPicPr>
        <p:blipFill>
          <a:blip r:embed="rId6">
            <a:alphaModFix/>
          </a:blip>
          <a:stretch>
            <a:fillRect/>
          </a:stretch>
        </p:blipFill>
        <p:spPr>
          <a:xfrm>
            <a:off x="4546101" y="2443975"/>
            <a:ext cx="4521698" cy="2544224"/>
          </a:xfrm>
          <a:prstGeom prst="rect">
            <a:avLst/>
          </a:prstGeom>
          <a:noFill/>
          <a:ln>
            <a:noFill/>
          </a:ln>
        </p:spPr>
      </p:pic>
      <p:sp>
        <p:nvSpPr>
          <p:cNvPr id="423" name="Google Shape;423;p43"/>
          <p:cNvSpPr txBox="1"/>
          <p:nvPr/>
        </p:nvSpPr>
        <p:spPr>
          <a:xfrm>
            <a:off x="194375" y="1238750"/>
            <a:ext cx="1922100" cy="112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t>Also known as the Great Mosque of Córdoba</a:t>
            </a:r>
            <a:endParaRPr sz="1100"/>
          </a:p>
          <a:p>
            <a:pPr marL="0" lvl="0" indent="0" algn="l" rtl="0">
              <a:lnSpc>
                <a:spcPct val="115000"/>
              </a:lnSpc>
              <a:spcBef>
                <a:spcPts val="0"/>
              </a:spcBef>
              <a:spcAft>
                <a:spcPts val="1500"/>
              </a:spcAft>
              <a:buNone/>
            </a:pPr>
            <a:r>
              <a:rPr lang="en" sz="1100"/>
              <a:t>In 711, the church was divided into Muslim and Christian halves.</a:t>
            </a:r>
            <a:endParaRPr sz="1100"/>
          </a:p>
        </p:txBody>
      </p:sp>
      <p:pic>
        <p:nvPicPr>
          <p:cNvPr id="424" name="Google Shape;424;p43"/>
          <p:cNvPicPr preferRelativeResize="0"/>
          <p:nvPr/>
        </p:nvPicPr>
        <p:blipFill>
          <a:blip r:embed="rId7">
            <a:alphaModFix/>
          </a:blip>
          <a:stretch>
            <a:fillRect/>
          </a:stretch>
        </p:blipFill>
        <p:spPr>
          <a:xfrm>
            <a:off x="2777100" y="2443975"/>
            <a:ext cx="1691679" cy="2544225"/>
          </a:xfrm>
          <a:prstGeom prst="rect">
            <a:avLst/>
          </a:prstGeom>
          <a:noFill/>
          <a:ln>
            <a:noFill/>
          </a:ln>
        </p:spPr>
      </p:pic>
      <p:pic>
        <p:nvPicPr>
          <p:cNvPr id="425" name="Google Shape;425;p43"/>
          <p:cNvPicPr preferRelativeResize="0"/>
          <p:nvPr/>
        </p:nvPicPr>
        <p:blipFill>
          <a:blip r:embed="rId8">
            <a:alphaModFix/>
          </a:blip>
          <a:stretch>
            <a:fillRect/>
          </a:stretch>
        </p:blipFill>
        <p:spPr>
          <a:xfrm>
            <a:off x="7075525" y="1286199"/>
            <a:ext cx="1922100" cy="995274"/>
          </a:xfrm>
          <a:prstGeom prst="rect">
            <a:avLst/>
          </a:prstGeom>
          <a:noFill/>
          <a:ln>
            <a:noFill/>
          </a:ln>
        </p:spPr>
      </p:pic>
      <p:sp>
        <p:nvSpPr>
          <p:cNvPr id="426" name="Google Shape;426;p43"/>
          <p:cNvSpPr txBox="1"/>
          <p:nvPr/>
        </p:nvSpPr>
        <p:spPr>
          <a:xfrm>
            <a:off x="2126500" y="1257750"/>
            <a:ext cx="1988400" cy="1155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100">
                <a:solidFill>
                  <a:schemeClr val="dk1"/>
                </a:solidFill>
              </a:rPr>
              <a:t>In 784 Emir ‘Abd al-Rahman I, proceeded to demolish the original structure &amp; build the grand mosque of Cordoba on its ground.</a:t>
            </a:r>
            <a:endParaRPr sz="1100">
              <a:solidFill>
                <a:schemeClr val="dk1"/>
              </a:solidFill>
            </a:endParaRPr>
          </a:p>
          <a:p>
            <a:pPr marL="0" lvl="0" indent="0" algn="l" rtl="0">
              <a:spcBef>
                <a:spcPts val="1500"/>
              </a:spcBef>
              <a:spcAft>
                <a:spcPts val="0"/>
              </a:spcAft>
              <a:buClr>
                <a:schemeClr val="dk1"/>
              </a:buClr>
              <a:buSzPts val="1100"/>
              <a:buFont typeface="Arial"/>
              <a:buNone/>
            </a:pPr>
            <a:endParaRPr sz="1100">
              <a:solidFill>
                <a:schemeClr val="dk1"/>
              </a:solidFill>
            </a:endParaRPr>
          </a:p>
          <a:p>
            <a:pPr marL="0" lvl="0" indent="0" algn="l" rtl="0">
              <a:spcBef>
                <a:spcPts val="0"/>
              </a:spcBef>
              <a:spcAft>
                <a:spcPts val="0"/>
              </a:spcAft>
              <a:buNone/>
            </a:pPr>
            <a:endParaRPr sz="1100"/>
          </a:p>
        </p:txBody>
      </p:sp>
      <p:sp>
        <p:nvSpPr>
          <p:cNvPr id="427" name="Google Shape;427;p43"/>
          <p:cNvSpPr txBox="1"/>
          <p:nvPr/>
        </p:nvSpPr>
        <p:spPr>
          <a:xfrm>
            <a:off x="4240300" y="1130238"/>
            <a:ext cx="2901000" cy="1155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500"/>
              </a:spcAft>
              <a:buNone/>
            </a:pPr>
            <a:r>
              <a:rPr lang="en" sz="1100">
                <a:solidFill>
                  <a:schemeClr val="dk1"/>
                </a:solidFill>
              </a:rPr>
              <a:t>Most notable for its giant arches and its forest of over 856 (of an original 1,293) columns of jasper, onyx, marble, and granite. These were taken from the Roman temple which had previously occupied the site and other destroyed Roman buildings.</a:t>
            </a:r>
            <a:endParaRPr sz="1100"/>
          </a:p>
        </p:txBody>
      </p:sp>
      <p:cxnSp>
        <p:nvCxnSpPr>
          <p:cNvPr id="428" name="Google Shape;428;p43"/>
          <p:cNvCxnSpPr/>
          <p:nvPr/>
        </p:nvCxnSpPr>
        <p:spPr>
          <a:xfrm>
            <a:off x="2025650" y="1378900"/>
            <a:ext cx="0" cy="922500"/>
          </a:xfrm>
          <a:prstGeom prst="straightConnector1">
            <a:avLst/>
          </a:prstGeom>
          <a:noFill/>
          <a:ln w="9525" cap="flat" cmpd="sng">
            <a:solidFill>
              <a:schemeClr val="dk2"/>
            </a:solidFill>
            <a:prstDash val="solid"/>
            <a:round/>
            <a:headEnd type="none" w="med" len="med"/>
            <a:tailEnd type="none" w="med" len="med"/>
          </a:ln>
        </p:spPr>
      </p:cxnSp>
      <p:cxnSp>
        <p:nvCxnSpPr>
          <p:cNvPr id="429" name="Google Shape;429;p43"/>
          <p:cNvCxnSpPr/>
          <p:nvPr/>
        </p:nvCxnSpPr>
        <p:spPr>
          <a:xfrm>
            <a:off x="4145175" y="1248450"/>
            <a:ext cx="14100" cy="1053000"/>
          </a:xfrm>
          <a:prstGeom prst="straightConnector1">
            <a:avLst/>
          </a:prstGeom>
          <a:noFill/>
          <a:ln w="9525" cap="flat" cmpd="sng">
            <a:solidFill>
              <a:schemeClr val="dk2"/>
            </a:solidFill>
            <a:prstDash val="solid"/>
            <a:round/>
            <a:headEnd type="none" w="med" len="med"/>
            <a:tailEnd type="none" w="med" len="med"/>
          </a:ln>
        </p:spPr>
      </p:cxnSp>
      <p:sp>
        <p:nvSpPr>
          <p:cNvPr id="430" name="Google Shape;430;p43"/>
          <p:cNvSpPr txBox="1"/>
          <p:nvPr/>
        </p:nvSpPr>
        <p:spPr>
          <a:xfrm>
            <a:off x="194375" y="3311025"/>
            <a:ext cx="2429100" cy="173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What elements and principles of art do you see in these interior images?</a:t>
            </a:r>
            <a:endParaRPr/>
          </a:p>
          <a:p>
            <a:pPr marL="0" lvl="0" indent="0" algn="l" rtl="0">
              <a:spcBef>
                <a:spcPts val="0"/>
              </a:spcBef>
              <a:spcAft>
                <a:spcPts val="0"/>
              </a:spcAft>
              <a:buNone/>
            </a:pPr>
            <a:endParaRPr/>
          </a:p>
          <a:p>
            <a:pPr marL="0" lvl="0" indent="0" algn="l" rtl="0">
              <a:spcBef>
                <a:spcPts val="0"/>
              </a:spcBef>
              <a:spcAft>
                <a:spcPts val="0"/>
              </a:spcAft>
              <a:buNone/>
            </a:pPr>
            <a:r>
              <a:rPr lang="en"/>
              <a:t>Select one section of the architectural detail and sketch it in your notebook.</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pic>
        <p:nvPicPr>
          <p:cNvPr id="78" name="Google Shape;78;p16"/>
          <p:cNvPicPr preferRelativeResize="0"/>
          <p:nvPr/>
        </p:nvPicPr>
        <p:blipFill rotWithShape="1">
          <a:blip r:embed="rId3">
            <a:alphaModFix/>
          </a:blip>
          <a:srcRect l="43667" t="21474" r="38229" b="68112"/>
          <a:stretch/>
        </p:blipFill>
        <p:spPr>
          <a:xfrm>
            <a:off x="3728125" y="48650"/>
            <a:ext cx="2647528" cy="1176675"/>
          </a:xfrm>
          <a:prstGeom prst="rect">
            <a:avLst/>
          </a:prstGeom>
          <a:noFill/>
          <a:ln>
            <a:noFill/>
          </a:ln>
        </p:spPr>
      </p:pic>
      <p:sp>
        <p:nvSpPr>
          <p:cNvPr id="79" name="Google Shape;79;p16"/>
          <p:cNvSpPr txBox="1"/>
          <p:nvPr/>
        </p:nvSpPr>
        <p:spPr>
          <a:xfrm>
            <a:off x="152400" y="923425"/>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Forbidden City</a:t>
            </a:r>
            <a:endParaRPr b="1"/>
          </a:p>
        </p:txBody>
      </p:sp>
      <p:pic>
        <p:nvPicPr>
          <p:cNvPr id="80" name="Google Shape;80;p16"/>
          <p:cNvPicPr preferRelativeResize="0"/>
          <p:nvPr/>
        </p:nvPicPr>
        <p:blipFill>
          <a:blip r:embed="rId4">
            <a:alphaModFix/>
          </a:blip>
          <a:stretch>
            <a:fillRect/>
          </a:stretch>
        </p:blipFill>
        <p:spPr>
          <a:xfrm>
            <a:off x="6067138" y="55055"/>
            <a:ext cx="1848775" cy="1170270"/>
          </a:xfrm>
          <a:prstGeom prst="rect">
            <a:avLst/>
          </a:prstGeom>
          <a:noFill/>
          <a:ln>
            <a:noFill/>
          </a:ln>
        </p:spPr>
      </p:pic>
      <p:pic>
        <p:nvPicPr>
          <p:cNvPr id="81" name="Google Shape;81;p16"/>
          <p:cNvPicPr preferRelativeResize="0"/>
          <p:nvPr/>
        </p:nvPicPr>
        <p:blipFill rotWithShape="1">
          <a:blip r:embed="rId5">
            <a:alphaModFix/>
          </a:blip>
          <a:srcRect l="4510" t="16822" r="62322" b="77167"/>
          <a:stretch/>
        </p:blipFill>
        <p:spPr>
          <a:xfrm>
            <a:off x="189675" y="210150"/>
            <a:ext cx="3845226" cy="613651"/>
          </a:xfrm>
          <a:prstGeom prst="rect">
            <a:avLst/>
          </a:prstGeom>
          <a:noFill/>
          <a:ln>
            <a:noFill/>
          </a:ln>
        </p:spPr>
      </p:pic>
      <p:sp>
        <p:nvSpPr>
          <p:cNvPr id="82" name="Google Shape;82;p16"/>
          <p:cNvSpPr txBox="1"/>
          <p:nvPr/>
        </p:nvSpPr>
        <p:spPr>
          <a:xfrm>
            <a:off x="5027875" y="3033550"/>
            <a:ext cx="3927300" cy="189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chemeClr val="dk1"/>
                </a:solidFill>
                <a:highlight>
                  <a:srgbClr val="FFFFFF"/>
                </a:highlight>
              </a:rPr>
              <a:t>Chinese Name: </a:t>
            </a:r>
            <a:r>
              <a:rPr lang="en" sz="1100">
                <a:solidFill>
                  <a:schemeClr val="dk1"/>
                </a:solidFill>
                <a:highlight>
                  <a:srgbClr val="FFFFFF"/>
                </a:highlight>
                <a:latin typeface="Verdana"/>
                <a:ea typeface="Verdana"/>
                <a:cs typeface="Verdana"/>
                <a:sym typeface="Verdana"/>
              </a:rPr>
              <a:t>故宫博物院/ 紫禁城</a:t>
            </a:r>
            <a:endParaRPr sz="1100">
              <a:solidFill>
                <a:schemeClr val="dk1"/>
              </a:solidFill>
              <a:highlight>
                <a:srgbClr val="FFFFFF"/>
              </a:highlight>
              <a:latin typeface="Verdana"/>
              <a:ea typeface="Verdana"/>
              <a:cs typeface="Verdana"/>
              <a:sym typeface="Verdana"/>
            </a:endParaRPr>
          </a:p>
          <a:p>
            <a:pPr marL="0" lvl="0" indent="0" algn="l" rtl="0">
              <a:spcBef>
                <a:spcPts val="0"/>
              </a:spcBef>
              <a:spcAft>
                <a:spcPts val="0"/>
              </a:spcAft>
              <a:buNone/>
            </a:pPr>
            <a:r>
              <a:rPr lang="en" sz="1100">
                <a:solidFill>
                  <a:schemeClr val="dk1"/>
                </a:solidFill>
              </a:rPr>
              <a:t>Chinese Pinyin: Gu Gong Bo Wu Yuan /Zi Jin Cheng</a:t>
            </a:r>
            <a:endParaRPr sz="1100">
              <a:solidFill>
                <a:schemeClr val="dk1"/>
              </a:solidFill>
            </a:endParaRPr>
          </a:p>
          <a:p>
            <a:pPr marL="0" lvl="0" indent="0" algn="l" rtl="0">
              <a:spcBef>
                <a:spcPts val="0"/>
              </a:spcBef>
              <a:spcAft>
                <a:spcPts val="0"/>
              </a:spcAft>
              <a:buNone/>
            </a:pPr>
            <a:r>
              <a:rPr lang="en" sz="1100">
                <a:solidFill>
                  <a:schemeClr val="dk1"/>
                </a:solidFill>
              </a:rPr>
              <a:t>English Name: Palace Museum / Forbidden City</a:t>
            </a:r>
            <a:endParaRPr sz="1100">
              <a:solidFill>
                <a:schemeClr val="dk1"/>
              </a:solidFill>
            </a:endParaRPr>
          </a:p>
          <a:p>
            <a:pPr marL="0" lvl="0" indent="0" algn="l" rtl="0">
              <a:spcBef>
                <a:spcPts val="0"/>
              </a:spcBef>
              <a:spcAft>
                <a:spcPts val="0"/>
              </a:spcAft>
              <a:buNone/>
            </a:pPr>
            <a:r>
              <a:rPr lang="en" sz="1100">
                <a:solidFill>
                  <a:schemeClr val="dk1"/>
                </a:solidFill>
              </a:rPr>
              <a:t>Location: Center of Beijing, China</a:t>
            </a:r>
            <a:endParaRPr sz="1100">
              <a:solidFill>
                <a:schemeClr val="dk1"/>
              </a:solidFill>
            </a:endParaRPr>
          </a:p>
          <a:p>
            <a:pPr marL="0" lvl="0" indent="0" algn="l" rtl="0">
              <a:lnSpc>
                <a:spcPct val="115000"/>
              </a:lnSpc>
              <a:spcBef>
                <a:spcPts val="0"/>
              </a:spcBef>
              <a:spcAft>
                <a:spcPts val="0"/>
              </a:spcAft>
              <a:buNone/>
            </a:pPr>
            <a:r>
              <a:rPr lang="en" sz="1100"/>
              <a:t>Previous Residents: 14 emperors from the </a:t>
            </a:r>
            <a:r>
              <a:rPr lang="en" sz="1100">
                <a:uFill>
                  <a:noFill/>
                </a:uFill>
                <a:hlinkClick r:id="rId6"/>
              </a:rPr>
              <a:t>Ming Dynasty</a:t>
            </a:r>
            <a:r>
              <a:rPr lang="en" sz="1100"/>
              <a:t> (1368-1644), 10 emperors from the </a:t>
            </a:r>
            <a:r>
              <a:rPr lang="en" sz="1100">
                <a:uFill>
                  <a:noFill/>
                </a:uFill>
                <a:hlinkClick r:id="rId7"/>
              </a:rPr>
              <a:t>Qing Dynasty</a:t>
            </a:r>
            <a:r>
              <a:rPr lang="en" sz="1100"/>
              <a:t> (1644 -1911), and their royal families.</a:t>
            </a:r>
            <a:endParaRPr sz="1100"/>
          </a:p>
          <a:p>
            <a:pPr marL="0" lvl="0" indent="0" algn="just" rtl="0">
              <a:lnSpc>
                <a:spcPct val="115000"/>
              </a:lnSpc>
              <a:spcBef>
                <a:spcPts val="0"/>
              </a:spcBef>
              <a:spcAft>
                <a:spcPts val="0"/>
              </a:spcAft>
              <a:buNone/>
            </a:pPr>
            <a:r>
              <a:rPr lang="en" sz="1100">
                <a:solidFill>
                  <a:schemeClr val="dk1"/>
                </a:solidFill>
              </a:rPr>
              <a:t>Initiator: Emperor Chengzu of the Ming Dynasty</a:t>
            </a:r>
            <a:endParaRPr sz="1100">
              <a:solidFill>
                <a:schemeClr val="dk1"/>
              </a:solidFill>
            </a:endParaRPr>
          </a:p>
          <a:p>
            <a:pPr marL="0" lvl="0" indent="0" algn="just" rtl="0">
              <a:lnSpc>
                <a:spcPct val="115000"/>
              </a:lnSpc>
              <a:spcBef>
                <a:spcPts val="0"/>
              </a:spcBef>
              <a:spcAft>
                <a:spcPts val="0"/>
              </a:spcAft>
              <a:buNone/>
            </a:pPr>
            <a:r>
              <a:rPr lang="en" sz="1100">
                <a:solidFill>
                  <a:schemeClr val="dk1"/>
                </a:solidFill>
              </a:rPr>
              <a:t>Designer: Kuai Xiang</a:t>
            </a:r>
            <a:endParaRPr sz="1100">
              <a:solidFill>
                <a:schemeClr val="dk1"/>
              </a:solidFill>
            </a:endParaRPr>
          </a:p>
          <a:p>
            <a:pPr marL="0" lvl="0" indent="0" algn="l" rtl="0">
              <a:spcBef>
                <a:spcPts val="0"/>
              </a:spcBef>
              <a:spcAft>
                <a:spcPts val="0"/>
              </a:spcAft>
              <a:buNone/>
            </a:pPr>
            <a:r>
              <a:rPr lang="en" sz="1100">
                <a:solidFill>
                  <a:schemeClr val="dk1"/>
                </a:solidFill>
              </a:rPr>
              <a:t>Construction Period: 1406 to 1420 in the Ming Dynasty</a:t>
            </a:r>
            <a:endParaRPr sz="1100"/>
          </a:p>
        </p:txBody>
      </p:sp>
      <p:sp>
        <p:nvSpPr>
          <p:cNvPr id="83" name="Google Shape;83;p16"/>
          <p:cNvSpPr txBox="1"/>
          <p:nvPr/>
        </p:nvSpPr>
        <p:spPr>
          <a:xfrm>
            <a:off x="172075" y="1220000"/>
            <a:ext cx="4627200" cy="3704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50">
                <a:highlight>
                  <a:srgbClr val="FFFFFF"/>
                </a:highlight>
              </a:rPr>
              <a:t>1. The Forbidden City is actually NOT forbidden now.</a:t>
            </a:r>
            <a:endParaRPr sz="1250">
              <a:highlight>
                <a:srgbClr val="FFFFFF"/>
              </a:highlight>
            </a:endParaRPr>
          </a:p>
          <a:p>
            <a:pPr marL="0" lvl="0" indent="0" algn="just" rtl="0">
              <a:lnSpc>
                <a:spcPct val="115000"/>
              </a:lnSpc>
              <a:spcBef>
                <a:spcPts val="0"/>
              </a:spcBef>
              <a:spcAft>
                <a:spcPts val="0"/>
              </a:spcAft>
              <a:buClr>
                <a:schemeClr val="dk1"/>
              </a:buClr>
              <a:buSzPts val="1100"/>
              <a:buFont typeface="Arial"/>
              <a:buNone/>
            </a:pPr>
            <a:r>
              <a:rPr lang="en" sz="1250"/>
              <a:t>2. Dwelled by imperial families until 1924.</a:t>
            </a:r>
            <a:endParaRPr sz="1250"/>
          </a:p>
          <a:p>
            <a:pPr marL="0" lvl="0" indent="0" algn="just" rtl="0">
              <a:lnSpc>
                <a:spcPct val="115000"/>
              </a:lnSpc>
              <a:spcBef>
                <a:spcPts val="0"/>
              </a:spcBef>
              <a:spcAft>
                <a:spcPts val="0"/>
              </a:spcAft>
              <a:buNone/>
            </a:pPr>
            <a:r>
              <a:rPr lang="en" sz="1250"/>
              <a:t>3. Yellow and red are the dominant colors.</a:t>
            </a:r>
            <a:endParaRPr sz="1250"/>
          </a:p>
          <a:p>
            <a:pPr marL="0" lvl="0" indent="0" algn="just" rtl="0">
              <a:lnSpc>
                <a:spcPct val="115000"/>
              </a:lnSpc>
              <a:spcBef>
                <a:spcPts val="0"/>
              </a:spcBef>
              <a:spcAft>
                <a:spcPts val="0"/>
              </a:spcAft>
              <a:buNone/>
            </a:pPr>
            <a:r>
              <a:rPr lang="en" sz="1250"/>
              <a:t>4. Divided into the Outer Court and Inner Court.</a:t>
            </a:r>
            <a:endParaRPr sz="1250"/>
          </a:p>
          <a:p>
            <a:pPr marL="0" lvl="0" indent="0" algn="just" rtl="0">
              <a:lnSpc>
                <a:spcPct val="115000"/>
              </a:lnSpc>
              <a:spcBef>
                <a:spcPts val="0"/>
              </a:spcBef>
              <a:spcAft>
                <a:spcPts val="0"/>
              </a:spcAft>
              <a:buNone/>
            </a:pPr>
            <a:r>
              <a:rPr lang="en" sz="1250"/>
              <a:t>5. There are no trees in the Outer Court.</a:t>
            </a:r>
            <a:endParaRPr sz="1250"/>
          </a:p>
          <a:p>
            <a:pPr marL="0" lvl="0" indent="0" algn="just" rtl="0">
              <a:lnSpc>
                <a:spcPct val="115000"/>
              </a:lnSpc>
              <a:spcBef>
                <a:spcPts val="0"/>
              </a:spcBef>
              <a:spcAft>
                <a:spcPts val="0"/>
              </a:spcAft>
              <a:buNone/>
            </a:pPr>
            <a:r>
              <a:rPr lang="en" sz="1250"/>
              <a:t>6. Many gates are decorated with 9 rows of doornails.</a:t>
            </a:r>
            <a:endParaRPr sz="1250"/>
          </a:p>
          <a:p>
            <a:pPr marL="0" lvl="0" indent="0" algn="just" rtl="0">
              <a:lnSpc>
                <a:spcPct val="115000"/>
              </a:lnSpc>
              <a:spcBef>
                <a:spcPts val="0"/>
              </a:spcBef>
              <a:spcAft>
                <a:spcPts val="0"/>
              </a:spcAft>
              <a:buNone/>
            </a:pPr>
            <a:r>
              <a:rPr lang="en" sz="1250">
                <a:highlight>
                  <a:srgbClr val="FFFFFF"/>
                </a:highlight>
              </a:rPr>
              <a:t>7. It's said that there are 9,999.5 rooms in the Forbidden City.</a:t>
            </a:r>
            <a:endParaRPr sz="1250">
              <a:highlight>
                <a:srgbClr val="FFFFFF"/>
              </a:highlight>
            </a:endParaRPr>
          </a:p>
          <a:p>
            <a:pPr marL="0" lvl="0" indent="0" algn="just" rtl="0">
              <a:lnSpc>
                <a:spcPct val="115000"/>
              </a:lnSpc>
              <a:spcBef>
                <a:spcPts val="0"/>
              </a:spcBef>
              <a:spcAft>
                <a:spcPts val="0"/>
              </a:spcAft>
              <a:buNone/>
            </a:pPr>
            <a:r>
              <a:rPr lang="en" sz="1250"/>
              <a:t>8. Among the top 5 buildings in the world: The others are the Versailles Palace in France, the Buckingham Palace in Britain, the White House in America, and the Kremlin Palace in Russia.</a:t>
            </a:r>
            <a:endParaRPr sz="1250"/>
          </a:p>
          <a:p>
            <a:pPr marL="0" lvl="0" indent="0" algn="just" rtl="0">
              <a:lnSpc>
                <a:spcPct val="115000"/>
              </a:lnSpc>
              <a:spcBef>
                <a:spcPts val="0"/>
              </a:spcBef>
              <a:spcAft>
                <a:spcPts val="0"/>
              </a:spcAft>
              <a:buNone/>
            </a:pPr>
            <a:r>
              <a:rPr lang="en" sz="1250"/>
              <a:t>9. </a:t>
            </a:r>
            <a:r>
              <a:rPr lang="en" sz="1250">
                <a:solidFill>
                  <a:schemeClr val="dk1"/>
                </a:solidFill>
              </a:rPr>
              <a:t>Largest and best-preserved palace complex in the world.</a:t>
            </a:r>
            <a:endParaRPr sz="1250"/>
          </a:p>
          <a:p>
            <a:pPr marL="0" lvl="0" indent="0" algn="l" rtl="0">
              <a:lnSpc>
                <a:spcPct val="115000"/>
              </a:lnSpc>
              <a:spcBef>
                <a:spcPts val="0"/>
              </a:spcBef>
              <a:spcAft>
                <a:spcPts val="0"/>
              </a:spcAft>
              <a:buNone/>
            </a:pPr>
            <a:r>
              <a:rPr lang="en" sz="1250"/>
              <a:t>10. One of the most visited museums in the world: About 15 million visitors/year. Among the museums with the greatest variety of exhibitions in the world: It houses nearly 1 million cultural relics, including </a:t>
            </a:r>
            <a:r>
              <a:rPr lang="en" sz="1250">
                <a:uFill>
                  <a:noFill/>
                </a:uFill>
                <a:hlinkClick r:id="rId8"/>
              </a:rPr>
              <a:t>paintings</a:t>
            </a:r>
            <a:r>
              <a:rPr lang="en" sz="1250"/>
              <a:t>, </a:t>
            </a:r>
            <a:r>
              <a:rPr lang="en" sz="1250">
                <a:uFill>
                  <a:noFill/>
                </a:uFill>
                <a:hlinkClick r:id="rId9"/>
              </a:rPr>
              <a:t>calligraphy</a:t>
            </a:r>
            <a:r>
              <a:rPr lang="en" sz="1250"/>
              <a:t>, </a:t>
            </a:r>
            <a:r>
              <a:rPr lang="en" sz="1250">
                <a:uFill>
                  <a:noFill/>
                </a:uFill>
                <a:hlinkClick r:id="rId10"/>
              </a:rPr>
              <a:t>jade</a:t>
            </a:r>
            <a:r>
              <a:rPr lang="en" sz="1250"/>
              <a:t>, </a:t>
            </a:r>
            <a:r>
              <a:rPr lang="en" sz="1250">
                <a:uFill>
                  <a:noFill/>
                </a:uFill>
                <a:hlinkClick r:id="rId11"/>
              </a:rPr>
              <a:t>embroidery</a:t>
            </a:r>
            <a:r>
              <a:rPr lang="en" sz="1250"/>
              <a:t>, </a:t>
            </a:r>
            <a:r>
              <a:rPr lang="en" sz="1250">
                <a:uFill>
                  <a:noFill/>
                </a:uFill>
                <a:hlinkClick r:id="rId12"/>
              </a:rPr>
              <a:t>lacquer wares</a:t>
            </a:r>
            <a:r>
              <a:rPr lang="en" sz="1250"/>
              <a:t>, </a:t>
            </a:r>
            <a:r>
              <a:rPr lang="en" sz="1250">
                <a:uFill>
                  <a:noFill/>
                </a:uFill>
                <a:hlinkClick r:id="rId13"/>
              </a:rPr>
              <a:t>pottery</a:t>
            </a:r>
            <a:r>
              <a:rPr lang="en" sz="1250"/>
              <a:t>, etc.</a:t>
            </a:r>
            <a:endParaRPr sz="1250">
              <a:highlight>
                <a:srgbClr val="FFFFFF"/>
              </a:highlight>
            </a:endParaRPr>
          </a:p>
        </p:txBody>
      </p:sp>
      <p:pic>
        <p:nvPicPr>
          <p:cNvPr id="84" name="Google Shape;84;p16"/>
          <p:cNvPicPr preferRelativeResize="0"/>
          <p:nvPr/>
        </p:nvPicPr>
        <p:blipFill>
          <a:blip r:embed="rId14">
            <a:alphaModFix/>
          </a:blip>
          <a:stretch>
            <a:fillRect/>
          </a:stretch>
        </p:blipFill>
        <p:spPr>
          <a:xfrm rot="5400000">
            <a:off x="7865776" y="173450"/>
            <a:ext cx="1176674" cy="939875"/>
          </a:xfrm>
          <a:prstGeom prst="rect">
            <a:avLst/>
          </a:prstGeom>
          <a:noFill/>
          <a:ln>
            <a:noFill/>
          </a:ln>
        </p:spPr>
      </p:pic>
      <p:pic>
        <p:nvPicPr>
          <p:cNvPr id="85" name="Google Shape;85;p16"/>
          <p:cNvPicPr preferRelativeResize="0"/>
          <p:nvPr/>
        </p:nvPicPr>
        <p:blipFill>
          <a:blip r:embed="rId15">
            <a:alphaModFix/>
          </a:blip>
          <a:stretch>
            <a:fillRect/>
          </a:stretch>
        </p:blipFill>
        <p:spPr>
          <a:xfrm>
            <a:off x="5092275" y="1295263"/>
            <a:ext cx="2509902" cy="1668349"/>
          </a:xfrm>
          <a:prstGeom prst="rect">
            <a:avLst/>
          </a:prstGeom>
          <a:noFill/>
          <a:ln>
            <a:noFill/>
          </a:ln>
        </p:spPr>
      </p:pic>
      <p:pic>
        <p:nvPicPr>
          <p:cNvPr id="86" name="Google Shape;86;p16"/>
          <p:cNvPicPr preferRelativeResize="0"/>
          <p:nvPr/>
        </p:nvPicPr>
        <p:blipFill>
          <a:blip r:embed="rId16">
            <a:alphaModFix/>
          </a:blip>
          <a:stretch>
            <a:fillRect/>
          </a:stretch>
        </p:blipFill>
        <p:spPr>
          <a:xfrm>
            <a:off x="7700299" y="2154450"/>
            <a:ext cx="1223749" cy="816433"/>
          </a:xfrm>
          <a:prstGeom prst="rect">
            <a:avLst/>
          </a:prstGeom>
          <a:noFill/>
          <a:ln>
            <a:noFill/>
          </a:ln>
        </p:spPr>
      </p:pic>
      <p:pic>
        <p:nvPicPr>
          <p:cNvPr id="87" name="Google Shape;87;p16"/>
          <p:cNvPicPr preferRelativeResize="0"/>
          <p:nvPr/>
        </p:nvPicPr>
        <p:blipFill>
          <a:blip r:embed="rId17">
            <a:alphaModFix/>
          </a:blip>
          <a:stretch>
            <a:fillRect/>
          </a:stretch>
        </p:blipFill>
        <p:spPr>
          <a:xfrm>
            <a:off x="7700300" y="1278550"/>
            <a:ext cx="1234118" cy="6942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7"/>
          <p:cNvSpPr txBox="1"/>
          <p:nvPr/>
        </p:nvSpPr>
        <p:spPr>
          <a:xfrm>
            <a:off x="351550" y="2612025"/>
            <a:ext cx="4382400" cy="38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Chinese Symbols</a:t>
            </a:r>
            <a:endParaRPr b="1"/>
          </a:p>
        </p:txBody>
      </p:sp>
      <p:pic>
        <p:nvPicPr>
          <p:cNvPr id="93" name="Google Shape;93;p17"/>
          <p:cNvPicPr preferRelativeResize="0"/>
          <p:nvPr/>
        </p:nvPicPr>
        <p:blipFill rotWithShape="1">
          <a:blip r:embed="rId3">
            <a:alphaModFix/>
          </a:blip>
          <a:srcRect l="71465" t="16192" b="48015"/>
          <a:stretch/>
        </p:blipFill>
        <p:spPr>
          <a:xfrm>
            <a:off x="3867099" y="1110238"/>
            <a:ext cx="908476" cy="1136825"/>
          </a:xfrm>
          <a:prstGeom prst="rect">
            <a:avLst/>
          </a:prstGeom>
          <a:noFill/>
          <a:ln>
            <a:noFill/>
          </a:ln>
        </p:spPr>
      </p:pic>
      <p:pic>
        <p:nvPicPr>
          <p:cNvPr id="94" name="Google Shape;94;p17"/>
          <p:cNvPicPr preferRelativeResize="0"/>
          <p:nvPr/>
        </p:nvPicPr>
        <p:blipFill rotWithShape="1">
          <a:blip r:embed="rId3">
            <a:alphaModFix/>
          </a:blip>
          <a:srcRect l="40448" t="61699" r="34142" b="8967"/>
          <a:stretch/>
        </p:blipFill>
        <p:spPr>
          <a:xfrm>
            <a:off x="6019025" y="996675"/>
            <a:ext cx="1110450" cy="1278950"/>
          </a:xfrm>
          <a:prstGeom prst="rect">
            <a:avLst/>
          </a:prstGeom>
          <a:noFill/>
          <a:ln>
            <a:noFill/>
          </a:ln>
        </p:spPr>
      </p:pic>
      <p:pic>
        <p:nvPicPr>
          <p:cNvPr id="95" name="Google Shape;95;p17"/>
          <p:cNvPicPr preferRelativeResize="0"/>
          <p:nvPr/>
        </p:nvPicPr>
        <p:blipFill rotWithShape="1">
          <a:blip r:embed="rId3">
            <a:alphaModFix/>
          </a:blip>
          <a:srcRect t="16191" r="30714" b="46613"/>
          <a:stretch/>
        </p:blipFill>
        <p:spPr>
          <a:xfrm>
            <a:off x="1668250" y="1138800"/>
            <a:ext cx="2122650" cy="1136825"/>
          </a:xfrm>
          <a:prstGeom prst="rect">
            <a:avLst/>
          </a:prstGeom>
          <a:noFill/>
          <a:ln>
            <a:noFill/>
          </a:ln>
        </p:spPr>
      </p:pic>
      <p:pic>
        <p:nvPicPr>
          <p:cNvPr id="96" name="Google Shape;96;p17"/>
          <p:cNvPicPr preferRelativeResize="0"/>
          <p:nvPr/>
        </p:nvPicPr>
        <p:blipFill rotWithShape="1">
          <a:blip r:embed="rId3">
            <a:alphaModFix/>
          </a:blip>
          <a:srcRect t="61699" r="68003" b="8967"/>
          <a:stretch/>
        </p:blipFill>
        <p:spPr>
          <a:xfrm>
            <a:off x="4775575" y="1081675"/>
            <a:ext cx="1305450" cy="1193950"/>
          </a:xfrm>
          <a:prstGeom prst="rect">
            <a:avLst/>
          </a:prstGeom>
          <a:noFill/>
          <a:ln>
            <a:noFill/>
          </a:ln>
        </p:spPr>
      </p:pic>
      <p:sp>
        <p:nvSpPr>
          <p:cNvPr id="97" name="Google Shape;97;p17"/>
          <p:cNvSpPr txBox="1"/>
          <p:nvPr/>
        </p:nvSpPr>
        <p:spPr>
          <a:xfrm>
            <a:off x="1866825" y="2250750"/>
            <a:ext cx="5777700" cy="38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Peace          Energy             Love            Beauty         Eternity</a:t>
            </a:r>
            <a:endParaRPr b="1"/>
          </a:p>
        </p:txBody>
      </p:sp>
      <p:pic>
        <p:nvPicPr>
          <p:cNvPr id="98" name="Google Shape;98;p17"/>
          <p:cNvPicPr preferRelativeResize="0"/>
          <p:nvPr/>
        </p:nvPicPr>
        <p:blipFill rotWithShape="1">
          <a:blip r:embed="rId4">
            <a:alphaModFix/>
          </a:blip>
          <a:srcRect l="4510" t="27568" r="62322" b="66421"/>
          <a:stretch/>
        </p:blipFill>
        <p:spPr>
          <a:xfrm>
            <a:off x="189688" y="207813"/>
            <a:ext cx="4382326" cy="613651"/>
          </a:xfrm>
          <a:prstGeom prst="rect">
            <a:avLst/>
          </a:prstGeom>
          <a:noFill/>
          <a:ln>
            <a:noFill/>
          </a:ln>
        </p:spPr>
      </p:pic>
      <p:sp>
        <p:nvSpPr>
          <p:cNvPr id="99" name="Google Shape;99;p17"/>
          <p:cNvSpPr txBox="1"/>
          <p:nvPr/>
        </p:nvSpPr>
        <p:spPr>
          <a:xfrm>
            <a:off x="351550" y="2822200"/>
            <a:ext cx="4136100" cy="2409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800"/>
              </a:spcBef>
              <a:spcAft>
                <a:spcPts val="0"/>
              </a:spcAft>
              <a:buNone/>
            </a:pPr>
            <a:r>
              <a:rPr lang="en" sz="1100">
                <a:solidFill>
                  <a:schemeClr val="dk1"/>
                </a:solidFill>
              </a:rPr>
              <a:t>All Chinese dialects share one writing system of about </a:t>
            </a:r>
            <a:r>
              <a:rPr lang="en" sz="1100" i="1">
                <a:solidFill>
                  <a:schemeClr val="dk1"/>
                </a:solidFill>
              </a:rPr>
              <a:t>40.000 symbols</a:t>
            </a:r>
            <a:r>
              <a:rPr lang="en" sz="1100">
                <a:solidFill>
                  <a:schemeClr val="dk1"/>
                </a:solidFill>
              </a:rPr>
              <a:t> which are 'universally' comprehensible. Spoken Chinese varieties often are mutually incomprehensible.</a:t>
            </a:r>
            <a:endParaRPr sz="1100">
              <a:solidFill>
                <a:schemeClr val="dk1"/>
              </a:solidFill>
            </a:endParaRPr>
          </a:p>
          <a:p>
            <a:pPr marL="0" lvl="0" indent="0" algn="l" rtl="0">
              <a:spcBef>
                <a:spcPts val="800"/>
              </a:spcBef>
              <a:spcAft>
                <a:spcPts val="0"/>
              </a:spcAft>
              <a:buClr>
                <a:schemeClr val="dk1"/>
              </a:buClr>
              <a:buSzPts val="1100"/>
              <a:buFont typeface="Arial"/>
              <a:buNone/>
            </a:pPr>
            <a:r>
              <a:rPr lang="en" sz="1100">
                <a:solidFill>
                  <a:schemeClr val="dk1"/>
                </a:solidFill>
              </a:rPr>
              <a:t>Written Chinese</a:t>
            </a:r>
            <a:r>
              <a:rPr lang="en" sz="1100" b="1">
                <a:solidFill>
                  <a:schemeClr val="dk1"/>
                </a:solidFill>
              </a:rPr>
              <a:t> </a:t>
            </a:r>
            <a:r>
              <a:rPr lang="en" sz="1100">
                <a:solidFill>
                  <a:schemeClr val="dk1"/>
                </a:solidFill>
              </a:rPr>
              <a:t>was developed about 4000 years ago.</a:t>
            </a:r>
            <a:endParaRPr sz="1100">
              <a:solidFill>
                <a:schemeClr val="dk1"/>
              </a:solidFill>
            </a:endParaRPr>
          </a:p>
          <a:p>
            <a:pPr marL="0" lvl="0" indent="0" algn="l" rtl="0">
              <a:lnSpc>
                <a:spcPct val="100000"/>
              </a:lnSpc>
              <a:spcBef>
                <a:spcPts val="800"/>
              </a:spcBef>
              <a:spcAft>
                <a:spcPts val="0"/>
              </a:spcAft>
              <a:buNone/>
            </a:pPr>
            <a:r>
              <a:rPr lang="en" sz="1100">
                <a:solidFill>
                  <a:schemeClr val="dk1"/>
                </a:solidFill>
              </a:rPr>
              <a:t>To be considered a literate one needs to study at least 3000 symbols!</a:t>
            </a:r>
            <a:endParaRPr sz="1100">
              <a:solidFill>
                <a:schemeClr val="dk1"/>
              </a:solidFill>
            </a:endParaRPr>
          </a:p>
          <a:p>
            <a:pPr marL="0" lvl="0" indent="0" algn="l" rtl="0">
              <a:lnSpc>
                <a:spcPct val="100000"/>
              </a:lnSpc>
              <a:spcBef>
                <a:spcPts val="800"/>
              </a:spcBef>
              <a:spcAft>
                <a:spcPts val="800"/>
              </a:spcAft>
              <a:buNone/>
            </a:pPr>
            <a:r>
              <a:rPr lang="en" sz="1100">
                <a:solidFill>
                  <a:schemeClr val="dk1"/>
                </a:solidFill>
              </a:rPr>
              <a:t>It consists of more than 40.000 logographic symbols, meaning that a symbol represents one syllable or concept rather than a sound as does the phonetic system. </a:t>
            </a:r>
            <a:endParaRPr sz="1100"/>
          </a:p>
        </p:txBody>
      </p:sp>
      <p:sp>
        <p:nvSpPr>
          <p:cNvPr id="100" name="Google Shape;100;p17"/>
          <p:cNvSpPr txBox="1"/>
          <p:nvPr/>
        </p:nvSpPr>
        <p:spPr>
          <a:xfrm>
            <a:off x="4579651" y="2822200"/>
            <a:ext cx="4136100" cy="2409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800"/>
              </a:spcBef>
              <a:spcAft>
                <a:spcPts val="0"/>
              </a:spcAft>
              <a:buNone/>
            </a:pPr>
            <a:r>
              <a:rPr lang="en" sz="1100" i="1">
                <a:solidFill>
                  <a:schemeClr val="dk1"/>
                </a:solidFill>
              </a:rPr>
              <a:t>Chinese writing</a:t>
            </a:r>
            <a:r>
              <a:rPr lang="en" sz="1100">
                <a:solidFill>
                  <a:schemeClr val="dk1"/>
                </a:solidFill>
              </a:rPr>
              <a:t> has influenced many languages of East Asia, including Japanese. </a:t>
            </a:r>
            <a:endParaRPr sz="1100">
              <a:solidFill>
                <a:schemeClr val="dk1"/>
              </a:solidFill>
            </a:endParaRPr>
          </a:p>
          <a:p>
            <a:pPr marL="0" lvl="0" indent="0" algn="l" rtl="0">
              <a:lnSpc>
                <a:spcPct val="100000"/>
              </a:lnSpc>
              <a:spcBef>
                <a:spcPts val="800"/>
              </a:spcBef>
              <a:spcAft>
                <a:spcPts val="0"/>
              </a:spcAft>
              <a:buNone/>
            </a:pPr>
            <a:r>
              <a:rPr lang="en" sz="1100">
                <a:solidFill>
                  <a:schemeClr val="dk1"/>
                </a:solidFill>
              </a:rPr>
              <a:t>It has remained immensely stable over the millennia.</a:t>
            </a:r>
            <a:endParaRPr sz="1100">
              <a:solidFill>
                <a:schemeClr val="dk1"/>
              </a:solidFill>
            </a:endParaRPr>
          </a:p>
          <a:p>
            <a:pPr marL="0" lvl="0" indent="0" algn="l" rtl="0">
              <a:lnSpc>
                <a:spcPct val="100000"/>
              </a:lnSpc>
              <a:spcBef>
                <a:spcPts val="800"/>
              </a:spcBef>
              <a:spcAft>
                <a:spcPts val="0"/>
              </a:spcAft>
              <a:buNone/>
            </a:pPr>
            <a:r>
              <a:rPr lang="en" sz="1100">
                <a:solidFill>
                  <a:schemeClr val="dk1"/>
                </a:solidFill>
              </a:rPr>
              <a:t>Only recently has the PRC attempted to simplify it and to institute a romanized version called Pinyin, representing the sounds.</a:t>
            </a:r>
            <a:endParaRPr sz="1100">
              <a:solidFill>
                <a:schemeClr val="dk1"/>
              </a:solidFill>
            </a:endParaRPr>
          </a:p>
          <a:p>
            <a:pPr marL="0" lvl="0" indent="0" algn="l" rtl="0">
              <a:lnSpc>
                <a:spcPct val="100000"/>
              </a:lnSpc>
              <a:spcBef>
                <a:spcPts val="800"/>
              </a:spcBef>
              <a:spcAft>
                <a:spcPts val="800"/>
              </a:spcAft>
              <a:buNone/>
            </a:pPr>
            <a:r>
              <a:rPr lang="en" sz="1100">
                <a:solidFill>
                  <a:schemeClr val="dk1"/>
                </a:solidFill>
              </a:rPr>
              <a:t>Mandarin is the most widely spoken form of Chinese.</a:t>
            </a:r>
            <a:endParaRPr sz="1100"/>
          </a:p>
        </p:txBody>
      </p:sp>
      <p:pic>
        <p:nvPicPr>
          <p:cNvPr id="101" name="Google Shape;101;p17"/>
          <p:cNvPicPr preferRelativeResize="0"/>
          <p:nvPr/>
        </p:nvPicPr>
        <p:blipFill rotWithShape="1">
          <a:blip r:embed="rId5">
            <a:alphaModFix/>
          </a:blip>
          <a:srcRect l="3775" t="34707" r="72757" b="55096"/>
          <a:stretch/>
        </p:blipFill>
        <p:spPr>
          <a:xfrm>
            <a:off x="4627550" y="120548"/>
            <a:ext cx="2347925" cy="78822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8"/>
          <p:cNvSpPr txBox="1"/>
          <p:nvPr/>
        </p:nvSpPr>
        <p:spPr>
          <a:xfrm>
            <a:off x="189650" y="844275"/>
            <a:ext cx="4382400" cy="58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GREAT WALL OF CHINA</a:t>
            </a:r>
            <a:endParaRPr b="1"/>
          </a:p>
        </p:txBody>
      </p:sp>
      <p:pic>
        <p:nvPicPr>
          <p:cNvPr id="107" name="Google Shape;107;p18"/>
          <p:cNvPicPr preferRelativeResize="0"/>
          <p:nvPr/>
        </p:nvPicPr>
        <p:blipFill>
          <a:blip r:embed="rId3">
            <a:alphaModFix/>
          </a:blip>
          <a:stretch>
            <a:fillRect/>
          </a:stretch>
        </p:blipFill>
        <p:spPr>
          <a:xfrm>
            <a:off x="4658475" y="934900"/>
            <a:ext cx="4306900" cy="2250525"/>
          </a:xfrm>
          <a:prstGeom prst="rect">
            <a:avLst/>
          </a:prstGeom>
          <a:noFill/>
          <a:ln>
            <a:noFill/>
          </a:ln>
        </p:spPr>
      </p:pic>
      <p:pic>
        <p:nvPicPr>
          <p:cNvPr id="108" name="Google Shape;108;p18"/>
          <p:cNvPicPr preferRelativeResize="0"/>
          <p:nvPr/>
        </p:nvPicPr>
        <p:blipFill rotWithShape="1">
          <a:blip r:embed="rId4">
            <a:alphaModFix/>
          </a:blip>
          <a:srcRect t="71655" r="56043" b="18273"/>
          <a:stretch/>
        </p:blipFill>
        <p:spPr>
          <a:xfrm>
            <a:off x="4592425" y="76200"/>
            <a:ext cx="2715193" cy="858700"/>
          </a:xfrm>
          <a:prstGeom prst="rect">
            <a:avLst/>
          </a:prstGeom>
          <a:noFill/>
          <a:ln>
            <a:noFill/>
          </a:ln>
        </p:spPr>
      </p:pic>
      <p:sp>
        <p:nvSpPr>
          <p:cNvPr id="109" name="Google Shape;109;p18"/>
          <p:cNvSpPr txBox="1"/>
          <p:nvPr/>
        </p:nvSpPr>
        <p:spPr>
          <a:xfrm>
            <a:off x="189663" y="1152779"/>
            <a:ext cx="4402800" cy="3901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solidFill>
                  <a:srgbClr val="26323E"/>
                </a:solidFill>
              </a:rPr>
              <a:t>1. Building the wall took more than 1800 years.</a:t>
            </a:r>
            <a:endParaRPr sz="1000">
              <a:solidFill>
                <a:schemeClr val="dk1"/>
              </a:solidFill>
            </a:endParaRPr>
          </a:p>
          <a:p>
            <a:pPr marL="0" lvl="0" indent="0" algn="l" rtl="0">
              <a:lnSpc>
                <a:spcPct val="100000"/>
              </a:lnSpc>
              <a:spcBef>
                <a:spcPts val="0"/>
              </a:spcBef>
              <a:spcAft>
                <a:spcPts val="0"/>
              </a:spcAft>
              <a:buNone/>
            </a:pPr>
            <a:r>
              <a:rPr lang="en" sz="1000">
                <a:solidFill>
                  <a:srgbClr val="26323E"/>
                </a:solidFill>
              </a:rPr>
              <a:t>2. The structure isn’t one consistent wall, but a network of walls.</a:t>
            </a:r>
            <a:endParaRPr sz="1000">
              <a:solidFill>
                <a:srgbClr val="26323E"/>
              </a:solidFill>
            </a:endParaRPr>
          </a:p>
          <a:p>
            <a:pPr marL="0" lvl="0" indent="0" algn="l" rtl="0">
              <a:lnSpc>
                <a:spcPct val="100000"/>
              </a:lnSpc>
              <a:spcBef>
                <a:spcPts val="0"/>
              </a:spcBef>
              <a:spcAft>
                <a:spcPts val="0"/>
              </a:spcAft>
              <a:buNone/>
            </a:pPr>
            <a:r>
              <a:rPr lang="en" sz="1000">
                <a:solidFill>
                  <a:srgbClr val="26323E"/>
                </a:solidFill>
              </a:rPr>
              <a:t>3. A surprising ingredient of “sticky rice” was incorporated into the mortar recipe thanks to its cohesive properties for construction.</a:t>
            </a:r>
            <a:endParaRPr sz="1000">
              <a:solidFill>
                <a:schemeClr val="dk1"/>
              </a:solidFill>
            </a:endParaRPr>
          </a:p>
          <a:p>
            <a:pPr marL="0" lvl="0" indent="0" algn="l" rtl="0">
              <a:lnSpc>
                <a:spcPct val="100000"/>
              </a:lnSpc>
              <a:spcBef>
                <a:spcPts val="0"/>
              </a:spcBef>
              <a:spcAft>
                <a:spcPts val="0"/>
              </a:spcAft>
              <a:buNone/>
            </a:pPr>
            <a:r>
              <a:rPr lang="en" sz="1000">
                <a:solidFill>
                  <a:srgbClr val="26323E"/>
                </a:solidFill>
              </a:rPr>
              <a:t>4. Wall construction was a common punishment for Chinese convicts and dangerous. It’s estimated that 400,000 people died.</a:t>
            </a:r>
            <a:endParaRPr sz="1000">
              <a:solidFill>
                <a:srgbClr val="26323E"/>
              </a:solidFill>
            </a:endParaRPr>
          </a:p>
          <a:p>
            <a:pPr marL="0" lvl="0" indent="0" algn="l" rtl="0">
              <a:lnSpc>
                <a:spcPct val="100000"/>
              </a:lnSpc>
              <a:spcBef>
                <a:spcPts val="0"/>
              </a:spcBef>
              <a:spcAft>
                <a:spcPts val="0"/>
              </a:spcAft>
              <a:buNone/>
            </a:pPr>
            <a:r>
              <a:rPr lang="en" sz="1000">
                <a:solidFill>
                  <a:srgbClr val="26323E"/>
                </a:solidFill>
              </a:rPr>
              <a:t>5. An ancient poem predicts construction of the Great Wall as a king’s efforts to fend off military invaders via development of a defensive barrier.</a:t>
            </a:r>
            <a:endParaRPr sz="1000">
              <a:solidFill>
                <a:srgbClr val="26323E"/>
              </a:solidFill>
            </a:endParaRPr>
          </a:p>
          <a:p>
            <a:pPr marL="0" lvl="0" indent="0" algn="l" rtl="0">
              <a:lnSpc>
                <a:spcPct val="100000"/>
              </a:lnSpc>
              <a:spcBef>
                <a:spcPts val="0"/>
              </a:spcBef>
              <a:spcAft>
                <a:spcPts val="0"/>
              </a:spcAft>
              <a:buNone/>
            </a:pPr>
            <a:r>
              <a:rPr lang="en" sz="1000">
                <a:solidFill>
                  <a:srgbClr val="26323E"/>
                </a:solidFill>
              </a:rPr>
              <a:t>6. Contrary to its design, the wall was not that great at keeping out invading forces.</a:t>
            </a:r>
            <a:endParaRPr sz="1000">
              <a:solidFill>
                <a:srgbClr val="26323E"/>
              </a:solidFill>
            </a:endParaRPr>
          </a:p>
          <a:p>
            <a:pPr marL="0" lvl="0" indent="0" algn="l" rtl="0">
              <a:lnSpc>
                <a:spcPct val="100000"/>
              </a:lnSpc>
              <a:spcBef>
                <a:spcPts val="0"/>
              </a:spcBef>
              <a:spcAft>
                <a:spcPts val="0"/>
              </a:spcAft>
              <a:buNone/>
            </a:pPr>
            <a:r>
              <a:rPr lang="en" sz="1000">
                <a:solidFill>
                  <a:srgbClr val="26323E"/>
                </a:solidFill>
              </a:rPr>
              <a:t>7. Historically, other cultures have been founder of the great wall than China has as travelers put into art and print enhancement of the wall.</a:t>
            </a:r>
            <a:endParaRPr sz="1000">
              <a:solidFill>
                <a:srgbClr val="26323E"/>
              </a:solidFill>
            </a:endParaRPr>
          </a:p>
          <a:p>
            <a:pPr marL="0" lvl="0" indent="0" algn="l" rtl="0">
              <a:lnSpc>
                <a:spcPct val="100000"/>
              </a:lnSpc>
              <a:spcBef>
                <a:spcPts val="0"/>
              </a:spcBef>
              <a:spcAft>
                <a:spcPts val="0"/>
              </a:spcAft>
              <a:buNone/>
            </a:pPr>
            <a:r>
              <a:rPr lang="en" sz="1000">
                <a:solidFill>
                  <a:srgbClr val="26323E"/>
                </a:solidFill>
              </a:rPr>
              <a:t>8. People have been exaggerating for centuries about it being visible from space. While on the moon, Neil Armstrong put the myth to rest.</a:t>
            </a:r>
            <a:endParaRPr sz="1000">
              <a:solidFill>
                <a:srgbClr val="26323E"/>
              </a:solidFill>
            </a:endParaRPr>
          </a:p>
          <a:p>
            <a:pPr marL="0" lvl="0" indent="0" algn="l" rtl="0">
              <a:lnSpc>
                <a:spcPct val="100000"/>
              </a:lnSpc>
              <a:spcBef>
                <a:spcPts val="0"/>
              </a:spcBef>
              <a:spcAft>
                <a:spcPts val="0"/>
              </a:spcAft>
              <a:buClr>
                <a:schemeClr val="dk1"/>
              </a:buClr>
              <a:buSzPts val="1100"/>
              <a:buFont typeface="Arial"/>
              <a:buNone/>
            </a:pPr>
            <a:r>
              <a:rPr lang="en" sz="1000">
                <a:solidFill>
                  <a:srgbClr val="26323E"/>
                </a:solidFill>
              </a:rPr>
              <a:t>9. Thousands of miles of the original Great Wall have disappeared. It stretched 13,171 miles; ⅓ of it is gone.</a:t>
            </a:r>
            <a:endParaRPr sz="1000">
              <a:solidFill>
                <a:srgbClr val="26323E"/>
              </a:solidFill>
            </a:endParaRPr>
          </a:p>
          <a:p>
            <a:pPr marL="0" lvl="0" indent="0" algn="l" rtl="0">
              <a:lnSpc>
                <a:spcPct val="100000"/>
              </a:lnSpc>
              <a:spcBef>
                <a:spcPts val="0"/>
              </a:spcBef>
              <a:spcAft>
                <a:spcPts val="0"/>
              </a:spcAft>
              <a:buClr>
                <a:schemeClr val="dk1"/>
              </a:buClr>
              <a:buSzPts val="1100"/>
              <a:buFont typeface="Arial"/>
              <a:buNone/>
            </a:pPr>
            <a:r>
              <a:rPr lang="en" sz="1000">
                <a:solidFill>
                  <a:srgbClr val="26323E"/>
                </a:solidFill>
              </a:rPr>
              <a:t>10. Pieces of brick of the Great Wall were recycled to build civilian homes in the 1960s and 1970s.</a:t>
            </a:r>
            <a:endParaRPr sz="1000">
              <a:solidFill>
                <a:srgbClr val="26323E"/>
              </a:solidFill>
            </a:endParaRPr>
          </a:p>
          <a:p>
            <a:pPr marL="0" lvl="0" indent="0" algn="l" rtl="0">
              <a:lnSpc>
                <a:spcPct val="100000"/>
              </a:lnSpc>
              <a:spcBef>
                <a:spcPts val="0"/>
              </a:spcBef>
              <a:spcAft>
                <a:spcPts val="0"/>
              </a:spcAft>
              <a:buNone/>
            </a:pPr>
            <a:r>
              <a:rPr lang="en" sz="1000">
                <a:solidFill>
                  <a:srgbClr val="26323E"/>
                </a:solidFill>
              </a:rPr>
              <a:t>11. Certain standing portions of the wall might vanish before 2040 due to natural weathering and human-impaired erosion.</a:t>
            </a:r>
            <a:endParaRPr sz="1000">
              <a:solidFill>
                <a:srgbClr val="26323E"/>
              </a:solidFill>
            </a:endParaRPr>
          </a:p>
          <a:p>
            <a:pPr marL="0" lvl="0" indent="0" algn="l" rtl="0">
              <a:lnSpc>
                <a:spcPct val="100000"/>
              </a:lnSpc>
              <a:spcBef>
                <a:spcPts val="0"/>
              </a:spcBef>
              <a:spcAft>
                <a:spcPts val="0"/>
              </a:spcAft>
              <a:buClr>
                <a:schemeClr val="dk1"/>
              </a:buClr>
              <a:buSzPts val="1100"/>
              <a:buFont typeface="Arial"/>
              <a:buNone/>
            </a:pPr>
            <a:r>
              <a:rPr lang="en" sz="1000">
                <a:solidFill>
                  <a:srgbClr val="26323E"/>
                </a:solidFill>
              </a:rPr>
              <a:t>12. New sections are still being discovered</a:t>
            </a:r>
            <a:endParaRPr sz="1000">
              <a:solidFill>
                <a:srgbClr val="26323E"/>
              </a:solidFill>
            </a:endParaRPr>
          </a:p>
          <a:p>
            <a:pPr marL="0" lvl="0" indent="0" algn="l" rtl="0">
              <a:lnSpc>
                <a:spcPct val="100000"/>
              </a:lnSpc>
              <a:spcBef>
                <a:spcPts val="0"/>
              </a:spcBef>
              <a:spcAft>
                <a:spcPts val="0"/>
              </a:spcAft>
              <a:buNone/>
            </a:pPr>
            <a:r>
              <a:rPr lang="en" sz="1000">
                <a:solidFill>
                  <a:srgbClr val="26323E"/>
                </a:solidFill>
              </a:rPr>
              <a:t>13. The great wall goes by many names around the world such as, “The Purple Frontier”, “The Earth Dragon”, and most commonly, The Long Wall”.</a:t>
            </a:r>
            <a:endParaRPr sz="1000">
              <a:solidFill>
                <a:srgbClr val="26323E"/>
              </a:solidFill>
            </a:endParaRPr>
          </a:p>
        </p:txBody>
      </p:sp>
      <p:sp>
        <p:nvSpPr>
          <p:cNvPr id="110" name="Google Shape;110;p18"/>
          <p:cNvSpPr txBox="1"/>
          <p:nvPr/>
        </p:nvSpPr>
        <p:spPr>
          <a:xfrm>
            <a:off x="4694675" y="3280325"/>
            <a:ext cx="4234500" cy="160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Respond: What can we learn about building a wall to separate nations from China? Should the U.S. Build a wall too?</a:t>
            </a:r>
            <a:endParaRPr/>
          </a:p>
          <a:p>
            <a:pPr marL="0" lvl="0" indent="0" algn="l" rtl="0">
              <a:spcBef>
                <a:spcPts val="0"/>
              </a:spcBef>
              <a:spcAft>
                <a:spcPts val="0"/>
              </a:spcAft>
              <a:buNone/>
            </a:pPr>
            <a:endParaRPr/>
          </a:p>
          <a:p>
            <a:pPr marL="0" lvl="0" indent="0" algn="l" rtl="0">
              <a:spcBef>
                <a:spcPts val="0"/>
              </a:spcBef>
              <a:spcAft>
                <a:spcPts val="0"/>
              </a:spcAft>
              <a:buNone/>
            </a:pPr>
            <a:r>
              <a:rPr lang="en"/>
              <a:t>Would you want to visit the wall, why or why not?</a:t>
            </a:r>
            <a:endParaRPr/>
          </a:p>
          <a:p>
            <a:pPr marL="0" lvl="0" indent="0" algn="l" rtl="0">
              <a:spcBef>
                <a:spcPts val="0"/>
              </a:spcBef>
              <a:spcAft>
                <a:spcPts val="0"/>
              </a:spcAft>
              <a:buNone/>
            </a:pPr>
            <a:endParaRPr/>
          </a:p>
          <a:p>
            <a:pPr marL="0" lvl="0" indent="0" algn="l" rtl="0">
              <a:spcBef>
                <a:spcPts val="0"/>
              </a:spcBef>
              <a:spcAft>
                <a:spcPts val="0"/>
              </a:spcAft>
              <a:buNone/>
            </a:pPr>
            <a:r>
              <a:rPr lang="en"/>
              <a:t>What would you name it?</a:t>
            </a:r>
            <a:endParaRPr/>
          </a:p>
        </p:txBody>
      </p:sp>
      <p:pic>
        <p:nvPicPr>
          <p:cNvPr id="111" name="Google Shape;111;p18"/>
          <p:cNvPicPr preferRelativeResize="0"/>
          <p:nvPr/>
        </p:nvPicPr>
        <p:blipFill rotWithShape="1">
          <a:blip r:embed="rId5">
            <a:alphaModFix/>
          </a:blip>
          <a:srcRect l="4510" t="37657" r="62322" b="56332"/>
          <a:stretch/>
        </p:blipFill>
        <p:spPr>
          <a:xfrm>
            <a:off x="141700" y="167677"/>
            <a:ext cx="4382326" cy="61365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9"/>
          <p:cNvSpPr txBox="1"/>
          <p:nvPr/>
        </p:nvSpPr>
        <p:spPr>
          <a:xfrm>
            <a:off x="189638" y="982450"/>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Paper Making Process</a:t>
            </a:r>
            <a:endParaRPr b="1"/>
          </a:p>
        </p:txBody>
      </p:sp>
      <p:pic>
        <p:nvPicPr>
          <p:cNvPr id="117" name="Google Shape;117;p19"/>
          <p:cNvPicPr preferRelativeResize="0"/>
          <p:nvPr/>
        </p:nvPicPr>
        <p:blipFill>
          <a:blip r:embed="rId3">
            <a:alphaModFix/>
          </a:blip>
          <a:stretch>
            <a:fillRect/>
          </a:stretch>
        </p:blipFill>
        <p:spPr>
          <a:xfrm>
            <a:off x="207068" y="1400156"/>
            <a:ext cx="1948050" cy="1551699"/>
          </a:xfrm>
          <a:prstGeom prst="rect">
            <a:avLst/>
          </a:prstGeom>
          <a:noFill/>
          <a:ln>
            <a:noFill/>
          </a:ln>
        </p:spPr>
      </p:pic>
      <p:pic>
        <p:nvPicPr>
          <p:cNvPr id="118" name="Google Shape;118;p19"/>
          <p:cNvPicPr preferRelativeResize="0"/>
          <p:nvPr/>
        </p:nvPicPr>
        <p:blipFill>
          <a:blip r:embed="rId4">
            <a:alphaModFix/>
          </a:blip>
          <a:stretch>
            <a:fillRect/>
          </a:stretch>
        </p:blipFill>
        <p:spPr>
          <a:xfrm>
            <a:off x="2155125" y="1400150"/>
            <a:ext cx="2388324" cy="1656896"/>
          </a:xfrm>
          <a:prstGeom prst="rect">
            <a:avLst/>
          </a:prstGeom>
          <a:noFill/>
          <a:ln>
            <a:noFill/>
          </a:ln>
        </p:spPr>
      </p:pic>
      <p:pic>
        <p:nvPicPr>
          <p:cNvPr id="119" name="Google Shape;119;p19"/>
          <p:cNvPicPr preferRelativeResize="0"/>
          <p:nvPr/>
        </p:nvPicPr>
        <p:blipFill>
          <a:blip r:embed="rId5">
            <a:alphaModFix/>
          </a:blip>
          <a:stretch>
            <a:fillRect/>
          </a:stretch>
        </p:blipFill>
        <p:spPr>
          <a:xfrm>
            <a:off x="4447820" y="1080313"/>
            <a:ext cx="2183724" cy="1976725"/>
          </a:xfrm>
          <a:prstGeom prst="rect">
            <a:avLst/>
          </a:prstGeom>
          <a:noFill/>
          <a:ln>
            <a:noFill/>
          </a:ln>
        </p:spPr>
      </p:pic>
      <p:pic>
        <p:nvPicPr>
          <p:cNvPr id="120" name="Google Shape;120;p19"/>
          <p:cNvPicPr preferRelativeResize="0"/>
          <p:nvPr/>
        </p:nvPicPr>
        <p:blipFill>
          <a:blip r:embed="rId6">
            <a:alphaModFix/>
          </a:blip>
          <a:stretch>
            <a:fillRect/>
          </a:stretch>
        </p:blipFill>
        <p:spPr>
          <a:xfrm>
            <a:off x="6786200" y="1124150"/>
            <a:ext cx="1642099" cy="1932899"/>
          </a:xfrm>
          <a:prstGeom prst="rect">
            <a:avLst/>
          </a:prstGeom>
          <a:noFill/>
          <a:ln>
            <a:noFill/>
          </a:ln>
        </p:spPr>
      </p:pic>
      <p:pic>
        <p:nvPicPr>
          <p:cNvPr id="121" name="Google Shape;121;p19"/>
          <p:cNvPicPr preferRelativeResize="0"/>
          <p:nvPr/>
        </p:nvPicPr>
        <p:blipFill rotWithShape="1">
          <a:blip r:embed="rId7">
            <a:alphaModFix/>
          </a:blip>
          <a:srcRect l="4510" t="47313" r="62322" b="46115"/>
          <a:stretch/>
        </p:blipFill>
        <p:spPr>
          <a:xfrm>
            <a:off x="272300" y="238913"/>
            <a:ext cx="4382326" cy="660676"/>
          </a:xfrm>
          <a:prstGeom prst="rect">
            <a:avLst/>
          </a:prstGeom>
          <a:noFill/>
          <a:ln>
            <a:noFill/>
          </a:ln>
        </p:spPr>
      </p:pic>
      <p:sp>
        <p:nvSpPr>
          <p:cNvPr id="122" name="Google Shape;122;p19"/>
          <p:cNvSpPr txBox="1"/>
          <p:nvPr/>
        </p:nvSpPr>
        <p:spPr>
          <a:xfrm>
            <a:off x="384125" y="3150600"/>
            <a:ext cx="3893100" cy="1656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a:solidFill>
                  <a:srgbClr val="222222"/>
                </a:solidFill>
                <a:highlight>
                  <a:srgbClr val="FFFFFF"/>
                </a:highlight>
                <a:latin typeface="Roboto"/>
                <a:ea typeface="Roboto"/>
                <a:cs typeface="Roboto"/>
                <a:sym typeface="Roboto"/>
              </a:rPr>
              <a:t>Paper and printing were among the most important Chinese inventions, and changed the world. Paper was invented around 100 CE, during the Han Dynasty, when the National Civil Service was set up. The first paper was made from rags, but later plant materials were used, such as bark, hemp, and bamboo.</a:t>
            </a:r>
            <a:endParaRPr/>
          </a:p>
        </p:txBody>
      </p:sp>
      <p:sp>
        <p:nvSpPr>
          <p:cNvPr id="123" name="Google Shape;123;p19"/>
          <p:cNvSpPr txBox="1"/>
          <p:nvPr/>
        </p:nvSpPr>
        <p:spPr>
          <a:xfrm>
            <a:off x="5100050" y="3353100"/>
            <a:ext cx="3181200" cy="109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Why is this considered one of the most important world inventions?</a:t>
            </a:r>
            <a:endParaRPr/>
          </a:p>
          <a:p>
            <a:pPr marL="0" lvl="0" indent="0" algn="l" rtl="0">
              <a:spcBef>
                <a:spcPts val="0"/>
              </a:spcBef>
              <a:spcAft>
                <a:spcPts val="0"/>
              </a:spcAft>
              <a:buNone/>
            </a:pPr>
            <a:endParaRPr/>
          </a:p>
          <a:p>
            <a:pPr marL="0" lvl="0" indent="0" algn="l" rtl="0">
              <a:spcBef>
                <a:spcPts val="0"/>
              </a:spcBef>
              <a:spcAft>
                <a:spcPts val="0"/>
              </a:spcAft>
              <a:buNone/>
            </a:pPr>
            <a:r>
              <a:rPr lang="en"/>
              <a:t>How has paper affected your life?</a:t>
            </a:r>
            <a:endParaRPr/>
          </a:p>
        </p:txBody>
      </p:sp>
      <p:pic>
        <p:nvPicPr>
          <p:cNvPr id="124" name="Google Shape;124;p19"/>
          <p:cNvPicPr preferRelativeResize="0"/>
          <p:nvPr/>
        </p:nvPicPr>
        <p:blipFill>
          <a:blip r:embed="rId8">
            <a:alphaModFix/>
          </a:blip>
          <a:stretch>
            <a:fillRect/>
          </a:stretch>
        </p:blipFill>
        <p:spPr>
          <a:xfrm>
            <a:off x="4705950" y="155208"/>
            <a:ext cx="2707947" cy="828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29" name="Google Shape;129;p20"/>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130" name="Google Shape;130;p20"/>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131" name="Google Shape;131;p20"/>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3   •   W E E K   14</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91042F4C-787F-B291-88F7-A456CF3952A8}"/>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Google Shape;136;p21"/>
          <p:cNvPicPr preferRelativeResize="0"/>
          <p:nvPr/>
        </p:nvPicPr>
        <p:blipFill>
          <a:blip r:embed="rId3">
            <a:alphaModFix/>
          </a:blip>
          <a:stretch>
            <a:fillRect/>
          </a:stretch>
        </p:blipFill>
        <p:spPr>
          <a:xfrm>
            <a:off x="186823" y="1675700"/>
            <a:ext cx="3831258" cy="2873484"/>
          </a:xfrm>
          <a:prstGeom prst="rect">
            <a:avLst/>
          </a:prstGeom>
          <a:noFill/>
          <a:ln>
            <a:noFill/>
          </a:ln>
        </p:spPr>
      </p:pic>
      <p:sp>
        <p:nvSpPr>
          <p:cNvPr id="137" name="Google Shape;137;p21"/>
          <p:cNvSpPr txBox="1"/>
          <p:nvPr/>
        </p:nvSpPr>
        <p:spPr>
          <a:xfrm>
            <a:off x="4451950" y="811175"/>
            <a:ext cx="4519800" cy="4146300"/>
          </a:xfrm>
          <a:prstGeom prst="rect">
            <a:avLst/>
          </a:prstGeom>
          <a:noFill/>
          <a:ln>
            <a:noFill/>
          </a:ln>
        </p:spPr>
        <p:txBody>
          <a:bodyPr spcFirstLastPara="1" wrap="square" lIns="91425" tIns="91425" rIns="91425" bIns="91425" anchor="t" anchorCtr="0">
            <a:noAutofit/>
          </a:bodyPr>
          <a:lstStyle/>
          <a:p>
            <a:pPr marL="457200" lvl="0" indent="-295275" algn="l" rtl="0">
              <a:spcBef>
                <a:spcPts val="0"/>
              </a:spcBef>
              <a:spcAft>
                <a:spcPts val="0"/>
              </a:spcAft>
              <a:buClr>
                <a:srgbClr val="26323E"/>
              </a:buClr>
              <a:buSzPts val="1050"/>
              <a:buAutoNum type="arabicPeriod"/>
            </a:pPr>
            <a:r>
              <a:rPr lang="en" sz="1050">
                <a:solidFill>
                  <a:srgbClr val="26323E"/>
                </a:solidFill>
              </a:rPr>
              <a:t>Though it’s named for a wave, it’s also hiding a Mount Fuji - the highest peak in Japan. </a:t>
            </a:r>
            <a:endParaRPr sz="1050">
              <a:solidFill>
                <a:schemeClr val="dk1"/>
              </a:solidFill>
            </a:endParaRPr>
          </a:p>
          <a:p>
            <a:pPr marL="457200" lvl="0" indent="-295275" algn="l" rtl="0">
              <a:lnSpc>
                <a:spcPct val="100000"/>
              </a:lnSpc>
              <a:spcBef>
                <a:spcPts val="0"/>
              </a:spcBef>
              <a:spcAft>
                <a:spcPts val="0"/>
              </a:spcAft>
              <a:buClr>
                <a:srgbClr val="202124"/>
              </a:buClr>
              <a:buSzPts val="1050"/>
              <a:buAutoNum type="arabicPeriod"/>
            </a:pPr>
            <a:r>
              <a:rPr lang="en" sz="1050" i="1">
                <a:solidFill>
                  <a:srgbClr val="202124"/>
                </a:solidFill>
                <a:highlight>
                  <a:srgbClr val="FFFFFF"/>
                </a:highlight>
              </a:rPr>
              <a:t>It’s a print series, not a painting. Thirty-Six Views of Mount Fuji</a:t>
            </a:r>
            <a:r>
              <a:rPr lang="en" sz="1050">
                <a:solidFill>
                  <a:srgbClr val="202124"/>
                </a:solidFill>
                <a:highlight>
                  <a:srgbClr val="FFFFFF"/>
                </a:highlight>
              </a:rPr>
              <a:t>, was completed between 1826 and 1833. Despite the title, it is actually 46 prints showing Mount Fuji in different seasons &amp; weather conditions. </a:t>
            </a:r>
            <a:endParaRPr sz="1050">
              <a:solidFill>
                <a:srgbClr val="202124"/>
              </a:solidFill>
              <a:highlight>
                <a:srgbClr val="FFFFFF"/>
              </a:highlight>
            </a:endParaRPr>
          </a:p>
          <a:p>
            <a:pPr marL="457200" lvl="0" indent="-295275" algn="l" rtl="0">
              <a:lnSpc>
                <a:spcPct val="100000"/>
              </a:lnSpc>
              <a:spcBef>
                <a:spcPts val="0"/>
              </a:spcBef>
              <a:spcAft>
                <a:spcPts val="0"/>
              </a:spcAft>
              <a:buClr>
                <a:srgbClr val="26323E"/>
              </a:buClr>
              <a:buSzPts val="1050"/>
              <a:buAutoNum type="arabicPeriod"/>
            </a:pPr>
            <a:r>
              <a:rPr lang="en" sz="1050" i="1">
                <a:solidFill>
                  <a:srgbClr val="26323E"/>
                </a:solidFill>
              </a:rPr>
              <a:t>The Great Wave off Kanagawa</a:t>
            </a:r>
            <a:r>
              <a:rPr lang="en" sz="1050">
                <a:solidFill>
                  <a:srgbClr val="26323E"/>
                </a:solidFill>
              </a:rPr>
              <a:t> can be seen in museums all around the world because so many prints were made. The earlier the prints, the higher the quality, and higher the value worth up to $60,000.</a:t>
            </a:r>
            <a:endParaRPr sz="1050">
              <a:solidFill>
                <a:srgbClr val="26323E"/>
              </a:solidFill>
            </a:endParaRPr>
          </a:p>
          <a:p>
            <a:pPr marL="457200" lvl="0" indent="-295275" algn="l" rtl="0">
              <a:lnSpc>
                <a:spcPct val="100000"/>
              </a:lnSpc>
              <a:spcBef>
                <a:spcPts val="0"/>
              </a:spcBef>
              <a:spcAft>
                <a:spcPts val="0"/>
              </a:spcAft>
              <a:buClr>
                <a:srgbClr val="26323E"/>
              </a:buClr>
              <a:buSzPts val="1050"/>
              <a:buAutoNum type="arabicPeriod"/>
            </a:pPr>
            <a:r>
              <a:rPr lang="en" sz="1050">
                <a:solidFill>
                  <a:srgbClr val="26323E"/>
                </a:solidFill>
              </a:rPr>
              <a:t>When Japan began exporting in 1859, Japanese prints flowed across Europe and were even used as packing material, winning adoration from Van Gogh, James Whistler, and Claude Monet.</a:t>
            </a:r>
            <a:endParaRPr sz="1050">
              <a:solidFill>
                <a:srgbClr val="26323E"/>
              </a:solidFill>
            </a:endParaRPr>
          </a:p>
          <a:p>
            <a:pPr marL="457200" lvl="0" indent="-295275" algn="l" rtl="0">
              <a:lnSpc>
                <a:spcPct val="100000"/>
              </a:lnSpc>
              <a:spcBef>
                <a:spcPts val="0"/>
              </a:spcBef>
              <a:spcAft>
                <a:spcPts val="0"/>
              </a:spcAft>
              <a:buClr>
                <a:srgbClr val="26323E"/>
              </a:buClr>
              <a:buSzPts val="1050"/>
              <a:buAutoNum type="arabicPeriod"/>
            </a:pPr>
            <a:r>
              <a:rPr lang="en" sz="1050">
                <a:solidFill>
                  <a:srgbClr val="26323E"/>
                </a:solidFill>
              </a:rPr>
              <a:t>Popular at the time, Dutch art inspired its “Prussian blue” color.</a:t>
            </a:r>
            <a:endParaRPr sz="1050">
              <a:solidFill>
                <a:srgbClr val="26323E"/>
              </a:solidFill>
            </a:endParaRPr>
          </a:p>
          <a:p>
            <a:pPr marL="457200" lvl="0" indent="-295275" algn="l" rtl="0">
              <a:lnSpc>
                <a:spcPct val="100000"/>
              </a:lnSpc>
              <a:spcBef>
                <a:spcPts val="0"/>
              </a:spcBef>
              <a:spcAft>
                <a:spcPts val="0"/>
              </a:spcAft>
              <a:buClr>
                <a:srgbClr val="26323E"/>
              </a:buClr>
              <a:buSzPts val="1050"/>
              <a:buAutoNum type="arabicPeriod"/>
            </a:pPr>
            <a:r>
              <a:rPr lang="en" sz="1050">
                <a:solidFill>
                  <a:srgbClr val="26323E"/>
                </a:solidFill>
              </a:rPr>
              <a:t>Claude Debussy shared the inspiration for his orchestral composition </a:t>
            </a:r>
            <a:r>
              <a:rPr lang="en" sz="1050" i="1">
                <a:solidFill>
                  <a:srgbClr val="26323E"/>
                </a:solidFill>
              </a:rPr>
              <a:t>The Sea</a:t>
            </a:r>
            <a:r>
              <a:rPr lang="en" sz="1050">
                <a:solidFill>
                  <a:srgbClr val="26323E"/>
                </a:solidFill>
              </a:rPr>
              <a:t> (</a:t>
            </a:r>
            <a:r>
              <a:rPr lang="en" sz="1050" i="1">
                <a:solidFill>
                  <a:srgbClr val="26323E"/>
                </a:solidFill>
              </a:rPr>
              <a:t>La Mer</a:t>
            </a:r>
            <a:r>
              <a:rPr lang="en" sz="1050">
                <a:solidFill>
                  <a:srgbClr val="26323E"/>
                </a:solidFill>
              </a:rPr>
              <a:t>)</a:t>
            </a:r>
            <a:r>
              <a:rPr lang="en" sz="1050" i="1">
                <a:solidFill>
                  <a:srgbClr val="26323E"/>
                </a:solidFill>
              </a:rPr>
              <a:t> </a:t>
            </a:r>
            <a:r>
              <a:rPr lang="en" sz="1050">
                <a:solidFill>
                  <a:srgbClr val="26323E"/>
                </a:solidFill>
              </a:rPr>
              <a:t>on </a:t>
            </a:r>
            <a:r>
              <a:rPr lang="en" sz="1050">
                <a:solidFill>
                  <a:srgbClr val="26323E"/>
                </a:solidFill>
                <a:uFill>
                  <a:noFill/>
                </a:uFill>
                <a:hlinkClick r:id="rId4">
                  <a:extLst>
                    <a:ext uri="{A12FA001-AC4F-418D-AE19-62706E023703}">
                      <ahyp:hlinkClr xmlns:ahyp="http://schemas.microsoft.com/office/drawing/2018/hyperlinkcolor" val="tx"/>
                    </a:ext>
                  </a:extLst>
                </a:hlinkClick>
              </a:rPr>
              <a:t>the cover</a:t>
            </a:r>
            <a:r>
              <a:rPr lang="en" sz="1050">
                <a:solidFill>
                  <a:srgbClr val="26323E"/>
                </a:solidFill>
              </a:rPr>
              <a:t> of its 1905 edition's sheet music. There, a sketch fashioned after </a:t>
            </a:r>
            <a:r>
              <a:rPr lang="en" sz="1050" i="1">
                <a:solidFill>
                  <a:srgbClr val="26323E"/>
                </a:solidFill>
              </a:rPr>
              <a:t>The Great Wave off Kanagawa</a:t>
            </a:r>
            <a:r>
              <a:rPr lang="en" sz="1050">
                <a:solidFill>
                  <a:srgbClr val="26323E"/>
                </a:solidFill>
              </a:rPr>
              <a:t> ,gave music lovers an image to associate with his symphonic sketches.</a:t>
            </a:r>
            <a:endParaRPr sz="1050">
              <a:solidFill>
                <a:srgbClr val="26323E"/>
              </a:solidFill>
            </a:endParaRPr>
          </a:p>
          <a:p>
            <a:pPr marL="457200" lvl="0" indent="-295275" algn="l" rtl="0">
              <a:lnSpc>
                <a:spcPct val="100000"/>
              </a:lnSpc>
              <a:spcBef>
                <a:spcPts val="0"/>
              </a:spcBef>
              <a:spcAft>
                <a:spcPts val="0"/>
              </a:spcAft>
              <a:buClr>
                <a:srgbClr val="26323E"/>
              </a:buClr>
              <a:buSzPts val="1050"/>
              <a:buAutoNum type="arabicPeriod"/>
            </a:pPr>
            <a:r>
              <a:rPr lang="en" sz="1050">
                <a:solidFill>
                  <a:srgbClr val="26323E"/>
                </a:solidFill>
              </a:rPr>
              <a:t>It’s not a tsunami but a rogue wave or plunging breaker. Rogue waves are alternately known as "freak waves," "monster waves," or "killer waves" because they occur out in the open ocean and abruptly, sometimes toppling ocean liners.</a:t>
            </a:r>
            <a:r>
              <a:rPr lang="en" sz="1050" i="1">
                <a:solidFill>
                  <a:srgbClr val="26323E"/>
                </a:solidFill>
              </a:rPr>
              <a:t>The Great Wave off Kanagawa</a:t>
            </a:r>
            <a:r>
              <a:rPr lang="en" sz="1050">
                <a:solidFill>
                  <a:srgbClr val="26323E"/>
                </a:solidFill>
              </a:rPr>
              <a:t> is roughly 32 to 39 feet tall.</a:t>
            </a:r>
            <a:endParaRPr sz="1050">
              <a:solidFill>
                <a:srgbClr val="26323E"/>
              </a:solidFill>
            </a:endParaRPr>
          </a:p>
        </p:txBody>
      </p:sp>
      <p:sp>
        <p:nvSpPr>
          <p:cNvPr id="138" name="Google Shape;138;p21"/>
          <p:cNvSpPr txBox="1"/>
          <p:nvPr/>
        </p:nvSpPr>
        <p:spPr>
          <a:xfrm>
            <a:off x="104138" y="4549175"/>
            <a:ext cx="3996600" cy="47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80868B"/>
                </a:solidFill>
                <a:highlight>
                  <a:srgbClr val="FFFFFF"/>
                </a:highlight>
                <a:latin typeface="Roboto"/>
                <a:ea typeface="Roboto"/>
                <a:cs typeface="Roboto"/>
                <a:sym typeface="Roboto"/>
              </a:rPr>
              <a:t>Thirty-Six Views of Mount Fuji: The Great Wave Off the Coast of Kanagawa by Katsushika Hokusai (From Tokyo National Museum)</a:t>
            </a:r>
            <a:endParaRPr sz="900"/>
          </a:p>
        </p:txBody>
      </p:sp>
      <p:pic>
        <p:nvPicPr>
          <p:cNvPr id="139" name="Google Shape;139;p21"/>
          <p:cNvPicPr preferRelativeResize="0"/>
          <p:nvPr/>
        </p:nvPicPr>
        <p:blipFill rotWithShape="1">
          <a:blip r:embed="rId5">
            <a:alphaModFix/>
          </a:blip>
          <a:srcRect l="4442" t="4769" r="66895" b="83299"/>
          <a:stretch/>
        </p:blipFill>
        <p:spPr>
          <a:xfrm>
            <a:off x="1073350" y="18650"/>
            <a:ext cx="3457274" cy="1111985"/>
          </a:xfrm>
          <a:prstGeom prst="rect">
            <a:avLst/>
          </a:prstGeom>
          <a:noFill/>
          <a:ln>
            <a:noFill/>
          </a:ln>
        </p:spPr>
      </p:pic>
      <p:pic>
        <p:nvPicPr>
          <p:cNvPr id="140" name="Google Shape;140;p21"/>
          <p:cNvPicPr preferRelativeResize="0"/>
          <p:nvPr/>
        </p:nvPicPr>
        <p:blipFill rotWithShape="1">
          <a:blip r:embed="rId6">
            <a:alphaModFix/>
          </a:blip>
          <a:srcRect l="4510" t="6021" r="62322" b="87968"/>
          <a:stretch/>
        </p:blipFill>
        <p:spPr>
          <a:xfrm>
            <a:off x="4572000" y="183436"/>
            <a:ext cx="4382326" cy="613651"/>
          </a:xfrm>
          <a:prstGeom prst="rect">
            <a:avLst/>
          </a:prstGeom>
          <a:noFill/>
          <a:ln>
            <a:noFill/>
          </a:ln>
        </p:spPr>
      </p:pic>
      <p:sp>
        <p:nvSpPr>
          <p:cNvPr id="141" name="Google Shape;141;p21"/>
          <p:cNvSpPr txBox="1"/>
          <p:nvPr/>
        </p:nvSpPr>
        <p:spPr>
          <a:xfrm>
            <a:off x="1142950" y="1039775"/>
            <a:ext cx="3239400" cy="35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i="1"/>
              <a:t>The Great Wave</a:t>
            </a:r>
            <a:r>
              <a:rPr lang="en" sz="1800"/>
              <a:t> by Hokusai</a:t>
            </a:r>
            <a:endParaRPr sz="1800"/>
          </a:p>
        </p:txBody>
      </p:sp>
      <p:pic>
        <p:nvPicPr>
          <p:cNvPr id="142" name="Google Shape;142;p21" descr="Gergiev cond. LSO" title="Debussy - La Mer">
            <a:hlinkClick r:id="rId7"/>
          </p:cNvPr>
          <p:cNvPicPr preferRelativeResize="0"/>
          <p:nvPr/>
        </p:nvPicPr>
        <p:blipFill>
          <a:blip r:embed="rId8">
            <a:alphaModFix/>
          </a:blip>
          <a:stretch>
            <a:fillRect/>
          </a:stretch>
        </p:blipFill>
        <p:spPr>
          <a:xfrm>
            <a:off x="8224300" y="207950"/>
            <a:ext cx="752800" cy="564600"/>
          </a:xfrm>
          <a:prstGeom prst="rect">
            <a:avLst/>
          </a:prstGeom>
          <a:noFill/>
          <a:ln>
            <a:noFill/>
          </a:ln>
        </p:spPr>
      </p:pic>
      <p:sp>
        <p:nvSpPr>
          <p:cNvPr id="143" name="Google Shape;143;p21"/>
          <p:cNvSpPr txBox="1"/>
          <p:nvPr/>
        </p:nvSpPr>
        <p:spPr>
          <a:xfrm>
            <a:off x="75838" y="1000475"/>
            <a:ext cx="956100" cy="56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b="1">
                <a:solidFill>
                  <a:srgbClr val="26323E"/>
                </a:solidFill>
              </a:rPr>
              <a:t>Don’t forget the emoji</a:t>
            </a:r>
            <a:endParaRPr/>
          </a:p>
        </p:txBody>
      </p:sp>
      <p:pic>
        <p:nvPicPr>
          <p:cNvPr id="144" name="Google Shape;144;p21"/>
          <p:cNvPicPr preferRelativeResize="0"/>
          <p:nvPr/>
        </p:nvPicPr>
        <p:blipFill>
          <a:blip r:embed="rId9">
            <a:alphaModFix/>
          </a:blip>
          <a:stretch>
            <a:fillRect/>
          </a:stretch>
        </p:blipFill>
        <p:spPr>
          <a:xfrm>
            <a:off x="186822" y="183425"/>
            <a:ext cx="886525" cy="88652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3067</Words>
  <Application>Microsoft Macintosh PowerPoint</Application>
  <PresentationFormat>On-screen Show (16:9)</PresentationFormat>
  <Paragraphs>293</Paragraphs>
  <Slides>31</Slides>
  <Notes>31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Bree Serif</vt:lpstr>
      <vt:lpstr>Economica</vt:lpstr>
      <vt:lpstr>Verdana</vt:lpstr>
      <vt:lpstr>Arial</vt:lpstr>
      <vt:lpstr>Roboto</vt:lpstr>
      <vt:lpstr>Comfortaa</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michelledunlap@gmail.com</cp:lastModifiedBy>
  <cp:revision>2</cp:revision>
  <dcterms:modified xsi:type="dcterms:W3CDTF">2024-06-28T03:14:48Z</dcterms:modified>
</cp:coreProperties>
</file>