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56"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Lst>
  <p:sldSz cx="9144000" cy="5143500" type="screen16x9"/>
  <p:notesSz cx="6858000" cy="9144000"/>
  <p:embeddedFontLst>
    <p:embeddedFont>
      <p:font typeface="Bree Serif" panose="02000503040000020004" pitchFamily="2" charset="77"/>
      <p:regular r:id="rId24"/>
    </p:embeddedFont>
    <p:embeddedFont>
      <p:font typeface="Economica" panose="02000506040000020004" pitchFamily="2" charset="77"/>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atlasobscura.com/articles/moctezuma-headdress-mexico-austria"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sites.google.com/site/adairarthistory/v-indigenous-americas/158-rulers-feather-headdress-probably-of-moctezuma-ii" TargetMode="External"/><Relationship Id="rId4" Type="http://schemas.openxmlformats.org/officeDocument/2006/relationships/hyperlink" Target="https://newsmaven.io/indiancountrytoday/archive/this-aztec-headdress-came-to-europe-500-years-ago-it-can-t-go-home-9RMNgpQw7E--z6Cwdmp8Bg/"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machupicchu.org/machu_picchu_facts.ht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khanacademy.org/humanities/ap-art-history/indigenous-americas/a/all-toqapu-tunic"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mymayansign.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ativecommentaryandopinion.com/2018/06/19/aztec-turquoise-tiles-may-solve-a-mesoamerican-mystery/"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www.nytimes.com/2018/06/13/science/turquoise-aztecs-mexico.html?register=google" TargetMode="External"/><Relationship Id="rId4" Type="http://schemas.openxmlformats.org/officeDocument/2006/relationships/hyperlink" Target="https://www.nytimes.com/2018/06/13/science/turquoise-aztecs-mexico.html"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google.com/search?biw=1415&amp;bih=666&amp;tbm=isch&amp;sa=1&amp;ei=80g2Xa72GITS-gTUnLbYBw&amp;q=aztec+mask+of+death+and+rebirth&amp;oq=aztec+mask+of+death+and+rebirth&amp;gs_l=img.3..0i24.108354.115141..115345...3.0..0.263.4243.1j32j1......0....1..gws-wiz-img.......35i39j0i67j0j0i8i30.2cloSBKzCzs&amp;ved=0ahUKEwjuu5CV2cnjAhUEqZ4KHVSODXsQ4dUDCAY&amp;uact=5#imgrc=gWNBMaXe5aSBKM:"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museumstorecompany.com/Mask-of-Death-Rebirth-Tikal-Mexico-900-AD-Maya-p4815.html"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aztec-history.com/aztec-artifacts.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behance.net/gallery/19712599/Batman-a-travs-de-la-creatividad-mexicana"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snopes.com/fact-check/ancient-mayan-sculpture-batman/"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behance.net/gallery/19712599/Batman-a-travs-de-la-creatividad-mexicana"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cancun-adventure.com/en/blog/chichen-itza-facts"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chichenitzaruins.org/chichen-itza-facts/"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metro.co.uk/2017/12/13/mysterious-handbags-gods-spotted-ancient-sculptures-around-world-7157164/"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mymodernmet.com/islamic-architectur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dpi.com/2076-0752/7/3/35/ht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justfunfacts.com/interesting-facts-about-the-dome-of-the-roc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ogle.com/search?biw=1360&amp;bih=666&amp;tbm=isch&amp;sa=1&amp;ei=xOY3XfXiFfPz9APh7pLgBg&amp;q=islamic+quotes+inspirational&amp;oq=Islamic+quotes+inspir&amp;gs_l=img.3.0.0j0i8i30l9.4517.7324..8633...0.0..0.112.817.1j7......0....1..gws-wiz-img.......0i67j0i5i30.WYPw0VRRY2E#imgrc=W4l0jbL40nVOiM:"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google.com/search?biw=1360&amp;bih=666&amp;tbm=isch&amp;sa=1&amp;ei=p-Y3XZbuDILF0PEPmZGHyA0&amp;q=drop+good+deeds+like+rain&amp;oq=drop+good+deeds+like+rain&amp;gs_l=img.3...32501.39327..39576...6.0..0.359.3666.10j16j2j1......0....1..gws-wiz-img.......35i39j0j0i67j0i5i30j0i8i30j0i24.fdVvqbnbA3g&amp;ved=0ahUKEwjW3fPZ48zjAhWCIjQIHZnIAdkQ4dUDCAY&amp;uact=5#imgrc=78fsRHp8s6nLVM:"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5debca69ed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9" name="Google Shape;539;g5debca69ed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https://www.atlasobscura.com/articles/moctezuma-headdress-mexico-austria</a:t>
            </a:r>
            <a:endParaRPr/>
          </a:p>
          <a:p>
            <a:pPr marL="0" lvl="0" indent="0" algn="l" rtl="0">
              <a:spcBef>
                <a:spcPts val="0"/>
              </a:spcBef>
              <a:spcAft>
                <a:spcPts val="0"/>
              </a:spcAft>
              <a:buNone/>
            </a:pPr>
            <a:r>
              <a:rPr lang="en" u="sng">
                <a:solidFill>
                  <a:schemeClr val="hlink"/>
                </a:solidFill>
                <a:hlinkClick r:id="rId4"/>
              </a:rPr>
              <a:t>https://newsmaven.io/indiancountrytoday/archive/this-aztec-headdress-came-to-europe-500-years-ago-it-can-t-go-home-9RMNgpQw7E--z6Cwdmp8Bg/</a:t>
            </a:r>
            <a:endParaRPr/>
          </a:p>
          <a:p>
            <a:pPr marL="0" lvl="0" indent="0" algn="l" rtl="0">
              <a:spcBef>
                <a:spcPts val="0"/>
              </a:spcBef>
              <a:spcAft>
                <a:spcPts val="0"/>
              </a:spcAft>
              <a:buNone/>
            </a:pPr>
            <a:r>
              <a:rPr lang="en" u="sng">
                <a:solidFill>
                  <a:schemeClr val="hlink"/>
                </a:solidFill>
                <a:hlinkClick r:id="rId5"/>
              </a:rPr>
              <a:t>https://sites.google.com/site/adairarthistory/v-indigenous-americas/158-rulers-feather-headdress-probably-of-moctezuma-ii</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5debca69ed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9" name="Google Shape;559;g5debca69ed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https://www.machupicchu.org/machu_picchu_facts.htm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5debca69ed_0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2" name="Google Shape;572;g5debca69ed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https://www.khanacademy.org/humanities/ap-art-history/indigenous-americas/a/all-toqapu-tunic</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5debca69ed_0_1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0" name="Google Shape;590;g5debca69ed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https://mymayansign.com/</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5df2c80400_2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5df2c80400_2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https://www.nativecommentaryandopinion.com/2018/06/19/aztec-turquoise-tiles-may-solve-a-mesoamerican-mystery/</a:t>
            </a:r>
            <a:endParaRPr/>
          </a:p>
          <a:p>
            <a:pPr marL="0" lvl="0" indent="0" algn="l" rtl="0">
              <a:spcBef>
                <a:spcPts val="0"/>
              </a:spcBef>
              <a:spcAft>
                <a:spcPts val="0"/>
              </a:spcAft>
              <a:buNone/>
            </a:pPr>
            <a:r>
              <a:rPr lang="en" u="sng">
                <a:solidFill>
                  <a:schemeClr val="hlink"/>
                </a:solidFill>
                <a:hlinkClick r:id="rId4"/>
              </a:rPr>
              <a:t>https://www.nytimes.com/2018/06/13/science/turquoise-aztecs-mexico.html</a:t>
            </a:r>
            <a:endParaRPr/>
          </a:p>
          <a:p>
            <a:pPr marL="0" lvl="0" indent="0" algn="l" rtl="0">
              <a:spcBef>
                <a:spcPts val="0"/>
              </a:spcBef>
              <a:spcAft>
                <a:spcPts val="0"/>
              </a:spcAft>
              <a:buNone/>
            </a:pPr>
            <a:r>
              <a:rPr lang="en" u="sng">
                <a:solidFill>
                  <a:schemeClr val="hlink"/>
                </a:solidFill>
                <a:hlinkClick r:id="rId5"/>
              </a:rPr>
              <a:t>https://www.nytimes.com/2018/06/13/science/turquoise-aztecs-mexico.html?register=google</a:t>
            </a:r>
            <a:endParaRPr/>
          </a:p>
          <a:p>
            <a:pPr marL="0" lvl="0" indent="0" algn="l" rtl="0">
              <a:spcBef>
                <a:spcPts val="0"/>
              </a:spcBef>
              <a:spcAft>
                <a:spcPts val="0"/>
              </a:spcAft>
              <a:buNone/>
            </a:pPr>
            <a:r>
              <a:rPr lang="en"/>
              <a:t>June 2018</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21202fa57ba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21202fa57b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5debca69ed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5debca69ed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biw=1415&amp;bih=666&amp;tbm=isch&amp;sa=1&amp;ei=80g2Xa72GITS-gTUnLbYBw&amp;q=aztec+mask+of+death+and+rebirth&amp;oq=aztec+mask+of+death+and+rebirth&amp;gs_l=img.3..0i24.108354.115141..115345...3.0..0.263.4243.1j32j1......0....1..gws-wiz-img.......35i39j0i67j0j0i8i30.2cloSBKzCzs&amp;ved=0ahUKEwjuu5CV2cnjAhUEqZ4KHVSODXsQ4dUDCAY&amp;uact=5#imgrc=gWNBMaXe5aSBKM:</a:t>
            </a:r>
            <a:endParaRPr/>
          </a:p>
          <a:p>
            <a:pPr marL="0" lvl="0" indent="0" algn="l" rtl="0">
              <a:spcBef>
                <a:spcPts val="0"/>
              </a:spcBef>
              <a:spcAft>
                <a:spcPts val="0"/>
              </a:spcAft>
              <a:buNone/>
            </a:pPr>
            <a:r>
              <a:rPr lang="en" u="sng">
                <a:solidFill>
                  <a:schemeClr val="hlink"/>
                </a:solidFill>
                <a:hlinkClick r:id="rId4"/>
              </a:rPr>
              <a:t>https://www.museumstorecompany.com/Mask-of-Death-Rebirth-Tikal-Mexico-900-AD-Maya-p4815.html</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5debca69ed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5debca69ed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http://www.aztec-history.com/aztec-artifacts.html</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5df2c80400_2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5df2c80400_2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https://www.behance.net/gallery/19712599/Batman-a-travs-de-la-creatividad-mexicana</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5debca69ed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9" name="Google Shape;669;g5debca69ed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https://www.snopes.com/fact-check/ancient-mayan-sculpture-batman/</a:t>
            </a:r>
            <a:endParaRPr/>
          </a:p>
          <a:p>
            <a:pPr marL="0" lvl="0" indent="0" algn="l" rtl="0">
              <a:spcBef>
                <a:spcPts val="0"/>
              </a:spcBef>
              <a:spcAft>
                <a:spcPts val="0"/>
              </a:spcAft>
              <a:buNone/>
            </a:pPr>
            <a:r>
              <a:rPr lang="en" u="sng">
                <a:solidFill>
                  <a:schemeClr val="hlink"/>
                </a:solidFill>
                <a:hlinkClick r:id="rId4"/>
              </a:rPr>
              <a:t>https://www.behance.net/gallery/19712599/Batman-a-travs-de-la-creatividad-mexicana</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21202fa57ba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21202fa57ba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5debca69ed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5debca69ed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https://www.cancun-adventure.com/en/blog/chichen-itza-facts</a:t>
            </a:r>
            <a:endParaRPr/>
          </a:p>
          <a:p>
            <a:pPr marL="0" lvl="0" indent="0" algn="l" rtl="0">
              <a:spcBef>
                <a:spcPts val="0"/>
              </a:spcBef>
              <a:spcAft>
                <a:spcPts val="0"/>
              </a:spcAft>
              <a:buNone/>
            </a:pPr>
            <a:r>
              <a:rPr lang="en" u="sng">
                <a:solidFill>
                  <a:schemeClr val="hlink"/>
                </a:solidFill>
                <a:hlinkClick r:id="rId4"/>
              </a:rPr>
              <a:t>http://chichenitzaruins.org/chichen-itza-facts/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5debca69ed_0_1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3" name="Google Shape;693;g5debca69ed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https://metro.co.uk/2017/12/13/mysterious-handbags-gods-spotted-ancient-sculptures-around-world-7157164/</a:t>
            </a:r>
            <a:endParaRPr/>
          </a:p>
          <a:p>
            <a:pPr marL="0" lvl="0" indent="0" algn="l" rtl="0">
              <a:lnSpc>
                <a:spcPct val="115000"/>
              </a:lnSpc>
              <a:spcBef>
                <a:spcPts val="0"/>
              </a:spcBef>
              <a:spcAft>
                <a:spcPts val="0"/>
              </a:spcAft>
              <a:buClr>
                <a:schemeClr val="dk1"/>
              </a:buClr>
              <a:buSzPts val="1100"/>
              <a:buFont typeface="Arial"/>
              <a:buNone/>
            </a:pPr>
            <a:r>
              <a:rPr lang="en" sz="750">
                <a:solidFill>
                  <a:schemeClr val="dk1"/>
                </a:solidFill>
              </a:rPr>
              <a:t>Earlier this year, it was suggested that the bags were either evidence of time travel or contained some piece of ‘forgotten technology’. Now discussion about the bags has erupted again after a YouTube video from The Kepler Telescope Channel once again raised questions about their meaning and origin.</a:t>
            </a:r>
            <a:endParaRPr sz="75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5debca69ed_0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5debca69ed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https://mymodernmet.com/islamic-architecture/</a:t>
            </a:r>
            <a:endParaRPr/>
          </a:p>
          <a:p>
            <a:pPr marL="0" lvl="0" indent="0" algn="l" rtl="0">
              <a:spcBef>
                <a:spcPts val="0"/>
              </a:spcBef>
              <a:spcAft>
                <a:spcPts val="0"/>
              </a:spcAft>
              <a:buNone/>
            </a:pPr>
            <a:r>
              <a:rPr lang="en"/>
              <a:t>18 arches not counting all of them in the mugamous vault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5debca69ed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5debca69ed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https://www.mdpi.com/2076-0752/7/3/35/htm</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5debca69ed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5debca69ed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http://justfunfacts.com/interesting-facts-about-the-dome-of-the-rock/</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5df2c80400_2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5df2c80400_2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5debca69ed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5debca69ed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5df2c80400_2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2" name="Google Shape;522;g5df2c80400_2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biw=1360&amp;bih=666&amp;tbm=isch&amp;sa=1&amp;ei=xOY3XfXiFfPz9APh7pLgBg&amp;q=islamic+quotes+inspirational&amp;oq=Islamic+quotes+inspir&amp;gs_l=img.3.0.0j0i8i30l9.4517.7324..8633...0.0..0.112.817.1j7......0....1..gws-wiz-img.......0i67j0i5i30.WYPw0VRRY2E#imgrc=W4l0jbL40nVOiM:</a:t>
            </a:r>
            <a:endParaRPr/>
          </a:p>
          <a:p>
            <a:pPr marL="0" lvl="0" indent="0" algn="l" rtl="0">
              <a:spcBef>
                <a:spcPts val="0"/>
              </a:spcBef>
              <a:spcAft>
                <a:spcPts val="0"/>
              </a:spcAft>
              <a:buNone/>
            </a:pPr>
            <a:r>
              <a:rPr lang="en" u="sng">
                <a:solidFill>
                  <a:schemeClr val="hlink"/>
                </a:solidFill>
                <a:hlinkClick r:id="rId4"/>
              </a:rPr>
              <a:t>https://www.google.com/search?biw=1360&amp;bih=666&amp;tbm=isch&amp;sa=1&amp;ei=p-Y3XZbuDILF0PEPmZGHyA0&amp;q=drop+good+deeds+like+rain&amp;oq=drop+good+deeds+like+rain&amp;gs_l=img.3...32501.39327..39576...6.0..0.359.3666.10j16j2j1......0....1..gws-wiz-img.......35i39j0j0i67j0i5i30j0i8i30j0i24.fdVvqbnbA3g&amp;ved=0ahUKEwjW3fPZ48zjAhWCIjQIHZnIAdkQ4dUDCAY&amp;uact=5#imgrc=78fsRHp8s6nLVM:</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21202fa57b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 name="Google Shape;532;g21202fa57b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2.jp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5.jpg"/><Relationship Id="rId5" Type="http://schemas.openxmlformats.org/officeDocument/2006/relationships/image" Target="../media/image48.png"/><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12.jpg"/><Relationship Id="rId9" Type="http://schemas.openxmlformats.org/officeDocument/2006/relationships/image" Target="../media/image55.pn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59.jpg"/><Relationship Id="rId5" Type="http://schemas.openxmlformats.org/officeDocument/2006/relationships/image" Target="../media/image12.jpg"/><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hyperlink" Target="http://www.nytimes.com/by/nicholas-st-fleur"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12.jpg"/><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2.jpg"/><Relationship Id="rId5" Type="http://schemas.openxmlformats.org/officeDocument/2006/relationships/image" Target="../media/image64.png"/><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12.jpg"/><Relationship Id="rId5" Type="http://schemas.openxmlformats.org/officeDocument/2006/relationships/image" Target="../media/image67.png"/><Relationship Id="rId4" Type="http://schemas.openxmlformats.org/officeDocument/2006/relationships/image" Target="../media/image66.png"/></Relationships>
</file>

<file path=ppt/slides/_rels/slide18.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6.png"/><Relationship Id="rId3" Type="http://schemas.openxmlformats.org/officeDocument/2006/relationships/image" Target="../media/image59.jpg"/><Relationship Id="rId7" Type="http://schemas.openxmlformats.org/officeDocument/2006/relationships/image" Target="../media/image71.png"/><Relationship Id="rId12"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5" Type="http://schemas.openxmlformats.org/officeDocument/2006/relationships/image" Target="../media/image78.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7.png"/></Relationships>
</file>

<file path=ppt/slides/_rels/slide19.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59.jp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hyperlink" Target="https://curiosmos.com/camazotz-the-ancient-maya-batman-god-worshiped-2500-years-ago/" TargetMode="External"/><Relationship Id="rId5" Type="http://schemas.openxmlformats.org/officeDocument/2006/relationships/hyperlink" Target="https://www.theyucatantimes.com/2019/05/camazotz-the-maya-batman" TargetMode="External"/><Relationship Id="rId4"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83.png"/><Relationship Id="rId5" Type="http://schemas.openxmlformats.org/officeDocument/2006/relationships/image" Target="../media/image34.jp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hyperlink" Target="https://commons.wikimedia.org/wiki/File:Agha_Bozorg_mosque_%D9%85%D8%B3%D8%AC%D8%AF_%D9%88_%D9%85%D8%AF%D8%B1%D8%B3%D9%87_%D8%A2%D9%82%D8%A7_%D8%A8%D8%B2%D8%B1%DA%AF_%D8%AF%D8%B1_%DA%A9%D8%A7%D8%B4%D8%A7%D9%86_09.jpg"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6.png"/><Relationship Id="rId11" Type="http://schemas.openxmlformats.org/officeDocument/2006/relationships/hyperlink" Target="https://commons.wikimedia.org/wiki/User:Mostafameraji" TargetMode="External"/><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2.jp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2.jpg"/><Relationship Id="rId9" Type="http://schemas.openxmlformats.org/officeDocument/2006/relationships/image" Target="../media/image18.png"/><Relationship Id="rId14"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12.jpg"/><Relationship Id="rId10" Type="http://schemas.openxmlformats.org/officeDocument/2006/relationships/hyperlink" Target="http://justfunfacts.com/interesting-facts-about-jordan/" TargetMode="External"/><Relationship Id="rId4" Type="http://schemas.openxmlformats.org/officeDocument/2006/relationships/image" Target="../media/image25.jp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31.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2.jpg"/><Relationship Id="rId5" Type="http://schemas.openxmlformats.org/officeDocument/2006/relationships/image" Target="../media/image25.jp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jp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4.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03DAF102-3B7A-FF2E-059C-6DB503FC803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pic>
        <p:nvPicPr>
          <p:cNvPr id="541" name="Google Shape;541;p52"/>
          <p:cNvPicPr preferRelativeResize="0"/>
          <p:nvPr/>
        </p:nvPicPr>
        <p:blipFill>
          <a:blip r:embed="rId3">
            <a:alphaModFix/>
          </a:blip>
          <a:stretch>
            <a:fillRect/>
          </a:stretch>
        </p:blipFill>
        <p:spPr>
          <a:xfrm>
            <a:off x="6686796" y="3498450"/>
            <a:ext cx="2260003" cy="1450500"/>
          </a:xfrm>
          <a:prstGeom prst="rect">
            <a:avLst/>
          </a:prstGeom>
          <a:noFill/>
          <a:ln>
            <a:noFill/>
          </a:ln>
        </p:spPr>
      </p:pic>
      <p:pic>
        <p:nvPicPr>
          <p:cNvPr id="542" name="Google Shape;542;p52"/>
          <p:cNvPicPr preferRelativeResize="0"/>
          <p:nvPr/>
        </p:nvPicPr>
        <p:blipFill>
          <a:blip r:embed="rId4">
            <a:alphaModFix/>
          </a:blip>
          <a:stretch>
            <a:fillRect/>
          </a:stretch>
        </p:blipFill>
        <p:spPr>
          <a:xfrm>
            <a:off x="189675" y="898825"/>
            <a:ext cx="2008194" cy="2960076"/>
          </a:xfrm>
          <a:prstGeom prst="rect">
            <a:avLst/>
          </a:prstGeom>
          <a:noFill/>
          <a:ln>
            <a:noFill/>
          </a:ln>
        </p:spPr>
      </p:pic>
      <p:sp>
        <p:nvSpPr>
          <p:cNvPr id="543" name="Google Shape;543;p52"/>
          <p:cNvSpPr txBox="1"/>
          <p:nvPr/>
        </p:nvSpPr>
        <p:spPr>
          <a:xfrm>
            <a:off x="4667025" y="1116975"/>
            <a:ext cx="4222500" cy="392100"/>
          </a:xfrm>
          <a:prstGeom prst="rect">
            <a:avLst/>
          </a:prstGeom>
          <a:noFill/>
          <a:ln>
            <a:noFill/>
          </a:ln>
        </p:spPr>
        <p:txBody>
          <a:bodyPr spcFirstLastPara="1" wrap="square" lIns="91425" tIns="91425" rIns="91425" bIns="91425" anchor="t" anchorCtr="0">
            <a:noAutofit/>
          </a:bodyPr>
          <a:lstStyle/>
          <a:p>
            <a:pPr marL="0" marR="101600" lvl="0" indent="0" algn="l" rtl="0">
              <a:lnSpc>
                <a:spcPct val="115000"/>
              </a:lnSpc>
              <a:spcBef>
                <a:spcPts val="0"/>
              </a:spcBef>
              <a:spcAft>
                <a:spcPts val="0"/>
              </a:spcAft>
              <a:buClr>
                <a:schemeClr val="dk1"/>
              </a:buClr>
              <a:buSzPts val="1100"/>
              <a:buFont typeface="Arial"/>
              <a:buNone/>
            </a:pPr>
            <a:r>
              <a:rPr lang="en" sz="1200" b="1"/>
              <a:t>Ruler's feather headdress (probably of Moctezuma II)</a:t>
            </a:r>
            <a:endParaRPr sz="1200" b="1"/>
          </a:p>
          <a:p>
            <a:pPr marL="0" lvl="0" indent="0" algn="l" rtl="0">
              <a:spcBef>
                <a:spcPts val="0"/>
              </a:spcBef>
              <a:spcAft>
                <a:spcPts val="0"/>
              </a:spcAft>
              <a:buNone/>
            </a:pPr>
            <a:endParaRPr sz="1200" b="1">
              <a:highlight>
                <a:srgbClr val="FFFFFF"/>
              </a:highlight>
            </a:endParaRPr>
          </a:p>
        </p:txBody>
      </p:sp>
      <p:pic>
        <p:nvPicPr>
          <p:cNvPr id="544" name="Google Shape;544;p52"/>
          <p:cNvPicPr preferRelativeResize="0"/>
          <p:nvPr/>
        </p:nvPicPr>
        <p:blipFill>
          <a:blip r:embed="rId5">
            <a:alphaModFix/>
          </a:blip>
          <a:stretch>
            <a:fillRect/>
          </a:stretch>
        </p:blipFill>
        <p:spPr>
          <a:xfrm>
            <a:off x="2343150" y="898825"/>
            <a:ext cx="2178600" cy="1430601"/>
          </a:xfrm>
          <a:prstGeom prst="rect">
            <a:avLst/>
          </a:prstGeom>
          <a:noFill/>
          <a:ln>
            <a:noFill/>
          </a:ln>
        </p:spPr>
      </p:pic>
      <p:sp>
        <p:nvSpPr>
          <p:cNvPr id="545" name="Google Shape;545;p52"/>
          <p:cNvSpPr txBox="1"/>
          <p:nvPr/>
        </p:nvSpPr>
        <p:spPr>
          <a:xfrm>
            <a:off x="6625400" y="3436000"/>
            <a:ext cx="802800" cy="306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FFFFFF"/>
                </a:solidFill>
              </a:rPr>
              <a:t>ORIGINAL</a:t>
            </a:r>
            <a:endParaRPr sz="1000">
              <a:solidFill>
                <a:srgbClr val="FFFFFF"/>
              </a:solidFill>
            </a:endParaRPr>
          </a:p>
        </p:txBody>
      </p:sp>
      <p:pic>
        <p:nvPicPr>
          <p:cNvPr id="546" name="Google Shape;546;p52"/>
          <p:cNvPicPr preferRelativeResize="0"/>
          <p:nvPr/>
        </p:nvPicPr>
        <p:blipFill rotWithShape="1">
          <a:blip r:embed="rId6">
            <a:alphaModFix/>
          </a:blip>
          <a:srcRect l="4510" t="6021" r="62322" b="87968"/>
          <a:stretch/>
        </p:blipFill>
        <p:spPr>
          <a:xfrm>
            <a:off x="189675" y="145061"/>
            <a:ext cx="4382326" cy="613651"/>
          </a:xfrm>
          <a:prstGeom prst="rect">
            <a:avLst/>
          </a:prstGeom>
          <a:noFill/>
          <a:ln>
            <a:noFill/>
          </a:ln>
        </p:spPr>
      </p:pic>
      <p:pic>
        <p:nvPicPr>
          <p:cNvPr id="547" name="Google Shape;547;p52"/>
          <p:cNvPicPr preferRelativeResize="0"/>
          <p:nvPr/>
        </p:nvPicPr>
        <p:blipFill rotWithShape="1">
          <a:blip r:embed="rId7">
            <a:alphaModFix/>
          </a:blip>
          <a:srcRect l="15962" r="13871"/>
          <a:stretch/>
        </p:blipFill>
        <p:spPr>
          <a:xfrm>
            <a:off x="2343150" y="2408400"/>
            <a:ext cx="1528601" cy="1450499"/>
          </a:xfrm>
          <a:prstGeom prst="rect">
            <a:avLst/>
          </a:prstGeom>
          <a:noFill/>
          <a:ln>
            <a:noFill/>
          </a:ln>
        </p:spPr>
      </p:pic>
      <p:sp>
        <p:nvSpPr>
          <p:cNvPr id="548" name="Google Shape;548;p52"/>
          <p:cNvSpPr txBox="1"/>
          <p:nvPr/>
        </p:nvSpPr>
        <p:spPr>
          <a:xfrm>
            <a:off x="147725" y="3942625"/>
            <a:ext cx="1846500" cy="109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Guatemala’s National Bird</a:t>
            </a:r>
            <a:endParaRPr sz="1000"/>
          </a:p>
          <a:p>
            <a:pPr marL="0" lvl="0" indent="0" algn="l" rtl="0">
              <a:spcBef>
                <a:spcPts val="0"/>
              </a:spcBef>
              <a:spcAft>
                <a:spcPts val="0"/>
              </a:spcAft>
              <a:buNone/>
            </a:pPr>
            <a:r>
              <a:rPr lang="en" sz="1000"/>
              <a:t>One of World’s most beautiful</a:t>
            </a:r>
            <a:endParaRPr sz="1000"/>
          </a:p>
          <a:p>
            <a:pPr marL="0" lvl="0" indent="0" algn="l" rtl="0">
              <a:spcBef>
                <a:spcPts val="0"/>
              </a:spcBef>
              <a:spcAft>
                <a:spcPts val="0"/>
              </a:spcAft>
              <a:buNone/>
            </a:pPr>
            <a:r>
              <a:rPr lang="en" sz="1000"/>
              <a:t>Twin feathers grow on males up to 3-ft long during mating season</a:t>
            </a:r>
            <a:endParaRPr sz="1000"/>
          </a:p>
        </p:txBody>
      </p:sp>
      <p:sp>
        <p:nvSpPr>
          <p:cNvPr id="549" name="Google Shape;549;p52"/>
          <p:cNvSpPr txBox="1"/>
          <p:nvPr/>
        </p:nvSpPr>
        <p:spPr>
          <a:xfrm>
            <a:off x="4521750" y="1318050"/>
            <a:ext cx="4585800" cy="13746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Clr>
                <a:srgbClr val="21242C"/>
              </a:buClr>
              <a:buSzPts val="1100"/>
              <a:buFont typeface="Arial"/>
              <a:buChar char="○"/>
            </a:pPr>
            <a:r>
              <a:rPr lang="en" sz="1100">
                <a:solidFill>
                  <a:srgbClr val="21242C"/>
                </a:solidFill>
              </a:rPr>
              <a:t>Presumably belonged to Motecuhzoma II, ruler of the Aztec Empire</a:t>
            </a:r>
            <a:endParaRPr sz="1100">
              <a:solidFill>
                <a:srgbClr val="21242C"/>
              </a:solidFill>
            </a:endParaRPr>
          </a:p>
          <a:p>
            <a:pPr marL="457200" lvl="0" indent="-298450" algn="l" rtl="0">
              <a:lnSpc>
                <a:spcPct val="100000"/>
              </a:lnSpc>
              <a:spcBef>
                <a:spcPts val="0"/>
              </a:spcBef>
              <a:spcAft>
                <a:spcPts val="0"/>
              </a:spcAft>
              <a:buClr>
                <a:srgbClr val="21242C"/>
              </a:buClr>
              <a:buSzPts val="1100"/>
              <a:buFont typeface="Arial"/>
              <a:buChar char="○"/>
            </a:pPr>
            <a:r>
              <a:rPr lang="en" sz="1100">
                <a:solidFill>
                  <a:srgbClr val="21242C"/>
                </a:solidFill>
              </a:rPr>
              <a:t>Capital of the Aztec Empire was Tenochtitlan ( Mexico City)</a:t>
            </a:r>
            <a:endParaRPr sz="1100">
              <a:solidFill>
                <a:srgbClr val="21242C"/>
              </a:solidFill>
            </a:endParaRPr>
          </a:p>
          <a:p>
            <a:pPr marL="457200" lvl="0" indent="-298450" algn="l" rtl="0">
              <a:lnSpc>
                <a:spcPct val="100000"/>
              </a:lnSpc>
              <a:spcBef>
                <a:spcPts val="0"/>
              </a:spcBef>
              <a:spcAft>
                <a:spcPts val="0"/>
              </a:spcAft>
              <a:buClr>
                <a:srgbClr val="21242C"/>
              </a:buClr>
              <a:buSzPts val="1100"/>
              <a:buFont typeface="Arial"/>
              <a:buChar char="○"/>
            </a:pPr>
            <a:r>
              <a:rPr lang="en" sz="1100">
                <a:solidFill>
                  <a:srgbClr val="21242C"/>
                </a:solidFill>
              </a:rPr>
              <a:t>Acquired by Hernán Cortés, a conquistador who led an expedition that led to the fall of the Aztec Empire</a:t>
            </a:r>
            <a:endParaRPr sz="1100">
              <a:solidFill>
                <a:srgbClr val="21242C"/>
              </a:solidFill>
            </a:endParaRPr>
          </a:p>
          <a:p>
            <a:pPr marL="914400" lvl="0" indent="0" algn="l" rtl="0">
              <a:lnSpc>
                <a:spcPct val="100000"/>
              </a:lnSpc>
              <a:spcBef>
                <a:spcPts val="0"/>
              </a:spcBef>
              <a:spcAft>
                <a:spcPts val="0"/>
              </a:spcAft>
              <a:buNone/>
            </a:pPr>
            <a:r>
              <a:rPr lang="en" sz="1100">
                <a:solidFill>
                  <a:srgbClr val="21242C"/>
                </a:solidFill>
              </a:rPr>
              <a:t>Sources vary on whether the headdress was gifted as a diplomatic gesture or taken forcefully</a:t>
            </a:r>
            <a:endParaRPr sz="1100"/>
          </a:p>
        </p:txBody>
      </p:sp>
      <p:sp>
        <p:nvSpPr>
          <p:cNvPr id="550" name="Google Shape;550;p52"/>
          <p:cNvSpPr txBox="1"/>
          <p:nvPr/>
        </p:nvSpPr>
        <p:spPr>
          <a:xfrm>
            <a:off x="3854600" y="2521900"/>
            <a:ext cx="4939800" cy="12207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rgbClr val="21242C"/>
              </a:buClr>
              <a:buSzPts val="1100"/>
              <a:buFont typeface="Arial"/>
              <a:buChar char="○"/>
            </a:pPr>
            <a:r>
              <a:rPr lang="en" sz="1100">
                <a:solidFill>
                  <a:srgbClr val="21242C"/>
                </a:solidFill>
              </a:rPr>
              <a:t>First mentioned in European inventory as a “Moorish hat” in 1596 when it was acquired by Austrian Archduke Ferdinand II von Tyrol</a:t>
            </a:r>
            <a:endParaRPr sz="1100">
              <a:solidFill>
                <a:srgbClr val="21242C"/>
              </a:solidFill>
            </a:endParaRPr>
          </a:p>
          <a:p>
            <a:pPr marL="457200" lvl="0" indent="-298450" algn="l" rtl="0">
              <a:spcBef>
                <a:spcPts val="0"/>
              </a:spcBef>
              <a:spcAft>
                <a:spcPts val="0"/>
              </a:spcAft>
              <a:buClr>
                <a:srgbClr val="21242C"/>
              </a:buClr>
              <a:buSzPts val="1100"/>
              <a:buFont typeface="Arial"/>
              <a:buChar char="○"/>
            </a:pPr>
            <a:r>
              <a:rPr lang="en" sz="1100">
                <a:solidFill>
                  <a:srgbClr val="21242C"/>
                </a:solidFill>
              </a:rPr>
              <a:t>Displayed in ethnology museum in Vienna (now called the Weltmuseum Wien)</a:t>
            </a:r>
            <a:endParaRPr sz="1100">
              <a:solidFill>
                <a:srgbClr val="21242C"/>
              </a:solidFill>
            </a:endParaRPr>
          </a:p>
          <a:p>
            <a:pPr marL="457200" lvl="0" indent="-298450" algn="l" rtl="0">
              <a:spcBef>
                <a:spcPts val="0"/>
              </a:spcBef>
              <a:spcAft>
                <a:spcPts val="0"/>
              </a:spcAft>
              <a:buClr>
                <a:srgbClr val="21242C"/>
              </a:buClr>
              <a:buSzPts val="1100"/>
              <a:buFont typeface="Arial"/>
              <a:buChar char="○"/>
            </a:pPr>
            <a:r>
              <a:rPr lang="en" sz="1100">
                <a:solidFill>
                  <a:srgbClr val="21242C"/>
                </a:solidFill>
              </a:rPr>
              <a:t>Mexico has claimed ownership of the headdress and has been asking for its return since 1991</a:t>
            </a:r>
            <a:endParaRPr/>
          </a:p>
        </p:txBody>
      </p:sp>
      <p:sp>
        <p:nvSpPr>
          <p:cNvPr id="551" name="Google Shape;551;p52"/>
          <p:cNvSpPr txBox="1"/>
          <p:nvPr/>
        </p:nvSpPr>
        <p:spPr>
          <a:xfrm>
            <a:off x="3854600" y="3552875"/>
            <a:ext cx="2770800" cy="7362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Arial"/>
              <a:buChar char="○"/>
            </a:pPr>
            <a:r>
              <a:rPr lang="en" sz="1100">
                <a:solidFill>
                  <a:schemeClr val="dk1"/>
                </a:solidFill>
              </a:rPr>
              <a:t>The museum of Austria suggested a replica be sent instead, claiming that the original would be destroyed if it was transported</a:t>
            </a:r>
            <a:endParaRPr/>
          </a:p>
        </p:txBody>
      </p:sp>
      <p:sp>
        <p:nvSpPr>
          <p:cNvPr id="552" name="Google Shape;552;p52"/>
          <p:cNvSpPr txBox="1"/>
          <p:nvPr/>
        </p:nvSpPr>
        <p:spPr>
          <a:xfrm>
            <a:off x="2343150" y="898825"/>
            <a:ext cx="802800" cy="82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FFFFFF"/>
                </a:solidFill>
              </a:rPr>
              <a:t>REPLICA</a:t>
            </a:r>
            <a:endParaRPr sz="1000">
              <a:solidFill>
                <a:srgbClr val="FFFFFF"/>
              </a:solidFill>
            </a:endParaRPr>
          </a:p>
        </p:txBody>
      </p:sp>
      <p:sp>
        <p:nvSpPr>
          <p:cNvPr id="553" name="Google Shape;553;p52"/>
          <p:cNvSpPr txBox="1"/>
          <p:nvPr/>
        </p:nvSpPr>
        <p:spPr>
          <a:xfrm>
            <a:off x="223925" y="3529325"/>
            <a:ext cx="1846500" cy="5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FFFFFF"/>
                </a:solidFill>
              </a:rPr>
              <a:t>QUETZAL BIRD</a:t>
            </a:r>
            <a:endParaRPr sz="1000">
              <a:solidFill>
                <a:srgbClr val="FFFFFF"/>
              </a:solidFill>
            </a:endParaRPr>
          </a:p>
        </p:txBody>
      </p:sp>
      <p:pic>
        <p:nvPicPr>
          <p:cNvPr id="554" name="Google Shape;554;p52"/>
          <p:cNvPicPr preferRelativeResize="0"/>
          <p:nvPr/>
        </p:nvPicPr>
        <p:blipFill>
          <a:blip r:embed="rId8">
            <a:alphaModFix/>
          </a:blip>
          <a:stretch>
            <a:fillRect/>
          </a:stretch>
        </p:blipFill>
        <p:spPr>
          <a:xfrm>
            <a:off x="2001100" y="3935074"/>
            <a:ext cx="1870645" cy="964250"/>
          </a:xfrm>
          <a:prstGeom prst="rect">
            <a:avLst/>
          </a:prstGeom>
          <a:noFill/>
          <a:ln>
            <a:noFill/>
          </a:ln>
        </p:spPr>
      </p:pic>
      <p:sp>
        <p:nvSpPr>
          <p:cNvPr id="555" name="Google Shape;555;p52"/>
          <p:cNvSpPr txBox="1"/>
          <p:nvPr/>
        </p:nvSpPr>
        <p:spPr>
          <a:xfrm>
            <a:off x="4016325" y="4350950"/>
            <a:ext cx="2609100" cy="5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Who should get the original?</a:t>
            </a:r>
            <a:endParaRPr/>
          </a:p>
          <a:p>
            <a:pPr marL="0" lvl="0" indent="0" algn="l" rtl="0">
              <a:spcBef>
                <a:spcPts val="0"/>
              </a:spcBef>
              <a:spcAft>
                <a:spcPts val="0"/>
              </a:spcAft>
              <a:buNone/>
            </a:pPr>
            <a:r>
              <a:rPr lang="en"/>
              <a:t>Mexico or Austria</a:t>
            </a:r>
            <a:endParaRPr/>
          </a:p>
        </p:txBody>
      </p:sp>
      <p:pic>
        <p:nvPicPr>
          <p:cNvPr id="556" name="Google Shape;556;p52"/>
          <p:cNvPicPr preferRelativeResize="0"/>
          <p:nvPr/>
        </p:nvPicPr>
        <p:blipFill>
          <a:blip r:embed="rId9">
            <a:alphaModFix/>
          </a:blip>
          <a:stretch>
            <a:fillRect/>
          </a:stretch>
        </p:blipFill>
        <p:spPr>
          <a:xfrm>
            <a:off x="4571996" y="59221"/>
            <a:ext cx="2922118" cy="8904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53"/>
          <p:cNvSpPr txBox="1"/>
          <p:nvPr/>
        </p:nvSpPr>
        <p:spPr>
          <a:xfrm>
            <a:off x="49863" y="31344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t>Machu Picchu</a:t>
            </a:r>
            <a:endParaRPr sz="3000" b="1"/>
          </a:p>
        </p:txBody>
      </p:sp>
      <p:pic>
        <p:nvPicPr>
          <p:cNvPr id="562" name="Google Shape;562;p53"/>
          <p:cNvPicPr preferRelativeResize="0"/>
          <p:nvPr/>
        </p:nvPicPr>
        <p:blipFill>
          <a:blip r:embed="rId3">
            <a:alphaModFix/>
          </a:blip>
          <a:stretch>
            <a:fillRect/>
          </a:stretch>
        </p:blipFill>
        <p:spPr>
          <a:xfrm>
            <a:off x="5766420" y="3171725"/>
            <a:ext cx="3263386" cy="1834701"/>
          </a:xfrm>
          <a:prstGeom prst="rect">
            <a:avLst/>
          </a:prstGeom>
          <a:noFill/>
          <a:ln>
            <a:noFill/>
          </a:ln>
        </p:spPr>
      </p:pic>
      <p:pic>
        <p:nvPicPr>
          <p:cNvPr id="563" name="Google Shape;563;p53"/>
          <p:cNvPicPr preferRelativeResize="0"/>
          <p:nvPr/>
        </p:nvPicPr>
        <p:blipFill>
          <a:blip r:embed="rId4">
            <a:alphaModFix/>
          </a:blip>
          <a:stretch>
            <a:fillRect/>
          </a:stretch>
        </p:blipFill>
        <p:spPr>
          <a:xfrm>
            <a:off x="-262050" y="3747973"/>
            <a:ext cx="3080676" cy="1258450"/>
          </a:xfrm>
          <a:prstGeom prst="rect">
            <a:avLst/>
          </a:prstGeom>
          <a:noFill/>
          <a:ln>
            <a:noFill/>
          </a:ln>
        </p:spPr>
      </p:pic>
      <p:pic>
        <p:nvPicPr>
          <p:cNvPr id="564" name="Google Shape;564;p53"/>
          <p:cNvPicPr preferRelativeResize="0"/>
          <p:nvPr/>
        </p:nvPicPr>
        <p:blipFill>
          <a:blip r:embed="rId5">
            <a:alphaModFix/>
          </a:blip>
          <a:stretch>
            <a:fillRect/>
          </a:stretch>
        </p:blipFill>
        <p:spPr>
          <a:xfrm>
            <a:off x="2916500" y="3171725"/>
            <a:ext cx="2752049" cy="1834700"/>
          </a:xfrm>
          <a:prstGeom prst="rect">
            <a:avLst/>
          </a:prstGeom>
          <a:noFill/>
          <a:ln>
            <a:noFill/>
          </a:ln>
        </p:spPr>
      </p:pic>
      <p:pic>
        <p:nvPicPr>
          <p:cNvPr id="565" name="Google Shape;565;p53"/>
          <p:cNvPicPr preferRelativeResize="0"/>
          <p:nvPr/>
        </p:nvPicPr>
        <p:blipFill rotWithShape="1">
          <a:blip r:embed="rId6">
            <a:alphaModFix/>
          </a:blip>
          <a:srcRect t="71655" r="56043" b="18273"/>
          <a:stretch/>
        </p:blipFill>
        <p:spPr>
          <a:xfrm>
            <a:off x="4572050" y="5800"/>
            <a:ext cx="3232650" cy="1022351"/>
          </a:xfrm>
          <a:prstGeom prst="rect">
            <a:avLst/>
          </a:prstGeom>
          <a:noFill/>
          <a:ln>
            <a:noFill/>
          </a:ln>
        </p:spPr>
      </p:pic>
      <p:pic>
        <p:nvPicPr>
          <p:cNvPr id="566" name="Google Shape;566;p53"/>
          <p:cNvPicPr preferRelativeResize="0"/>
          <p:nvPr/>
        </p:nvPicPr>
        <p:blipFill rotWithShape="1">
          <a:blip r:embed="rId7">
            <a:alphaModFix/>
          </a:blip>
          <a:srcRect l="4510" t="16822" r="62322" b="77167"/>
          <a:stretch/>
        </p:blipFill>
        <p:spPr>
          <a:xfrm>
            <a:off x="189675" y="210155"/>
            <a:ext cx="4382326" cy="613651"/>
          </a:xfrm>
          <a:prstGeom prst="rect">
            <a:avLst/>
          </a:prstGeom>
          <a:noFill/>
          <a:ln>
            <a:noFill/>
          </a:ln>
        </p:spPr>
      </p:pic>
      <p:sp>
        <p:nvSpPr>
          <p:cNvPr id="567" name="Google Shape;567;p53"/>
          <p:cNvSpPr txBox="1"/>
          <p:nvPr/>
        </p:nvSpPr>
        <p:spPr>
          <a:xfrm>
            <a:off x="195975" y="1044750"/>
            <a:ext cx="4742700" cy="19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highlight>
                  <a:srgbClr val="FFFFFF"/>
                </a:highlight>
              </a:rPr>
              <a:t>- Machu Picchu, Peru, Cusco Region, is also known as the Lost City of the Incas. It is a mysterious wonder. A city of stone built without the aid of wheels or iron tools. This is the best example of Inca engineering. More than 600 terraces prevent the city from sliding down the mountain. A water supply system extends over a length of about 1 km. Work started in 1450-1460 AD.</a:t>
            </a:r>
            <a:endParaRPr sz="1200">
              <a:solidFill>
                <a:srgbClr val="333333"/>
              </a:solidFill>
              <a:highlight>
                <a:srgbClr val="FFFFFF"/>
              </a:highlight>
            </a:endParaRPr>
          </a:p>
          <a:p>
            <a:pPr marL="0" lvl="0" indent="0" algn="l" rtl="0">
              <a:spcBef>
                <a:spcPts val="0"/>
              </a:spcBef>
              <a:spcAft>
                <a:spcPts val="0"/>
              </a:spcAft>
              <a:buNone/>
            </a:pPr>
            <a:r>
              <a:rPr lang="en" sz="1200">
                <a:solidFill>
                  <a:srgbClr val="333333"/>
                </a:solidFill>
                <a:highlight>
                  <a:srgbClr val="FFFFFF"/>
                </a:highlight>
              </a:rPr>
              <a:t>- In the Quechua native language, “Machu Picchu” means “Old Peak” or “Old Mountain.”</a:t>
            </a:r>
            <a:endParaRPr sz="1200">
              <a:solidFill>
                <a:srgbClr val="333333"/>
              </a:solidFill>
              <a:highlight>
                <a:srgbClr val="FFFFFF"/>
              </a:highlight>
            </a:endParaRPr>
          </a:p>
          <a:p>
            <a:pPr marL="0" lvl="0" indent="0" algn="l" rtl="0">
              <a:spcBef>
                <a:spcPts val="0"/>
              </a:spcBef>
              <a:spcAft>
                <a:spcPts val="0"/>
              </a:spcAft>
              <a:buNone/>
            </a:pPr>
            <a:r>
              <a:rPr lang="en" sz="1200">
                <a:solidFill>
                  <a:srgbClr val="333333"/>
                </a:solidFill>
                <a:highlight>
                  <a:srgbClr val="FFFFFF"/>
                </a:highlight>
              </a:rPr>
              <a:t>- Structures were built with a technique called “ashlar.” Stones are cut to fit together without mortar. Remarkably, not even a needle can fit in between two stones.</a:t>
            </a:r>
            <a:endParaRPr sz="1200">
              <a:solidFill>
                <a:srgbClr val="333333"/>
              </a:solidFill>
              <a:highlight>
                <a:srgbClr val="FFFFFF"/>
              </a:highlight>
            </a:endParaRPr>
          </a:p>
          <a:p>
            <a:pPr marL="0" lvl="0" indent="0" algn="l" rtl="0">
              <a:spcBef>
                <a:spcPts val="0"/>
              </a:spcBef>
              <a:spcAft>
                <a:spcPts val="0"/>
              </a:spcAft>
              <a:buNone/>
            </a:pPr>
            <a:endParaRPr sz="1200">
              <a:solidFill>
                <a:srgbClr val="333333"/>
              </a:solidFill>
              <a:highlight>
                <a:srgbClr val="FFFFFF"/>
              </a:highlight>
            </a:endParaRPr>
          </a:p>
        </p:txBody>
      </p:sp>
      <p:pic>
        <p:nvPicPr>
          <p:cNvPr id="568" name="Google Shape;568;p53"/>
          <p:cNvPicPr preferRelativeResize="0"/>
          <p:nvPr/>
        </p:nvPicPr>
        <p:blipFill rotWithShape="1">
          <a:blip r:embed="rId8">
            <a:alphaModFix/>
          </a:blip>
          <a:srcRect r="22287"/>
          <a:stretch/>
        </p:blipFill>
        <p:spPr>
          <a:xfrm>
            <a:off x="6837975" y="1227125"/>
            <a:ext cx="2144800" cy="1838775"/>
          </a:xfrm>
          <a:prstGeom prst="rect">
            <a:avLst/>
          </a:prstGeom>
          <a:noFill/>
          <a:ln>
            <a:noFill/>
          </a:ln>
        </p:spPr>
      </p:pic>
      <p:sp>
        <p:nvSpPr>
          <p:cNvPr id="569" name="Google Shape;569;p53"/>
          <p:cNvSpPr txBox="1"/>
          <p:nvPr/>
        </p:nvSpPr>
        <p:spPr>
          <a:xfrm>
            <a:off x="5059425" y="1198650"/>
            <a:ext cx="1657800" cy="1786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 sz="1200"/>
              <a:t>What is amazing about Machu Picchu to you?</a:t>
            </a:r>
            <a:endParaRPr sz="1200"/>
          </a:p>
          <a:p>
            <a:pPr marL="0" lvl="0" indent="0" algn="r" rtl="0">
              <a:lnSpc>
                <a:spcPct val="115000"/>
              </a:lnSpc>
              <a:spcBef>
                <a:spcPts val="0"/>
              </a:spcBef>
              <a:spcAft>
                <a:spcPts val="0"/>
              </a:spcAft>
              <a:buNone/>
            </a:pPr>
            <a:endParaRPr sz="1200"/>
          </a:p>
          <a:p>
            <a:pPr marL="0" lvl="0" indent="0" algn="r" rtl="0">
              <a:lnSpc>
                <a:spcPct val="115000"/>
              </a:lnSpc>
              <a:spcBef>
                <a:spcPts val="0"/>
              </a:spcBef>
              <a:spcAft>
                <a:spcPts val="0"/>
              </a:spcAft>
              <a:buNone/>
            </a:pPr>
            <a:r>
              <a:rPr lang="en" sz="1200"/>
              <a:t>What can we learn from the Inca’s about city planning and architecture?</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pic>
        <p:nvPicPr>
          <p:cNvPr id="574" name="Google Shape;574;p54"/>
          <p:cNvPicPr preferRelativeResize="0"/>
          <p:nvPr/>
        </p:nvPicPr>
        <p:blipFill>
          <a:blip r:embed="rId3">
            <a:alphaModFix/>
          </a:blip>
          <a:stretch>
            <a:fillRect/>
          </a:stretch>
        </p:blipFill>
        <p:spPr>
          <a:xfrm>
            <a:off x="4415980" y="106900"/>
            <a:ext cx="3443070" cy="1356750"/>
          </a:xfrm>
          <a:prstGeom prst="rect">
            <a:avLst/>
          </a:prstGeom>
          <a:noFill/>
          <a:ln>
            <a:noFill/>
          </a:ln>
        </p:spPr>
      </p:pic>
      <p:pic>
        <p:nvPicPr>
          <p:cNvPr id="575" name="Google Shape;575;p54"/>
          <p:cNvPicPr preferRelativeResize="0"/>
          <p:nvPr/>
        </p:nvPicPr>
        <p:blipFill rotWithShape="1">
          <a:blip r:embed="rId4">
            <a:alphaModFix/>
          </a:blip>
          <a:srcRect l="4510" t="27568" r="62322" b="66421"/>
          <a:stretch/>
        </p:blipFill>
        <p:spPr>
          <a:xfrm>
            <a:off x="122500" y="149988"/>
            <a:ext cx="4382326" cy="613651"/>
          </a:xfrm>
          <a:prstGeom prst="rect">
            <a:avLst/>
          </a:prstGeom>
          <a:noFill/>
          <a:ln>
            <a:noFill/>
          </a:ln>
        </p:spPr>
      </p:pic>
      <p:sp>
        <p:nvSpPr>
          <p:cNvPr id="576" name="Google Shape;576;p54"/>
          <p:cNvSpPr txBox="1"/>
          <p:nvPr/>
        </p:nvSpPr>
        <p:spPr>
          <a:xfrm>
            <a:off x="37243" y="769450"/>
            <a:ext cx="1787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Weaving</a:t>
            </a:r>
            <a:endParaRPr b="1"/>
          </a:p>
        </p:txBody>
      </p:sp>
      <p:pic>
        <p:nvPicPr>
          <p:cNvPr id="577" name="Google Shape;577;p54"/>
          <p:cNvPicPr preferRelativeResize="0"/>
          <p:nvPr/>
        </p:nvPicPr>
        <p:blipFill>
          <a:blip r:embed="rId5">
            <a:alphaModFix/>
          </a:blip>
          <a:stretch>
            <a:fillRect/>
          </a:stretch>
        </p:blipFill>
        <p:spPr>
          <a:xfrm rot="-5400000">
            <a:off x="6817857" y="2717613"/>
            <a:ext cx="1681517" cy="2771050"/>
          </a:xfrm>
          <a:prstGeom prst="rect">
            <a:avLst/>
          </a:prstGeom>
          <a:noFill/>
          <a:ln>
            <a:noFill/>
          </a:ln>
        </p:spPr>
      </p:pic>
      <p:pic>
        <p:nvPicPr>
          <p:cNvPr id="578" name="Google Shape;578;p54"/>
          <p:cNvPicPr preferRelativeResize="0"/>
          <p:nvPr/>
        </p:nvPicPr>
        <p:blipFill>
          <a:blip r:embed="rId6">
            <a:alphaModFix/>
          </a:blip>
          <a:stretch>
            <a:fillRect/>
          </a:stretch>
        </p:blipFill>
        <p:spPr>
          <a:xfrm>
            <a:off x="1271375" y="3276675"/>
            <a:ext cx="2924406" cy="1652925"/>
          </a:xfrm>
          <a:prstGeom prst="rect">
            <a:avLst/>
          </a:prstGeom>
          <a:noFill/>
          <a:ln>
            <a:noFill/>
          </a:ln>
        </p:spPr>
      </p:pic>
      <p:pic>
        <p:nvPicPr>
          <p:cNvPr id="579" name="Google Shape;579;p54"/>
          <p:cNvPicPr preferRelativeResize="0"/>
          <p:nvPr/>
        </p:nvPicPr>
        <p:blipFill>
          <a:blip r:embed="rId7">
            <a:alphaModFix/>
          </a:blip>
          <a:stretch>
            <a:fillRect/>
          </a:stretch>
        </p:blipFill>
        <p:spPr>
          <a:xfrm rot="-5400000">
            <a:off x="4409938" y="3121588"/>
            <a:ext cx="1652925" cy="1963100"/>
          </a:xfrm>
          <a:prstGeom prst="rect">
            <a:avLst/>
          </a:prstGeom>
          <a:noFill/>
          <a:ln>
            <a:noFill/>
          </a:ln>
        </p:spPr>
      </p:pic>
      <p:pic>
        <p:nvPicPr>
          <p:cNvPr id="580" name="Google Shape;580;p54"/>
          <p:cNvPicPr preferRelativeResize="0"/>
          <p:nvPr/>
        </p:nvPicPr>
        <p:blipFill>
          <a:blip r:embed="rId8">
            <a:alphaModFix/>
          </a:blip>
          <a:stretch>
            <a:fillRect/>
          </a:stretch>
        </p:blipFill>
        <p:spPr>
          <a:xfrm>
            <a:off x="113450" y="3276677"/>
            <a:ext cx="1098838" cy="1652925"/>
          </a:xfrm>
          <a:prstGeom prst="rect">
            <a:avLst/>
          </a:prstGeom>
          <a:noFill/>
          <a:ln>
            <a:noFill/>
          </a:ln>
        </p:spPr>
      </p:pic>
      <p:sp>
        <p:nvSpPr>
          <p:cNvPr id="581" name="Google Shape;581;p54"/>
          <p:cNvSpPr txBox="1"/>
          <p:nvPr/>
        </p:nvSpPr>
        <p:spPr>
          <a:xfrm>
            <a:off x="4254800" y="3027475"/>
            <a:ext cx="1963200" cy="18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solidFill>
                  <a:srgbClr val="999999"/>
                </a:solidFill>
                <a:highlight>
                  <a:srgbClr val="FFFFFF"/>
                </a:highlight>
              </a:rPr>
              <a:t>All-T’oqapu Tunic, Inka, 1450–1540</a:t>
            </a:r>
            <a:endParaRPr sz="700"/>
          </a:p>
        </p:txBody>
      </p:sp>
      <p:sp>
        <p:nvSpPr>
          <p:cNvPr id="582" name="Google Shape;582;p54"/>
          <p:cNvSpPr txBox="1"/>
          <p:nvPr/>
        </p:nvSpPr>
        <p:spPr>
          <a:xfrm>
            <a:off x="1723975" y="1008100"/>
            <a:ext cx="3121800" cy="2190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2400"/>
              </a:spcAft>
              <a:buNone/>
            </a:pPr>
            <a:r>
              <a:rPr lang="en" sz="1000">
                <a:solidFill>
                  <a:srgbClr val="21242C"/>
                </a:solidFill>
              </a:rPr>
              <a:t>The two main fibers spun into the threads of the tunic came from cotton and camelids. Cotton plants grew well on the Andean coast, in a variety of natural colors. Camelids thrived in the highlands (this includes the wild guanacos and vicuña and their domesticated brethren, the llama and the alpaca). Most Andean camelid-fiber textiles were made with the silky wool of the alpaca. Animal fibers are more easily dyed than plant fibers, so when weavers wanted bright colors they most commonly used alpaca wool. The </a:t>
            </a:r>
            <a:r>
              <a:rPr lang="en" sz="1000" i="1">
                <a:solidFill>
                  <a:srgbClr val="21242C"/>
                </a:solidFill>
              </a:rPr>
              <a:t>All-T’oqapu Tunic</a:t>
            </a:r>
            <a:r>
              <a:rPr lang="en" sz="1000">
                <a:solidFill>
                  <a:srgbClr val="21242C"/>
                </a:solidFill>
              </a:rPr>
              <a:t> is made of dyed camelid wool warp over a cotton weft, a common combination for high-status textiles.</a:t>
            </a:r>
            <a:endParaRPr sz="1000"/>
          </a:p>
        </p:txBody>
      </p:sp>
      <p:sp>
        <p:nvSpPr>
          <p:cNvPr id="583" name="Google Shape;583;p54"/>
          <p:cNvSpPr txBox="1"/>
          <p:nvPr/>
        </p:nvSpPr>
        <p:spPr>
          <a:xfrm>
            <a:off x="4878950" y="1374675"/>
            <a:ext cx="4165200" cy="190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1242C"/>
                </a:solidFill>
              </a:rPr>
              <a:t>Collecting, spinning, and dyeing the fibers for a textile represented a huge amount of work from numerous people before a weaver even began their task. Some dyes, like cochineal red or indigo blue, were especially prized and reserved for high-status textiles. Cochineal dye comes from the bodies of small insects that live on cacti, and it takes thousands of them to make a small amount of dye. Indigo dyeing requires a high level of technical skill and a large investment in time. Red- and blue-dyed textiles were not only beautiful, they also represented the apex of the resources needed to produce them and the social and political power that commanded those resources.</a:t>
            </a:r>
            <a:endParaRPr sz="1000">
              <a:solidFill>
                <a:schemeClr val="dk1"/>
              </a:solidFill>
            </a:endParaRPr>
          </a:p>
          <a:p>
            <a:pPr marL="0" lvl="0" indent="0" algn="l" rtl="0">
              <a:lnSpc>
                <a:spcPct val="100000"/>
              </a:lnSpc>
              <a:spcBef>
                <a:spcPts val="2400"/>
              </a:spcBef>
              <a:spcAft>
                <a:spcPts val="2400"/>
              </a:spcAft>
              <a:buNone/>
            </a:pPr>
            <a:endParaRPr sz="1000">
              <a:solidFill>
                <a:srgbClr val="21242C"/>
              </a:solidFill>
            </a:endParaRPr>
          </a:p>
        </p:txBody>
      </p:sp>
      <p:pic>
        <p:nvPicPr>
          <p:cNvPr id="584" name="Google Shape;584;p54"/>
          <p:cNvPicPr preferRelativeResize="0"/>
          <p:nvPr/>
        </p:nvPicPr>
        <p:blipFill>
          <a:blip r:embed="rId9">
            <a:alphaModFix/>
          </a:blip>
          <a:stretch>
            <a:fillRect/>
          </a:stretch>
        </p:blipFill>
        <p:spPr>
          <a:xfrm>
            <a:off x="113450" y="1138500"/>
            <a:ext cx="1577350" cy="950218"/>
          </a:xfrm>
          <a:prstGeom prst="rect">
            <a:avLst/>
          </a:prstGeom>
          <a:noFill/>
          <a:ln>
            <a:noFill/>
          </a:ln>
        </p:spPr>
      </p:pic>
      <p:sp>
        <p:nvSpPr>
          <p:cNvPr id="585" name="Google Shape;585;p54"/>
          <p:cNvSpPr txBox="1"/>
          <p:nvPr/>
        </p:nvSpPr>
        <p:spPr>
          <a:xfrm>
            <a:off x="76200" y="2061575"/>
            <a:ext cx="846300" cy="95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rgbClr val="999999"/>
                </a:solidFill>
                <a:highlight>
                  <a:srgbClr val="FFFFFF"/>
                </a:highlight>
              </a:rPr>
              <a:t>Weaving on a backstrap loom, Diego Rivera, </a:t>
            </a:r>
            <a:r>
              <a:rPr lang="en" sz="800" i="1">
                <a:solidFill>
                  <a:srgbClr val="999999"/>
                </a:solidFill>
                <a:highlight>
                  <a:srgbClr val="FFFFFF"/>
                </a:highlight>
              </a:rPr>
              <a:t>The Weaver</a:t>
            </a:r>
            <a:r>
              <a:rPr lang="en" sz="800">
                <a:solidFill>
                  <a:srgbClr val="999999"/>
                </a:solidFill>
                <a:highlight>
                  <a:srgbClr val="FFFFFF"/>
                </a:highlight>
              </a:rPr>
              <a:t>, 1936,</a:t>
            </a:r>
            <a:endParaRPr sz="800"/>
          </a:p>
        </p:txBody>
      </p:sp>
      <p:pic>
        <p:nvPicPr>
          <p:cNvPr id="586" name="Google Shape;586;p54"/>
          <p:cNvPicPr preferRelativeResize="0"/>
          <p:nvPr/>
        </p:nvPicPr>
        <p:blipFill>
          <a:blip r:embed="rId10">
            <a:alphaModFix/>
          </a:blip>
          <a:stretch>
            <a:fillRect/>
          </a:stretch>
        </p:blipFill>
        <p:spPr>
          <a:xfrm>
            <a:off x="818974" y="2184026"/>
            <a:ext cx="873625" cy="967125"/>
          </a:xfrm>
          <a:prstGeom prst="rect">
            <a:avLst/>
          </a:prstGeom>
          <a:noFill/>
          <a:ln>
            <a:noFill/>
          </a:ln>
        </p:spPr>
      </p:pic>
      <p:sp>
        <p:nvSpPr>
          <p:cNvPr id="587" name="Google Shape;587;p54"/>
          <p:cNvSpPr txBox="1"/>
          <p:nvPr/>
        </p:nvSpPr>
        <p:spPr>
          <a:xfrm>
            <a:off x="7581275" y="662275"/>
            <a:ext cx="13632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Place a pattern on this tunic</a:t>
            </a:r>
            <a:endParaRPr sz="12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55"/>
          <p:cNvSpPr txBox="1"/>
          <p:nvPr/>
        </p:nvSpPr>
        <p:spPr>
          <a:xfrm>
            <a:off x="2331075" y="868600"/>
            <a:ext cx="33480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Mayan Calendar -</a:t>
            </a:r>
            <a:endParaRPr/>
          </a:p>
          <a:p>
            <a:pPr marL="0" lvl="0" indent="0" algn="l" rtl="0">
              <a:spcBef>
                <a:spcPts val="0"/>
              </a:spcBef>
              <a:spcAft>
                <a:spcPts val="0"/>
              </a:spcAft>
              <a:buNone/>
            </a:pPr>
            <a:r>
              <a:rPr lang="en"/>
              <a:t>Mayan birth sign</a:t>
            </a:r>
            <a:endParaRPr/>
          </a:p>
        </p:txBody>
      </p:sp>
      <p:pic>
        <p:nvPicPr>
          <p:cNvPr id="593" name="Google Shape;593;p55"/>
          <p:cNvPicPr preferRelativeResize="0"/>
          <p:nvPr/>
        </p:nvPicPr>
        <p:blipFill>
          <a:blip r:embed="rId3">
            <a:alphaModFix/>
          </a:blip>
          <a:stretch>
            <a:fillRect/>
          </a:stretch>
        </p:blipFill>
        <p:spPr>
          <a:xfrm>
            <a:off x="199294" y="944800"/>
            <a:ext cx="2131774" cy="2131774"/>
          </a:xfrm>
          <a:prstGeom prst="rect">
            <a:avLst/>
          </a:prstGeom>
          <a:noFill/>
          <a:ln>
            <a:noFill/>
          </a:ln>
        </p:spPr>
      </p:pic>
      <p:pic>
        <p:nvPicPr>
          <p:cNvPr id="594" name="Google Shape;594;p55"/>
          <p:cNvPicPr preferRelativeResize="0"/>
          <p:nvPr/>
        </p:nvPicPr>
        <p:blipFill>
          <a:blip r:embed="rId4">
            <a:alphaModFix/>
          </a:blip>
          <a:stretch>
            <a:fillRect/>
          </a:stretch>
        </p:blipFill>
        <p:spPr>
          <a:xfrm>
            <a:off x="4926900" y="1021000"/>
            <a:ext cx="3787075" cy="3787075"/>
          </a:xfrm>
          <a:prstGeom prst="rect">
            <a:avLst/>
          </a:prstGeom>
          <a:noFill/>
          <a:ln>
            <a:noFill/>
          </a:ln>
        </p:spPr>
      </p:pic>
      <p:pic>
        <p:nvPicPr>
          <p:cNvPr id="595" name="Google Shape;595;p55"/>
          <p:cNvPicPr preferRelativeResize="0"/>
          <p:nvPr/>
        </p:nvPicPr>
        <p:blipFill rotWithShape="1">
          <a:blip r:embed="rId5">
            <a:alphaModFix/>
          </a:blip>
          <a:srcRect l="4510" t="37657" r="62322" b="56332"/>
          <a:stretch/>
        </p:blipFill>
        <p:spPr>
          <a:xfrm>
            <a:off x="141700" y="167677"/>
            <a:ext cx="4382326" cy="613651"/>
          </a:xfrm>
          <a:prstGeom prst="rect">
            <a:avLst/>
          </a:prstGeom>
          <a:noFill/>
          <a:ln>
            <a:noFill/>
          </a:ln>
        </p:spPr>
      </p:pic>
      <p:sp>
        <p:nvSpPr>
          <p:cNvPr id="596" name="Google Shape;596;p55"/>
          <p:cNvSpPr txBox="1"/>
          <p:nvPr/>
        </p:nvSpPr>
        <p:spPr>
          <a:xfrm>
            <a:off x="2331075" y="1467550"/>
            <a:ext cx="2290200" cy="175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333333"/>
                </a:solidFill>
                <a:highlight>
                  <a:srgbClr val="FFFFFF"/>
                </a:highlight>
              </a:rPr>
              <a:t>The Mayan calendar developed a system of astrology from their calendar that is called the Tzolk’in which has 20 different day signs and 13 different galactic numbers that adds up to a 260 day cycle for the calendar.  This is opposed to the 364 day calendar that most people are familiar with today.</a:t>
            </a:r>
            <a:endParaRPr sz="1100">
              <a:solidFill>
                <a:srgbClr val="333333"/>
              </a:solidFill>
              <a:highlight>
                <a:srgbClr val="FFFFFF"/>
              </a:highlight>
            </a:endParaRPr>
          </a:p>
        </p:txBody>
      </p:sp>
      <p:sp>
        <p:nvSpPr>
          <p:cNvPr id="597" name="Google Shape;597;p55"/>
          <p:cNvSpPr txBox="1"/>
          <p:nvPr/>
        </p:nvSpPr>
        <p:spPr>
          <a:xfrm>
            <a:off x="210375" y="3015575"/>
            <a:ext cx="4245000" cy="1218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333333"/>
                </a:solidFill>
              </a:rPr>
              <a:t>So unlike western astrology were you have only 12 zodiac signs, the Mayan astrology gives 20 signs.  It becomes more unique also for each of those 20 signs to also have one out of 13 numbers on top of that. There are four main directions plus your birth glyph.  Your birth glyph is placed in the center.  Then the four directions are South, North, East and West.</a:t>
            </a:r>
            <a:endParaRPr sz="1100">
              <a:solidFill>
                <a:srgbClr val="333333"/>
              </a:solidFill>
              <a:highlight>
                <a:srgbClr val="FFFFFF"/>
              </a:highlight>
            </a:endParaRPr>
          </a:p>
        </p:txBody>
      </p:sp>
      <p:sp>
        <p:nvSpPr>
          <p:cNvPr id="598" name="Google Shape;598;p55"/>
          <p:cNvSpPr txBox="1"/>
          <p:nvPr/>
        </p:nvSpPr>
        <p:spPr>
          <a:xfrm>
            <a:off x="289475" y="4234475"/>
            <a:ext cx="4382400" cy="80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Look at the designs of each sign. What is the same, what is different? How many can you draw?</a:t>
            </a:r>
            <a:endParaRPr/>
          </a:p>
        </p:txBody>
      </p:sp>
      <p:pic>
        <p:nvPicPr>
          <p:cNvPr id="599" name="Google Shape;599;p55"/>
          <p:cNvPicPr preferRelativeResize="0"/>
          <p:nvPr/>
        </p:nvPicPr>
        <p:blipFill rotWithShape="1">
          <a:blip r:embed="rId6">
            <a:alphaModFix/>
          </a:blip>
          <a:srcRect l="3775" t="34707" r="72757" b="55096"/>
          <a:stretch/>
        </p:blipFill>
        <p:spPr>
          <a:xfrm>
            <a:off x="4495475" y="46788"/>
            <a:ext cx="2789300" cy="9364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pic>
        <p:nvPicPr>
          <p:cNvPr id="604" name="Google Shape;604;p56"/>
          <p:cNvPicPr preferRelativeResize="0"/>
          <p:nvPr/>
        </p:nvPicPr>
        <p:blipFill>
          <a:blip r:embed="rId3">
            <a:alphaModFix/>
          </a:blip>
          <a:stretch>
            <a:fillRect/>
          </a:stretch>
        </p:blipFill>
        <p:spPr>
          <a:xfrm>
            <a:off x="3832175" y="144600"/>
            <a:ext cx="2433400" cy="1137696"/>
          </a:xfrm>
          <a:prstGeom prst="rect">
            <a:avLst/>
          </a:prstGeom>
          <a:noFill/>
          <a:ln>
            <a:noFill/>
          </a:ln>
        </p:spPr>
      </p:pic>
      <p:pic>
        <p:nvPicPr>
          <p:cNvPr id="605" name="Google Shape;605;p56"/>
          <p:cNvPicPr preferRelativeResize="0"/>
          <p:nvPr/>
        </p:nvPicPr>
        <p:blipFill>
          <a:blip r:embed="rId4">
            <a:alphaModFix/>
          </a:blip>
          <a:stretch>
            <a:fillRect/>
          </a:stretch>
        </p:blipFill>
        <p:spPr>
          <a:xfrm>
            <a:off x="6443853" y="16863"/>
            <a:ext cx="2519997" cy="2337874"/>
          </a:xfrm>
          <a:prstGeom prst="rect">
            <a:avLst/>
          </a:prstGeom>
          <a:noFill/>
          <a:ln>
            <a:noFill/>
          </a:ln>
        </p:spPr>
      </p:pic>
      <p:pic>
        <p:nvPicPr>
          <p:cNvPr id="606" name="Google Shape;606;p56"/>
          <p:cNvPicPr preferRelativeResize="0"/>
          <p:nvPr/>
        </p:nvPicPr>
        <p:blipFill>
          <a:blip r:embed="rId5">
            <a:alphaModFix/>
          </a:blip>
          <a:stretch>
            <a:fillRect/>
          </a:stretch>
        </p:blipFill>
        <p:spPr>
          <a:xfrm>
            <a:off x="6443850" y="2792675"/>
            <a:ext cx="2520000" cy="1680820"/>
          </a:xfrm>
          <a:prstGeom prst="rect">
            <a:avLst/>
          </a:prstGeom>
          <a:noFill/>
          <a:ln>
            <a:noFill/>
          </a:ln>
        </p:spPr>
      </p:pic>
      <p:pic>
        <p:nvPicPr>
          <p:cNvPr id="607" name="Google Shape;607;p56"/>
          <p:cNvPicPr preferRelativeResize="0"/>
          <p:nvPr/>
        </p:nvPicPr>
        <p:blipFill rotWithShape="1">
          <a:blip r:embed="rId6">
            <a:alphaModFix/>
          </a:blip>
          <a:srcRect l="7296" t="47313" r="66671" b="46115"/>
          <a:stretch/>
        </p:blipFill>
        <p:spPr>
          <a:xfrm>
            <a:off x="381000" y="279225"/>
            <a:ext cx="3439623" cy="660676"/>
          </a:xfrm>
          <a:prstGeom prst="rect">
            <a:avLst/>
          </a:prstGeom>
          <a:noFill/>
          <a:ln>
            <a:noFill/>
          </a:ln>
        </p:spPr>
      </p:pic>
      <p:sp>
        <p:nvSpPr>
          <p:cNvPr id="608" name="Google Shape;608;p56"/>
          <p:cNvSpPr txBox="1"/>
          <p:nvPr/>
        </p:nvSpPr>
        <p:spPr>
          <a:xfrm>
            <a:off x="281650" y="1339800"/>
            <a:ext cx="2956800" cy="328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313131"/>
                </a:solidFill>
              </a:rPr>
              <a:t>For more than a century, archaeologists have questioned the origins of the turquoise used in these beautiful pieces of artwork and jewelry. Because scientists have found little evidence of turquoise mining in Mesoamerica, some researchers have used the presence of turquoise artifacts in the area as evidence of a long-distance trade exchange with ancient civilizations thousands of miles away in the American Southwest, where turquoise mines have been found.</a:t>
            </a:r>
            <a:endParaRPr sz="1000">
              <a:solidFill>
                <a:srgbClr val="313131"/>
              </a:solidFill>
            </a:endParaRPr>
          </a:p>
          <a:p>
            <a:pPr marL="0" lvl="0" indent="0" algn="l" rtl="0">
              <a:lnSpc>
                <a:spcPct val="100000"/>
              </a:lnSpc>
              <a:spcBef>
                <a:spcPts val="0"/>
              </a:spcBef>
              <a:spcAft>
                <a:spcPts val="0"/>
              </a:spcAft>
              <a:buNone/>
            </a:pPr>
            <a:endParaRPr sz="1000">
              <a:solidFill>
                <a:srgbClr val="313131"/>
              </a:solidFill>
            </a:endParaRPr>
          </a:p>
          <a:p>
            <a:pPr marL="0" lvl="0" indent="0" algn="l" rtl="0">
              <a:lnSpc>
                <a:spcPct val="100000"/>
              </a:lnSpc>
              <a:spcBef>
                <a:spcPts val="0"/>
              </a:spcBef>
              <a:spcAft>
                <a:spcPts val="0"/>
              </a:spcAft>
              <a:buNone/>
            </a:pPr>
            <a:r>
              <a:rPr lang="en" sz="1000">
                <a:solidFill>
                  <a:srgbClr val="313131"/>
                </a:solidFill>
              </a:rPr>
              <a:t>But a recent geochemical analysis of Aztec and Mixtec turquoise suggests that the mineral did not originate in the American Southwest, but rather in Mesoamerica. The finding, published Wednesday in the journal Science Advances, also calls into question the idea that there was </a:t>
            </a:r>
            <a:endParaRPr sz="1000">
              <a:solidFill>
                <a:srgbClr val="313131"/>
              </a:solidFill>
            </a:endParaRPr>
          </a:p>
        </p:txBody>
      </p:sp>
      <p:sp>
        <p:nvSpPr>
          <p:cNvPr id="609" name="Google Shape;609;p56"/>
          <p:cNvSpPr txBox="1"/>
          <p:nvPr/>
        </p:nvSpPr>
        <p:spPr>
          <a:xfrm>
            <a:off x="6443850" y="2278525"/>
            <a:ext cx="25200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rgbClr val="666666"/>
                </a:solidFill>
                <a:highlight>
                  <a:srgbClr val="FFFFFF"/>
                </a:highlight>
              </a:rPr>
              <a:t>A reconstructed turquoise mosaic recovered from Templo Mayor, the main temple of the Aztec city of Tenochtitlan, in present day Mexico City.</a:t>
            </a:r>
            <a:endParaRPr sz="800"/>
          </a:p>
        </p:txBody>
      </p:sp>
      <p:sp>
        <p:nvSpPr>
          <p:cNvPr id="610" name="Google Shape;610;p56"/>
          <p:cNvSpPr txBox="1"/>
          <p:nvPr/>
        </p:nvSpPr>
        <p:spPr>
          <a:xfrm>
            <a:off x="3289250" y="1339800"/>
            <a:ext cx="2956800" cy="313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313131"/>
                </a:solidFill>
              </a:rPr>
              <a:t>extensive contact between Mesoamerican and Southwest American cultures before the Spanish invasion in the 1500s.</a:t>
            </a:r>
            <a:endParaRPr sz="1000">
              <a:solidFill>
                <a:srgbClr val="313131"/>
              </a:solidFill>
            </a:endParaRPr>
          </a:p>
          <a:p>
            <a:pPr marL="0" lvl="0" indent="0" algn="l" rtl="0">
              <a:lnSpc>
                <a:spcPct val="100000"/>
              </a:lnSpc>
              <a:spcBef>
                <a:spcPts val="0"/>
              </a:spcBef>
              <a:spcAft>
                <a:spcPts val="0"/>
              </a:spcAft>
              <a:buNone/>
            </a:pPr>
            <a:endParaRPr sz="1000">
              <a:solidFill>
                <a:srgbClr val="333333"/>
              </a:solidFill>
              <a:highlight>
                <a:srgbClr val="FFFFFF"/>
              </a:highlight>
            </a:endParaRPr>
          </a:p>
          <a:p>
            <a:pPr marL="0" lvl="0" indent="0" algn="l" rtl="0">
              <a:lnSpc>
                <a:spcPct val="100000"/>
              </a:lnSpc>
              <a:spcBef>
                <a:spcPts val="0"/>
              </a:spcBef>
              <a:spcAft>
                <a:spcPts val="0"/>
              </a:spcAft>
              <a:buNone/>
            </a:pPr>
            <a:r>
              <a:rPr lang="en" sz="1000">
                <a:solidFill>
                  <a:srgbClr val="333333"/>
                </a:solidFill>
                <a:highlight>
                  <a:srgbClr val="FFFFFF"/>
                </a:highlight>
              </a:rPr>
              <a:t>After shaving off the tiles’ edges to remove adhesives, Dr. Thibodeau ground them up individually and dissolved them in acid. She then analyzed the samples for their isotopic fingerprints, which provided insight into their origins.</a:t>
            </a:r>
            <a:endParaRPr sz="1000">
              <a:solidFill>
                <a:srgbClr val="333333"/>
              </a:solidFill>
              <a:highlight>
                <a:srgbClr val="FFFFFF"/>
              </a:highlight>
            </a:endParaRPr>
          </a:p>
          <a:p>
            <a:pPr marL="0" lvl="0" indent="0" algn="l" rtl="0">
              <a:lnSpc>
                <a:spcPct val="100000"/>
              </a:lnSpc>
              <a:spcBef>
                <a:spcPts val="0"/>
              </a:spcBef>
              <a:spcAft>
                <a:spcPts val="0"/>
              </a:spcAft>
              <a:buNone/>
            </a:pPr>
            <a:endParaRPr sz="1000">
              <a:solidFill>
                <a:srgbClr val="333333"/>
              </a:solidFill>
              <a:highlight>
                <a:srgbClr val="FFFFFF"/>
              </a:highlight>
            </a:endParaRPr>
          </a:p>
          <a:p>
            <a:pPr marL="0" lvl="0" indent="0" algn="l" rtl="0">
              <a:lnSpc>
                <a:spcPct val="100000"/>
              </a:lnSpc>
              <a:spcBef>
                <a:spcPts val="0"/>
              </a:spcBef>
              <a:spcAft>
                <a:spcPts val="0"/>
              </a:spcAft>
              <a:buNone/>
            </a:pPr>
            <a:r>
              <a:rPr lang="en" sz="1000">
                <a:solidFill>
                  <a:srgbClr val="333333"/>
                </a:solidFill>
                <a:highlight>
                  <a:srgbClr val="FFFFFF"/>
                </a:highlight>
              </a:rPr>
              <a:t>“Not only do they have isotopic signatures that are absolutely consistent with the geology of Mesoamerica,” she said, “but they are completely different from the isotopic signatures of the Southwestern turquoise deposits and artifacts that we have seen so far.”</a:t>
            </a:r>
            <a:endParaRPr sz="1000">
              <a:solidFill>
                <a:srgbClr val="333333"/>
              </a:solidFill>
              <a:highlight>
                <a:srgbClr val="FFFFFF"/>
              </a:highlight>
            </a:endParaRPr>
          </a:p>
          <a:p>
            <a:pPr marL="0" lvl="0" indent="0" algn="l" rtl="0">
              <a:lnSpc>
                <a:spcPct val="100000"/>
              </a:lnSpc>
              <a:spcBef>
                <a:spcPts val="0"/>
              </a:spcBef>
              <a:spcAft>
                <a:spcPts val="0"/>
              </a:spcAft>
              <a:buNone/>
            </a:pPr>
            <a:r>
              <a:rPr lang="en" sz="1000">
                <a:solidFill>
                  <a:srgbClr val="333333"/>
                </a:solidFill>
                <a:highlight>
                  <a:srgbClr val="FFFFFF"/>
                </a:highlight>
              </a:rPr>
              <a:t>			       6.13.2018 NY Times</a:t>
            </a:r>
            <a:endParaRPr sz="1000">
              <a:solidFill>
                <a:srgbClr val="333333"/>
              </a:solidFill>
              <a:highlight>
                <a:srgbClr val="FFFFFF"/>
              </a:highlight>
            </a:endParaRPr>
          </a:p>
          <a:p>
            <a:pPr marL="0" lvl="0" indent="0" algn="l" rtl="0">
              <a:lnSpc>
                <a:spcPct val="100000"/>
              </a:lnSpc>
              <a:spcBef>
                <a:spcPts val="0"/>
              </a:spcBef>
              <a:spcAft>
                <a:spcPts val="0"/>
              </a:spcAft>
              <a:buNone/>
            </a:pPr>
            <a:r>
              <a:rPr lang="en" sz="1000">
                <a:solidFill>
                  <a:srgbClr val="333333"/>
                </a:solidFill>
                <a:highlight>
                  <a:srgbClr val="FFFFFF"/>
                </a:highlight>
              </a:rPr>
              <a:t>			       </a:t>
            </a:r>
            <a:r>
              <a:rPr lang="en" sz="1000">
                <a:solidFill>
                  <a:srgbClr val="333333"/>
                </a:solidFill>
                <a:highlight>
                  <a:srgbClr val="FFFFFF"/>
                </a:highlight>
                <a:uFill>
                  <a:noFill/>
                </a:uFill>
                <a:hlinkClick r:id="rId7">
                  <a:extLst>
                    <a:ext uri="{A12FA001-AC4F-418D-AE19-62706E023703}">
                      <ahyp:hlinkClr xmlns:ahyp="http://schemas.microsoft.com/office/drawing/2018/hyperlinkcolor" val="tx"/>
                    </a:ext>
                  </a:extLst>
                </a:hlinkClick>
              </a:rPr>
              <a:t>Nicholas St. Fleur</a:t>
            </a:r>
            <a:endParaRPr sz="1000">
              <a:solidFill>
                <a:srgbClr val="333333"/>
              </a:solidFill>
              <a:highlight>
                <a:srgbClr val="FFFFFF"/>
              </a:highlight>
            </a:endParaRPr>
          </a:p>
        </p:txBody>
      </p:sp>
      <p:sp>
        <p:nvSpPr>
          <p:cNvPr id="611" name="Google Shape;611;p56"/>
          <p:cNvSpPr txBox="1"/>
          <p:nvPr/>
        </p:nvSpPr>
        <p:spPr>
          <a:xfrm>
            <a:off x="6418100" y="4473500"/>
            <a:ext cx="2664900" cy="4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rgbClr val="666666"/>
                </a:solidFill>
                <a:highlight>
                  <a:srgbClr val="FFFFFF"/>
                </a:highlight>
              </a:rPr>
              <a:t>A Mixteca-style shield decorated with turquoise. The findings cast doubt on the idea that Mesoamericans and Southwest American cultures traded or interacted extensively before the Spanish invaded in the 1500s</a:t>
            </a:r>
            <a:endParaRPr sz="800"/>
          </a:p>
        </p:txBody>
      </p:sp>
      <p:sp>
        <p:nvSpPr>
          <p:cNvPr id="612" name="Google Shape;612;p56"/>
          <p:cNvSpPr txBox="1"/>
          <p:nvPr/>
        </p:nvSpPr>
        <p:spPr>
          <a:xfrm>
            <a:off x="285575" y="735650"/>
            <a:ext cx="5106000" cy="75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2400"/>
              </a:spcBef>
              <a:spcAft>
                <a:spcPts val="0"/>
              </a:spcAft>
              <a:buNone/>
            </a:pPr>
            <a:r>
              <a:rPr lang="en" b="1">
                <a:solidFill>
                  <a:srgbClr val="121212"/>
                </a:solidFill>
              </a:rPr>
              <a:t>Aztec Turquoise Tiles May Solve a Mesoamerican Mystery</a:t>
            </a:r>
            <a:endParaRPr b="1">
              <a:solidFill>
                <a:srgbClr val="121212"/>
              </a:solidFill>
            </a:endParaRPr>
          </a:p>
          <a:p>
            <a:pPr marL="0" lvl="0" indent="0" algn="l" rtl="0">
              <a:lnSpc>
                <a:spcPct val="100000"/>
              </a:lnSpc>
              <a:spcBef>
                <a:spcPts val="0"/>
              </a:spcBef>
              <a:spcAft>
                <a:spcPts val="0"/>
              </a:spcAft>
              <a:buNone/>
            </a:pPr>
            <a:endParaRPr b="1"/>
          </a:p>
        </p:txBody>
      </p:sp>
      <p:sp>
        <p:nvSpPr>
          <p:cNvPr id="613" name="Google Shape;613;p56"/>
          <p:cNvSpPr txBox="1"/>
          <p:nvPr/>
        </p:nvSpPr>
        <p:spPr>
          <a:xfrm>
            <a:off x="316575" y="4328825"/>
            <a:ext cx="57321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RESPOND:</a:t>
            </a:r>
            <a:r>
              <a:rPr lang="en" sz="1200"/>
              <a:t> How can technology solve art mysteries of the past? If you could study one ancient artifact, what would it be and what would you want to know?</a:t>
            </a:r>
            <a:endParaRPr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pic>
        <p:nvPicPr>
          <p:cNvPr id="618" name="Google Shape;618;p57"/>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19" name="Google Shape;619;p57"/>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20" name="Google Shape;620;p57"/>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18</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85F7DD78-24ED-7D74-F427-BB273F2CB7B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pic>
        <p:nvPicPr>
          <p:cNvPr id="625" name="Google Shape;625;p58"/>
          <p:cNvPicPr preferRelativeResize="0"/>
          <p:nvPr/>
        </p:nvPicPr>
        <p:blipFill rotWithShape="1">
          <a:blip r:embed="rId3">
            <a:alphaModFix/>
          </a:blip>
          <a:srcRect l="3775" t="34707" r="72757" b="55096"/>
          <a:stretch/>
        </p:blipFill>
        <p:spPr>
          <a:xfrm>
            <a:off x="1887300" y="-2662"/>
            <a:ext cx="2789300" cy="936424"/>
          </a:xfrm>
          <a:prstGeom prst="rect">
            <a:avLst/>
          </a:prstGeom>
          <a:noFill/>
          <a:ln>
            <a:noFill/>
          </a:ln>
        </p:spPr>
      </p:pic>
      <p:pic>
        <p:nvPicPr>
          <p:cNvPr id="626" name="Google Shape;626;p58"/>
          <p:cNvPicPr preferRelativeResize="0"/>
          <p:nvPr/>
        </p:nvPicPr>
        <p:blipFill>
          <a:blip r:embed="rId4">
            <a:alphaModFix/>
          </a:blip>
          <a:stretch>
            <a:fillRect/>
          </a:stretch>
        </p:blipFill>
        <p:spPr>
          <a:xfrm>
            <a:off x="4876800" y="958450"/>
            <a:ext cx="4009825" cy="2900249"/>
          </a:xfrm>
          <a:prstGeom prst="rect">
            <a:avLst/>
          </a:prstGeom>
          <a:noFill/>
          <a:ln>
            <a:noFill/>
          </a:ln>
        </p:spPr>
      </p:pic>
      <p:sp>
        <p:nvSpPr>
          <p:cNvPr id="627" name="Google Shape;627;p58"/>
          <p:cNvSpPr txBox="1"/>
          <p:nvPr/>
        </p:nvSpPr>
        <p:spPr>
          <a:xfrm>
            <a:off x="325612" y="3790700"/>
            <a:ext cx="86103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333333"/>
                </a:solidFill>
                <a:highlight>
                  <a:srgbClr val="FFFFFF"/>
                </a:highlight>
              </a:rPr>
              <a:t>This Mayan mask shows the different stages of life as part of a never ending cicle of human evolution through life and the afterlife as it was understood by the Mayans. The mask has three layered faces, each representing one particular stage of life. The inner face represents the beginning of life at birth. The middle face is the most important one since it represents the adult stage when the person comes into his full potential and most of his life experiences happened. The outer or third face represents the end of earthly life. This sacred time was viewed by the Maya as the end of one cycle and the beginning of another one. Death was followed by lavish preparations for the next life.</a:t>
            </a:r>
            <a:endParaRPr sz="1100"/>
          </a:p>
        </p:txBody>
      </p:sp>
      <p:pic>
        <p:nvPicPr>
          <p:cNvPr id="628" name="Google Shape;628;p58"/>
          <p:cNvPicPr preferRelativeResize="0"/>
          <p:nvPr/>
        </p:nvPicPr>
        <p:blipFill>
          <a:blip r:embed="rId5">
            <a:alphaModFix/>
          </a:blip>
          <a:stretch>
            <a:fillRect/>
          </a:stretch>
        </p:blipFill>
        <p:spPr>
          <a:xfrm>
            <a:off x="338475" y="860550"/>
            <a:ext cx="3559550" cy="2634075"/>
          </a:xfrm>
          <a:prstGeom prst="rect">
            <a:avLst/>
          </a:prstGeom>
          <a:noFill/>
          <a:ln>
            <a:noFill/>
          </a:ln>
        </p:spPr>
      </p:pic>
      <p:sp>
        <p:nvSpPr>
          <p:cNvPr id="629" name="Google Shape;629;p58"/>
          <p:cNvSpPr txBox="1"/>
          <p:nvPr/>
        </p:nvSpPr>
        <p:spPr>
          <a:xfrm>
            <a:off x="316575" y="3515400"/>
            <a:ext cx="5659800" cy="526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b="1">
                <a:solidFill>
                  <a:srgbClr val="333333"/>
                </a:solidFill>
              </a:rPr>
              <a:t>Mask of Death &amp; Rebirth, Tikal, Mexico. 900 AD, Mayan</a:t>
            </a:r>
            <a:endParaRPr b="1">
              <a:solidFill>
                <a:srgbClr val="333333"/>
              </a:solidFill>
            </a:endParaRPr>
          </a:p>
          <a:p>
            <a:pPr marL="0" lvl="0" indent="0" algn="l" rtl="0">
              <a:spcBef>
                <a:spcPts val="0"/>
              </a:spcBef>
              <a:spcAft>
                <a:spcPts val="0"/>
              </a:spcAft>
              <a:buNone/>
            </a:pPr>
            <a:endParaRPr b="1"/>
          </a:p>
        </p:txBody>
      </p:sp>
      <p:cxnSp>
        <p:nvCxnSpPr>
          <p:cNvPr id="630" name="Google Shape;630;p58"/>
          <p:cNvCxnSpPr>
            <a:endCxn id="626" idx="1"/>
          </p:cNvCxnSpPr>
          <p:nvPr/>
        </p:nvCxnSpPr>
        <p:spPr>
          <a:xfrm>
            <a:off x="3997500" y="2392075"/>
            <a:ext cx="879300" cy="16500"/>
          </a:xfrm>
          <a:prstGeom prst="straightConnector1">
            <a:avLst/>
          </a:prstGeom>
          <a:noFill/>
          <a:ln w="38100" cap="flat" cmpd="sng">
            <a:solidFill>
              <a:srgbClr val="674EA7"/>
            </a:solidFill>
            <a:prstDash val="solid"/>
            <a:round/>
            <a:headEnd type="none" w="med" len="med"/>
            <a:tailEnd type="triangle" w="med" len="med"/>
          </a:ln>
        </p:spPr>
      </p:cxnSp>
      <p:sp>
        <p:nvSpPr>
          <p:cNvPr id="631" name="Google Shape;631;p58"/>
          <p:cNvSpPr txBox="1"/>
          <p:nvPr/>
        </p:nvSpPr>
        <p:spPr>
          <a:xfrm>
            <a:off x="4052913" y="941225"/>
            <a:ext cx="669000" cy="1281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Refer to the mask and finish using</a:t>
            </a:r>
            <a:endParaRPr/>
          </a:p>
        </p:txBody>
      </p:sp>
      <p:sp>
        <p:nvSpPr>
          <p:cNvPr id="632" name="Google Shape;632;p58"/>
          <p:cNvSpPr txBox="1"/>
          <p:nvPr/>
        </p:nvSpPr>
        <p:spPr>
          <a:xfrm>
            <a:off x="3832100" y="2466225"/>
            <a:ext cx="1116900" cy="1125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Line</a:t>
            </a:r>
            <a:endParaRPr/>
          </a:p>
          <a:p>
            <a:pPr marL="0" lvl="0" indent="0" algn="ctr" rtl="0">
              <a:spcBef>
                <a:spcPts val="0"/>
              </a:spcBef>
              <a:spcAft>
                <a:spcPts val="0"/>
              </a:spcAft>
              <a:buNone/>
            </a:pPr>
            <a:r>
              <a:rPr lang="en"/>
              <a:t>Shape</a:t>
            </a:r>
            <a:endParaRPr/>
          </a:p>
          <a:p>
            <a:pPr marL="0" lvl="0" indent="0" algn="ctr" rtl="0">
              <a:spcBef>
                <a:spcPts val="0"/>
              </a:spcBef>
              <a:spcAft>
                <a:spcPts val="0"/>
              </a:spcAft>
              <a:buNone/>
            </a:pPr>
            <a:r>
              <a:rPr lang="en"/>
              <a:t>Balance</a:t>
            </a:r>
            <a:endParaRPr/>
          </a:p>
          <a:p>
            <a:pPr marL="0" lvl="0" indent="0" algn="ctr" rtl="0">
              <a:spcBef>
                <a:spcPts val="0"/>
              </a:spcBef>
              <a:spcAft>
                <a:spcPts val="0"/>
              </a:spcAft>
              <a:buNone/>
            </a:pPr>
            <a:r>
              <a:rPr lang="en"/>
              <a:t>Symmetry</a:t>
            </a:r>
            <a:endParaRPr/>
          </a:p>
        </p:txBody>
      </p:sp>
      <p:pic>
        <p:nvPicPr>
          <p:cNvPr id="633" name="Google Shape;633;p58"/>
          <p:cNvPicPr preferRelativeResize="0"/>
          <p:nvPr/>
        </p:nvPicPr>
        <p:blipFill rotWithShape="1">
          <a:blip r:embed="rId6">
            <a:alphaModFix/>
          </a:blip>
          <a:srcRect l="4510" t="6021" r="62322" b="87968"/>
          <a:stretch/>
        </p:blipFill>
        <p:spPr>
          <a:xfrm>
            <a:off x="4633975" y="182873"/>
            <a:ext cx="4382326" cy="6136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pic>
        <p:nvPicPr>
          <p:cNvPr id="638" name="Google Shape;638;p59"/>
          <p:cNvPicPr preferRelativeResize="0"/>
          <p:nvPr/>
        </p:nvPicPr>
        <p:blipFill>
          <a:blip r:embed="rId3">
            <a:alphaModFix/>
          </a:blip>
          <a:stretch>
            <a:fillRect/>
          </a:stretch>
        </p:blipFill>
        <p:spPr>
          <a:xfrm>
            <a:off x="1324900" y="95575"/>
            <a:ext cx="3229892" cy="1017475"/>
          </a:xfrm>
          <a:prstGeom prst="rect">
            <a:avLst/>
          </a:prstGeom>
          <a:noFill/>
          <a:ln>
            <a:noFill/>
          </a:ln>
        </p:spPr>
      </p:pic>
      <p:pic>
        <p:nvPicPr>
          <p:cNvPr id="639" name="Google Shape;639;p59"/>
          <p:cNvPicPr preferRelativeResize="0"/>
          <p:nvPr/>
        </p:nvPicPr>
        <p:blipFill>
          <a:blip r:embed="rId4">
            <a:alphaModFix/>
          </a:blip>
          <a:stretch>
            <a:fillRect/>
          </a:stretch>
        </p:blipFill>
        <p:spPr>
          <a:xfrm>
            <a:off x="401850" y="3722925"/>
            <a:ext cx="1699225" cy="1274425"/>
          </a:xfrm>
          <a:prstGeom prst="rect">
            <a:avLst/>
          </a:prstGeom>
          <a:noFill/>
          <a:ln>
            <a:noFill/>
          </a:ln>
        </p:spPr>
      </p:pic>
      <p:pic>
        <p:nvPicPr>
          <p:cNvPr id="640" name="Google Shape;640;p59"/>
          <p:cNvPicPr preferRelativeResize="0"/>
          <p:nvPr/>
        </p:nvPicPr>
        <p:blipFill>
          <a:blip r:embed="rId5">
            <a:alphaModFix/>
          </a:blip>
          <a:stretch>
            <a:fillRect/>
          </a:stretch>
        </p:blipFill>
        <p:spPr>
          <a:xfrm>
            <a:off x="401850" y="1149275"/>
            <a:ext cx="2480024" cy="2480024"/>
          </a:xfrm>
          <a:prstGeom prst="rect">
            <a:avLst/>
          </a:prstGeom>
          <a:noFill/>
          <a:ln>
            <a:noFill/>
          </a:ln>
        </p:spPr>
      </p:pic>
      <p:pic>
        <p:nvPicPr>
          <p:cNvPr id="641" name="Google Shape;641;p59"/>
          <p:cNvPicPr preferRelativeResize="0"/>
          <p:nvPr/>
        </p:nvPicPr>
        <p:blipFill rotWithShape="1">
          <a:blip r:embed="rId6">
            <a:alphaModFix/>
          </a:blip>
          <a:srcRect l="4510" t="16822" r="62322" b="77167"/>
          <a:stretch/>
        </p:blipFill>
        <p:spPr>
          <a:xfrm>
            <a:off x="4610400" y="171780"/>
            <a:ext cx="4382326" cy="613651"/>
          </a:xfrm>
          <a:prstGeom prst="rect">
            <a:avLst/>
          </a:prstGeom>
          <a:noFill/>
          <a:ln>
            <a:noFill/>
          </a:ln>
        </p:spPr>
      </p:pic>
      <p:sp>
        <p:nvSpPr>
          <p:cNvPr id="642" name="Google Shape;642;p59"/>
          <p:cNvSpPr txBox="1"/>
          <p:nvPr/>
        </p:nvSpPr>
        <p:spPr>
          <a:xfrm>
            <a:off x="3016150" y="1149275"/>
            <a:ext cx="5976600" cy="39549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000" b="1">
                <a:solidFill>
                  <a:srgbClr val="4C4C4C"/>
                </a:solidFill>
              </a:rPr>
              <a:t>The artist carved the Aztec calendar stone in 1479.</a:t>
            </a:r>
            <a:r>
              <a:rPr lang="en" sz="1000">
                <a:solidFill>
                  <a:srgbClr val="4C4C4C"/>
                </a:solidFill>
              </a:rPr>
              <a:t>  It was a massive carving 3 feet thick and almost 12 feet across dedicated to the sun god. It was carved from basalt - a solidified lava, this being an area where volcanoes were common, and weighed almost 25 tons. But then it was lost - buried under the central square of Mexico City - for over 300 years.</a:t>
            </a:r>
            <a:endParaRPr sz="1000">
              <a:solidFill>
                <a:srgbClr val="4C4C4C"/>
              </a:solidFill>
            </a:endParaRPr>
          </a:p>
          <a:p>
            <a:pPr marL="0" lvl="0" indent="0" algn="l" rtl="0">
              <a:lnSpc>
                <a:spcPct val="100000"/>
              </a:lnSpc>
              <a:spcBef>
                <a:spcPts val="0"/>
              </a:spcBef>
              <a:spcAft>
                <a:spcPts val="0"/>
              </a:spcAft>
              <a:buNone/>
            </a:pPr>
            <a:endParaRPr sz="1000">
              <a:solidFill>
                <a:srgbClr val="4C4C4C"/>
              </a:solidFill>
            </a:endParaRPr>
          </a:p>
          <a:p>
            <a:pPr marL="0" lvl="0" indent="0" algn="l" rtl="0">
              <a:lnSpc>
                <a:spcPct val="100000"/>
              </a:lnSpc>
              <a:spcBef>
                <a:spcPts val="0"/>
              </a:spcBef>
              <a:spcAft>
                <a:spcPts val="0"/>
              </a:spcAft>
              <a:buNone/>
            </a:pPr>
            <a:r>
              <a:rPr lang="en" sz="1000">
                <a:solidFill>
                  <a:srgbClr val="4C4C4C"/>
                </a:solidFill>
              </a:rPr>
              <a:t>Calendar I: The first calendar of the Aztec people was called the </a:t>
            </a:r>
            <a:r>
              <a:rPr lang="en" sz="1000" i="1">
                <a:solidFill>
                  <a:srgbClr val="4C4C4C"/>
                </a:solidFill>
              </a:rPr>
              <a:t>xiuhpohualli</a:t>
            </a:r>
            <a:r>
              <a:rPr lang="en" sz="1000">
                <a:solidFill>
                  <a:srgbClr val="4C4C4C"/>
                </a:solidFill>
              </a:rPr>
              <a:t>, the counting of years.  This was a 365 day year, of course very helpful for planning your farming and predicting the weather.  There were 18 months, each 20 days long, or 4 (5 day) weeks.  Then to bring the year up to 365 days there were 5 "unlucky" days added.  Each year would also be divided into 4 seasons.</a:t>
            </a:r>
            <a:endParaRPr sz="1000">
              <a:solidFill>
                <a:srgbClr val="4C4C4C"/>
              </a:solidFill>
            </a:endParaRPr>
          </a:p>
          <a:p>
            <a:pPr marL="0" lvl="0" indent="0" algn="l" rtl="0">
              <a:lnSpc>
                <a:spcPct val="100000"/>
              </a:lnSpc>
              <a:spcBef>
                <a:spcPts val="0"/>
              </a:spcBef>
              <a:spcAft>
                <a:spcPts val="0"/>
              </a:spcAft>
              <a:buNone/>
            </a:pPr>
            <a:endParaRPr sz="1000">
              <a:solidFill>
                <a:srgbClr val="4C4C4C"/>
              </a:solidFill>
            </a:endParaRPr>
          </a:p>
          <a:p>
            <a:pPr marL="0" lvl="0" indent="0" algn="l" rtl="0">
              <a:lnSpc>
                <a:spcPct val="100000"/>
              </a:lnSpc>
              <a:spcBef>
                <a:spcPts val="0"/>
              </a:spcBef>
              <a:spcAft>
                <a:spcPts val="0"/>
              </a:spcAft>
              <a:buNone/>
            </a:pPr>
            <a:r>
              <a:rPr lang="en" sz="1000">
                <a:solidFill>
                  <a:srgbClr val="4C4C4C"/>
                </a:solidFill>
              </a:rPr>
              <a:t>Calendar II: The </a:t>
            </a:r>
            <a:r>
              <a:rPr lang="en" sz="1000" i="1">
                <a:solidFill>
                  <a:srgbClr val="4C4C4C"/>
                </a:solidFill>
              </a:rPr>
              <a:t>tonalpohualli</a:t>
            </a:r>
            <a:r>
              <a:rPr lang="en" sz="1000">
                <a:solidFill>
                  <a:srgbClr val="4C4C4C"/>
                </a:solidFill>
              </a:rPr>
              <a:t> that is considered the sacred calendar.  The rituals were all divided up among the gods. There were 20 signs, and 13 numbers.  Like a gear within a gear, each of the 20 signs would be assigned each of the 13 numbers.  13x20=260, the total number of days in the "sacred year".  The 13 day period is a kind of Aztec week.  Not only was every day ruled by a god, each of the weeks were also ruled by a god - the one associated with the first day.</a:t>
            </a:r>
            <a:endParaRPr sz="1000">
              <a:solidFill>
                <a:srgbClr val="4C4C4C"/>
              </a:solidFill>
            </a:endParaRPr>
          </a:p>
          <a:p>
            <a:pPr marL="0" lvl="0" indent="0" algn="l" rtl="0">
              <a:lnSpc>
                <a:spcPct val="100000"/>
              </a:lnSpc>
              <a:spcBef>
                <a:spcPts val="0"/>
              </a:spcBef>
              <a:spcAft>
                <a:spcPts val="0"/>
              </a:spcAft>
              <a:buNone/>
            </a:pPr>
            <a:endParaRPr sz="1000">
              <a:solidFill>
                <a:srgbClr val="4C4C4C"/>
              </a:solidFill>
            </a:endParaRPr>
          </a:p>
          <a:p>
            <a:pPr marL="0" lvl="0" indent="0" algn="l" rtl="0">
              <a:spcBef>
                <a:spcPts val="0"/>
              </a:spcBef>
              <a:spcAft>
                <a:spcPts val="0"/>
              </a:spcAft>
              <a:buNone/>
            </a:pPr>
            <a:r>
              <a:rPr lang="en" sz="1000">
                <a:solidFill>
                  <a:srgbClr val="4C4C4C"/>
                </a:solidFill>
              </a:rPr>
              <a:t>Every 52 years, the two calendars would align. The famous calendar stone is a brilliant combination of artistry and geometry. It reflects the Aztec understanding of time and space as wheels within wheels.  The detailed surface of the stone combines the understanding of the gods the people had created over the centuries as well as their observations of the heavens.</a:t>
            </a:r>
            <a:endParaRPr sz="1000">
              <a:solidFill>
                <a:srgbClr val="4C4C4C"/>
              </a:solidFill>
            </a:endParaRPr>
          </a:p>
          <a:p>
            <a:pPr marL="0" lvl="0" indent="0" algn="l" rtl="0">
              <a:spcBef>
                <a:spcPts val="0"/>
              </a:spcBef>
              <a:spcAft>
                <a:spcPts val="0"/>
              </a:spcAft>
              <a:buNone/>
            </a:pPr>
            <a:endParaRPr sz="1000">
              <a:solidFill>
                <a:srgbClr val="4C4C4C"/>
              </a:solidFill>
            </a:endParaRPr>
          </a:p>
          <a:p>
            <a:pPr marL="0" lvl="0" indent="0" algn="l" rtl="0">
              <a:spcBef>
                <a:spcPts val="0"/>
              </a:spcBef>
              <a:spcAft>
                <a:spcPts val="0"/>
              </a:spcAft>
              <a:buClr>
                <a:schemeClr val="dk1"/>
              </a:buClr>
              <a:buSzPts val="1100"/>
              <a:buFont typeface="Arial"/>
              <a:buNone/>
            </a:pPr>
            <a:r>
              <a:rPr lang="en" sz="1000">
                <a:solidFill>
                  <a:srgbClr val="4C4C4C"/>
                </a:solidFill>
              </a:rPr>
              <a:t>What impresses you about this artwork?</a:t>
            </a:r>
            <a:endParaRPr sz="1000">
              <a:solidFill>
                <a:srgbClr val="4C4C4C"/>
              </a:solidFill>
            </a:endParaRPr>
          </a:p>
        </p:txBody>
      </p:sp>
      <p:sp>
        <p:nvSpPr>
          <p:cNvPr id="643" name="Google Shape;643;p59"/>
          <p:cNvSpPr txBox="1"/>
          <p:nvPr/>
        </p:nvSpPr>
        <p:spPr>
          <a:xfrm>
            <a:off x="3016138" y="106252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Aztec Calendar</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pic>
        <p:nvPicPr>
          <p:cNvPr id="648" name="Google Shape;648;p60"/>
          <p:cNvPicPr preferRelativeResize="0"/>
          <p:nvPr/>
        </p:nvPicPr>
        <p:blipFill rotWithShape="1">
          <a:blip r:embed="rId3">
            <a:alphaModFix/>
          </a:blip>
          <a:srcRect l="43667" t="51627" r="17613" b="35357"/>
          <a:stretch/>
        </p:blipFill>
        <p:spPr>
          <a:xfrm>
            <a:off x="1343925" y="39863"/>
            <a:ext cx="3731871" cy="969325"/>
          </a:xfrm>
          <a:prstGeom prst="rect">
            <a:avLst/>
          </a:prstGeom>
          <a:noFill/>
          <a:ln>
            <a:noFill/>
          </a:ln>
        </p:spPr>
      </p:pic>
      <p:pic>
        <p:nvPicPr>
          <p:cNvPr id="649" name="Google Shape;649;p60"/>
          <p:cNvPicPr preferRelativeResize="0"/>
          <p:nvPr/>
        </p:nvPicPr>
        <p:blipFill rotWithShape="1">
          <a:blip r:embed="rId4">
            <a:alphaModFix/>
          </a:blip>
          <a:srcRect l="12535" t="12535" r="12535" b="12535"/>
          <a:stretch/>
        </p:blipFill>
        <p:spPr>
          <a:xfrm>
            <a:off x="2007806" y="3865486"/>
            <a:ext cx="1593963" cy="996216"/>
          </a:xfrm>
          <a:prstGeom prst="rect">
            <a:avLst/>
          </a:prstGeom>
          <a:noFill/>
          <a:ln>
            <a:noFill/>
          </a:ln>
        </p:spPr>
      </p:pic>
      <p:pic>
        <p:nvPicPr>
          <p:cNvPr id="650" name="Google Shape;650;p60"/>
          <p:cNvPicPr preferRelativeResize="0"/>
          <p:nvPr/>
        </p:nvPicPr>
        <p:blipFill>
          <a:blip r:embed="rId5">
            <a:alphaModFix/>
          </a:blip>
          <a:stretch>
            <a:fillRect/>
          </a:stretch>
        </p:blipFill>
        <p:spPr>
          <a:xfrm>
            <a:off x="3855390" y="963342"/>
            <a:ext cx="1593977" cy="996233"/>
          </a:xfrm>
          <a:prstGeom prst="rect">
            <a:avLst/>
          </a:prstGeom>
          <a:noFill/>
          <a:ln>
            <a:noFill/>
          </a:ln>
        </p:spPr>
      </p:pic>
      <p:pic>
        <p:nvPicPr>
          <p:cNvPr id="651" name="Google Shape;651;p60"/>
          <p:cNvPicPr preferRelativeResize="0"/>
          <p:nvPr/>
        </p:nvPicPr>
        <p:blipFill>
          <a:blip r:embed="rId6">
            <a:alphaModFix/>
          </a:blip>
          <a:stretch>
            <a:fillRect/>
          </a:stretch>
        </p:blipFill>
        <p:spPr>
          <a:xfrm>
            <a:off x="5593535" y="963350"/>
            <a:ext cx="1593977" cy="996238"/>
          </a:xfrm>
          <a:prstGeom prst="rect">
            <a:avLst/>
          </a:prstGeom>
          <a:noFill/>
          <a:ln>
            <a:noFill/>
          </a:ln>
        </p:spPr>
      </p:pic>
      <p:pic>
        <p:nvPicPr>
          <p:cNvPr id="652" name="Google Shape;652;p60"/>
          <p:cNvPicPr preferRelativeResize="0"/>
          <p:nvPr/>
        </p:nvPicPr>
        <p:blipFill>
          <a:blip r:embed="rId7">
            <a:alphaModFix/>
          </a:blip>
          <a:stretch>
            <a:fillRect/>
          </a:stretch>
        </p:blipFill>
        <p:spPr>
          <a:xfrm>
            <a:off x="7331642" y="956886"/>
            <a:ext cx="1593970" cy="996233"/>
          </a:xfrm>
          <a:prstGeom prst="rect">
            <a:avLst/>
          </a:prstGeom>
          <a:noFill/>
          <a:ln>
            <a:noFill/>
          </a:ln>
        </p:spPr>
      </p:pic>
      <p:pic>
        <p:nvPicPr>
          <p:cNvPr id="653" name="Google Shape;653;p60"/>
          <p:cNvPicPr preferRelativeResize="0"/>
          <p:nvPr/>
        </p:nvPicPr>
        <p:blipFill>
          <a:blip r:embed="rId8">
            <a:alphaModFix/>
          </a:blip>
          <a:stretch>
            <a:fillRect/>
          </a:stretch>
        </p:blipFill>
        <p:spPr>
          <a:xfrm>
            <a:off x="3855404" y="2073613"/>
            <a:ext cx="1593977" cy="996229"/>
          </a:xfrm>
          <a:prstGeom prst="rect">
            <a:avLst/>
          </a:prstGeom>
          <a:noFill/>
          <a:ln>
            <a:noFill/>
          </a:ln>
        </p:spPr>
      </p:pic>
      <p:pic>
        <p:nvPicPr>
          <p:cNvPr id="654" name="Google Shape;654;p60"/>
          <p:cNvPicPr preferRelativeResize="0"/>
          <p:nvPr/>
        </p:nvPicPr>
        <p:blipFill>
          <a:blip r:embed="rId9">
            <a:alphaModFix/>
          </a:blip>
          <a:stretch>
            <a:fillRect/>
          </a:stretch>
        </p:blipFill>
        <p:spPr>
          <a:xfrm>
            <a:off x="5593516" y="2073636"/>
            <a:ext cx="1593977" cy="996236"/>
          </a:xfrm>
          <a:prstGeom prst="rect">
            <a:avLst/>
          </a:prstGeom>
          <a:noFill/>
          <a:ln>
            <a:noFill/>
          </a:ln>
        </p:spPr>
      </p:pic>
      <p:pic>
        <p:nvPicPr>
          <p:cNvPr id="655" name="Google Shape;655;p60"/>
          <p:cNvPicPr preferRelativeResize="0"/>
          <p:nvPr/>
        </p:nvPicPr>
        <p:blipFill>
          <a:blip r:embed="rId10">
            <a:alphaModFix/>
          </a:blip>
          <a:stretch>
            <a:fillRect/>
          </a:stretch>
        </p:blipFill>
        <p:spPr>
          <a:xfrm>
            <a:off x="7331641" y="2078657"/>
            <a:ext cx="1593977" cy="996242"/>
          </a:xfrm>
          <a:prstGeom prst="rect">
            <a:avLst/>
          </a:prstGeom>
          <a:noFill/>
          <a:ln>
            <a:noFill/>
          </a:ln>
        </p:spPr>
      </p:pic>
      <p:pic>
        <p:nvPicPr>
          <p:cNvPr id="656" name="Google Shape;656;p60"/>
          <p:cNvPicPr preferRelativeResize="0"/>
          <p:nvPr/>
        </p:nvPicPr>
        <p:blipFill>
          <a:blip r:embed="rId11">
            <a:alphaModFix/>
          </a:blip>
          <a:stretch>
            <a:fillRect/>
          </a:stretch>
        </p:blipFill>
        <p:spPr>
          <a:xfrm>
            <a:off x="3855402" y="3183900"/>
            <a:ext cx="1593977" cy="996240"/>
          </a:xfrm>
          <a:prstGeom prst="rect">
            <a:avLst/>
          </a:prstGeom>
          <a:noFill/>
          <a:ln>
            <a:noFill/>
          </a:ln>
        </p:spPr>
      </p:pic>
      <p:pic>
        <p:nvPicPr>
          <p:cNvPr id="657" name="Google Shape;657;p60"/>
          <p:cNvPicPr preferRelativeResize="0"/>
          <p:nvPr/>
        </p:nvPicPr>
        <p:blipFill rotWithShape="1">
          <a:blip r:embed="rId12">
            <a:alphaModFix/>
          </a:blip>
          <a:srcRect l="4510" t="27568" r="62322" b="66421"/>
          <a:stretch/>
        </p:blipFill>
        <p:spPr>
          <a:xfrm>
            <a:off x="4572000" y="217688"/>
            <a:ext cx="4382326" cy="613651"/>
          </a:xfrm>
          <a:prstGeom prst="rect">
            <a:avLst/>
          </a:prstGeom>
          <a:noFill/>
          <a:ln>
            <a:noFill/>
          </a:ln>
        </p:spPr>
      </p:pic>
      <p:sp>
        <p:nvSpPr>
          <p:cNvPr id="658" name="Google Shape;658;p60"/>
          <p:cNvSpPr txBox="1"/>
          <p:nvPr/>
        </p:nvSpPr>
        <p:spPr>
          <a:xfrm>
            <a:off x="1948650" y="1865150"/>
            <a:ext cx="1762500" cy="194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52525"/>
                </a:solidFill>
              </a:rPr>
              <a:t>The bat god of the Mayan culture CAMAZOTZ is associated with the night and the underworld was </a:t>
            </a:r>
            <a:endParaRPr sz="1000">
              <a:solidFill>
                <a:schemeClr val="dk1"/>
              </a:solidFill>
            </a:endParaRPr>
          </a:p>
          <a:p>
            <a:pPr marL="0" lvl="0" indent="0" algn="l" rtl="0">
              <a:spcBef>
                <a:spcPts val="0"/>
              </a:spcBef>
              <a:spcAft>
                <a:spcPts val="0"/>
              </a:spcAft>
              <a:buNone/>
            </a:pPr>
            <a:r>
              <a:rPr lang="en" sz="1000">
                <a:solidFill>
                  <a:srgbClr val="252525"/>
                </a:solidFill>
              </a:rPr>
              <a:t>the starting point for the piece made, the colors and shapes of the decoration are inspired by the ceramic braceros found in the temple of the foliated cross in the archaeological ruins of Palenque.</a:t>
            </a:r>
            <a:endParaRPr sz="1000"/>
          </a:p>
        </p:txBody>
      </p:sp>
      <p:pic>
        <p:nvPicPr>
          <p:cNvPr id="659" name="Google Shape;659;p60"/>
          <p:cNvPicPr preferRelativeResize="0"/>
          <p:nvPr/>
        </p:nvPicPr>
        <p:blipFill>
          <a:blip r:embed="rId13">
            <a:alphaModFix/>
          </a:blip>
          <a:stretch>
            <a:fillRect/>
          </a:stretch>
        </p:blipFill>
        <p:spPr>
          <a:xfrm>
            <a:off x="289162" y="1686500"/>
            <a:ext cx="1593962" cy="3175165"/>
          </a:xfrm>
          <a:prstGeom prst="rect">
            <a:avLst/>
          </a:prstGeom>
          <a:noFill/>
          <a:ln>
            <a:noFill/>
          </a:ln>
        </p:spPr>
      </p:pic>
      <p:pic>
        <p:nvPicPr>
          <p:cNvPr id="660" name="Google Shape;660;p60"/>
          <p:cNvPicPr preferRelativeResize="0"/>
          <p:nvPr/>
        </p:nvPicPr>
        <p:blipFill rotWithShape="1">
          <a:blip r:embed="rId14">
            <a:alphaModFix/>
          </a:blip>
          <a:srcRect l="11026" r="12456"/>
          <a:stretch/>
        </p:blipFill>
        <p:spPr>
          <a:xfrm>
            <a:off x="6384146" y="3183900"/>
            <a:ext cx="2570181" cy="1755300"/>
          </a:xfrm>
          <a:prstGeom prst="rect">
            <a:avLst/>
          </a:prstGeom>
          <a:noFill/>
          <a:ln>
            <a:noFill/>
          </a:ln>
        </p:spPr>
      </p:pic>
      <p:sp>
        <p:nvSpPr>
          <p:cNvPr id="661" name="Google Shape;661;p60"/>
          <p:cNvSpPr txBox="1"/>
          <p:nvPr/>
        </p:nvSpPr>
        <p:spPr>
          <a:xfrm>
            <a:off x="289188" y="1367900"/>
            <a:ext cx="1593900" cy="2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INSPIRATION</a:t>
            </a:r>
            <a:endParaRPr b="1"/>
          </a:p>
        </p:txBody>
      </p:sp>
      <p:sp>
        <p:nvSpPr>
          <p:cNvPr id="662" name="Google Shape;662;p60"/>
          <p:cNvSpPr txBox="1"/>
          <p:nvPr/>
        </p:nvSpPr>
        <p:spPr>
          <a:xfrm>
            <a:off x="4890875" y="4620600"/>
            <a:ext cx="1593900" cy="2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FINAL PIECE</a:t>
            </a:r>
            <a:endParaRPr b="1"/>
          </a:p>
        </p:txBody>
      </p:sp>
      <p:cxnSp>
        <p:nvCxnSpPr>
          <p:cNvPr id="663" name="Google Shape;663;p60"/>
          <p:cNvCxnSpPr/>
          <p:nvPr/>
        </p:nvCxnSpPr>
        <p:spPr>
          <a:xfrm>
            <a:off x="3906569" y="4439794"/>
            <a:ext cx="974100" cy="399000"/>
          </a:xfrm>
          <a:prstGeom prst="curvedConnector3">
            <a:avLst>
              <a:gd name="adj1" fmla="val 50000"/>
            </a:avLst>
          </a:prstGeom>
          <a:noFill/>
          <a:ln w="38100" cap="flat" cmpd="sng">
            <a:solidFill>
              <a:srgbClr val="E06666"/>
            </a:solidFill>
            <a:prstDash val="solid"/>
            <a:round/>
            <a:headEnd type="none" w="med" len="med"/>
            <a:tailEnd type="triangle" w="med" len="med"/>
          </a:ln>
        </p:spPr>
      </p:cxnSp>
      <p:pic>
        <p:nvPicPr>
          <p:cNvPr id="664" name="Google Shape;664;p60"/>
          <p:cNvPicPr preferRelativeResize="0"/>
          <p:nvPr/>
        </p:nvPicPr>
        <p:blipFill rotWithShape="1">
          <a:blip r:embed="rId15">
            <a:alphaModFix/>
          </a:blip>
          <a:srcRect l="18212" t="11337" r="19009" b="67367"/>
          <a:stretch/>
        </p:blipFill>
        <p:spPr>
          <a:xfrm>
            <a:off x="2007800" y="980602"/>
            <a:ext cx="1669800" cy="837972"/>
          </a:xfrm>
          <a:prstGeom prst="rect">
            <a:avLst/>
          </a:prstGeom>
          <a:noFill/>
          <a:ln>
            <a:noFill/>
          </a:ln>
        </p:spPr>
      </p:pic>
      <p:sp>
        <p:nvSpPr>
          <p:cNvPr id="665" name="Google Shape;665;p60"/>
          <p:cNvSpPr txBox="1"/>
          <p:nvPr/>
        </p:nvSpPr>
        <p:spPr>
          <a:xfrm>
            <a:off x="289188" y="834500"/>
            <a:ext cx="1593900" cy="2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CHALLENGE</a:t>
            </a:r>
            <a:endParaRPr b="1"/>
          </a:p>
        </p:txBody>
      </p:sp>
      <p:cxnSp>
        <p:nvCxnSpPr>
          <p:cNvPr id="666" name="Google Shape;666;p60"/>
          <p:cNvCxnSpPr/>
          <p:nvPr/>
        </p:nvCxnSpPr>
        <p:spPr>
          <a:xfrm>
            <a:off x="1086138" y="1153100"/>
            <a:ext cx="0" cy="291000"/>
          </a:xfrm>
          <a:prstGeom prst="straightConnector1">
            <a:avLst/>
          </a:prstGeom>
          <a:noFill/>
          <a:ln w="28575" cap="flat" cmpd="sng">
            <a:solidFill>
              <a:srgbClr val="E06666"/>
            </a:solidFill>
            <a:prstDash val="solid"/>
            <a:round/>
            <a:headEnd type="none" w="med" len="med"/>
            <a:tailEnd type="triangl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pic>
        <p:nvPicPr>
          <p:cNvPr id="671" name="Google Shape;671;p61"/>
          <p:cNvPicPr preferRelativeResize="0"/>
          <p:nvPr/>
        </p:nvPicPr>
        <p:blipFill rotWithShape="1">
          <a:blip r:embed="rId3">
            <a:alphaModFix/>
          </a:blip>
          <a:srcRect l="43667" t="51627" r="17613" b="35357"/>
          <a:stretch/>
        </p:blipFill>
        <p:spPr>
          <a:xfrm>
            <a:off x="1343925" y="39863"/>
            <a:ext cx="3731871" cy="969325"/>
          </a:xfrm>
          <a:prstGeom prst="rect">
            <a:avLst/>
          </a:prstGeom>
          <a:noFill/>
          <a:ln>
            <a:noFill/>
          </a:ln>
        </p:spPr>
      </p:pic>
      <p:sp>
        <p:nvSpPr>
          <p:cNvPr id="672" name="Google Shape;672;p61"/>
          <p:cNvSpPr txBox="1"/>
          <p:nvPr/>
        </p:nvSpPr>
        <p:spPr>
          <a:xfrm>
            <a:off x="4571950" y="89980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673" name="Google Shape;673;p61"/>
          <p:cNvPicPr preferRelativeResize="0"/>
          <p:nvPr/>
        </p:nvPicPr>
        <p:blipFill rotWithShape="1">
          <a:blip r:embed="rId4">
            <a:alphaModFix/>
          </a:blip>
          <a:srcRect l="11026" r="12456"/>
          <a:stretch/>
        </p:blipFill>
        <p:spPr>
          <a:xfrm>
            <a:off x="5514249" y="1125175"/>
            <a:ext cx="3379752" cy="2308206"/>
          </a:xfrm>
          <a:prstGeom prst="rect">
            <a:avLst/>
          </a:prstGeom>
          <a:noFill/>
          <a:ln>
            <a:noFill/>
          </a:ln>
        </p:spPr>
      </p:pic>
      <p:sp>
        <p:nvSpPr>
          <p:cNvPr id="674" name="Google Shape;674;p61"/>
          <p:cNvSpPr txBox="1"/>
          <p:nvPr/>
        </p:nvSpPr>
        <p:spPr>
          <a:xfrm>
            <a:off x="237850" y="1048975"/>
            <a:ext cx="2820900" cy="376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rgbClr val="252525"/>
                </a:solidFill>
              </a:rPr>
              <a:t>Warner Bros Entertainment with the support of the Mexican Museum of Design invited 30 artists to participate in the exhibition “BATMAN THROUGH MEXICAN CREATIVITY” for the development and intervention of fiberglass sculptures of the character on the occasion of its 75th anniversary.</a:t>
            </a:r>
            <a:endParaRPr sz="1200">
              <a:solidFill>
                <a:srgbClr val="252525"/>
              </a:solidFill>
            </a:endParaRPr>
          </a:p>
          <a:p>
            <a:pPr marL="0" lvl="0" indent="0" algn="l" rtl="0">
              <a:lnSpc>
                <a:spcPct val="100000"/>
              </a:lnSpc>
              <a:spcBef>
                <a:spcPts val="0"/>
              </a:spcBef>
              <a:spcAft>
                <a:spcPts val="0"/>
              </a:spcAft>
              <a:buNone/>
            </a:pPr>
            <a:endParaRPr sz="1200">
              <a:solidFill>
                <a:srgbClr val="252525"/>
              </a:solidFill>
            </a:endParaRPr>
          </a:p>
          <a:p>
            <a:pPr marL="0" lvl="0" indent="0" algn="l" rtl="0">
              <a:spcBef>
                <a:spcPts val="0"/>
              </a:spcBef>
              <a:spcAft>
                <a:spcPts val="0"/>
              </a:spcAft>
              <a:buNone/>
            </a:pPr>
            <a:r>
              <a:rPr lang="en" sz="1200">
                <a:solidFill>
                  <a:srgbClr val="252525"/>
                </a:solidFill>
                <a:highlight>
                  <a:srgbClr val="FFFFFF"/>
                </a:highlight>
              </a:rPr>
              <a:t>Interest in this image was renewed in May 2019 after it was included in articles about the ancient Mayan god Camazotz published by outlets such as the </a:t>
            </a:r>
            <a:r>
              <a:rPr lang="en" sz="1200" i="1" u="sng">
                <a:solidFill>
                  <a:srgbClr val="939394"/>
                </a:solidFill>
                <a:highlight>
                  <a:srgbClr val="FFFFFF"/>
                </a:highlight>
                <a:hlinkClick r:id="rId5">
                  <a:extLst>
                    <a:ext uri="{A12FA001-AC4F-418D-AE19-62706E023703}">
                      <ahyp:hlinkClr xmlns:ahyp="http://schemas.microsoft.com/office/drawing/2018/hyperlinkcolor" val="tx"/>
                    </a:ext>
                  </a:extLst>
                </a:hlinkClick>
              </a:rPr>
              <a:t>Yucatan Times</a:t>
            </a:r>
            <a:r>
              <a:rPr lang="en" sz="1200">
                <a:solidFill>
                  <a:srgbClr val="252525"/>
                </a:solidFill>
                <a:highlight>
                  <a:srgbClr val="FFFFFF"/>
                </a:highlight>
              </a:rPr>
              <a:t> and </a:t>
            </a:r>
            <a:r>
              <a:rPr lang="en" sz="1200" i="1" u="sng">
                <a:solidFill>
                  <a:srgbClr val="939394"/>
                </a:solidFill>
                <a:highlight>
                  <a:srgbClr val="FFFFFF"/>
                </a:highlight>
                <a:hlinkClick r:id="rId6">
                  <a:extLst>
                    <a:ext uri="{A12FA001-AC4F-418D-AE19-62706E023703}">
                      <ahyp:hlinkClr xmlns:ahyp="http://schemas.microsoft.com/office/drawing/2018/hyperlinkcolor" val="tx"/>
                    </a:ext>
                  </a:extLst>
                </a:hlinkClick>
              </a:rPr>
              <a:t>Curiousmos</a:t>
            </a:r>
            <a:r>
              <a:rPr lang="en" sz="1200">
                <a:solidFill>
                  <a:srgbClr val="252525"/>
                </a:solidFill>
                <a:highlight>
                  <a:srgbClr val="FFFFFF"/>
                </a:highlight>
              </a:rPr>
              <a:t>. Although these sources provided correct information about where and when this image was created, some readers were left with the impression that this sculpture was thousands of years old.</a:t>
            </a:r>
            <a:endParaRPr sz="1200">
              <a:solidFill>
                <a:schemeClr val="dk1"/>
              </a:solidFill>
            </a:endParaRPr>
          </a:p>
          <a:p>
            <a:pPr marL="0" lvl="0" indent="0" algn="l" rtl="0">
              <a:lnSpc>
                <a:spcPct val="100000"/>
              </a:lnSpc>
              <a:spcBef>
                <a:spcPts val="0"/>
              </a:spcBef>
              <a:spcAft>
                <a:spcPts val="0"/>
              </a:spcAft>
              <a:buNone/>
            </a:pPr>
            <a:endParaRPr sz="1200">
              <a:solidFill>
                <a:srgbClr val="252525"/>
              </a:solidFill>
            </a:endParaRPr>
          </a:p>
        </p:txBody>
      </p:sp>
      <p:sp>
        <p:nvSpPr>
          <p:cNvPr id="675" name="Google Shape;675;p61"/>
          <p:cNvSpPr txBox="1"/>
          <p:nvPr/>
        </p:nvSpPr>
        <p:spPr>
          <a:xfrm>
            <a:off x="5510925" y="3542450"/>
            <a:ext cx="3460800" cy="108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52525"/>
                </a:solidFill>
              </a:rPr>
              <a:t>The bat god of the Mayan culture CAMAZOTZ is associated with the night and the underworld was the starting point for the piece made, the colors and shapes of the decoration are inspired by the ceramic braceros found in the temple of the foliated cross in the archaeological ruins of Palenque.</a:t>
            </a:r>
            <a:endParaRPr sz="1200"/>
          </a:p>
        </p:txBody>
      </p:sp>
      <p:pic>
        <p:nvPicPr>
          <p:cNvPr id="676" name="Google Shape;676;p61"/>
          <p:cNvPicPr preferRelativeResize="0"/>
          <p:nvPr/>
        </p:nvPicPr>
        <p:blipFill>
          <a:blip r:embed="rId7">
            <a:alphaModFix/>
          </a:blip>
          <a:stretch>
            <a:fillRect/>
          </a:stretch>
        </p:blipFill>
        <p:spPr>
          <a:xfrm>
            <a:off x="3203376" y="1125175"/>
            <a:ext cx="2166204" cy="3204974"/>
          </a:xfrm>
          <a:prstGeom prst="rect">
            <a:avLst/>
          </a:prstGeom>
          <a:noFill/>
          <a:ln>
            <a:noFill/>
          </a:ln>
        </p:spPr>
      </p:pic>
      <p:pic>
        <p:nvPicPr>
          <p:cNvPr id="677" name="Google Shape;677;p61"/>
          <p:cNvPicPr preferRelativeResize="0"/>
          <p:nvPr/>
        </p:nvPicPr>
        <p:blipFill rotWithShape="1">
          <a:blip r:embed="rId8">
            <a:alphaModFix/>
          </a:blip>
          <a:srcRect l="4510" t="27568" r="62322" b="66421"/>
          <a:stretch/>
        </p:blipFill>
        <p:spPr>
          <a:xfrm>
            <a:off x="4572000" y="217688"/>
            <a:ext cx="4382326" cy="6136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4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436" name="Google Shape;436;p4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37" name="Google Shape;437;p4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16</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DA629F46-98C9-F9E7-F98D-69589DFEB9E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62"/>
          <p:cNvSpPr txBox="1"/>
          <p:nvPr/>
        </p:nvSpPr>
        <p:spPr>
          <a:xfrm>
            <a:off x="3124188" y="276532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6 Questions of Chichen Itza</a:t>
            </a:r>
            <a:endParaRPr b="1"/>
          </a:p>
        </p:txBody>
      </p:sp>
      <p:pic>
        <p:nvPicPr>
          <p:cNvPr id="683" name="Google Shape;683;p62"/>
          <p:cNvPicPr preferRelativeResize="0"/>
          <p:nvPr/>
        </p:nvPicPr>
        <p:blipFill>
          <a:blip r:embed="rId3">
            <a:alphaModFix/>
          </a:blip>
          <a:stretch>
            <a:fillRect/>
          </a:stretch>
        </p:blipFill>
        <p:spPr>
          <a:xfrm>
            <a:off x="5725475" y="939063"/>
            <a:ext cx="3367025" cy="1792811"/>
          </a:xfrm>
          <a:prstGeom prst="rect">
            <a:avLst/>
          </a:prstGeom>
          <a:noFill/>
          <a:ln>
            <a:noFill/>
          </a:ln>
        </p:spPr>
      </p:pic>
      <p:pic>
        <p:nvPicPr>
          <p:cNvPr id="684" name="Google Shape;684;p62"/>
          <p:cNvPicPr preferRelativeResize="0"/>
          <p:nvPr/>
        </p:nvPicPr>
        <p:blipFill rotWithShape="1">
          <a:blip r:embed="rId4">
            <a:alphaModFix/>
          </a:blip>
          <a:srcRect t="71655" r="56043" b="18273"/>
          <a:stretch/>
        </p:blipFill>
        <p:spPr>
          <a:xfrm>
            <a:off x="2071175" y="60350"/>
            <a:ext cx="2715193" cy="858700"/>
          </a:xfrm>
          <a:prstGeom prst="rect">
            <a:avLst/>
          </a:prstGeom>
          <a:noFill/>
          <a:ln>
            <a:noFill/>
          </a:ln>
        </p:spPr>
      </p:pic>
      <p:pic>
        <p:nvPicPr>
          <p:cNvPr id="685" name="Google Shape;685;p62"/>
          <p:cNvPicPr preferRelativeResize="0"/>
          <p:nvPr/>
        </p:nvPicPr>
        <p:blipFill>
          <a:blip r:embed="rId5">
            <a:alphaModFix/>
          </a:blip>
          <a:stretch>
            <a:fillRect/>
          </a:stretch>
        </p:blipFill>
        <p:spPr>
          <a:xfrm>
            <a:off x="3175278" y="919050"/>
            <a:ext cx="2444711" cy="1832825"/>
          </a:xfrm>
          <a:prstGeom prst="rect">
            <a:avLst/>
          </a:prstGeom>
          <a:noFill/>
          <a:ln>
            <a:noFill/>
          </a:ln>
        </p:spPr>
      </p:pic>
      <p:pic>
        <p:nvPicPr>
          <p:cNvPr id="686" name="Google Shape;686;p62"/>
          <p:cNvPicPr preferRelativeResize="0"/>
          <p:nvPr/>
        </p:nvPicPr>
        <p:blipFill>
          <a:blip r:embed="rId6">
            <a:alphaModFix/>
          </a:blip>
          <a:stretch>
            <a:fillRect/>
          </a:stretch>
        </p:blipFill>
        <p:spPr>
          <a:xfrm>
            <a:off x="76190" y="919050"/>
            <a:ext cx="2993611" cy="1832825"/>
          </a:xfrm>
          <a:prstGeom prst="rect">
            <a:avLst/>
          </a:prstGeom>
          <a:noFill/>
          <a:ln>
            <a:noFill/>
          </a:ln>
        </p:spPr>
      </p:pic>
      <p:sp>
        <p:nvSpPr>
          <p:cNvPr id="687" name="Google Shape;687;p62"/>
          <p:cNvSpPr txBox="1"/>
          <p:nvPr/>
        </p:nvSpPr>
        <p:spPr>
          <a:xfrm>
            <a:off x="7023550" y="2874425"/>
            <a:ext cx="1992900" cy="207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t>Can you climb Chichen Itza?</a:t>
            </a:r>
            <a:endParaRPr sz="1000" b="1"/>
          </a:p>
          <a:p>
            <a:pPr marL="0" lvl="0" indent="0" algn="l" rtl="0">
              <a:lnSpc>
                <a:spcPct val="100000"/>
              </a:lnSpc>
              <a:spcBef>
                <a:spcPts val="0"/>
              </a:spcBef>
              <a:spcAft>
                <a:spcPts val="0"/>
              </a:spcAft>
              <a:buClr>
                <a:schemeClr val="dk1"/>
              </a:buClr>
              <a:buSzPts val="1100"/>
              <a:buFont typeface="Arial"/>
              <a:buNone/>
            </a:pPr>
            <a:r>
              <a:rPr lang="en" sz="1000"/>
              <a:t>    No,</a:t>
            </a:r>
            <a:r>
              <a:rPr lang="en" sz="1000" b="1"/>
              <a:t> </a:t>
            </a:r>
            <a:r>
              <a:rPr lang="en" sz="1000">
                <a:highlight>
                  <a:srgbClr val="FFFFFF"/>
                </a:highlight>
              </a:rPr>
              <a:t>Archaeologists and local conservationists are protecting this ancient wonder for generations to come.</a:t>
            </a:r>
            <a:endParaRPr sz="1000" b="1"/>
          </a:p>
          <a:p>
            <a:pPr marL="0" lvl="0" indent="0" algn="l" rtl="0">
              <a:lnSpc>
                <a:spcPct val="100000"/>
              </a:lnSpc>
              <a:spcBef>
                <a:spcPts val="0"/>
              </a:spcBef>
              <a:spcAft>
                <a:spcPts val="0"/>
              </a:spcAft>
              <a:buNone/>
            </a:pPr>
            <a:r>
              <a:rPr lang="en" sz="1000" b="1"/>
              <a:t>How tall is Chichen Itza?</a:t>
            </a:r>
            <a:endParaRPr sz="1000" b="1"/>
          </a:p>
          <a:p>
            <a:pPr marL="0" lvl="0" indent="0" algn="l" rtl="0">
              <a:lnSpc>
                <a:spcPct val="100000"/>
              </a:lnSpc>
              <a:spcBef>
                <a:spcPts val="0"/>
              </a:spcBef>
              <a:spcAft>
                <a:spcPts val="0"/>
              </a:spcAft>
              <a:buClr>
                <a:schemeClr val="dk1"/>
              </a:buClr>
              <a:buSzPts val="1100"/>
              <a:buFont typeface="Arial"/>
              <a:buNone/>
            </a:pPr>
            <a:r>
              <a:rPr lang="en" sz="1000"/>
              <a:t>    95-feet tall</a:t>
            </a:r>
            <a:endParaRPr sz="1000"/>
          </a:p>
          <a:p>
            <a:pPr marL="0" lvl="0" indent="0" algn="l" rtl="0">
              <a:lnSpc>
                <a:spcPct val="100000"/>
              </a:lnSpc>
              <a:spcBef>
                <a:spcPts val="0"/>
              </a:spcBef>
              <a:spcAft>
                <a:spcPts val="0"/>
              </a:spcAft>
              <a:buNone/>
            </a:pPr>
            <a:r>
              <a:rPr lang="en" sz="1000" b="1"/>
              <a:t>What is inside Chichen Itza?</a:t>
            </a:r>
            <a:endParaRPr sz="1000" b="1"/>
          </a:p>
          <a:p>
            <a:pPr marL="0" lvl="0" indent="0" algn="l" rtl="0">
              <a:lnSpc>
                <a:spcPct val="100000"/>
              </a:lnSpc>
              <a:spcBef>
                <a:spcPts val="0"/>
              </a:spcBef>
              <a:spcAft>
                <a:spcPts val="0"/>
              </a:spcAft>
              <a:buNone/>
            </a:pPr>
            <a:r>
              <a:rPr lang="en" sz="1000"/>
              <a:t>    Several complexes as it was the most populous city of its time.</a:t>
            </a:r>
            <a:endParaRPr sz="1000"/>
          </a:p>
        </p:txBody>
      </p:sp>
      <p:sp>
        <p:nvSpPr>
          <p:cNvPr id="688" name="Google Shape;688;p62"/>
          <p:cNvSpPr txBox="1"/>
          <p:nvPr/>
        </p:nvSpPr>
        <p:spPr>
          <a:xfrm>
            <a:off x="3099075" y="3037975"/>
            <a:ext cx="3990300" cy="17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Who built Chichen Itza? Why was Chichen Itza built?</a:t>
            </a:r>
            <a:endParaRPr sz="1000" b="1">
              <a:solidFill>
                <a:schemeClr val="dk1"/>
              </a:solidFill>
            </a:endParaRPr>
          </a:p>
          <a:p>
            <a:pPr marL="0" lvl="0" indent="0" algn="l" rtl="0">
              <a:spcBef>
                <a:spcPts val="0"/>
              </a:spcBef>
              <a:spcAft>
                <a:spcPts val="0"/>
              </a:spcAft>
              <a:buNone/>
            </a:pPr>
            <a:r>
              <a:rPr lang="en" sz="1000">
                <a:solidFill>
                  <a:schemeClr val="dk1"/>
                </a:solidFill>
                <a:highlight>
                  <a:srgbClr val="FFFFFF"/>
                </a:highlight>
              </a:rPr>
              <a:t>    Maya, an ancient people inhabiting the Yucutan peninsula.</a:t>
            </a:r>
            <a:endParaRPr sz="1000">
              <a:solidFill>
                <a:schemeClr val="dk1"/>
              </a:solidFill>
            </a:endParaRPr>
          </a:p>
          <a:p>
            <a:pPr marL="0" lvl="0" indent="0" algn="l" rtl="0">
              <a:spcBef>
                <a:spcPts val="0"/>
              </a:spcBef>
              <a:spcAft>
                <a:spcPts val="0"/>
              </a:spcAft>
              <a:buNone/>
            </a:pPr>
            <a:r>
              <a:rPr lang="en" sz="1000" b="1">
                <a:solidFill>
                  <a:schemeClr val="dk1"/>
                </a:solidFill>
              </a:rPr>
              <a:t>How old is Chichen Itza? When was Chichen Itza built?</a:t>
            </a:r>
            <a:endParaRPr sz="1000" b="1">
              <a:solidFill>
                <a:schemeClr val="dk1"/>
              </a:solidFill>
            </a:endParaRPr>
          </a:p>
          <a:p>
            <a:pPr marL="0" lvl="0" indent="0" algn="l" rtl="0">
              <a:spcBef>
                <a:spcPts val="0"/>
              </a:spcBef>
              <a:spcAft>
                <a:spcPts val="0"/>
              </a:spcAft>
              <a:buNone/>
            </a:pPr>
            <a:r>
              <a:rPr lang="en" sz="1000">
                <a:solidFill>
                  <a:schemeClr val="dk1"/>
                </a:solidFill>
              </a:rPr>
              <a:t>    1500 years old. It was a major focal point from 600-1200 AD. Conquered by Spanish in 1600 AD.</a:t>
            </a:r>
            <a:endParaRPr sz="1000">
              <a:solidFill>
                <a:schemeClr val="dk1"/>
              </a:solidFill>
            </a:endParaRPr>
          </a:p>
          <a:p>
            <a:pPr marL="0" lvl="0" indent="0" algn="l" rtl="0">
              <a:lnSpc>
                <a:spcPct val="100000"/>
              </a:lnSpc>
              <a:spcBef>
                <a:spcPts val="0"/>
              </a:spcBef>
              <a:spcAft>
                <a:spcPts val="0"/>
              </a:spcAft>
              <a:buNone/>
            </a:pPr>
            <a:r>
              <a:rPr lang="en" sz="1000" b="1"/>
              <a:t>What about water?</a:t>
            </a:r>
            <a:endParaRPr sz="1000" b="1"/>
          </a:p>
          <a:p>
            <a:pPr marL="0" lvl="0" indent="0" algn="l" rtl="0">
              <a:lnSpc>
                <a:spcPct val="100000"/>
              </a:lnSpc>
              <a:spcBef>
                <a:spcPts val="0"/>
              </a:spcBef>
              <a:spcAft>
                <a:spcPts val="0"/>
              </a:spcAft>
              <a:buNone/>
            </a:pPr>
            <a:r>
              <a:rPr lang="en" sz="1000">
                <a:highlight>
                  <a:srgbClr val="FFFFFF"/>
                </a:highlight>
              </a:rPr>
              <a:t>    The region around Chichen Itza has no rivers or streams. Several natural sinkholes, called cenotes. provide access to underground rivers however and were the only source of water for the Itza people.</a:t>
            </a:r>
            <a:endParaRPr sz="1000"/>
          </a:p>
        </p:txBody>
      </p:sp>
      <p:sp>
        <p:nvSpPr>
          <p:cNvPr id="689" name="Google Shape;689;p62"/>
          <p:cNvSpPr txBox="1"/>
          <p:nvPr/>
        </p:nvSpPr>
        <p:spPr>
          <a:xfrm>
            <a:off x="164800" y="2899125"/>
            <a:ext cx="2516100" cy="20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highlight>
                  <a:srgbClr val="FFFFFF"/>
                </a:highlight>
              </a:rPr>
              <a:t>Fun Fact: In the late afternoon during the Spring and Autumn equinoxes the northwest corner of the El Castillo pyramid casts a series of triangular shadows against the western balustrade on the north side that evokes the appearance of a serpent wriggling down the staircase.</a:t>
            </a:r>
            <a:endParaRPr/>
          </a:p>
        </p:txBody>
      </p:sp>
      <p:pic>
        <p:nvPicPr>
          <p:cNvPr id="690" name="Google Shape;690;p62"/>
          <p:cNvPicPr preferRelativeResize="0"/>
          <p:nvPr/>
        </p:nvPicPr>
        <p:blipFill rotWithShape="1">
          <a:blip r:embed="rId7">
            <a:alphaModFix/>
          </a:blip>
          <a:srcRect l="4510" t="37657" r="62322" b="56332"/>
          <a:stretch/>
        </p:blipFill>
        <p:spPr>
          <a:xfrm>
            <a:off x="4710175" y="182877"/>
            <a:ext cx="4382326" cy="6136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pic>
        <p:nvPicPr>
          <p:cNvPr id="695" name="Google Shape;695;p63"/>
          <p:cNvPicPr preferRelativeResize="0"/>
          <p:nvPr/>
        </p:nvPicPr>
        <p:blipFill>
          <a:blip r:embed="rId3">
            <a:alphaModFix/>
          </a:blip>
          <a:stretch>
            <a:fillRect/>
          </a:stretch>
        </p:blipFill>
        <p:spPr>
          <a:xfrm>
            <a:off x="2034950" y="1253500"/>
            <a:ext cx="1912658" cy="2762719"/>
          </a:xfrm>
          <a:prstGeom prst="rect">
            <a:avLst/>
          </a:prstGeom>
          <a:noFill/>
          <a:ln>
            <a:noFill/>
          </a:ln>
        </p:spPr>
      </p:pic>
      <p:sp>
        <p:nvSpPr>
          <p:cNvPr id="696" name="Google Shape;696;p63"/>
          <p:cNvSpPr/>
          <p:nvPr/>
        </p:nvSpPr>
        <p:spPr>
          <a:xfrm>
            <a:off x="2161080" y="2698389"/>
            <a:ext cx="555000" cy="6984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7" name="Google Shape;697;p63"/>
          <p:cNvPicPr preferRelativeResize="0"/>
          <p:nvPr/>
        </p:nvPicPr>
        <p:blipFill rotWithShape="1">
          <a:blip r:embed="rId4">
            <a:alphaModFix/>
          </a:blip>
          <a:srcRect l="4510" t="47313" r="62322" b="46115"/>
          <a:stretch/>
        </p:blipFill>
        <p:spPr>
          <a:xfrm>
            <a:off x="4572000" y="223200"/>
            <a:ext cx="4382326" cy="660676"/>
          </a:xfrm>
          <a:prstGeom prst="rect">
            <a:avLst/>
          </a:prstGeom>
          <a:noFill/>
          <a:ln>
            <a:noFill/>
          </a:ln>
        </p:spPr>
      </p:pic>
      <p:sp>
        <p:nvSpPr>
          <p:cNvPr id="698" name="Google Shape;698;p63"/>
          <p:cNvSpPr txBox="1"/>
          <p:nvPr/>
        </p:nvSpPr>
        <p:spPr>
          <a:xfrm>
            <a:off x="4571950" y="82360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699" name="Google Shape;699;p63"/>
          <p:cNvPicPr preferRelativeResize="0"/>
          <p:nvPr/>
        </p:nvPicPr>
        <p:blipFill rotWithShape="1">
          <a:blip r:embed="rId5">
            <a:alphaModFix/>
          </a:blip>
          <a:srcRect l="42832" t="43601" r="18951" b="45551"/>
          <a:stretch/>
        </p:blipFill>
        <p:spPr>
          <a:xfrm>
            <a:off x="611675" y="223199"/>
            <a:ext cx="3917525" cy="859124"/>
          </a:xfrm>
          <a:prstGeom prst="rect">
            <a:avLst/>
          </a:prstGeom>
          <a:noFill/>
          <a:ln>
            <a:noFill/>
          </a:ln>
        </p:spPr>
      </p:pic>
      <p:pic>
        <p:nvPicPr>
          <p:cNvPr id="700" name="Google Shape;700;p63"/>
          <p:cNvPicPr preferRelativeResize="0"/>
          <p:nvPr/>
        </p:nvPicPr>
        <p:blipFill>
          <a:blip r:embed="rId6">
            <a:alphaModFix/>
          </a:blip>
          <a:stretch>
            <a:fillRect/>
          </a:stretch>
        </p:blipFill>
        <p:spPr>
          <a:xfrm>
            <a:off x="3877034" y="1253500"/>
            <a:ext cx="4618790" cy="2762725"/>
          </a:xfrm>
          <a:prstGeom prst="rect">
            <a:avLst/>
          </a:prstGeom>
          <a:noFill/>
          <a:ln>
            <a:noFill/>
          </a:ln>
        </p:spPr>
      </p:pic>
      <p:sp>
        <p:nvSpPr>
          <p:cNvPr id="701" name="Google Shape;701;p63"/>
          <p:cNvSpPr txBox="1"/>
          <p:nvPr/>
        </p:nvSpPr>
        <p:spPr>
          <a:xfrm>
            <a:off x="1940125" y="892025"/>
            <a:ext cx="7127700" cy="54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300" b="1">
                <a:solidFill>
                  <a:schemeClr val="dk1"/>
                </a:solidFill>
              </a:rPr>
              <a:t>Mysterious ‘handbags of the gods’ spotted in ancient sculptures around the world</a:t>
            </a:r>
            <a:endParaRPr sz="1300" b="1"/>
          </a:p>
        </p:txBody>
      </p:sp>
      <p:sp>
        <p:nvSpPr>
          <p:cNvPr id="702" name="Google Shape;702;p63"/>
          <p:cNvSpPr txBox="1"/>
          <p:nvPr/>
        </p:nvSpPr>
        <p:spPr>
          <a:xfrm>
            <a:off x="289475" y="1253500"/>
            <a:ext cx="1650900" cy="2942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t>Different civilizations in multiple locations. What’s in this clutch, handbag, or purse? Why does it show up in ancient sculptures around the world? Write a hypothesis of its significance and what it holds.</a:t>
            </a:r>
            <a:endParaRPr/>
          </a:p>
        </p:txBody>
      </p:sp>
      <p:sp>
        <p:nvSpPr>
          <p:cNvPr id="703" name="Google Shape;703;p63"/>
          <p:cNvSpPr txBox="1"/>
          <p:nvPr/>
        </p:nvSpPr>
        <p:spPr>
          <a:xfrm>
            <a:off x="320475" y="4040775"/>
            <a:ext cx="8633700" cy="69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900">
                <a:solidFill>
                  <a:schemeClr val="dk1"/>
                </a:solidFill>
              </a:rPr>
              <a:t>It was suggested that the bags were either evidence of time travel or contained some piece of ‘forgotten technology’. Now discussion about the bags has erupted again after a YouTube video from The Kepler Telescope Channel once again raised questions about their meaning and origin. The YouTube channel had this rather wild suggestion: ‘Agriculture is known to have started near the Mount Ararat, this is also where the Ark of Noah was said to have came to rest and where the survivors of the great flood started a post Cataclysmic Civilization that would spread out in every direction from this point and place. ‘Could these bags represent seeds that were preserved onboard the ark in some sort of vault, maybe they were distributed across the World as we repopulated the Globe after the Great Flood?’</a:t>
            </a:r>
            <a:endParaRPr sz="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p45"/>
          <p:cNvPicPr preferRelativeResize="0"/>
          <p:nvPr/>
        </p:nvPicPr>
        <p:blipFill rotWithShape="1">
          <a:blip r:embed="rId3">
            <a:alphaModFix/>
          </a:blip>
          <a:srcRect l="19210" t="18417" r="19198" b="25856"/>
          <a:stretch/>
        </p:blipFill>
        <p:spPr>
          <a:xfrm rot="9468942">
            <a:off x="1390411" y="1440267"/>
            <a:ext cx="483976" cy="472315"/>
          </a:xfrm>
          <a:prstGeom prst="rect">
            <a:avLst/>
          </a:prstGeom>
          <a:noFill/>
          <a:ln>
            <a:noFill/>
          </a:ln>
        </p:spPr>
      </p:pic>
      <p:sp>
        <p:nvSpPr>
          <p:cNvPr id="443" name="Google Shape;443;p45"/>
          <p:cNvSpPr txBox="1"/>
          <p:nvPr/>
        </p:nvSpPr>
        <p:spPr>
          <a:xfrm>
            <a:off x="4939225" y="885625"/>
            <a:ext cx="3876000" cy="4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ISLAMIC DOME, ARCH, MUGAMOUS VAULT</a:t>
            </a:r>
            <a:endParaRPr/>
          </a:p>
        </p:txBody>
      </p:sp>
      <p:pic>
        <p:nvPicPr>
          <p:cNvPr id="444" name="Google Shape;444;p45"/>
          <p:cNvPicPr preferRelativeResize="0"/>
          <p:nvPr/>
        </p:nvPicPr>
        <p:blipFill>
          <a:blip r:embed="rId4">
            <a:alphaModFix/>
          </a:blip>
          <a:stretch>
            <a:fillRect/>
          </a:stretch>
        </p:blipFill>
        <p:spPr>
          <a:xfrm>
            <a:off x="2236650" y="226200"/>
            <a:ext cx="2335350" cy="1760275"/>
          </a:xfrm>
          <a:prstGeom prst="rect">
            <a:avLst/>
          </a:prstGeom>
          <a:noFill/>
          <a:ln>
            <a:noFill/>
          </a:ln>
        </p:spPr>
      </p:pic>
      <p:pic>
        <p:nvPicPr>
          <p:cNvPr id="445" name="Google Shape;445;p45"/>
          <p:cNvPicPr preferRelativeResize="0"/>
          <p:nvPr/>
        </p:nvPicPr>
        <p:blipFill rotWithShape="1">
          <a:blip r:embed="rId5">
            <a:alphaModFix/>
          </a:blip>
          <a:srcRect b="72230"/>
          <a:stretch/>
        </p:blipFill>
        <p:spPr>
          <a:xfrm>
            <a:off x="228400" y="212150"/>
            <a:ext cx="2808000" cy="773102"/>
          </a:xfrm>
          <a:prstGeom prst="rect">
            <a:avLst/>
          </a:prstGeom>
          <a:noFill/>
          <a:ln>
            <a:noFill/>
          </a:ln>
        </p:spPr>
      </p:pic>
      <p:pic>
        <p:nvPicPr>
          <p:cNvPr id="446" name="Google Shape;446;p45"/>
          <p:cNvPicPr preferRelativeResize="0"/>
          <p:nvPr/>
        </p:nvPicPr>
        <p:blipFill>
          <a:blip r:embed="rId6">
            <a:alphaModFix/>
          </a:blip>
          <a:stretch>
            <a:fillRect/>
          </a:stretch>
        </p:blipFill>
        <p:spPr>
          <a:xfrm>
            <a:off x="162378" y="1922250"/>
            <a:ext cx="827022" cy="1236664"/>
          </a:xfrm>
          <a:prstGeom prst="rect">
            <a:avLst/>
          </a:prstGeom>
          <a:noFill/>
          <a:ln>
            <a:noFill/>
          </a:ln>
        </p:spPr>
      </p:pic>
      <p:pic>
        <p:nvPicPr>
          <p:cNvPr id="447" name="Google Shape;447;p45"/>
          <p:cNvPicPr preferRelativeResize="0"/>
          <p:nvPr/>
        </p:nvPicPr>
        <p:blipFill>
          <a:blip r:embed="rId7">
            <a:alphaModFix/>
          </a:blip>
          <a:stretch>
            <a:fillRect/>
          </a:stretch>
        </p:blipFill>
        <p:spPr>
          <a:xfrm>
            <a:off x="1080993" y="1922250"/>
            <a:ext cx="4037063" cy="2696751"/>
          </a:xfrm>
          <a:prstGeom prst="rect">
            <a:avLst/>
          </a:prstGeom>
          <a:noFill/>
          <a:ln>
            <a:noFill/>
          </a:ln>
        </p:spPr>
      </p:pic>
      <p:sp>
        <p:nvSpPr>
          <p:cNvPr id="448" name="Google Shape;448;p45"/>
          <p:cNvSpPr txBox="1"/>
          <p:nvPr/>
        </p:nvSpPr>
        <p:spPr>
          <a:xfrm>
            <a:off x="1067140" y="4594698"/>
            <a:ext cx="4037100" cy="1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highlight>
                  <a:srgbClr val="FFFFFF"/>
                </a:highlight>
              </a:rPr>
              <a:t>Facade of Sheikh Lotfollah Mosque, a masterpiece of the Iranian architecture, built between 1602 – 1619 during the Safavid dynasty</a:t>
            </a:r>
            <a:endParaRPr sz="800"/>
          </a:p>
        </p:txBody>
      </p:sp>
      <p:pic>
        <p:nvPicPr>
          <p:cNvPr id="449" name="Google Shape;449;p45"/>
          <p:cNvPicPr preferRelativeResize="0"/>
          <p:nvPr/>
        </p:nvPicPr>
        <p:blipFill>
          <a:blip r:embed="rId8">
            <a:alphaModFix/>
          </a:blip>
          <a:stretch>
            <a:fillRect/>
          </a:stretch>
        </p:blipFill>
        <p:spPr>
          <a:xfrm>
            <a:off x="5209649" y="1922250"/>
            <a:ext cx="1797827" cy="2696752"/>
          </a:xfrm>
          <a:prstGeom prst="rect">
            <a:avLst/>
          </a:prstGeom>
          <a:noFill/>
          <a:ln>
            <a:noFill/>
          </a:ln>
        </p:spPr>
      </p:pic>
      <p:pic>
        <p:nvPicPr>
          <p:cNvPr id="450" name="Google Shape;450;p45"/>
          <p:cNvPicPr preferRelativeResize="0"/>
          <p:nvPr/>
        </p:nvPicPr>
        <p:blipFill>
          <a:blip r:embed="rId9">
            <a:alphaModFix/>
          </a:blip>
          <a:stretch>
            <a:fillRect/>
          </a:stretch>
        </p:blipFill>
        <p:spPr>
          <a:xfrm>
            <a:off x="7102000" y="1942488"/>
            <a:ext cx="1879850" cy="1057415"/>
          </a:xfrm>
          <a:prstGeom prst="rect">
            <a:avLst/>
          </a:prstGeom>
          <a:noFill/>
          <a:ln>
            <a:noFill/>
          </a:ln>
        </p:spPr>
      </p:pic>
      <p:pic>
        <p:nvPicPr>
          <p:cNvPr id="451" name="Google Shape;451;p45"/>
          <p:cNvPicPr preferRelativeResize="0"/>
          <p:nvPr/>
        </p:nvPicPr>
        <p:blipFill>
          <a:blip r:embed="rId10">
            <a:alphaModFix/>
          </a:blip>
          <a:stretch>
            <a:fillRect/>
          </a:stretch>
        </p:blipFill>
        <p:spPr>
          <a:xfrm>
            <a:off x="7102000" y="3268680"/>
            <a:ext cx="1879850" cy="1330082"/>
          </a:xfrm>
          <a:prstGeom prst="rect">
            <a:avLst/>
          </a:prstGeom>
          <a:noFill/>
          <a:ln>
            <a:noFill/>
          </a:ln>
        </p:spPr>
      </p:pic>
      <p:sp>
        <p:nvSpPr>
          <p:cNvPr id="452" name="Google Shape;452;p45"/>
          <p:cNvSpPr txBox="1"/>
          <p:nvPr/>
        </p:nvSpPr>
        <p:spPr>
          <a:xfrm>
            <a:off x="7099075" y="2984463"/>
            <a:ext cx="1879800" cy="58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t>Dome of the Rock, Jerusalem, Israel</a:t>
            </a:r>
            <a:endParaRPr sz="800"/>
          </a:p>
        </p:txBody>
      </p:sp>
      <p:sp>
        <p:nvSpPr>
          <p:cNvPr id="453" name="Google Shape;453;p45"/>
          <p:cNvSpPr txBox="1"/>
          <p:nvPr/>
        </p:nvSpPr>
        <p:spPr>
          <a:xfrm>
            <a:off x="5215942" y="4594709"/>
            <a:ext cx="1797600" cy="28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highlight>
                  <a:srgbClr val="FFFFFF"/>
                </a:highlight>
              </a:rPr>
              <a:t>Photo: </a:t>
            </a:r>
            <a:r>
              <a:rPr lang="en" sz="800" i="1">
                <a:highlight>
                  <a:srgbClr val="FFFFFF"/>
                </a:highlight>
                <a:uFill>
                  <a:noFill/>
                </a:uFill>
                <a:hlinkClick r:id="rId11"/>
              </a:rPr>
              <a:t>Mostafameraji</a:t>
            </a:r>
            <a:r>
              <a:rPr lang="en" sz="800" i="1">
                <a:highlight>
                  <a:srgbClr val="FFFFFF"/>
                </a:highlight>
              </a:rPr>
              <a:t> via </a:t>
            </a:r>
            <a:r>
              <a:rPr lang="en" sz="800" i="1">
                <a:highlight>
                  <a:srgbClr val="FFFFFF"/>
                </a:highlight>
                <a:uFill>
                  <a:noFill/>
                </a:uFill>
                <a:hlinkClick r:id="rId12"/>
              </a:rPr>
              <a:t>Wikimedia Commons</a:t>
            </a:r>
            <a:r>
              <a:rPr lang="en" sz="800" i="1">
                <a:highlight>
                  <a:srgbClr val="FFFFFF"/>
                </a:highlight>
              </a:rPr>
              <a:t> CC BY-SA 4.0</a:t>
            </a:r>
            <a:endParaRPr sz="800"/>
          </a:p>
        </p:txBody>
      </p:sp>
      <p:pic>
        <p:nvPicPr>
          <p:cNvPr id="454" name="Google Shape;454;p45"/>
          <p:cNvPicPr preferRelativeResize="0"/>
          <p:nvPr/>
        </p:nvPicPr>
        <p:blipFill rotWithShape="1">
          <a:blip r:embed="rId13">
            <a:alphaModFix/>
          </a:blip>
          <a:srcRect l="17998" r="20043"/>
          <a:stretch/>
        </p:blipFill>
        <p:spPr>
          <a:xfrm>
            <a:off x="162367" y="3259857"/>
            <a:ext cx="827035" cy="1334845"/>
          </a:xfrm>
          <a:prstGeom prst="rect">
            <a:avLst/>
          </a:prstGeom>
          <a:noFill/>
          <a:ln>
            <a:noFill/>
          </a:ln>
        </p:spPr>
      </p:pic>
      <p:sp>
        <p:nvSpPr>
          <p:cNvPr id="455" name="Google Shape;455;p45"/>
          <p:cNvSpPr txBox="1"/>
          <p:nvPr/>
        </p:nvSpPr>
        <p:spPr>
          <a:xfrm>
            <a:off x="612950" y="832850"/>
            <a:ext cx="15432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How many arches can you spy in this image?</a:t>
            </a:r>
            <a:endParaRPr/>
          </a:p>
        </p:txBody>
      </p:sp>
      <p:sp>
        <p:nvSpPr>
          <p:cNvPr id="456" name="Google Shape;456;p45"/>
          <p:cNvSpPr txBox="1"/>
          <p:nvPr/>
        </p:nvSpPr>
        <p:spPr>
          <a:xfrm>
            <a:off x="5091625" y="1183225"/>
            <a:ext cx="3680100" cy="58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Sketch and label a dome, arch, and mugamous vault in your workbook, like the example on the left.</a:t>
            </a:r>
            <a:endParaRPr sz="1200"/>
          </a:p>
        </p:txBody>
      </p:sp>
      <p:pic>
        <p:nvPicPr>
          <p:cNvPr id="457" name="Google Shape;457;p45"/>
          <p:cNvPicPr preferRelativeResize="0"/>
          <p:nvPr/>
        </p:nvPicPr>
        <p:blipFill rotWithShape="1">
          <a:blip r:embed="rId14">
            <a:alphaModFix/>
          </a:blip>
          <a:srcRect l="4510" t="6021" r="62322" b="87968"/>
          <a:stretch/>
        </p:blipFill>
        <p:spPr>
          <a:xfrm>
            <a:off x="4652500" y="226198"/>
            <a:ext cx="4382326" cy="613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p46"/>
          <p:cNvPicPr preferRelativeResize="0"/>
          <p:nvPr/>
        </p:nvPicPr>
        <p:blipFill>
          <a:blip r:embed="rId3">
            <a:alphaModFix/>
          </a:blip>
          <a:stretch>
            <a:fillRect/>
          </a:stretch>
        </p:blipFill>
        <p:spPr>
          <a:xfrm>
            <a:off x="5258515" y="3102737"/>
            <a:ext cx="1040408" cy="1201184"/>
          </a:xfrm>
          <a:prstGeom prst="rect">
            <a:avLst/>
          </a:prstGeom>
          <a:noFill/>
          <a:ln>
            <a:noFill/>
          </a:ln>
        </p:spPr>
      </p:pic>
      <p:pic>
        <p:nvPicPr>
          <p:cNvPr id="463" name="Google Shape;463;p46"/>
          <p:cNvPicPr preferRelativeResize="0"/>
          <p:nvPr/>
        </p:nvPicPr>
        <p:blipFill rotWithShape="1">
          <a:blip r:embed="rId4">
            <a:alphaModFix/>
          </a:blip>
          <a:srcRect l="4510" t="16822" r="62322" b="77167"/>
          <a:stretch/>
        </p:blipFill>
        <p:spPr>
          <a:xfrm>
            <a:off x="4610400" y="171780"/>
            <a:ext cx="4382326" cy="613651"/>
          </a:xfrm>
          <a:prstGeom prst="rect">
            <a:avLst/>
          </a:prstGeom>
          <a:noFill/>
          <a:ln>
            <a:noFill/>
          </a:ln>
        </p:spPr>
      </p:pic>
      <p:sp>
        <p:nvSpPr>
          <p:cNvPr id="464" name="Google Shape;464;p46"/>
          <p:cNvSpPr txBox="1"/>
          <p:nvPr/>
        </p:nvSpPr>
        <p:spPr>
          <a:xfrm>
            <a:off x="5334725" y="4346000"/>
            <a:ext cx="19314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t>Horseshoe Arch</a:t>
            </a:r>
            <a:endParaRPr sz="1200"/>
          </a:p>
          <a:p>
            <a:pPr marL="0" lvl="0" indent="0" algn="ctr" rtl="0">
              <a:spcBef>
                <a:spcPts val="0"/>
              </a:spcBef>
              <a:spcAft>
                <a:spcPts val="0"/>
              </a:spcAft>
              <a:buNone/>
            </a:pPr>
            <a:r>
              <a:rPr lang="en" sz="1200"/>
              <a:t>Moorish Arch</a:t>
            </a:r>
            <a:endParaRPr sz="1200"/>
          </a:p>
          <a:p>
            <a:pPr marL="0" lvl="0" indent="0" algn="ctr" rtl="0">
              <a:spcBef>
                <a:spcPts val="0"/>
              </a:spcBef>
              <a:spcAft>
                <a:spcPts val="0"/>
              </a:spcAft>
              <a:buNone/>
            </a:pPr>
            <a:r>
              <a:rPr lang="en" sz="1200"/>
              <a:t> Keyhole Arch</a:t>
            </a:r>
            <a:endParaRPr sz="1200"/>
          </a:p>
        </p:txBody>
      </p:sp>
      <p:pic>
        <p:nvPicPr>
          <p:cNvPr id="465" name="Google Shape;465;p46"/>
          <p:cNvPicPr preferRelativeResize="0"/>
          <p:nvPr/>
        </p:nvPicPr>
        <p:blipFill rotWithShape="1">
          <a:blip r:embed="rId5">
            <a:alphaModFix/>
          </a:blip>
          <a:srcRect b="32650"/>
          <a:stretch/>
        </p:blipFill>
        <p:spPr>
          <a:xfrm>
            <a:off x="5446400" y="1362327"/>
            <a:ext cx="1497992" cy="1544509"/>
          </a:xfrm>
          <a:prstGeom prst="rect">
            <a:avLst/>
          </a:prstGeom>
          <a:noFill/>
          <a:ln>
            <a:noFill/>
          </a:ln>
        </p:spPr>
      </p:pic>
      <p:pic>
        <p:nvPicPr>
          <p:cNvPr id="466" name="Google Shape;466;p46"/>
          <p:cNvPicPr preferRelativeResize="0"/>
          <p:nvPr/>
        </p:nvPicPr>
        <p:blipFill>
          <a:blip r:embed="rId6">
            <a:alphaModFix/>
          </a:blip>
          <a:stretch>
            <a:fillRect/>
          </a:stretch>
        </p:blipFill>
        <p:spPr>
          <a:xfrm>
            <a:off x="7571126" y="2757372"/>
            <a:ext cx="1040408" cy="1586602"/>
          </a:xfrm>
          <a:prstGeom prst="rect">
            <a:avLst/>
          </a:prstGeom>
          <a:noFill/>
          <a:ln>
            <a:noFill/>
          </a:ln>
        </p:spPr>
      </p:pic>
      <p:sp>
        <p:nvSpPr>
          <p:cNvPr id="467" name="Google Shape;467;p46"/>
          <p:cNvSpPr txBox="1"/>
          <p:nvPr/>
        </p:nvSpPr>
        <p:spPr>
          <a:xfrm>
            <a:off x="7693575" y="4399850"/>
            <a:ext cx="994200" cy="50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Keel Arch</a:t>
            </a:r>
            <a:endParaRPr sz="1200"/>
          </a:p>
        </p:txBody>
      </p:sp>
      <p:pic>
        <p:nvPicPr>
          <p:cNvPr id="468" name="Google Shape;468;p46"/>
          <p:cNvPicPr preferRelativeResize="0"/>
          <p:nvPr/>
        </p:nvPicPr>
        <p:blipFill>
          <a:blip r:embed="rId7">
            <a:alphaModFix/>
          </a:blip>
          <a:stretch>
            <a:fillRect/>
          </a:stretch>
        </p:blipFill>
        <p:spPr>
          <a:xfrm>
            <a:off x="7222725" y="1362325"/>
            <a:ext cx="1693800" cy="1168727"/>
          </a:xfrm>
          <a:prstGeom prst="rect">
            <a:avLst/>
          </a:prstGeom>
          <a:noFill/>
          <a:ln>
            <a:noFill/>
          </a:ln>
        </p:spPr>
      </p:pic>
      <p:sp>
        <p:nvSpPr>
          <p:cNvPr id="469" name="Google Shape;469;p46"/>
          <p:cNvSpPr txBox="1"/>
          <p:nvPr/>
        </p:nvSpPr>
        <p:spPr>
          <a:xfrm>
            <a:off x="2272813" y="4417250"/>
            <a:ext cx="1115400" cy="3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Multi-foil Arch</a:t>
            </a:r>
            <a:endParaRPr sz="1200"/>
          </a:p>
        </p:txBody>
      </p:sp>
      <p:sp>
        <p:nvSpPr>
          <p:cNvPr id="470" name="Google Shape;470;p46"/>
          <p:cNvSpPr txBox="1"/>
          <p:nvPr/>
        </p:nvSpPr>
        <p:spPr>
          <a:xfrm>
            <a:off x="3958676" y="4346000"/>
            <a:ext cx="1177200" cy="32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t>Pointed Arch</a:t>
            </a:r>
            <a:endParaRPr sz="1200"/>
          </a:p>
          <a:p>
            <a:pPr marL="0" lvl="0" indent="0" algn="ctr" rtl="0">
              <a:spcBef>
                <a:spcPts val="0"/>
              </a:spcBef>
              <a:spcAft>
                <a:spcPts val="0"/>
              </a:spcAft>
              <a:buNone/>
            </a:pPr>
            <a:r>
              <a:rPr lang="en" sz="1200"/>
              <a:t>Ogival Arch</a:t>
            </a:r>
            <a:endParaRPr sz="1200"/>
          </a:p>
        </p:txBody>
      </p:sp>
      <p:pic>
        <p:nvPicPr>
          <p:cNvPr id="471" name="Google Shape;471;p46"/>
          <p:cNvPicPr preferRelativeResize="0"/>
          <p:nvPr/>
        </p:nvPicPr>
        <p:blipFill rotWithShape="1">
          <a:blip r:embed="rId8">
            <a:alphaModFix/>
          </a:blip>
          <a:srcRect l="22569" t="26117" r="54472" b="10305"/>
          <a:stretch/>
        </p:blipFill>
        <p:spPr>
          <a:xfrm>
            <a:off x="4171786" y="3252029"/>
            <a:ext cx="834743" cy="1033627"/>
          </a:xfrm>
          <a:prstGeom prst="rect">
            <a:avLst/>
          </a:prstGeom>
          <a:noFill/>
          <a:ln>
            <a:noFill/>
          </a:ln>
        </p:spPr>
      </p:pic>
      <p:pic>
        <p:nvPicPr>
          <p:cNvPr id="472" name="Google Shape;472;p46"/>
          <p:cNvPicPr preferRelativeResize="0"/>
          <p:nvPr/>
        </p:nvPicPr>
        <p:blipFill>
          <a:blip r:embed="rId9">
            <a:alphaModFix/>
          </a:blip>
          <a:stretch>
            <a:fillRect/>
          </a:stretch>
        </p:blipFill>
        <p:spPr>
          <a:xfrm>
            <a:off x="3927979" y="1362325"/>
            <a:ext cx="1227774" cy="1730787"/>
          </a:xfrm>
          <a:prstGeom prst="rect">
            <a:avLst/>
          </a:prstGeom>
          <a:noFill/>
          <a:ln>
            <a:noFill/>
          </a:ln>
        </p:spPr>
      </p:pic>
      <p:pic>
        <p:nvPicPr>
          <p:cNvPr id="473" name="Google Shape;473;p46"/>
          <p:cNvPicPr preferRelativeResize="0"/>
          <p:nvPr/>
        </p:nvPicPr>
        <p:blipFill rotWithShape="1">
          <a:blip r:embed="rId10">
            <a:alphaModFix/>
          </a:blip>
          <a:srcRect l="58944"/>
          <a:stretch/>
        </p:blipFill>
        <p:spPr>
          <a:xfrm>
            <a:off x="2169350" y="3093109"/>
            <a:ext cx="1322336" cy="1194641"/>
          </a:xfrm>
          <a:prstGeom prst="rect">
            <a:avLst/>
          </a:prstGeom>
          <a:noFill/>
          <a:ln>
            <a:noFill/>
          </a:ln>
        </p:spPr>
      </p:pic>
      <p:sp>
        <p:nvSpPr>
          <p:cNvPr id="474" name="Google Shape;474;p46"/>
          <p:cNvSpPr txBox="1"/>
          <p:nvPr/>
        </p:nvSpPr>
        <p:spPr>
          <a:xfrm>
            <a:off x="430250" y="4417250"/>
            <a:ext cx="1693800" cy="3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Rounded Arch</a:t>
            </a:r>
            <a:endParaRPr sz="1200"/>
          </a:p>
        </p:txBody>
      </p:sp>
      <p:pic>
        <p:nvPicPr>
          <p:cNvPr id="475" name="Google Shape;475;p46"/>
          <p:cNvPicPr preferRelativeResize="0"/>
          <p:nvPr/>
        </p:nvPicPr>
        <p:blipFill rotWithShape="1">
          <a:blip r:embed="rId11">
            <a:alphaModFix/>
          </a:blip>
          <a:srcRect b="21389"/>
          <a:stretch/>
        </p:blipFill>
        <p:spPr>
          <a:xfrm>
            <a:off x="2244694" y="1400517"/>
            <a:ext cx="1322337" cy="1563076"/>
          </a:xfrm>
          <a:prstGeom prst="rect">
            <a:avLst/>
          </a:prstGeom>
          <a:noFill/>
          <a:ln>
            <a:noFill/>
          </a:ln>
        </p:spPr>
      </p:pic>
      <p:pic>
        <p:nvPicPr>
          <p:cNvPr id="476" name="Google Shape;476;p46"/>
          <p:cNvPicPr preferRelativeResize="0"/>
          <p:nvPr/>
        </p:nvPicPr>
        <p:blipFill rotWithShape="1">
          <a:blip r:embed="rId12">
            <a:alphaModFix/>
          </a:blip>
          <a:srcRect l="21930" r="19370" b="40380"/>
          <a:stretch/>
        </p:blipFill>
        <p:spPr>
          <a:xfrm>
            <a:off x="265950" y="1416125"/>
            <a:ext cx="1610476" cy="1436906"/>
          </a:xfrm>
          <a:prstGeom prst="rect">
            <a:avLst/>
          </a:prstGeom>
          <a:noFill/>
          <a:ln>
            <a:noFill/>
          </a:ln>
        </p:spPr>
      </p:pic>
      <p:pic>
        <p:nvPicPr>
          <p:cNvPr id="477" name="Google Shape;477;p46"/>
          <p:cNvPicPr preferRelativeResize="0"/>
          <p:nvPr/>
        </p:nvPicPr>
        <p:blipFill rotWithShape="1">
          <a:blip r:embed="rId8">
            <a:alphaModFix/>
          </a:blip>
          <a:srcRect l="255" t="27212" r="77932" b="10629"/>
          <a:stretch/>
        </p:blipFill>
        <p:spPr>
          <a:xfrm>
            <a:off x="6195725" y="3057025"/>
            <a:ext cx="994201" cy="1266792"/>
          </a:xfrm>
          <a:prstGeom prst="rect">
            <a:avLst/>
          </a:prstGeom>
          <a:noFill/>
          <a:ln>
            <a:noFill/>
          </a:ln>
        </p:spPr>
      </p:pic>
      <p:pic>
        <p:nvPicPr>
          <p:cNvPr id="478" name="Google Shape;478;p46"/>
          <p:cNvPicPr preferRelativeResize="0"/>
          <p:nvPr/>
        </p:nvPicPr>
        <p:blipFill rotWithShape="1">
          <a:blip r:embed="rId13">
            <a:alphaModFix/>
          </a:blip>
          <a:srcRect l="14794" t="10902" r="12398" b="17607"/>
          <a:stretch/>
        </p:blipFill>
        <p:spPr>
          <a:xfrm>
            <a:off x="376424" y="2984875"/>
            <a:ext cx="1356637" cy="1436900"/>
          </a:xfrm>
          <a:prstGeom prst="rect">
            <a:avLst/>
          </a:prstGeom>
          <a:noFill/>
          <a:ln>
            <a:noFill/>
          </a:ln>
        </p:spPr>
      </p:pic>
      <p:pic>
        <p:nvPicPr>
          <p:cNvPr id="479" name="Google Shape;479;p46"/>
          <p:cNvPicPr preferRelativeResize="0"/>
          <p:nvPr/>
        </p:nvPicPr>
        <p:blipFill>
          <a:blip r:embed="rId14">
            <a:alphaModFix/>
          </a:blip>
          <a:stretch>
            <a:fillRect/>
          </a:stretch>
        </p:blipFill>
        <p:spPr>
          <a:xfrm>
            <a:off x="2640600" y="145375"/>
            <a:ext cx="1931400" cy="1069829"/>
          </a:xfrm>
          <a:prstGeom prst="rect">
            <a:avLst/>
          </a:prstGeom>
          <a:noFill/>
          <a:ln>
            <a:noFill/>
          </a:ln>
        </p:spPr>
      </p:pic>
      <p:sp>
        <p:nvSpPr>
          <p:cNvPr id="480" name="Google Shape;480;p46"/>
          <p:cNvSpPr txBox="1"/>
          <p:nvPr/>
        </p:nvSpPr>
        <p:spPr>
          <a:xfrm>
            <a:off x="206950" y="294350"/>
            <a:ext cx="2344500" cy="103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There are many</a:t>
            </a:r>
            <a:endParaRPr b="1"/>
          </a:p>
          <a:p>
            <a:pPr marL="0" lvl="0" indent="0" algn="ctr" rtl="0">
              <a:spcBef>
                <a:spcPts val="0"/>
              </a:spcBef>
              <a:spcAft>
                <a:spcPts val="0"/>
              </a:spcAft>
              <a:buNone/>
            </a:pPr>
            <a:r>
              <a:rPr lang="en" b="1"/>
              <a:t>types of Islamic Arches with specific variations</a:t>
            </a:r>
            <a:endParaRPr b="1"/>
          </a:p>
        </p:txBody>
      </p:sp>
      <p:sp>
        <p:nvSpPr>
          <p:cNvPr id="481" name="Google Shape;481;p46"/>
          <p:cNvSpPr txBox="1"/>
          <p:nvPr/>
        </p:nvSpPr>
        <p:spPr>
          <a:xfrm>
            <a:off x="4637800" y="813300"/>
            <a:ext cx="4382400" cy="37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33BCF2"/>
                </a:solidFill>
              </a:rPr>
              <a:t>Besides the rounded arch,</a:t>
            </a:r>
            <a:r>
              <a:rPr lang="en" sz="1200">
                <a:solidFill>
                  <a:schemeClr val="dk1"/>
                </a:solidFill>
              </a:rPr>
              <a:t> label and sketch the others</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Google Shape;486;p47"/>
          <p:cNvPicPr preferRelativeResize="0"/>
          <p:nvPr/>
        </p:nvPicPr>
        <p:blipFill rotWithShape="1">
          <a:blip r:embed="rId3">
            <a:alphaModFix/>
          </a:blip>
          <a:srcRect l="23129" r="22228" b="38355"/>
          <a:stretch/>
        </p:blipFill>
        <p:spPr>
          <a:xfrm>
            <a:off x="417805" y="217700"/>
            <a:ext cx="1508876" cy="1120403"/>
          </a:xfrm>
          <a:prstGeom prst="rect">
            <a:avLst/>
          </a:prstGeom>
          <a:noFill/>
          <a:ln>
            <a:noFill/>
          </a:ln>
        </p:spPr>
      </p:pic>
      <p:pic>
        <p:nvPicPr>
          <p:cNvPr id="487" name="Google Shape;487;p47"/>
          <p:cNvPicPr preferRelativeResize="0"/>
          <p:nvPr/>
        </p:nvPicPr>
        <p:blipFill rotWithShape="1">
          <a:blip r:embed="rId4">
            <a:alphaModFix/>
          </a:blip>
          <a:srcRect t="71655" r="56043" b="18273"/>
          <a:stretch/>
        </p:blipFill>
        <p:spPr>
          <a:xfrm>
            <a:off x="1872675" y="95175"/>
            <a:ext cx="2715193" cy="858700"/>
          </a:xfrm>
          <a:prstGeom prst="rect">
            <a:avLst/>
          </a:prstGeom>
          <a:noFill/>
          <a:ln>
            <a:noFill/>
          </a:ln>
        </p:spPr>
      </p:pic>
      <p:pic>
        <p:nvPicPr>
          <p:cNvPr id="488" name="Google Shape;488;p47"/>
          <p:cNvPicPr preferRelativeResize="0"/>
          <p:nvPr/>
        </p:nvPicPr>
        <p:blipFill rotWithShape="1">
          <a:blip r:embed="rId5">
            <a:alphaModFix/>
          </a:blip>
          <a:srcRect l="4510" t="27568" r="62322" b="66421"/>
          <a:stretch/>
        </p:blipFill>
        <p:spPr>
          <a:xfrm>
            <a:off x="4572000" y="217688"/>
            <a:ext cx="4382326" cy="613651"/>
          </a:xfrm>
          <a:prstGeom prst="rect">
            <a:avLst/>
          </a:prstGeom>
          <a:noFill/>
          <a:ln>
            <a:noFill/>
          </a:ln>
        </p:spPr>
      </p:pic>
      <p:sp>
        <p:nvSpPr>
          <p:cNvPr id="489" name="Google Shape;489;p47"/>
          <p:cNvSpPr txBox="1"/>
          <p:nvPr/>
        </p:nvSpPr>
        <p:spPr>
          <a:xfrm>
            <a:off x="4571950" y="9101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490" name="Google Shape;490;p47"/>
          <p:cNvPicPr preferRelativeResize="0"/>
          <p:nvPr/>
        </p:nvPicPr>
        <p:blipFill>
          <a:blip r:embed="rId6">
            <a:alphaModFix/>
          </a:blip>
          <a:stretch>
            <a:fillRect/>
          </a:stretch>
        </p:blipFill>
        <p:spPr>
          <a:xfrm>
            <a:off x="6502071" y="910150"/>
            <a:ext cx="2397924" cy="1569551"/>
          </a:xfrm>
          <a:prstGeom prst="rect">
            <a:avLst/>
          </a:prstGeom>
          <a:noFill/>
          <a:ln>
            <a:noFill/>
          </a:ln>
        </p:spPr>
      </p:pic>
      <p:pic>
        <p:nvPicPr>
          <p:cNvPr id="491" name="Google Shape;491;p47"/>
          <p:cNvPicPr preferRelativeResize="0"/>
          <p:nvPr/>
        </p:nvPicPr>
        <p:blipFill>
          <a:blip r:embed="rId7">
            <a:alphaModFix/>
          </a:blip>
          <a:stretch>
            <a:fillRect/>
          </a:stretch>
        </p:blipFill>
        <p:spPr>
          <a:xfrm>
            <a:off x="5181762" y="910150"/>
            <a:ext cx="1226338" cy="1569549"/>
          </a:xfrm>
          <a:prstGeom prst="rect">
            <a:avLst/>
          </a:prstGeom>
          <a:noFill/>
          <a:ln>
            <a:noFill/>
          </a:ln>
        </p:spPr>
      </p:pic>
      <p:pic>
        <p:nvPicPr>
          <p:cNvPr id="492" name="Google Shape;492;p47"/>
          <p:cNvPicPr preferRelativeResize="0"/>
          <p:nvPr/>
        </p:nvPicPr>
        <p:blipFill>
          <a:blip r:embed="rId8">
            <a:alphaModFix/>
          </a:blip>
          <a:stretch>
            <a:fillRect/>
          </a:stretch>
        </p:blipFill>
        <p:spPr>
          <a:xfrm>
            <a:off x="5181750" y="2558497"/>
            <a:ext cx="1508875" cy="1005250"/>
          </a:xfrm>
          <a:prstGeom prst="rect">
            <a:avLst/>
          </a:prstGeom>
          <a:noFill/>
          <a:ln>
            <a:noFill/>
          </a:ln>
        </p:spPr>
      </p:pic>
      <p:pic>
        <p:nvPicPr>
          <p:cNvPr id="493" name="Google Shape;493;p47"/>
          <p:cNvPicPr preferRelativeResize="0"/>
          <p:nvPr/>
        </p:nvPicPr>
        <p:blipFill>
          <a:blip r:embed="rId9">
            <a:alphaModFix/>
          </a:blip>
          <a:stretch>
            <a:fillRect/>
          </a:stretch>
        </p:blipFill>
        <p:spPr>
          <a:xfrm>
            <a:off x="6740175" y="2558500"/>
            <a:ext cx="2159826" cy="1445632"/>
          </a:xfrm>
          <a:prstGeom prst="rect">
            <a:avLst/>
          </a:prstGeom>
          <a:noFill/>
          <a:ln>
            <a:noFill/>
          </a:ln>
        </p:spPr>
      </p:pic>
      <p:sp>
        <p:nvSpPr>
          <p:cNvPr id="494" name="Google Shape;494;p47"/>
          <p:cNvSpPr txBox="1"/>
          <p:nvPr/>
        </p:nvSpPr>
        <p:spPr>
          <a:xfrm>
            <a:off x="293050" y="1294550"/>
            <a:ext cx="4620300" cy="377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highlight>
                  <a:srgbClr val="FFFFFF"/>
                </a:highlight>
              </a:rPr>
              <a:t>sacred stone. T</a:t>
            </a:r>
            <a:r>
              <a:rPr lang="en" sz="1000"/>
              <a:t>he oldest Islamic monument that stands today.</a:t>
            </a:r>
            <a:r>
              <a:rPr lang="en" sz="1000">
                <a:highlight>
                  <a:srgbClr val="FFFFFF"/>
                </a:highlight>
              </a:rPr>
              <a:t> </a:t>
            </a:r>
            <a:r>
              <a:rPr lang="en" sz="1000"/>
              <a:t>It was erected by the Muslim ruler Abd el-Malik in 688-691.</a:t>
            </a:r>
            <a:endParaRPr sz="1000"/>
          </a:p>
          <a:p>
            <a:pPr marL="0" lvl="0" indent="0" algn="l" rtl="0">
              <a:lnSpc>
                <a:spcPct val="100000"/>
              </a:lnSpc>
              <a:spcBef>
                <a:spcPts val="1200"/>
              </a:spcBef>
              <a:spcAft>
                <a:spcPts val="0"/>
              </a:spcAft>
              <a:buClr>
                <a:schemeClr val="dk1"/>
              </a:buClr>
              <a:buSzPts val="1100"/>
              <a:buFont typeface="Arial"/>
              <a:buNone/>
            </a:pPr>
            <a:r>
              <a:rPr lang="en" sz="1000"/>
              <a:t>The rock over which the shrine was built is sacred to Muslims, Jews and Christians. The Prophet Muhammad, founder of Islam, is traditionally believed to have ascended into heaven from the site. In the Judeo/Christian tradition it is here that Abraham, the progenitor and first patriarch of the Hebrew people, is said to have prepared to sacrifice his son Isaac.</a:t>
            </a:r>
            <a:endParaRPr sz="1000"/>
          </a:p>
          <a:p>
            <a:pPr marL="0" lvl="0" indent="0" algn="l" rtl="0">
              <a:lnSpc>
                <a:spcPct val="100000"/>
              </a:lnSpc>
              <a:spcBef>
                <a:spcPts val="1200"/>
              </a:spcBef>
              <a:spcAft>
                <a:spcPts val="0"/>
              </a:spcAft>
              <a:buNone/>
            </a:pPr>
            <a:r>
              <a:rPr lang="en" sz="1000"/>
              <a:t>The Dome’s structure and ornamentation are rooted in the Byzantine architectural tradition, yet its construction in the 7th century represents an early stage in the emergence of a distinct Islamic visual style. </a:t>
            </a:r>
            <a:r>
              <a:rPr lang="en" sz="1000">
                <a:highlight>
                  <a:srgbClr val="FFFFFF"/>
                </a:highlight>
              </a:rPr>
              <a:t>The outer walls also form an octagon. Arabic religious inscriptions run around the octagonal arcade. The columns supporting the inner octagon and the center circle are of different sizes; they were recycled from previous structures. The crosses on some show them to have been taken from churches.</a:t>
            </a:r>
            <a:endParaRPr sz="1000">
              <a:highlight>
                <a:srgbClr val="FFFFFF"/>
              </a:highlight>
            </a:endParaRPr>
          </a:p>
          <a:p>
            <a:pPr marL="0" lvl="0" indent="0" algn="l" rtl="0">
              <a:lnSpc>
                <a:spcPct val="100000"/>
              </a:lnSpc>
              <a:spcBef>
                <a:spcPts val="1200"/>
              </a:spcBef>
              <a:spcAft>
                <a:spcPts val="1200"/>
              </a:spcAft>
              <a:buNone/>
            </a:pPr>
            <a:r>
              <a:rPr lang="en" sz="1000">
                <a:highlight>
                  <a:srgbClr val="FFFFFF"/>
                </a:highlight>
              </a:rPr>
              <a:t>The dome is topped by a full moon decoration which evokes the familiar crescent moon symbol of Islam. It is aligned so that if you could look through it, you would be looking straight towards Mecca.The great golden dome that crowns the Dome of the Rock was originally made of gold, but was replaced with copper and then aluminum. The aluminum is now covered with gold leaf, a donation from the late King Hussein of </a:t>
            </a:r>
            <a:r>
              <a:rPr lang="en" sz="1000">
                <a:highlight>
                  <a:srgbClr val="FFFFFF"/>
                </a:highlight>
                <a:uFill>
                  <a:noFill/>
                </a:uFill>
                <a:hlinkClick r:id="rId10"/>
              </a:rPr>
              <a:t>Jordan</a:t>
            </a:r>
            <a:r>
              <a:rPr lang="en" sz="1000"/>
              <a:t>.</a:t>
            </a:r>
            <a:endParaRPr sz="1000"/>
          </a:p>
        </p:txBody>
      </p:sp>
      <p:pic>
        <p:nvPicPr>
          <p:cNvPr id="495" name="Google Shape;495;p47"/>
          <p:cNvPicPr preferRelativeResize="0"/>
          <p:nvPr/>
        </p:nvPicPr>
        <p:blipFill>
          <a:blip r:embed="rId11">
            <a:alphaModFix/>
          </a:blip>
          <a:stretch>
            <a:fillRect/>
          </a:stretch>
        </p:blipFill>
        <p:spPr>
          <a:xfrm>
            <a:off x="5186649" y="3642550"/>
            <a:ext cx="1124815" cy="1445624"/>
          </a:xfrm>
          <a:prstGeom prst="rect">
            <a:avLst/>
          </a:prstGeom>
          <a:noFill/>
          <a:ln>
            <a:noFill/>
          </a:ln>
        </p:spPr>
      </p:pic>
      <p:sp>
        <p:nvSpPr>
          <p:cNvPr id="496" name="Google Shape;496;p47"/>
          <p:cNvSpPr txBox="1"/>
          <p:nvPr/>
        </p:nvSpPr>
        <p:spPr>
          <a:xfrm>
            <a:off x="6408100" y="4128975"/>
            <a:ext cx="2459400" cy="85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707070"/>
                </a:solidFill>
                <a:highlight>
                  <a:srgbClr val="FFFFFF"/>
                </a:highlight>
                <a:latin typeface="Roboto"/>
                <a:ea typeface="Roboto"/>
                <a:cs typeface="Roboto"/>
                <a:sym typeface="Roboto"/>
              </a:rPr>
              <a:t>The Dome of the Rock has been called</a:t>
            </a:r>
            <a:r>
              <a:rPr lang="en" sz="1200">
                <a:solidFill>
                  <a:srgbClr val="707070"/>
                </a:solidFill>
                <a:highlight>
                  <a:srgbClr val="FFFFFF"/>
                </a:highlight>
                <a:latin typeface="Roboto"/>
                <a:ea typeface="Roboto"/>
                <a:cs typeface="Roboto"/>
                <a:sym typeface="Roboto"/>
              </a:rPr>
              <a:t> </a:t>
            </a:r>
            <a:r>
              <a:rPr lang="en" sz="1600" b="1">
                <a:solidFill>
                  <a:srgbClr val="707070"/>
                </a:solidFill>
                <a:highlight>
                  <a:srgbClr val="FFFFFF"/>
                </a:highlight>
                <a:latin typeface="Roboto"/>
                <a:ea typeface="Roboto"/>
                <a:cs typeface="Roboto"/>
                <a:sym typeface="Roboto"/>
              </a:rPr>
              <a:t>“Jerusalem’s most recognizable landmark”.</a:t>
            </a:r>
            <a:endParaRPr sz="1600" b="1"/>
          </a:p>
        </p:txBody>
      </p:sp>
      <p:sp>
        <p:nvSpPr>
          <p:cNvPr id="497" name="Google Shape;497;p47"/>
          <p:cNvSpPr txBox="1"/>
          <p:nvPr/>
        </p:nvSpPr>
        <p:spPr>
          <a:xfrm>
            <a:off x="1872675" y="831350"/>
            <a:ext cx="2964900" cy="39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500"/>
              </a:spcAft>
              <a:buClr>
                <a:schemeClr val="dk1"/>
              </a:buClr>
              <a:buSzPts val="1100"/>
              <a:buFont typeface="Arial"/>
              <a:buNone/>
            </a:pPr>
            <a:r>
              <a:rPr lang="en" sz="1000">
                <a:solidFill>
                  <a:schemeClr val="dk1"/>
                </a:solidFill>
              </a:rPr>
              <a:t>The Dome of the Rock is a shrine located on the Temple Mount in the Old City of Jerusalem. It is </a:t>
            </a:r>
            <a:r>
              <a:rPr lang="en" sz="1000">
                <a:solidFill>
                  <a:schemeClr val="dk1"/>
                </a:solidFill>
                <a:highlight>
                  <a:srgbClr val="FFFFFF"/>
                </a:highlight>
              </a:rPr>
              <a:t>not a mosque, but a Muslim shrine built  over a</a:t>
            </a:r>
            <a:endParaRPr sz="1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pic>
        <p:nvPicPr>
          <p:cNvPr id="502" name="Google Shape;502;p48"/>
          <p:cNvPicPr preferRelativeResize="0"/>
          <p:nvPr/>
        </p:nvPicPr>
        <p:blipFill>
          <a:blip r:embed="rId3">
            <a:alphaModFix/>
          </a:blip>
          <a:stretch>
            <a:fillRect/>
          </a:stretch>
        </p:blipFill>
        <p:spPr>
          <a:xfrm>
            <a:off x="871575" y="953875"/>
            <a:ext cx="4080076" cy="4080076"/>
          </a:xfrm>
          <a:prstGeom prst="rect">
            <a:avLst/>
          </a:prstGeom>
          <a:noFill/>
          <a:ln>
            <a:noFill/>
          </a:ln>
        </p:spPr>
      </p:pic>
      <p:pic>
        <p:nvPicPr>
          <p:cNvPr id="503" name="Google Shape;503;p48"/>
          <p:cNvPicPr preferRelativeResize="0"/>
          <p:nvPr/>
        </p:nvPicPr>
        <p:blipFill rotWithShape="1">
          <a:blip r:embed="rId4">
            <a:alphaModFix/>
          </a:blip>
          <a:srcRect l="23129" r="22228" b="38355"/>
          <a:stretch/>
        </p:blipFill>
        <p:spPr>
          <a:xfrm>
            <a:off x="417805" y="217700"/>
            <a:ext cx="1508876" cy="1120403"/>
          </a:xfrm>
          <a:prstGeom prst="rect">
            <a:avLst/>
          </a:prstGeom>
          <a:noFill/>
          <a:ln>
            <a:noFill/>
          </a:ln>
        </p:spPr>
      </p:pic>
      <p:pic>
        <p:nvPicPr>
          <p:cNvPr id="504" name="Google Shape;504;p48"/>
          <p:cNvPicPr preferRelativeResize="0"/>
          <p:nvPr/>
        </p:nvPicPr>
        <p:blipFill rotWithShape="1">
          <a:blip r:embed="rId5">
            <a:alphaModFix/>
          </a:blip>
          <a:srcRect t="71655" r="56043" b="18273"/>
          <a:stretch/>
        </p:blipFill>
        <p:spPr>
          <a:xfrm>
            <a:off x="1872675" y="95175"/>
            <a:ext cx="2715193" cy="858700"/>
          </a:xfrm>
          <a:prstGeom prst="rect">
            <a:avLst/>
          </a:prstGeom>
          <a:noFill/>
          <a:ln>
            <a:noFill/>
          </a:ln>
        </p:spPr>
      </p:pic>
      <p:pic>
        <p:nvPicPr>
          <p:cNvPr id="505" name="Google Shape;505;p48"/>
          <p:cNvPicPr preferRelativeResize="0"/>
          <p:nvPr/>
        </p:nvPicPr>
        <p:blipFill rotWithShape="1">
          <a:blip r:embed="rId6">
            <a:alphaModFix/>
          </a:blip>
          <a:srcRect l="4510" t="27568" r="62322" b="66421"/>
          <a:stretch/>
        </p:blipFill>
        <p:spPr>
          <a:xfrm>
            <a:off x="4572000" y="217688"/>
            <a:ext cx="4382326" cy="613651"/>
          </a:xfrm>
          <a:prstGeom prst="rect">
            <a:avLst/>
          </a:prstGeom>
          <a:noFill/>
          <a:ln>
            <a:noFill/>
          </a:ln>
        </p:spPr>
      </p:pic>
      <p:pic>
        <p:nvPicPr>
          <p:cNvPr id="506" name="Google Shape;506;p48"/>
          <p:cNvPicPr preferRelativeResize="0"/>
          <p:nvPr/>
        </p:nvPicPr>
        <p:blipFill rotWithShape="1">
          <a:blip r:embed="rId7">
            <a:alphaModFix/>
          </a:blip>
          <a:srcRect l="18007" t="12318" r="16654" b="10449"/>
          <a:stretch/>
        </p:blipFill>
        <p:spPr>
          <a:xfrm rot="124577">
            <a:off x="1908768" y="2188431"/>
            <a:ext cx="1427939" cy="2018340"/>
          </a:xfrm>
          <a:prstGeom prst="rect">
            <a:avLst/>
          </a:prstGeom>
          <a:noFill/>
          <a:ln>
            <a:noFill/>
          </a:ln>
        </p:spPr>
      </p:pic>
      <p:pic>
        <p:nvPicPr>
          <p:cNvPr id="507" name="Google Shape;507;p48"/>
          <p:cNvPicPr preferRelativeResize="0"/>
          <p:nvPr/>
        </p:nvPicPr>
        <p:blipFill>
          <a:blip r:embed="rId8">
            <a:alphaModFix/>
          </a:blip>
          <a:stretch>
            <a:fillRect/>
          </a:stretch>
        </p:blipFill>
        <p:spPr>
          <a:xfrm>
            <a:off x="4884626" y="1338089"/>
            <a:ext cx="3887551" cy="26170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pic>
        <p:nvPicPr>
          <p:cNvPr id="512" name="Google Shape;512;p49"/>
          <p:cNvPicPr preferRelativeResize="0"/>
          <p:nvPr/>
        </p:nvPicPr>
        <p:blipFill rotWithShape="1">
          <a:blip r:embed="rId3">
            <a:alphaModFix/>
          </a:blip>
          <a:srcRect l="42832" t="34706" r="37183" b="55532"/>
          <a:stretch/>
        </p:blipFill>
        <p:spPr>
          <a:xfrm>
            <a:off x="1921450" y="82450"/>
            <a:ext cx="2647974" cy="999450"/>
          </a:xfrm>
          <a:prstGeom prst="rect">
            <a:avLst/>
          </a:prstGeom>
          <a:noFill/>
          <a:ln>
            <a:noFill/>
          </a:ln>
        </p:spPr>
      </p:pic>
      <p:pic>
        <p:nvPicPr>
          <p:cNvPr id="513" name="Google Shape;513;p49"/>
          <p:cNvPicPr preferRelativeResize="0"/>
          <p:nvPr/>
        </p:nvPicPr>
        <p:blipFill rotWithShape="1">
          <a:blip r:embed="rId4">
            <a:alphaModFix/>
          </a:blip>
          <a:srcRect l="4510" t="37657" r="62322" b="56332"/>
          <a:stretch/>
        </p:blipFill>
        <p:spPr>
          <a:xfrm>
            <a:off x="4572000" y="234852"/>
            <a:ext cx="4382326" cy="613651"/>
          </a:xfrm>
          <a:prstGeom prst="rect">
            <a:avLst/>
          </a:prstGeom>
          <a:noFill/>
          <a:ln>
            <a:noFill/>
          </a:ln>
        </p:spPr>
      </p:pic>
      <p:sp>
        <p:nvSpPr>
          <p:cNvPr id="514" name="Google Shape;514;p49"/>
          <p:cNvSpPr txBox="1"/>
          <p:nvPr/>
        </p:nvSpPr>
        <p:spPr>
          <a:xfrm>
            <a:off x="4571950" y="9101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515" name="Google Shape;515;p49"/>
          <p:cNvPicPr preferRelativeResize="0"/>
          <p:nvPr/>
        </p:nvPicPr>
        <p:blipFill rotWithShape="1">
          <a:blip r:embed="rId5">
            <a:alphaModFix/>
          </a:blip>
          <a:srcRect l="28479"/>
          <a:stretch/>
        </p:blipFill>
        <p:spPr>
          <a:xfrm rot="-5400000">
            <a:off x="-740906" y="1894625"/>
            <a:ext cx="4107255" cy="2138325"/>
          </a:xfrm>
          <a:prstGeom prst="rect">
            <a:avLst/>
          </a:prstGeom>
          <a:noFill/>
          <a:ln>
            <a:noFill/>
          </a:ln>
        </p:spPr>
      </p:pic>
      <p:pic>
        <p:nvPicPr>
          <p:cNvPr id="516" name="Google Shape;516;p49"/>
          <p:cNvPicPr preferRelativeResize="0"/>
          <p:nvPr/>
        </p:nvPicPr>
        <p:blipFill>
          <a:blip r:embed="rId6">
            <a:alphaModFix/>
          </a:blip>
          <a:stretch>
            <a:fillRect/>
          </a:stretch>
        </p:blipFill>
        <p:spPr>
          <a:xfrm>
            <a:off x="5460732" y="3072825"/>
            <a:ext cx="3493618" cy="1965175"/>
          </a:xfrm>
          <a:prstGeom prst="rect">
            <a:avLst/>
          </a:prstGeom>
          <a:noFill/>
          <a:ln>
            <a:noFill/>
          </a:ln>
        </p:spPr>
      </p:pic>
      <p:pic>
        <p:nvPicPr>
          <p:cNvPr id="517" name="Google Shape;517;p49"/>
          <p:cNvPicPr preferRelativeResize="0"/>
          <p:nvPr/>
        </p:nvPicPr>
        <p:blipFill>
          <a:blip r:embed="rId7">
            <a:alphaModFix/>
          </a:blip>
          <a:stretch>
            <a:fillRect/>
          </a:stretch>
        </p:blipFill>
        <p:spPr>
          <a:xfrm>
            <a:off x="2752376" y="3072825"/>
            <a:ext cx="2227999" cy="1965176"/>
          </a:xfrm>
          <a:prstGeom prst="rect">
            <a:avLst/>
          </a:prstGeom>
          <a:noFill/>
          <a:ln>
            <a:noFill/>
          </a:ln>
        </p:spPr>
      </p:pic>
      <p:sp>
        <p:nvSpPr>
          <p:cNvPr id="518" name="Google Shape;518;p49"/>
          <p:cNvSpPr txBox="1"/>
          <p:nvPr/>
        </p:nvSpPr>
        <p:spPr>
          <a:xfrm>
            <a:off x="2702863" y="972125"/>
            <a:ext cx="2947200" cy="19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Islamic geometric patterns are included throughout architectural plans. They can be seen on floors, walls, and ceilings.</a:t>
            </a:r>
            <a:endParaRPr/>
          </a:p>
          <a:p>
            <a:pPr marL="0" lvl="0" indent="0" algn="l" rtl="0">
              <a:spcBef>
                <a:spcPts val="0"/>
              </a:spcBef>
              <a:spcAft>
                <a:spcPts val="0"/>
              </a:spcAft>
              <a:buNone/>
            </a:pPr>
            <a:endParaRPr/>
          </a:p>
          <a:p>
            <a:pPr marL="0" lvl="0" indent="0" algn="l" rtl="0">
              <a:spcBef>
                <a:spcPts val="0"/>
              </a:spcBef>
              <a:spcAft>
                <a:spcPts val="0"/>
              </a:spcAft>
              <a:buNone/>
            </a:pPr>
            <a:r>
              <a:rPr lang="en"/>
              <a:t>Using these images as your inspirations, sketch an Islamic-inspired pattern.</a:t>
            </a:r>
            <a:endParaRPr/>
          </a:p>
        </p:txBody>
      </p:sp>
      <p:pic>
        <p:nvPicPr>
          <p:cNvPr id="519" name="Google Shape;519;p49"/>
          <p:cNvPicPr preferRelativeResize="0"/>
          <p:nvPr/>
        </p:nvPicPr>
        <p:blipFill rotWithShape="1">
          <a:blip r:embed="rId8">
            <a:alphaModFix/>
          </a:blip>
          <a:srcRect l="3068" t="5745" r="2529" b="3920"/>
          <a:stretch/>
        </p:blipFill>
        <p:spPr>
          <a:xfrm rot="-5400000">
            <a:off x="6478326" y="461302"/>
            <a:ext cx="1965175" cy="2986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p50"/>
          <p:cNvPicPr preferRelativeResize="0"/>
          <p:nvPr/>
        </p:nvPicPr>
        <p:blipFill rotWithShape="1">
          <a:blip r:embed="rId3">
            <a:alphaModFix/>
          </a:blip>
          <a:srcRect l="4510" t="47313" r="62322" b="46115"/>
          <a:stretch/>
        </p:blipFill>
        <p:spPr>
          <a:xfrm>
            <a:off x="4572000" y="223200"/>
            <a:ext cx="4382326" cy="660676"/>
          </a:xfrm>
          <a:prstGeom prst="rect">
            <a:avLst/>
          </a:prstGeom>
          <a:noFill/>
          <a:ln>
            <a:noFill/>
          </a:ln>
        </p:spPr>
      </p:pic>
      <p:pic>
        <p:nvPicPr>
          <p:cNvPr id="525" name="Google Shape;525;p50"/>
          <p:cNvPicPr preferRelativeResize="0"/>
          <p:nvPr/>
        </p:nvPicPr>
        <p:blipFill rotWithShape="1">
          <a:blip r:embed="rId4">
            <a:alphaModFix/>
          </a:blip>
          <a:srcRect l="4443" t="47718" r="58680" b="41217"/>
          <a:stretch/>
        </p:blipFill>
        <p:spPr>
          <a:xfrm>
            <a:off x="365500" y="163226"/>
            <a:ext cx="4030249" cy="934326"/>
          </a:xfrm>
          <a:prstGeom prst="rect">
            <a:avLst/>
          </a:prstGeom>
          <a:noFill/>
          <a:ln>
            <a:noFill/>
          </a:ln>
        </p:spPr>
      </p:pic>
      <p:sp>
        <p:nvSpPr>
          <p:cNvPr id="526" name="Google Shape;526;p50"/>
          <p:cNvSpPr txBox="1"/>
          <p:nvPr/>
        </p:nvSpPr>
        <p:spPr>
          <a:xfrm>
            <a:off x="2055725" y="1798325"/>
            <a:ext cx="4591800" cy="796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t>“Endure until you succeed.”</a:t>
            </a:r>
            <a:endParaRPr sz="2200"/>
          </a:p>
          <a:p>
            <a:pPr marL="0" lvl="0" indent="0" algn="ctr" rtl="0">
              <a:spcBef>
                <a:spcPts val="0"/>
              </a:spcBef>
              <a:spcAft>
                <a:spcPts val="0"/>
              </a:spcAft>
              <a:buNone/>
            </a:pPr>
            <a:r>
              <a:rPr lang="en" sz="2200"/>
              <a:t>Imam Ahi</a:t>
            </a:r>
            <a:endParaRPr sz="2200"/>
          </a:p>
        </p:txBody>
      </p:sp>
      <p:sp>
        <p:nvSpPr>
          <p:cNvPr id="527" name="Google Shape;527;p50"/>
          <p:cNvSpPr txBox="1"/>
          <p:nvPr/>
        </p:nvSpPr>
        <p:spPr>
          <a:xfrm>
            <a:off x="753750" y="3458925"/>
            <a:ext cx="7636500" cy="93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latin typeface="Roboto"/>
                <a:ea typeface="Roboto"/>
                <a:cs typeface="Roboto"/>
                <a:sym typeface="Roboto"/>
              </a:rPr>
              <a:t>"Let your good deeds be like rain. Drop a little everywhere." </a:t>
            </a:r>
            <a:endParaRPr sz="2200">
              <a:latin typeface="Roboto"/>
              <a:ea typeface="Roboto"/>
              <a:cs typeface="Roboto"/>
              <a:sym typeface="Roboto"/>
            </a:endParaRPr>
          </a:p>
          <a:p>
            <a:pPr marL="0" lvl="0" indent="0" algn="ctr" rtl="0">
              <a:spcBef>
                <a:spcPts val="0"/>
              </a:spcBef>
              <a:spcAft>
                <a:spcPts val="0"/>
              </a:spcAft>
              <a:buNone/>
            </a:pPr>
            <a:r>
              <a:rPr lang="en" sz="2200">
                <a:latin typeface="Roboto"/>
                <a:ea typeface="Roboto"/>
                <a:cs typeface="Roboto"/>
                <a:sym typeface="Roboto"/>
              </a:rPr>
              <a:t>- Abdelilah al Albanee</a:t>
            </a:r>
            <a:endParaRPr sz="2200"/>
          </a:p>
        </p:txBody>
      </p:sp>
      <p:sp>
        <p:nvSpPr>
          <p:cNvPr id="528" name="Google Shape;528;p50"/>
          <p:cNvSpPr txBox="1"/>
          <p:nvPr/>
        </p:nvSpPr>
        <p:spPr>
          <a:xfrm>
            <a:off x="409650" y="1257275"/>
            <a:ext cx="8324700" cy="4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Applying Elements and Principles of Art, rewrite one of the quotes below in an artistic manner.</a:t>
            </a:r>
            <a:endParaRPr/>
          </a:p>
        </p:txBody>
      </p:sp>
      <p:pic>
        <p:nvPicPr>
          <p:cNvPr id="529" name="Google Shape;529;p50"/>
          <p:cNvPicPr preferRelativeResize="0"/>
          <p:nvPr/>
        </p:nvPicPr>
        <p:blipFill>
          <a:blip r:embed="rId5">
            <a:alphaModFix/>
          </a:blip>
          <a:stretch>
            <a:fillRect/>
          </a:stretch>
        </p:blipFill>
        <p:spPr>
          <a:xfrm>
            <a:off x="3865867" y="2619758"/>
            <a:ext cx="819100" cy="9131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p51"/>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35" name="Google Shape;535;p51"/>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36" name="Google Shape;536;p51"/>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17</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12D44595-B271-1F2D-5445-D1A6B4793DE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3322</Words>
  <Application>Microsoft Macintosh PowerPoint</Application>
  <PresentationFormat>On-screen Show (16:9)</PresentationFormat>
  <Paragraphs>157</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Bree Serif</vt:lpstr>
      <vt:lpstr>Economica</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2024-06-28T03:13:17Z</dcterms:modified>
</cp:coreProperties>
</file>