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5143500" type="screen16x9"/>
  <p:notesSz cx="6858000" cy="9144000"/>
  <p:embeddedFontLst>
    <p:embeddedFont>
      <p:font typeface="Bree Serif" panose="02000503040000020004" pitchFamily="2" charset="77"/>
      <p:regular r:id="rId28"/>
    </p:embeddedFont>
    <p:embeddedFont>
      <p:font typeface="Economica" panose="02000506040000020004" pitchFamily="2" charset="77"/>
      <p:regular r:id="rId29"/>
      <p:bold r:id="rId30"/>
      <p:italic r:id="rId31"/>
      <p:boldItalic r:id="rId32"/>
    </p:embeddedFont>
    <p:embeddedFont>
      <p:font typeface="Georgia" panose="02040502050405020303" pitchFamily="18" charset="0"/>
      <p:regular r:id="rId33"/>
      <p:bold r:id="rId34"/>
      <p:italic r:id="rId35"/>
      <p:boldItalic r:id="rId36"/>
    </p:embeddedFont>
    <p:embeddedFont>
      <p:font typeface="Open Sans" panose="020B0606030504020204" pitchFamily="34" charset="0"/>
      <p:regular r:id="rId37"/>
      <p:bold r:id="rId38"/>
      <p:italic r:id="rId39"/>
      <p:boldItalic r:id="rId40"/>
    </p:embeddedFont>
    <p:embeddedFont>
      <p:font typeface="Roboto" panose="02000000000000000000" pitchFamily="2" charset="0"/>
      <p:regular r:id="rId41"/>
      <p:bold r:id="rId42"/>
      <p:italic r:id="rId43"/>
      <p:boldItalic r:id="rId44"/>
    </p:embeddedFont>
    <p:embeddedFont>
      <p:font typeface="Verdana" panose="020B0604030504040204" pitchFamily="34"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font" Target="fonts/font21.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0" Type="http://schemas.openxmlformats.org/officeDocument/2006/relationships/slide" Target="slides/slide19.xml"/><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flickr.com/photos/24364447@N05/13585821755"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www.all-art.org/Architecture/9-3.htm"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bigworldtale.com/world-news/flock-3000-origami-doves-salisbury-cathedral-bringing-hope/"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www.youtube.com/watch?time_continue=19&amp;v=YajnsShr1lA" TargetMode="External"/><Relationship Id="rId5" Type="http://schemas.openxmlformats.org/officeDocument/2006/relationships/hyperlink" Target="https://youtu.be/YajnsShr1lA" TargetMode="External"/><Relationship Id="rId4" Type="http://schemas.openxmlformats.org/officeDocument/2006/relationships/hyperlink" Target="https://www.instructables.com/id/Origami-Peace-Dove/"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instructables.com/id/Origami-Peace-Dove/"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s://www.youtube.com/watch?time_continue=19&amp;v=YajnsShr1lA" TargetMode="External"/><Relationship Id="rId4" Type="http://schemas.openxmlformats.org/officeDocument/2006/relationships/hyperlink" Target="https://youtu.be/YajnsShr1lA"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mymodernmet.com/fresco-definition/"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mymodernmet.com/fresco-definition/2/"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smarthistory.org/virgin-jeanne-devreux/"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westminster-abbey.org/abbey-commemorations/royals/henry-vii-and-elizabeth-of-york"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khanacademy.org/humanities/ap-art-history/early-europe-and-colonial-americas/medieval-europe-islamic-world/a/blanche-of-castile-and-king-louis-ix-of-france"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artandtheology.org/2018/07/14/the-psalter-of-blanche-of-castile/"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travelingintuscany.com/art/cimabue.ht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thoughtco.com/giotto-di-bondone-1788908"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italian-renaissance-art.com/Cimabue.html"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khanacademy.org/humanities/renaissance-reformation/late-gothic-italy/florence-late-gothic/v/cimabue-s-santa-trinita-madonna-giotto-s-ognissanti-madonna"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visual-arts-cork.com/history-of-art/romanesque-art.htm"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metmuseum.org/toah/works-of-art/2000.486/" TargetMode="External"/><Relationship Id="rId5" Type="http://schemas.openxmlformats.org/officeDocument/2006/relationships/hyperlink" Target="http://www.arthistory.net/medieval-art/" TargetMode="External"/><Relationship Id="rId4" Type="http://schemas.openxmlformats.org/officeDocument/2006/relationships/hyperlink" Target="https://www.khanacademy.org/humanities/medieval-world/romanesque1/a/a-beginners-guide-to-romanesque-art"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study.com/academy/lesson/early-medieval-art-architecture-characteristics-techniques-famous-works.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arthistory.net/celtic-art/"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bookriot.com/2016/02/03/10-things-know-lindisfarne-gospel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smore.com/gnjz-the-lindisfarne-gospels"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khanacademy.org/partner-content/getty-museum/getty-manuscripts/a/what-is-an-illuminated-manuscript"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faber-castell.com/tutorials/Artists/handlettering-illuminated-lettering"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brandirish.wordpress.com/2014/05/21/tis-true-fascinating-facts-about-the-book-of-kell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5ded24dbb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5ded24dbb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5e07f88e9a_0_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5e07f88e9a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https://www.flickr.com/photos/24364447@N05/13585821755</a:t>
            </a:r>
            <a:endParaRPr/>
          </a:p>
          <a:p>
            <a:pPr marL="0" lvl="0" indent="0" algn="l" rtl="0">
              <a:spcBef>
                <a:spcPts val="0"/>
              </a:spcBef>
              <a:spcAft>
                <a:spcPts val="0"/>
              </a:spcAft>
              <a:buNone/>
            </a:pPr>
            <a:r>
              <a:rPr lang="en" u="sng">
                <a:solidFill>
                  <a:schemeClr val="hlink"/>
                </a:solidFill>
                <a:hlinkClick r:id="rId4"/>
              </a:rPr>
              <a:t>http://www.all-art.org/Architecture/9-3.htm</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5e657bb5b9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5e657bb5b9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5e657bb5b9_0_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5e657bb5b9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5e657bb5b9_0_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5e657bb5b9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5e657bb5b9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5e657bb5b9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5e657bb5b9_0_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5e657bb5b9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5e07f88e9a_0_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5e07f88e9a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http://bigworldtale.com/world-news/flock-3000-origami-doves-salisbury-cathedral-bringing-hope/</a:t>
            </a:r>
            <a:endParaRPr/>
          </a:p>
          <a:p>
            <a:pPr marL="0" lvl="0" indent="0" algn="l" rtl="0">
              <a:spcBef>
                <a:spcPts val="0"/>
              </a:spcBef>
              <a:spcAft>
                <a:spcPts val="0"/>
              </a:spcAft>
              <a:buClr>
                <a:schemeClr val="dk1"/>
              </a:buClr>
              <a:buSzPts val="1100"/>
              <a:buFont typeface="Arial"/>
              <a:buNone/>
            </a:pPr>
            <a:r>
              <a:rPr lang="en" u="sng">
                <a:solidFill>
                  <a:schemeClr val="accent5"/>
                </a:solidFill>
                <a:hlinkClick r:id="rId4">
                  <a:extLst>
                    <a:ext uri="{A12FA001-AC4F-418D-AE19-62706E023703}">
                      <ahyp:hlinkClr xmlns:ahyp="http://schemas.microsoft.com/office/drawing/2018/hyperlinkcolor" val="tx"/>
                    </a:ext>
                  </a:extLst>
                </a:hlinkClick>
              </a:rPr>
              <a:t>https://www.instructables.com/id/Origami-Peace-Dove/</a:t>
            </a:r>
            <a:endParaRPr>
              <a:solidFill>
                <a:schemeClr val="dk1"/>
              </a:solidFill>
            </a:endParaRPr>
          </a:p>
          <a:p>
            <a:pPr marL="0" lvl="0" indent="0" algn="ctr" rtl="0">
              <a:lnSpc>
                <a:spcPct val="115000"/>
              </a:lnSpc>
              <a:spcBef>
                <a:spcPts val="2800"/>
              </a:spcBef>
              <a:spcAft>
                <a:spcPts val="0"/>
              </a:spcAft>
              <a:buClr>
                <a:schemeClr val="dk1"/>
              </a:buClr>
              <a:buSzPts val="1100"/>
              <a:buFont typeface="Arial"/>
              <a:buNone/>
            </a:pPr>
            <a:r>
              <a:rPr lang="en" sz="1800" u="sng">
                <a:solidFill>
                  <a:srgbClr val="FFFFFF"/>
                </a:solidFill>
                <a:latin typeface="Roboto"/>
                <a:ea typeface="Roboto"/>
                <a:cs typeface="Roboto"/>
                <a:sym typeface="Roboto"/>
                <a:hlinkClick r:id="rId5">
                  <a:extLst>
                    <a:ext uri="{A12FA001-AC4F-418D-AE19-62706E023703}">
                      <ahyp:hlinkClr xmlns:ahyp="http://schemas.microsoft.com/office/drawing/2018/hyperlinkcolor" val="tx"/>
                    </a:ext>
                  </a:extLst>
                </a:hlinkClick>
              </a:rPr>
              <a:t>https://youtu.be/YajnsShr1lA</a:t>
            </a:r>
            <a:endParaRPr sz="1800" u="sng">
              <a:solidFill>
                <a:srgbClr val="FFFFFF"/>
              </a:solidFill>
              <a:latin typeface="Roboto"/>
              <a:ea typeface="Roboto"/>
              <a:cs typeface="Roboto"/>
              <a:sym typeface="Roboto"/>
              <a:hlinkClick r:id="rId5">
                <a:extLst>
                  <a:ext uri="{A12FA001-AC4F-418D-AE19-62706E023703}">
                    <ahyp:hlinkClr xmlns:ahyp="http://schemas.microsoft.com/office/drawing/2018/hyperlinkcolor" val="tx"/>
                  </a:ext>
                </a:extLst>
              </a:hlinkClick>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u="sng">
                <a:solidFill>
                  <a:schemeClr val="accent5"/>
                </a:solidFill>
                <a:hlinkClick r:id="rId6">
                  <a:extLst>
                    <a:ext uri="{A12FA001-AC4F-418D-AE19-62706E023703}">
                      <ahyp:hlinkClr xmlns:ahyp="http://schemas.microsoft.com/office/drawing/2018/hyperlinkcolor" val="tx"/>
                    </a:ext>
                  </a:extLst>
                </a:hlinkClick>
              </a:rPr>
              <a:t>https://www.youtube.com/watch?time_continue=19&amp;v=YajnsShr1lA</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5e07f88e9a_0_1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5e07f88e9a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https://www.instructables.com/id/Origami-Peace-Dove/</a:t>
            </a:r>
            <a:endParaRPr/>
          </a:p>
          <a:p>
            <a:pPr marL="0" lvl="0" indent="0" algn="ctr" rtl="0">
              <a:lnSpc>
                <a:spcPct val="115000"/>
              </a:lnSpc>
              <a:spcBef>
                <a:spcPts val="2800"/>
              </a:spcBef>
              <a:spcAft>
                <a:spcPts val="0"/>
              </a:spcAft>
              <a:buClr>
                <a:schemeClr val="dk1"/>
              </a:buClr>
              <a:buSzPts val="1100"/>
              <a:buFont typeface="Arial"/>
              <a:buNone/>
            </a:pPr>
            <a:r>
              <a:rPr lang="en" sz="1800" u="sng">
                <a:solidFill>
                  <a:srgbClr val="FFFFFF"/>
                </a:solidFill>
                <a:latin typeface="Roboto"/>
                <a:ea typeface="Roboto"/>
                <a:cs typeface="Roboto"/>
                <a:sym typeface="Roboto"/>
                <a:hlinkClick r:id="rId4">
                  <a:extLst>
                    <a:ext uri="{A12FA001-AC4F-418D-AE19-62706E023703}">
                      <ahyp:hlinkClr xmlns:ahyp="http://schemas.microsoft.com/office/drawing/2018/hyperlinkcolor" val="tx"/>
                    </a:ext>
                  </a:extLst>
                </a:hlinkClick>
              </a:rPr>
              <a:t>https://youtu.be/YajnsShr1lA</a:t>
            </a:r>
            <a:endParaRPr sz="1800" u="sng">
              <a:solidFill>
                <a:srgbClr val="FFFFFF"/>
              </a:solidFill>
              <a:latin typeface="Roboto"/>
              <a:ea typeface="Roboto"/>
              <a:cs typeface="Roboto"/>
              <a:sym typeface="Roboto"/>
              <a:hlinkClick r:id="rId4">
                <a:extLst>
                  <a:ext uri="{A12FA001-AC4F-418D-AE19-62706E023703}">
                    <ahyp:hlinkClr xmlns:ahyp="http://schemas.microsoft.com/office/drawing/2018/hyperlinkcolor" val="tx"/>
                  </a:ext>
                </a:extLst>
              </a:hlinkClick>
            </a:endParaRPr>
          </a:p>
          <a:p>
            <a:pPr marL="0" lvl="0" indent="0" algn="l" rtl="0">
              <a:spcBef>
                <a:spcPts val="0"/>
              </a:spcBef>
              <a:spcAft>
                <a:spcPts val="0"/>
              </a:spcAft>
              <a:buNone/>
            </a:pPr>
            <a:endParaRPr/>
          </a:p>
          <a:p>
            <a:pPr marL="0" lvl="0" indent="0" algn="l" rtl="0">
              <a:spcBef>
                <a:spcPts val="0"/>
              </a:spcBef>
              <a:spcAft>
                <a:spcPts val="0"/>
              </a:spcAft>
              <a:buNone/>
            </a:pPr>
            <a:r>
              <a:rPr lang="en" u="sng">
                <a:solidFill>
                  <a:schemeClr val="hlink"/>
                </a:solidFill>
                <a:hlinkClick r:id="rId5"/>
              </a:rPr>
              <a:t>https://www.youtube.com/watch?time_continue=19&amp;v=YajnsShr1lA</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5e07f88e9a_0_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5e07f88e9a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https://mymodernmet.com/fresco-definition/</a:t>
            </a:r>
            <a:endParaRPr/>
          </a:p>
          <a:p>
            <a:pPr marL="0" lvl="0" indent="0" algn="l" rtl="0">
              <a:spcBef>
                <a:spcPts val="0"/>
              </a:spcBef>
              <a:spcAft>
                <a:spcPts val="0"/>
              </a:spcAft>
              <a:buNone/>
            </a:pPr>
            <a:r>
              <a:rPr lang="en" u="sng">
                <a:solidFill>
                  <a:schemeClr val="hlink"/>
                </a:solidFill>
                <a:hlinkClick r:id="rId4"/>
              </a:rPr>
              <a:t>https://mymodernmet.com/fresco-definition/2/</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5e07f88e9a_0_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5e07f88e9a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https://smarthistory.org/virgin-jeanne-devreux/</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2120b36678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2120b36678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2120b366781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2120b366781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5e07f88e9a_0_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5e07f88e9a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https://www.westminster-abbey.org/abbey-commemorations/royals/henry-vii-and-elizabeth-of-york</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5ded24dbb2_0_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5ded24dbb2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https://www.khanacademy.org/humanities/ap-art-history/early-europe-and-colonial-americas/medieval-europe-islamic-world/a/blanche-of-castile-and-king-louis-ix-of-france</a:t>
            </a:r>
            <a:endParaRPr/>
          </a:p>
          <a:p>
            <a:pPr marL="0" lvl="0" indent="0" algn="l" rtl="0">
              <a:spcBef>
                <a:spcPts val="0"/>
              </a:spcBef>
              <a:spcAft>
                <a:spcPts val="0"/>
              </a:spcAft>
              <a:buNone/>
            </a:pPr>
            <a:r>
              <a:rPr lang="en" u="sng">
                <a:solidFill>
                  <a:schemeClr val="hlink"/>
                </a:solidFill>
                <a:hlinkClick r:id="rId4"/>
              </a:rPr>
              <a:t>https://artandtheology.org/2018/07/14/the-psalter-of-blanche-of-castile/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5e07f88e9a_0_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5e07f88e9a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http://www.travelingintuscany.com/art/cimabue.htm</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5e07f88e9a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5e07f88e9a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https://www.thoughtco.com/giotto-di-bondone-1788908</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5e07f88e9a_0_2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5e07f88e9a_0_2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https://www.italian-renaissance-art.com/Cimabue.html</a:t>
            </a:r>
            <a:endParaRPr/>
          </a:p>
          <a:p>
            <a:pPr marL="0" lvl="0" indent="0" algn="l" rtl="0">
              <a:spcBef>
                <a:spcPts val="0"/>
              </a:spcBef>
              <a:spcAft>
                <a:spcPts val="0"/>
              </a:spcAft>
              <a:buNone/>
            </a:pPr>
            <a:r>
              <a:rPr lang="en" u="sng">
                <a:solidFill>
                  <a:schemeClr val="hlink"/>
                </a:solidFill>
                <a:hlinkClick r:id="rId4"/>
              </a:rPr>
              <a:t>https://www.khanacademy.org/humanities/renaissance-reformation/late-gothic-italy/florence-late-gothic/v/cimabue-s-santa-trinita-madonna-giotto-s-ognissanti-madonna</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5e657bb5b9_0_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5e657bb5b9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http://www.visual-arts-cork.com/history-of-art/romanesque-art.htm</a:t>
            </a:r>
            <a:endParaRPr/>
          </a:p>
          <a:p>
            <a:pPr marL="0" lvl="0" indent="0" algn="l" rtl="0">
              <a:spcBef>
                <a:spcPts val="0"/>
              </a:spcBef>
              <a:spcAft>
                <a:spcPts val="0"/>
              </a:spcAft>
              <a:buNone/>
            </a:pPr>
            <a:r>
              <a:rPr lang="en" u="sng">
                <a:solidFill>
                  <a:schemeClr val="hlink"/>
                </a:solidFill>
                <a:hlinkClick r:id="rId4"/>
              </a:rPr>
              <a:t>https://www.khanacademy.org/humanities/medieval-world/romanesque1/a/a-beginners-guide-to-romanesque-art</a:t>
            </a:r>
            <a:endParaRPr/>
          </a:p>
          <a:p>
            <a:pPr marL="0" lvl="0" indent="0" algn="l" rtl="0">
              <a:spcBef>
                <a:spcPts val="0"/>
              </a:spcBef>
              <a:spcAft>
                <a:spcPts val="0"/>
              </a:spcAft>
              <a:buNone/>
            </a:pPr>
            <a:r>
              <a:rPr lang="en" u="sng">
                <a:solidFill>
                  <a:schemeClr val="hlink"/>
                </a:solidFill>
                <a:hlinkClick r:id="rId5"/>
              </a:rPr>
              <a:t>http://www.arthistory.net/medieval-art/</a:t>
            </a:r>
            <a:endParaRPr/>
          </a:p>
          <a:p>
            <a:pPr marL="0" lvl="0" indent="0" algn="l" rtl="0">
              <a:spcBef>
                <a:spcPts val="0"/>
              </a:spcBef>
              <a:spcAft>
                <a:spcPts val="0"/>
              </a:spcAft>
              <a:buNone/>
            </a:pPr>
            <a:r>
              <a:rPr lang="en" u="sng">
                <a:solidFill>
                  <a:schemeClr val="hlink"/>
                </a:solidFill>
                <a:hlinkClick r:id="rId6"/>
              </a:rPr>
              <a:t>https://www.metmuseum.org/toah/works-of-art/2000.486/</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ded24dbb2_0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ded24dbb2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https://study.com/academy/lesson/early-medieval-art-architecture-characteristics-techniques-famous-works.html</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5ded24dbb2_0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5ded24dbb2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http://www.arthistory.net/celtic-art/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5e07f88e9a_0_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5e07f88e9a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https://bookriot.com/2016/02/03/10-things-know-lindisfarne-gospels/</a:t>
            </a:r>
            <a:endParaRPr/>
          </a:p>
          <a:p>
            <a:pPr marL="0" lvl="0" indent="0" algn="l" rtl="0">
              <a:spcBef>
                <a:spcPts val="0"/>
              </a:spcBef>
              <a:spcAft>
                <a:spcPts val="0"/>
              </a:spcAft>
              <a:buNone/>
            </a:pPr>
            <a:r>
              <a:rPr lang="en" u="sng">
                <a:solidFill>
                  <a:schemeClr val="hlink"/>
                </a:solidFill>
                <a:hlinkClick r:id="rId4"/>
              </a:rPr>
              <a:t>https://www.smore.com/gnjz-the-lindisfarne-gospels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5e07f88e9a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5e07f88e9a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https://www.khanacademy.org/partner-content/getty-museum/getty-manuscripts/a/what-is-an-illuminated-manuscript</a:t>
            </a:r>
            <a:endParaRPr/>
          </a:p>
          <a:p>
            <a:pPr marL="0" lvl="0" indent="0" algn="l" rtl="0">
              <a:spcBef>
                <a:spcPts val="0"/>
              </a:spcBef>
              <a:spcAft>
                <a:spcPts val="0"/>
              </a:spcAft>
              <a:buNone/>
            </a:pPr>
            <a:r>
              <a:rPr lang="en" u="sng">
                <a:solidFill>
                  <a:schemeClr val="hlink"/>
                </a:solidFill>
                <a:hlinkClick r:id="rId4"/>
              </a:rPr>
              <a:t>https://www.faber-castell.com/tutorials/Artists/handlettering-illuminated-lettering</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120b366781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2120b366781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5e07f88e9a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5e07f88e9a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https://brandirish.wordpress.com/2014/05/21/tis-true-fascinating-facts-about-the-book-of-kells/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s://www.google.com/search?q=Germany&amp;stick=H4sIAAAAAAAAAONgVhLQL9E3MkmuTLMoKrKoTDIoX8TK7p5alJuYVwkAAoGqiB4AAAA&amp;sa=X&amp;ved=2ahUKEwjRj_mQ7OXjAhXE5p8KHdQwALAQmxMoAjAbegQICxAO" TargetMode="External"/><Relationship Id="rId13" Type="http://schemas.openxmlformats.org/officeDocument/2006/relationships/image" Target="../media/image34.png"/><Relationship Id="rId3" Type="http://schemas.openxmlformats.org/officeDocument/2006/relationships/image" Target="../media/image32.png"/><Relationship Id="rId7" Type="http://schemas.openxmlformats.org/officeDocument/2006/relationships/hyperlink" Target="https://www.google.com/search?q=Hildesheim&amp;stick=H4sIAAAAAAAAAONgVuLUz9U3MDSOT09fxMrlkZmTklqckZqZCwBdm7liGgAAAA&amp;sa=X&amp;ved=2ahUKEwjRj_mQ7OXjAhXE5p8KHdQwALAQmxMoATAbegQICxAN" TargetMode="External"/><Relationship Id="rId12"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hyperlink" Target="https://www.google.com/search?q=bernward+doors+location&amp;sa=X&amp;ved=2ahUKEwjRj_mQ7OXjAhXE5p8KHdQwALAQ6BMoADAbegQICxAM" TargetMode="External"/><Relationship Id="rId11" Type="http://schemas.openxmlformats.org/officeDocument/2006/relationships/hyperlink" Target="https://www.google.com/search?q=Ottonian+art&amp;stick=H4sIAAAAAAAAAOPgE-LWz9U3MDTIyDNPy1biBHHMitJyzLVks5Ot9Msyi0sTc-ITi0r0gbg8vyjbqiC1KDM_ZRErj39JSX5eZmKeAlAGAAbl-_NIAAAA&amp;sa=X&amp;ved=2ahUKEwjRj_mQ7OXjAhXE5p8KHdQwALAQmxMoAjAcegQICxAT" TargetMode="External"/><Relationship Id="rId5" Type="http://schemas.openxmlformats.org/officeDocument/2006/relationships/hyperlink" Target="https://www.google.com/search?q=bernward+doors+medium&amp;stick=H4sIAAAAAAAAAOPgE-LWz9U3MDTIyDNPy9aSyU620i_LLC5NzIlPLCrRB-Ly_KJsq9zUlMzERayiSalFeeWJRSkKKfn5RcUKIOHSXAA5Di5rRQAAAA&amp;sa=X&amp;ved=2ahUKEwjRj_mQ7OXjAhXE5p8KHdQwALAQ6BMoADAaegQICxAJ" TargetMode="External"/><Relationship Id="rId15" Type="http://schemas.openxmlformats.org/officeDocument/2006/relationships/image" Target="../media/image35.png"/><Relationship Id="rId10" Type="http://schemas.openxmlformats.org/officeDocument/2006/relationships/hyperlink" Target="https://www.google.com/search?q=Romanesque+art&amp;stick=H4sIAAAAAAAAAOPgE-LWz9U3MDTIyDNPy1biBHEskiqMy7Vks5Ot9Msyi0sTc-ITi0r0gbg8vyjbqiC1KDM_ZRErX1B-bmJeanFhaaoCUA4A0ZomIkoAAAA&amp;sa=X&amp;ved=2ahUKEwjRj_mQ7OXjAhXE5p8KHdQwALAQmxMoATAcegQICxAS" TargetMode="External"/><Relationship Id="rId4" Type="http://schemas.openxmlformats.org/officeDocument/2006/relationships/hyperlink" Target="https://www.google.com/search?q=bernward+doors+created&amp;stick=H4sIAAAAAAAAAOPgE-LWz9U3MDTIyDNPy9aSy0620i_LLC5NzIlPLCrRB-Ly_KJsq-Si1MSS1JRFrGJJqUV55YlFKQop-flFxQpQCQDsh4MmSAAAAA&amp;sa=X&amp;ved=2ahUKEwjRj_mQ7OXjAhXE5p8KHdQwALAQ6BMoADAZegQICxAG" TargetMode="External"/><Relationship Id="rId9" Type="http://schemas.openxmlformats.org/officeDocument/2006/relationships/hyperlink" Target="https://www.google.com/search?q=bernward+doors+periods&amp;stick=H4sIAAAAAAAAAOPgE-LWz9U3MDTIyDNPy9aSzU620i_LLC5NzIlPLCrRB-Ly_KJsq4LUosz8lEWsYkmpRXnliUUpCin5-UXFChDxYgBSijuQRwAAAA&amp;sa=X&amp;ved=2ahUKEwjRj_mQ7OXjAhXE5p8KHdQwALAQ6BMoADAcegQICxAR" TargetMode="External"/><Relationship Id="rId1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7.jpg"/><Relationship Id="rId3" Type="http://schemas.openxmlformats.org/officeDocument/2006/relationships/image" Target="../media/image19.jpg"/><Relationship Id="rId7" Type="http://schemas.openxmlformats.org/officeDocument/2006/relationships/image" Target="../media/image43.png"/><Relationship Id="rId12" Type="http://schemas.openxmlformats.org/officeDocument/2006/relationships/hyperlink" Target="http://www.youtube.com/watch?v=YajnsShr1lA" TargetMode="External"/><Relationship Id="rId2" Type="http://schemas.openxmlformats.org/officeDocument/2006/relationships/notesSlide" Target="../notesSlides/notesSlide16.xml"/><Relationship Id="rId16" Type="http://schemas.openxmlformats.org/officeDocument/2006/relationships/image" Target="../media/image49.png"/><Relationship Id="rId1" Type="http://schemas.openxmlformats.org/officeDocument/2006/relationships/slideLayout" Target="../slideLayouts/slideLayout11.xml"/><Relationship Id="rId6" Type="http://schemas.openxmlformats.org/officeDocument/2006/relationships/hyperlink" Target="https://www.google.com/search?q=salisbury+cathedral+height&amp;stick=H4sIAAAAAAAAAOPgE-LQz9U3yMrIK9JSzE620k8sSs7ILElNLiktStUvLikqBbOsMlIz0zNKFrFKFSfmZBYnlRZVKiQnlmSkphQl5ihAJAGyIIGYTAAAAA&amp;sa=X&amp;ved=2ahUKEwi6577dpOfjAhVJl1QKHY6AD20Q6BMoADAvegQIJBAC" TargetMode="External"/><Relationship Id="rId11" Type="http://schemas.openxmlformats.org/officeDocument/2006/relationships/hyperlink" Target="http://bigworldtale.com/world-news/flock-3000-origami-doves-salisbury-cathedral-bringing-hope/" TargetMode="External"/><Relationship Id="rId5" Type="http://schemas.openxmlformats.org/officeDocument/2006/relationships/hyperlink" Target="https://www.google.com/search?q=salisbury+cathedral+construction+started&amp;stick=H4sIAAAAAAAAAOPgE-LQz9U3yMrIK9LSz0620k8sSs7ILElNLiktStUvLikqBbOskvPzIJzM_DyF4pLEopLUlEWsGsWJOZnFSaVFlQrJiSUZqSlFiTkK2JQCAOCqWxZoAAAA&amp;sa=X&amp;ved=2ahUKEwi6577dpOfjAhVJl1QKHY6AD20Q6BMoADAuegQIJRAC" TargetMode="External"/><Relationship Id="rId15" Type="http://schemas.openxmlformats.org/officeDocument/2006/relationships/image" Target="../media/image48.png"/><Relationship Id="rId10" Type="http://schemas.openxmlformats.org/officeDocument/2006/relationships/image" Target="../media/image46.png"/><Relationship Id="rId4" Type="http://schemas.openxmlformats.org/officeDocument/2006/relationships/image" Target="../media/image42.png"/><Relationship Id="rId9" Type="http://schemas.openxmlformats.org/officeDocument/2006/relationships/image" Target="../media/image45.png"/><Relationship Id="rId14" Type="http://schemas.openxmlformats.org/officeDocument/2006/relationships/image" Target="../media/image8.jpg"/></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26.jpg"/><Relationship Id="rId7" Type="http://schemas.openxmlformats.org/officeDocument/2006/relationships/hyperlink" Target="https://en.wikipedia.org/wiki/Detroit_Industry" TargetMode="External"/><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hyperlink" Target="https://mymodernmet.com/italian-renaissance-art-definition/2/"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26.jpg"/><Relationship Id="rId7"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8.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26.jpg"/><Relationship Id="rId7"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8.jpg"/></Relationships>
</file>

<file path=ppt/slides/_rels/slide2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25.jpg"/><Relationship Id="rId7"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64.png"/><Relationship Id="rId5" Type="http://schemas.openxmlformats.org/officeDocument/2006/relationships/image" Target="../media/image8.jpg"/><Relationship Id="rId4" Type="http://schemas.openxmlformats.org/officeDocument/2006/relationships/image" Target="../media/image63.png"/><Relationship Id="rId9" Type="http://schemas.openxmlformats.org/officeDocument/2006/relationships/image" Target="../media/image67.png"/></Relationships>
</file>

<file path=ppt/slides/_rels/slide23.xml.rels><?xml version="1.0" encoding="UTF-8" standalone="yes"?>
<Relationships xmlns="http://schemas.openxmlformats.org/package/2006/relationships"><Relationship Id="rId8" Type="http://schemas.openxmlformats.org/officeDocument/2006/relationships/hyperlink" Target="https://www.google.com/search?q=Florence&amp;stick=H4sIAAAAAAAAAOPgE-LQz9U3MDIwLVYCs4wNK420xLKTrfQLUvMLclKBVFFxfp5VUn5R3iJWDrec_KLUvORUAB_N7Ng5AAAA&amp;sa=X&amp;ved=2ahUKEwjPlNiLkdTjAhVErp4KHbl5CjwQmxMoATAgegQIDhAH" TargetMode="External"/><Relationship Id="rId13" Type="http://schemas.openxmlformats.org/officeDocument/2006/relationships/hyperlink" Target="https://www.google.com/search?q=Uffizi+Gallery&amp;stick=H4sIAAAAAAAAAOPgE-LQz9U3MDIwLVYCs5LTsgq0VLKTrfTLMotLE3PiE4tKkJiZxSVW-XnxZZmp5YtY-ULT0jKrMhXcE3NyUosqASDUvhpNAAAA&amp;sa=X&amp;ved=2ahUKEwjPlNiLkdTjAhVErp4KHbl5CjwQmxMoAjAiegQIDhAQ" TargetMode="External"/><Relationship Id="rId3" Type="http://schemas.openxmlformats.org/officeDocument/2006/relationships/image" Target="../media/image25.jpg"/><Relationship Id="rId7" Type="http://schemas.openxmlformats.org/officeDocument/2006/relationships/hyperlink" Target="https://www.google.com/search?q=cimabue+born&amp;stick=H4sIAAAAAAAAAOPgE-LQz9U3MDIwLdYSy0620i9IzS_ISQVSRcX5eVZJ-UV5i1h5kjNzE5NKUxVAXABT7B8NMwAAAA&amp;sa=X&amp;ved=2ahUKEwjPlNiLkdTjAhVErp4KHbl5CjwQ6BMoADAgegQIDhAG" TargetMode="External"/><Relationship Id="rId12" Type="http://schemas.openxmlformats.org/officeDocument/2006/relationships/hyperlink" Target="https://www.google.com/search?q=Louvre&amp;stick=H4sIAAAAAAAAAOPgE-LQz9U3MDIwLVYCs0zSU4q0VLKTrfTLMotLE3PiE4tKkJiZxSVW-XnxZZmp5YtY2XzyS8uKUgEssJHdRQAAAA&amp;sa=X&amp;ved=2ahUKEwjPlNiLkdTjAhVErp4KHbl5CjwQmxMoATAiegQIDhAP" TargetMode="External"/><Relationship Id="rId17" Type="http://schemas.openxmlformats.org/officeDocument/2006/relationships/image" Target="../media/image8.jpg"/><Relationship Id="rId2" Type="http://schemas.openxmlformats.org/officeDocument/2006/relationships/notesSlide" Target="../notesSlides/notesSlide23.xml"/><Relationship Id="rId16" Type="http://schemas.openxmlformats.org/officeDocument/2006/relationships/image" Target="../media/image71.png"/><Relationship Id="rId1" Type="http://schemas.openxmlformats.org/officeDocument/2006/relationships/slideLayout" Target="../slideLayouts/slideLayout11.xml"/><Relationship Id="rId6" Type="http://schemas.openxmlformats.org/officeDocument/2006/relationships/image" Target="../media/image70.png"/><Relationship Id="rId11" Type="http://schemas.openxmlformats.org/officeDocument/2006/relationships/hyperlink" Target="https://www.google.com/search?q=cimabue+on+view&amp;stick=H4sIAAAAAAAAAOPgE-LQz9U3MDIwLdZSyU620i_LLC5NzIlPLCpBYmYWl1jl58WXZaaWL2LlT87MTUwqTVXIz1MAiQAAJ_bKWEQAAAA&amp;sa=X&amp;ved=2ahUKEwjPlNiLkdTjAhVErp4KHbl5CjwQ6BMoADAiegQIDhAO" TargetMode="External"/><Relationship Id="rId5" Type="http://schemas.openxmlformats.org/officeDocument/2006/relationships/image" Target="../media/image69.png"/><Relationship Id="rId15" Type="http://schemas.openxmlformats.org/officeDocument/2006/relationships/hyperlink" Target="https://www.google.com/search?q=Byzantine+art&amp;stick=H4sIAAAAAAAAAOPgE-LQz9U3MDIwLVbiBLPiLctMtfSzk630yzKLSxNz4hOLSpCYmcUlVgWpRZn5KfFJlSCB8vyi7OJFrLxOlVWJeSWZeakKQEEA7oqlvlgAAAA&amp;sa=X&amp;ved=2ahUKEwjPlNiLkdTjAhVErp4KHbl5CjwQmxMoATAjegQIDhAU" TargetMode="External"/><Relationship Id="rId10" Type="http://schemas.openxmlformats.org/officeDocument/2006/relationships/hyperlink" Target="https://www.google.com/search?q=Pisa&amp;stick=H4sIAAAAAAAAAOPgE-LQz9U3MDIwLVYCs8xMKgq05LOTrfQLUvMLclL1U1KTUxOLU1PiC1KLivPzrFIyU1MWsbIEZBYnAgAm8qdkPgAAAA&amp;sa=X&amp;ved=2ahUKEwjPlNiLkdTjAhVErp4KHbl5CjwQmxMoATAhegQIDhAL" TargetMode="External"/><Relationship Id="rId4" Type="http://schemas.openxmlformats.org/officeDocument/2006/relationships/image" Target="../media/image68.png"/><Relationship Id="rId9" Type="http://schemas.openxmlformats.org/officeDocument/2006/relationships/hyperlink" Target="https://www.google.com/search?q=cimabue+died&amp;stick=H4sIAAAAAAAAAOPgE-LQz9U3MDIwLdaSz0620i9IzS_ISdVPSU1OTSxOTYkvSC0qzs-zSslMTVnEypOcmZuYVJqqAOICAFwecEY8AAAA&amp;sa=X&amp;ved=2ahUKEwjPlNiLkdTjAhVErp4KHbl5CjwQ6BMoADAhegQIDhAK" TargetMode="External"/><Relationship Id="rId14" Type="http://schemas.openxmlformats.org/officeDocument/2006/relationships/hyperlink" Target="https://www.google.com/search?q=cimabue+period&amp;stick=H4sIAAAAAAAAAOPgE-LQz9U3MDIwLdbSz0620i_LLC5NzIlPLCpBYmYWl1gVpBZl5qfEJ1WCBMrzi7KLF7HyJWfmJiaVpipAJAGlHYWvTgAAAA&amp;sa=X&amp;ved=2ahUKEwjPlNiLkdTjAhVErp4KHbl5CjwQ6BMoADAjegQIDhAT"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7" Type="http://schemas.openxmlformats.org/officeDocument/2006/relationships/image" Target="../media/image8.jp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hyperlink" Target="https://www.thoughtco.com/eleanor-of-aquitaines-children-and-grandchildren-3529605" TargetMode="External"/><Relationship Id="rId5" Type="http://schemas.openxmlformats.org/officeDocument/2006/relationships/hyperlink" Target="https://www.thoughtco.com/apollo-117071" TargetMode="External"/><Relationship Id="rId4" Type="http://schemas.openxmlformats.org/officeDocument/2006/relationships/image" Target="../media/image72.png"/></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image" Target="../media/image8.jpg"/><Relationship Id="rId5" Type="http://schemas.openxmlformats.org/officeDocument/2006/relationships/image" Target="../media/image74.png"/><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jp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jp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8.jp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25.jp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g"/><Relationship Id="rId7"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55" name="Google Shape;55;p13"/>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6" name="Google Shape;56;p13"/>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4</a:t>
            </a:r>
            <a:endParaRPr sz="2400">
              <a:latin typeface="Economica"/>
              <a:ea typeface="Economica"/>
              <a:cs typeface="Economica"/>
              <a:sym typeface="Economica"/>
            </a:endParaRPr>
          </a:p>
        </p:txBody>
      </p:sp>
      <p:sp>
        <p:nvSpPr>
          <p:cNvPr id="57" name="Google Shape;57;p13"/>
          <p:cNvSpPr txBox="1"/>
          <p:nvPr/>
        </p:nvSpPr>
        <p:spPr>
          <a:xfrm>
            <a:off x="3635700" y="3192700"/>
            <a:ext cx="4165500" cy="88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Economica"/>
              <a:ea typeface="Economica"/>
              <a:cs typeface="Economica"/>
              <a:sym typeface="Economica"/>
            </a:endParaRPr>
          </a:p>
        </p:txBody>
      </p:sp>
      <p:pic>
        <p:nvPicPr>
          <p:cNvPr id="2" name="Picture 1">
            <a:extLst>
              <a:ext uri="{FF2B5EF4-FFF2-40B4-BE49-F238E27FC236}">
                <a16:creationId xmlns:a16="http://schemas.microsoft.com/office/drawing/2014/main" id="{5834CE11-CC8B-D096-0958-E014D8C3CC4A}"/>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156" name="Google Shape;156;p22"/>
          <p:cNvPicPr preferRelativeResize="0"/>
          <p:nvPr/>
        </p:nvPicPr>
        <p:blipFill>
          <a:blip r:embed="rId3">
            <a:alphaModFix/>
          </a:blip>
          <a:stretch>
            <a:fillRect/>
          </a:stretch>
        </p:blipFill>
        <p:spPr>
          <a:xfrm>
            <a:off x="3460550" y="128913"/>
            <a:ext cx="1193050" cy="699375"/>
          </a:xfrm>
          <a:prstGeom prst="rect">
            <a:avLst/>
          </a:prstGeom>
          <a:noFill/>
          <a:ln>
            <a:noFill/>
          </a:ln>
        </p:spPr>
      </p:pic>
      <p:sp>
        <p:nvSpPr>
          <p:cNvPr id="157" name="Google Shape;157;p22"/>
          <p:cNvSpPr txBox="1"/>
          <p:nvPr/>
        </p:nvSpPr>
        <p:spPr>
          <a:xfrm>
            <a:off x="3025850" y="772850"/>
            <a:ext cx="2984400" cy="108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a:t>Bernward’s Doors</a:t>
            </a:r>
            <a:endParaRPr/>
          </a:p>
          <a:p>
            <a:pPr marL="0" lvl="0" indent="0" algn="l" rtl="0">
              <a:lnSpc>
                <a:spcPct val="100000"/>
              </a:lnSpc>
              <a:spcBef>
                <a:spcPts val="0"/>
              </a:spcBef>
              <a:spcAft>
                <a:spcPts val="0"/>
              </a:spcAft>
              <a:buNone/>
            </a:pPr>
            <a:r>
              <a:rPr lang="en" sz="1100">
                <a:uFill>
                  <a:noFill/>
                </a:uFill>
                <a:hlinkClick r:id="rId4"/>
              </a:rPr>
              <a:t>Created</a:t>
            </a:r>
            <a:r>
              <a:rPr lang="en" sz="1100"/>
              <a:t>: 1015</a:t>
            </a:r>
            <a:endParaRPr sz="1100"/>
          </a:p>
          <a:p>
            <a:pPr marL="0" marR="139700" lvl="0" indent="0" algn="l" rtl="0">
              <a:lnSpc>
                <a:spcPct val="100000"/>
              </a:lnSpc>
              <a:spcBef>
                <a:spcPts val="0"/>
              </a:spcBef>
              <a:spcAft>
                <a:spcPts val="0"/>
              </a:spcAft>
              <a:buClr>
                <a:schemeClr val="dk1"/>
              </a:buClr>
              <a:buSzPts val="1100"/>
              <a:buFont typeface="Arial"/>
              <a:buNone/>
            </a:pPr>
            <a:r>
              <a:rPr lang="en" sz="1100">
                <a:uFill>
                  <a:noFill/>
                </a:uFill>
                <a:hlinkClick r:id="rId5"/>
              </a:rPr>
              <a:t>Medium</a:t>
            </a:r>
            <a:r>
              <a:rPr lang="en" sz="1100"/>
              <a:t>: Bronze</a:t>
            </a:r>
            <a:r>
              <a:rPr lang="en" sz="1100">
                <a:solidFill>
                  <a:schemeClr val="dk1"/>
                </a:solidFill>
              </a:rPr>
              <a:t>, 16-feet tall</a:t>
            </a:r>
            <a:endParaRPr sz="1100"/>
          </a:p>
          <a:p>
            <a:pPr marL="0" marR="139700" lvl="0" indent="0" algn="l" rtl="0">
              <a:lnSpc>
                <a:spcPct val="100000"/>
              </a:lnSpc>
              <a:spcBef>
                <a:spcPts val="0"/>
              </a:spcBef>
              <a:spcAft>
                <a:spcPts val="0"/>
              </a:spcAft>
              <a:buClr>
                <a:schemeClr val="dk1"/>
              </a:buClr>
              <a:buSzPts val="1100"/>
              <a:buFont typeface="Arial"/>
              <a:buNone/>
            </a:pPr>
            <a:r>
              <a:rPr lang="en" sz="1100">
                <a:uFill>
                  <a:noFill/>
                </a:uFill>
                <a:hlinkClick r:id="rId6"/>
              </a:rPr>
              <a:t>Location</a:t>
            </a:r>
            <a:r>
              <a:rPr lang="en" sz="1100"/>
              <a:t>: </a:t>
            </a:r>
            <a:r>
              <a:rPr lang="en" sz="1100">
                <a:uFill>
                  <a:noFill/>
                </a:uFill>
                <a:hlinkClick r:id="rId7"/>
              </a:rPr>
              <a:t>Hildesheim</a:t>
            </a:r>
            <a:r>
              <a:rPr lang="en" sz="1100"/>
              <a:t>, </a:t>
            </a:r>
            <a:r>
              <a:rPr lang="en" sz="1100">
                <a:uFill>
                  <a:noFill/>
                </a:uFill>
                <a:hlinkClick r:id="rId8"/>
              </a:rPr>
              <a:t>Germany</a:t>
            </a:r>
            <a:endParaRPr sz="1100">
              <a:uFill>
                <a:noFill/>
              </a:uFill>
              <a:hlinkClick r:id="rId8"/>
            </a:endParaRPr>
          </a:p>
          <a:p>
            <a:pPr marL="0" marR="139700" lvl="0" indent="0" algn="l" rtl="0">
              <a:lnSpc>
                <a:spcPct val="100000"/>
              </a:lnSpc>
              <a:spcBef>
                <a:spcPts val="0"/>
              </a:spcBef>
              <a:spcAft>
                <a:spcPts val="0"/>
              </a:spcAft>
              <a:buNone/>
            </a:pPr>
            <a:r>
              <a:rPr lang="en" sz="1100">
                <a:uFill>
                  <a:noFill/>
                </a:uFill>
                <a:hlinkClick r:id="rId9"/>
              </a:rPr>
              <a:t>Periods</a:t>
            </a:r>
            <a:r>
              <a:rPr lang="en" sz="1100"/>
              <a:t>: </a:t>
            </a:r>
            <a:r>
              <a:rPr lang="en" sz="1100">
                <a:uFill>
                  <a:noFill/>
                </a:uFill>
                <a:hlinkClick r:id="rId10"/>
              </a:rPr>
              <a:t>Romanesque art</a:t>
            </a:r>
            <a:r>
              <a:rPr lang="en" sz="1100"/>
              <a:t>, </a:t>
            </a:r>
            <a:r>
              <a:rPr lang="en" sz="1100">
                <a:uFill>
                  <a:noFill/>
                </a:uFill>
                <a:hlinkClick r:id="rId11"/>
              </a:rPr>
              <a:t>Ottonian art</a:t>
            </a:r>
            <a:endParaRPr/>
          </a:p>
        </p:txBody>
      </p:sp>
      <p:pic>
        <p:nvPicPr>
          <p:cNvPr id="158" name="Google Shape;158;p22"/>
          <p:cNvPicPr preferRelativeResize="0"/>
          <p:nvPr/>
        </p:nvPicPr>
        <p:blipFill>
          <a:blip r:embed="rId12">
            <a:alphaModFix/>
          </a:blip>
          <a:stretch>
            <a:fillRect/>
          </a:stretch>
        </p:blipFill>
        <p:spPr>
          <a:xfrm>
            <a:off x="3102050" y="1820300"/>
            <a:ext cx="5821074" cy="3115975"/>
          </a:xfrm>
          <a:prstGeom prst="rect">
            <a:avLst/>
          </a:prstGeom>
          <a:noFill/>
          <a:ln>
            <a:noFill/>
          </a:ln>
        </p:spPr>
      </p:pic>
      <p:pic>
        <p:nvPicPr>
          <p:cNvPr id="159" name="Google Shape;159;p22"/>
          <p:cNvPicPr preferRelativeResize="0"/>
          <p:nvPr/>
        </p:nvPicPr>
        <p:blipFill>
          <a:blip r:embed="rId13">
            <a:alphaModFix/>
          </a:blip>
          <a:stretch>
            <a:fillRect/>
          </a:stretch>
        </p:blipFill>
        <p:spPr>
          <a:xfrm>
            <a:off x="261244" y="0"/>
            <a:ext cx="2527663" cy="5143500"/>
          </a:xfrm>
          <a:prstGeom prst="rect">
            <a:avLst/>
          </a:prstGeom>
          <a:noFill/>
          <a:ln>
            <a:noFill/>
          </a:ln>
        </p:spPr>
      </p:pic>
      <p:sp>
        <p:nvSpPr>
          <p:cNvPr id="160" name="Google Shape;160;p22"/>
          <p:cNvSpPr txBox="1"/>
          <p:nvPr/>
        </p:nvSpPr>
        <p:spPr>
          <a:xfrm>
            <a:off x="5796300" y="772850"/>
            <a:ext cx="3262200" cy="1083600"/>
          </a:xfrm>
          <a:prstGeom prst="rect">
            <a:avLst/>
          </a:prstGeom>
          <a:noFill/>
          <a:ln>
            <a:noFill/>
          </a:ln>
        </p:spPr>
        <p:txBody>
          <a:bodyPr spcFirstLastPara="1" wrap="square" lIns="91425" tIns="91425" rIns="91425" bIns="91425" anchor="t" anchorCtr="0">
            <a:noAutofit/>
          </a:bodyPr>
          <a:lstStyle/>
          <a:p>
            <a:pPr marL="0" marR="139700" lvl="0" indent="0" algn="r" rtl="0">
              <a:lnSpc>
                <a:spcPct val="100000"/>
              </a:lnSpc>
              <a:spcBef>
                <a:spcPts val="0"/>
              </a:spcBef>
              <a:spcAft>
                <a:spcPts val="0"/>
              </a:spcAft>
              <a:buNone/>
            </a:pPr>
            <a:r>
              <a:rPr lang="en"/>
              <a:t>These doors tell a story. Look closely at them. Can you identify the inspiration of the artwork, the stories depicted, and direction to read it?</a:t>
            </a:r>
            <a:endParaRPr/>
          </a:p>
        </p:txBody>
      </p:sp>
      <p:pic>
        <p:nvPicPr>
          <p:cNvPr id="161" name="Google Shape;161;p22"/>
          <p:cNvPicPr preferRelativeResize="0"/>
          <p:nvPr/>
        </p:nvPicPr>
        <p:blipFill rotWithShape="1">
          <a:blip r:embed="rId14">
            <a:alphaModFix/>
          </a:blip>
          <a:srcRect l="4510" t="16822" r="62322" b="77167"/>
          <a:stretch/>
        </p:blipFill>
        <p:spPr>
          <a:xfrm>
            <a:off x="4610400" y="171780"/>
            <a:ext cx="4382326" cy="613651"/>
          </a:xfrm>
          <a:prstGeom prst="rect">
            <a:avLst/>
          </a:prstGeom>
          <a:noFill/>
          <a:ln>
            <a:noFill/>
          </a:ln>
        </p:spPr>
      </p:pic>
      <p:pic>
        <p:nvPicPr>
          <p:cNvPr id="162" name="Google Shape;162;p22"/>
          <p:cNvPicPr preferRelativeResize="0"/>
          <p:nvPr/>
        </p:nvPicPr>
        <p:blipFill>
          <a:blip r:embed="rId15">
            <a:alphaModFix/>
          </a:blip>
          <a:stretch>
            <a:fillRect/>
          </a:stretch>
        </p:blipFill>
        <p:spPr>
          <a:xfrm>
            <a:off x="2871300" y="128912"/>
            <a:ext cx="663913" cy="66391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Google Shape;167;p23"/>
          <p:cNvPicPr preferRelativeResize="0"/>
          <p:nvPr/>
        </p:nvPicPr>
        <p:blipFill>
          <a:blip r:embed="rId3">
            <a:alphaModFix/>
          </a:blip>
          <a:stretch>
            <a:fillRect/>
          </a:stretch>
        </p:blipFill>
        <p:spPr>
          <a:xfrm>
            <a:off x="669125" y="291276"/>
            <a:ext cx="7904250" cy="4336350"/>
          </a:xfrm>
          <a:prstGeom prst="rect">
            <a:avLst/>
          </a:prstGeom>
          <a:noFill/>
          <a:ln>
            <a:noFill/>
          </a:ln>
        </p:spPr>
      </p:pic>
      <p:sp>
        <p:nvSpPr>
          <p:cNvPr id="168" name="Google Shape;168;p23"/>
          <p:cNvSpPr txBox="1"/>
          <p:nvPr/>
        </p:nvSpPr>
        <p:spPr>
          <a:xfrm>
            <a:off x="562700" y="4627625"/>
            <a:ext cx="6270300" cy="30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rgbClr val="34392B"/>
                </a:solidFill>
                <a:latin typeface="Verdana"/>
                <a:ea typeface="Verdana"/>
                <a:cs typeface="Verdana"/>
                <a:sym typeface="Verdana"/>
              </a:rPr>
              <a:t>Bronze Doors of Bishop Bernward (detail), Panels 1 &amp; 2</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24"/>
          <p:cNvPicPr preferRelativeResize="0"/>
          <p:nvPr/>
        </p:nvPicPr>
        <p:blipFill>
          <a:blip r:embed="rId3">
            <a:alphaModFix/>
          </a:blip>
          <a:stretch>
            <a:fillRect/>
          </a:stretch>
        </p:blipFill>
        <p:spPr>
          <a:xfrm>
            <a:off x="781125" y="301150"/>
            <a:ext cx="7777451" cy="4407225"/>
          </a:xfrm>
          <a:prstGeom prst="rect">
            <a:avLst/>
          </a:prstGeom>
          <a:noFill/>
          <a:ln>
            <a:noFill/>
          </a:ln>
        </p:spPr>
      </p:pic>
      <p:sp>
        <p:nvSpPr>
          <p:cNvPr id="174" name="Google Shape;174;p24"/>
          <p:cNvSpPr txBox="1"/>
          <p:nvPr/>
        </p:nvSpPr>
        <p:spPr>
          <a:xfrm>
            <a:off x="687275" y="4686875"/>
            <a:ext cx="6270300" cy="30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rgbClr val="34392B"/>
                </a:solidFill>
                <a:latin typeface="Verdana"/>
                <a:ea typeface="Verdana"/>
                <a:cs typeface="Verdana"/>
                <a:sym typeface="Verdana"/>
              </a:rPr>
              <a:t>Bronze Doors of Bishop Bernward (detail), Panels 3 &amp; 4</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25"/>
          <p:cNvPicPr preferRelativeResize="0"/>
          <p:nvPr/>
        </p:nvPicPr>
        <p:blipFill>
          <a:blip r:embed="rId3">
            <a:alphaModFix/>
          </a:blip>
          <a:stretch>
            <a:fillRect/>
          </a:stretch>
        </p:blipFill>
        <p:spPr>
          <a:xfrm>
            <a:off x="448600" y="337425"/>
            <a:ext cx="8329100" cy="4344600"/>
          </a:xfrm>
          <a:prstGeom prst="rect">
            <a:avLst/>
          </a:prstGeom>
          <a:noFill/>
          <a:ln>
            <a:noFill/>
          </a:ln>
        </p:spPr>
      </p:pic>
      <p:sp>
        <p:nvSpPr>
          <p:cNvPr id="180" name="Google Shape;180;p25"/>
          <p:cNvSpPr txBox="1"/>
          <p:nvPr/>
        </p:nvSpPr>
        <p:spPr>
          <a:xfrm>
            <a:off x="382475" y="4686875"/>
            <a:ext cx="6270300" cy="30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rgbClr val="34392B"/>
                </a:solidFill>
                <a:latin typeface="Verdana"/>
                <a:ea typeface="Verdana"/>
                <a:cs typeface="Verdana"/>
                <a:sym typeface="Verdana"/>
              </a:rPr>
              <a:t>Bronze Doors of Bishop Bernward (detail), Panels 5 &amp; 6</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Google Shape;185;p26"/>
          <p:cNvPicPr preferRelativeResize="0"/>
          <p:nvPr/>
        </p:nvPicPr>
        <p:blipFill>
          <a:blip r:embed="rId3">
            <a:alphaModFix/>
          </a:blip>
          <a:stretch>
            <a:fillRect/>
          </a:stretch>
        </p:blipFill>
        <p:spPr>
          <a:xfrm>
            <a:off x="662513" y="163275"/>
            <a:ext cx="7818975" cy="4561075"/>
          </a:xfrm>
          <a:prstGeom prst="rect">
            <a:avLst/>
          </a:prstGeom>
          <a:noFill/>
          <a:ln>
            <a:noFill/>
          </a:ln>
        </p:spPr>
      </p:pic>
      <p:sp>
        <p:nvSpPr>
          <p:cNvPr id="186" name="Google Shape;186;p26"/>
          <p:cNvSpPr txBox="1"/>
          <p:nvPr/>
        </p:nvSpPr>
        <p:spPr>
          <a:xfrm>
            <a:off x="611075" y="4686875"/>
            <a:ext cx="6270300" cy="30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rgbClr val="34392B"/>
                </a:solidFill>
                <a:latin typeface="Verdana"/>
                <a:ea typeface="Verdana"/>
                <a:cs typeface="Verdana"/>
                <a:sym typeface="Verdana"/>
              </a:rPr>
              <a:t>Bronze Doors of Bishop Bernward (detail), Panels 7 &amp; 8</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7"/>
          <p:cNvPicPr preferRelativeResize="0"/>
          <p:nvPr/>
        </p:nvPicPr>
        <p:blipFill rotWithShape="1">
          <a:blip r:embed="rId3">
            <a:alphaModFix/>
          </a:blip>
          <a:srcRect l="17742" r="22114"/>
          <a:stretch/>
        </p:blipFill>
        <p:spPr>
          <a:xfrm>
            <a:off x="4104175" y="152400"/>
            <a:ext cx="3880151" cy="4838700"/>
          </a:xfrm>
          <a:prstGeom prst="rect">
            <a:avLst/>
          </a:prstGeom>
          <a:noFill/>
          <a:ln>
            <a:noFill/>
          </a:ln>
        </p:spPr>
      </p:pic>
      <p:pic>
        <p:nvPicPr>
          <p:cNvPr id="192" name="Google Shape;192;p27"/>
          <p:cNvPicPr preferRelativeResize="0"/>
          <p:nvPr/>
        </p:nvPicPr>
        <p:blipFill>
          <a:blip r:embed="rId4">
            <a:alphaModFix/>
          </a:blip>
          <a:stretch>
            <a:fillRect/>
          </a:stretch>
        </p:blipFill>
        <p:spPr>
          <a:xfrm>
            <a:off x="1049800" y="-46050"/>
            <a:ext cx="2884775" cy="5336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28"/>
          <p:cNvPicPr preferRelativeResize="0"/>
          <p:nvPr/>
        </p:nvPicPr>
        <p:blipFill rotWithShape="1">
          <a:blip r:embed="rId3">
            <a:alphaModFix/>
          </a:blip>
          <a:srcRect l="49869" t="14741" r="24819" b="77667"/>
          <a:stretch/>
        </p:blipFill>
        <p:spPr>
          <a:xfrm>
            <a:off x="2044236" y="45625"/>
            <a:ext cx="2647487" cy="613651"/>
          </a:xfrm>
          <a:prstGeom prst="rect">
            <a:avLst/>
          </a:prstGeom>
          <a:noFill/>
          <a:ln>
            <a:noFill/>
          </a:ln>
        </p:spPr>
      </p:pic>
      <p:pic>
        <p:nvPicPr>
          <p:cNvPr id="198" name="Google Shape;198;p28"/>
          <p:cNvPicPr preferRelativeResize="0"/>
          <p:nvPr/>
        </p:nvPicPr>
        <p:blipFill>
          <a:blip r:embed="rId4">
            <a:alphaModFix amt="60000"/>
          </a:blip>
          <a:stretch>
            <a:fillRect/>
          </a:stretch>
        </p:blipFill>
        <p:spPr>
          <a:xfrm>
            <a:off x="1218175" y="-44726"/>
            <a:ext cx="1050450" cy="876075"/>
          </a:xfrm>
          <a:prstGeom prst="rect">
            <a:avLst/>
          </a:prstGeom>
          <a:noFill/>
          <a:ln>
            <a:noFill/>
          </a:ln>
        </p:spPr>
      </p:pic>
      <p:sp>
        <p:nvSpPr>
          <p:cNvPr id="199" name="Google Shape;199;p28"/>
          <p:cNvSpPr txBox="1"/>
          <p:nvPr/>
        </p:nvSpPr>
        <p:spPr>
          <a:xfrm>
            <a:off x="4572000" y="927775"/>
            <a:ext cx="2306700" cy="1059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800"/>
              <a:t>Salisbury Cathedral</a:t>
            </a:r>
            <a:endParaRPr sz="1800"/>
          </a:p>
          <a:p>
            <a:pPr marL="0" lvl="0" indent="0" algn="l" rtl="0">
              <a:lnSpc>
                <a:spcPct val="100000"/>
              </a:lnSpc>
              <a:spcBef>
                <a:spcPts val="0"/>
              </a:spcBef>
              <a:spcAft>
                <a:spcPts val="0"/>
              </a:spcAft>
              <a:buNone/>
            </a:pPr>
            <a:r>
              <a:rPr lang="en" sz="1200"/>
              <a:t>Salisbury, England</a:t>
            </a:r>
            <a:endParaRPr sz="1200"/>
          </a:p>
          <a:p>
            <a:pPr marL="0" marR="139700" lvl="0" indent="0" algn="l" rtl="0">
              <a:lnSpc>
                <a:spcPct val="100000"/>
              </a:lnSpc>
              <a:spcBef>
                <a:spcPts val="0"/>
              </a:spcBef>
              <a:spcAft>
                <a:spcPts val="0"/>
              </a:spcAft>
              <a:buClr>
                <a:schemeClr val="dk1"/>
              </a:buClr>
              <a:buSzPts val="1100"/>
              <a:buFont typeface="Arial"/>
              <a:buNone/>
            </a:pPr>
            <a:r>
              <a:rPr lang="en" sz="1200">
                <a:uFill>
                  <a:noFill/>
                </a:uFill>
                <a:latin typeface="Roboto"/>
                <a:ea typeface="Roboto"/>
                <a:cs typeface="Roboto"/>
                <a:sym typeface="Roboto"/>
                <a:hlinkClick r:id="rId5"/>
              </a:rPr>
              <a:t>Construction started</a:t>
            </a:r>
            <a:r>
              <a:rPr lang="en" sz="1200">
                <a:latin typeface="Roboto"/>
                <a:ea typeface="Roboto"/>
                <a:cs typeface="Roboto"/>
                <a:sym typeface="Roboto"/>
              </a:rPr>
              <a:t>: 1220</a:t>
            </a:r>
            <a:endParaRPr sz="1200">
              <a:latin typeface="Roboto"/>
              <a:ea typeface="Roboto"/>
              <a:cs typeface="Roboto"/>
              <a:sym typeface="Roboto"/>
            </a:endParaRPr>
          </a:p>
          <a:p>
            <a:pPr marL="0" marR="139700" lvl="0" indent="0" algn="l" rtl="0">
              <a:lnSpc>
                <a:spcPct val="100000"/>
              </a:lnSpc>
              <a:spcBef>
                <a:spcPts val="0"/>
              </a:spcBef>
              <a:spcAft>
                <a:spcPts val="0"/>
              </a:spcAft>
              <a:buClr>
                <a:schemeClr val="dk1"/>
              </a:buClr>
              <a:buSzPts val="1100"/>
              <a:buFont typeface="Arial"/>
              <a:buNone/>
            </a:pPr>
            <a:r>
              <a:rPr lang="en" sz="1200">
                <a:uFill>
                  <a:noFill/>
                </a:uFill>
                <a:latin typeface="Roboto"/>
                <a:ea typeface="Roboto"/>
                <a:cs typeface="Roboto"/>
                <a:sym typeface="Roboto"/>
                <a:hlinkClick r:id="rId6"/>
              </a:rPr>
              <a:t>Height</a:t>
            </a:r>
            <a:r>
              <a:rPr lang="en" sz="1200">
                <a:latin typeface="Roboto"/>
                <a:ea typeface="Roboto"/>
                <a:cs typeface="Roboto"/>
                <a:sym typeface="Roboto"/>
              </a:rPr>
              <a:t>: 404′</a:t>
            </a:r>
            <a:endParaRPr sz="1200">
              <a:latin typeface="Roboto"/>
              <a:ea typeface="Roboto"/>
              <a:cs typeface="Roboto"/>
              <a:sym typeface="Roboto"/>
            </a:endParaRPr>
          </a:p>
          <a:p>
            <a:pPr marL="0" lvl="0" indent="0" algn="l" rtl="0">
              <a:lnSpc>
                <a:spcPct val="100000"/>
              </a:lnSpc>
              <a:spcBef>
                <a:spcPts val="0"/>
              </a:spcBef>
              <a:spcAft>
                <a:spcPts val="0"/>
              </a:spcAft>
              <a:buNone/>
            </a:pPr>
            <a:endParaRPr/>
          </a:p>
        </p:txBody>
      </p:sp>
      <p:pic>
        <p:nvPicPr>
          <p:cNvPr id="200" name="Google Shape;200;p28"/>
          <p:cNvPicPr preferRelativeResize="0"/>
          <p:nvPr/>
        </p:nvPicPr>
        <p:blipFill>
          <a:blip r:embed="rId7">
            <a:alphaModFix/>
          </a:blip>
          <a:stretch>
            <a:fillRect/>
          </a:stretch>
        </p:blipFill>
        <p:spPr>
          <a:xfrm>
            <a:off x="171675" y="647350"/>
            <a:ext cx="2387028" cy="1335599"/>
          </a:xfrm>
          <a:prstGeom prst="rect">
            <a:avLst/>
          </a:prstGeom>
          <a:noFill/>
          <a:ln>
            <a:noFill/>
          </a:ln>
        </p:spPr>
      </p:pic>
      <p:pic>
        <p:nvPicPr>
          <p:cNvPr id="201" name="Google Shape;201;p28"/>
          <p:cNvPicPr preferRelativeResize="0"/>
          <p:nvPr/>
        </p:nvPicPr>
        <p:blipFill>
          <a:blip r:embed="rId8">
            <a:alphaModFix/>
          </a:blip>
          <a:stretch>
            <a:fillRect/>
          </a:stretch>
        </p:blipFill>
        <p:spPr>
          <a:xfrm>
            <a:off x="2651651" y="647350"/>
            <a:ext cx="1709563" cy="1335600"/>
          </a:xfrm>
          <a:prstGeom prst="rect">
            <a:avLst/>
          </a:prstGeom>
          <a:noFill/>
          <a:ln>
            <a:noFill/>
          </a:ln>
        </p:spPr>
      </p:pic>
      <p:pic>
        <p:nvPicPr>
          <p:cNvPr id="202" name="Google Shape;202;p28"/>
          <p:cNvPicPr preferRelativeResize="0"/>
          <p:nvPr/>
        </p:nvPicPr>
        <p:blipFill>
          <a:blip r:embed="rId9">
            <a:alphaModFix/>
          </a:blip>
          <a:stretch>
            <a:fillRect/>
          </a:stretch>
        </p:blipFill>
        <p:spPr>
          <a:xfrm>
            <a:off x="171675" y="3541021"/>
            <a:ext cx="2387026" cy="1465727"/>
          </a:xfrm>
          <a:prstGeom prst="rect">
            <a:avLst/>
          </a:prstGeom>
          <a:noFill/>
          <a:ln>
            <a:noFill/>
          </a:ln>
        </p:spPr>
      </p:pic>
      <p:pic>
        <p:nvPicPr>
          <p:cNvPr id="203" name="Google Shape;203;p28"/>
          <p:cNvPicPr preferRelativeResize="0"/>
          <p:nvPr/>
        </p:nvPicPr>
        <p:blipFill>
          <a:blip r:embed="rId10">
            <a:alphaModFix/>
          </a:blip>
          <a:stretch>
            <a:fillRect/>
          </a:stretch>
        </p:blipFill>
        <p:spPr>
          <a:xfrm>
            <a:off x="171675" y="2034100"/>
            <a:ext cx="2387026" cy="1433717"/>
          </a:xfrm>
          <a:prstGeom prst="rect">
            <a:avLst/>
          </a:prstGeom>
          <a:noFill/>
          <a:ln>
            <a:noFill/>
          </a:ln>
        </p:spPr>
      </p:pic>
      <p:sp>
        <p:nvSpPr>
          <p:cNvPr id="204" name="Google Shape;204;p28"/>
          <p:cNvSpPr txBox="1"/>
          <p:nvPr/>
        </p:nvSpPr>
        <p:spPr>
          <a:xfrm>
            <a:off x="2727850" y="2083200"/>
            <a:ext cx="2911500" cy="2836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b="1">
                <a:solidFill>
                  <a:srgbClr val="222222"/>
                </a:solidFill>
              </a:rPr>
              <a:t>A Flock of 3,000 origami doves flutters into Salisbury Cathedral to ‘bring hope’ to city hit by Russian nerve gas poisoning</a:t>
            </a:r>
            <a:endParaRPr sz="1000" b="1">
              <a:solidFill>
                <a:srgbClr val="222222"/>
              </a:solidFill>
            </a:endParaRPr>
          </a:p>
          <a:p>
            <a:pPr marL="0" lvl="0" indent="0" algn="l" rtl="0">
              <a:spcBef>
                <a:spcPts val="0"/>
              </a:spcBef>
              <a:spcAft>
                <a:spcPts val="0"/>
              </a:spcAft>
              <a:buNone/>
            </a:pPr>
            <a:r>
              <a:rPr lang="en" sz="1000">
                <a:solidFill>
                  <a:srgbClr val="888888"/>
                </a:solidFill>
                <a:highlight>
                  <a:srgbClr val="FFFFFF"/>
                </a:highlight>
              </a:rPr>
              <a:t>Posted on </a:t>
            </a:r>
            <a:r>
              <a:rPr lang="en" sz="1000" u="sng">
                <a:solidFill>
                  <a:srgbClr val="555555"/>
                </a:solidFill>
                <a:highlight>
                  <a:srgbClr val="FFFFFF"/>
                </a:highlight>
                <a:hlinkClick r:id="rId11">
                  <a:extLst>
                    <a:ext uri="{A12FA001-AC4F-418D-AE19-62706E023703}">
                      <ahyp:hlinkClr xmlns:ahyp="http://schemas.microsoft.com/office/drawing/2018/hyperlinkcolor" val="tx"/>
                    </a:ext>
                  </a:extLst>
                </a:hlinkClick>
              </a:rPr>
              <a:t>May 11, 2018</a:t>
            </a:r>
            <a:endParaRPr sz="1000" b="1">
              <a:solidFill>
                <a:srgbClr val="222222"/>
              </a:solidFill>
            </a:endParaRPr>
          </a:p>
          <a:p>
            <a:pPr marL="0" lvl="0" indent="0" algn="l" rtl="0">
              <a:spcBef>
                <a:spcPts val="0"/>
              </a:spcBef>
              <a:spcAft>
                <a:spcPts val="0"/>
              </a:spcAft>
              <a:buClr>
                <a:schemeClr val="dk1"/>
              </a:buClr>
              <a:buSzPts val="1100"/>
              <a:buFont typeface="Arial"/>
              <a:buNone/>
            </a:pPr>
            <a:endParaRPr sz="1000" b="1">
              <a:solidFill>
                <a:srgbClr val="222222"/>
              </a:solidFill>
            </a:endParaRPr>
          </a:p>
          <a:p>
            <a:pPr marL="0" lvl="0" indent="0" algn="l" rtl="0">
              <a:lnSpc>
                <a:spcPct val="100000"/>
              </a:lnSpc>
              <a:spcBef>
                <a:spcPts val="0"/>
              </a:spcBef>
              <a:spcAft>
                <a:spcPts val="0"/>
              </a:spcAft>
              <a:buClr>
                <a:schemeClr val="dk1"/>
              </a:buClr>
              <a:buSzPts val="1100"/>
              <a:buFont typeface="Arial"/>
              <a:buNone/>
            </a:pPr>
            <a:r>
              <a:rPr lang="en" sz="1000">
                <a:solidFill>
                  <a:srgbClr val="111111"/>
                </a:solidFill>
              </a:rPr>
              <a:t>A ‘flock’ of 3,000 paper doves has arrived in the rafters of Salisbury Cathedral. The impressive display of white birds has flown all around the world from Jerusalem to Berlin and the US, before arriving in Salisbury.</a:t>
            </a:r>
            <a:endParaRPr sz="1000">
              <a:solidFill>
                <a:srgbClr val="111111"/>
              </a:solidFill>
            </a:endParaRPr>
          </a:p>
          <a:p>
            <a:pPr marL="0" lvl="0" indent="0" algn="l" rtl="0">
              <a:lnSpc>
                <a:spcPct val="100000"/>
              </a:lnSpc>
              <a:spcBef>
                <a:spcPts val="0"/>
              </a:spcBef>
              <a:spcAft>
                <a:spcPts val="0"/>
              </a:spcAft>
              <a:buNone/>
            </a:pPr>
            <a:endParaRPr sz="1000">
              <a:solidFill>
                <a:srgbClr val="111111"/>
              </a:solidFill>
            </a:endParaRPr>
          </a:p>
          <a:p>
            <a:pPr marL="0" lvl="0" indent="0" algn="l" rtl="0">
              <a:lnSpc>
                <a:spcPct val="100000"/>
              </a:lnSpc>
              <a:spcBef>
                <a:spcPts val="0"/>
              </a:spcBef>
              <a:spcAft>
                <a:spcPts val="0"/>
              </a:spcAft>
              <a:buNone/>
            </a:pPr>
            <a:r>
              <a:rPr lang="en" sz="1000">
                <a:solidFill>
                  <a:srgbClr val="111111"/>
                </a:solidFill>
              </a:rPr>
              <a:t>The paper origami birds by artist Michael Pendry have been suspended from the roof of Salisbury cathedral. According to the creator of the piece named ‘Les Colombes’ their presence represents hope and positivity.</a:t>
            </a:r>
            <a:endParaRPr sz="1000">
              <a:solidFill>
                <a:srgbClr val="111111"/>
              </a:solidFill>
            </a:endParaRPr>
          </a:p>
          <a:p>
            <a:pPr marL="0" lvl="0" indent="0" algn="l" rtl="0">
              <a:lnSpc>
                <a:spcPct val="100000"/>
              </a:lnSpc>
              <a:spcBef>
                <a:spcPts val="0"/>
              </a:spcBef>
              <a:spcAft>
                <a:spcPts val="0"/>
              </a:spcAft>
              <a:buNone/>
            </a:pPr>
            <a:endParaRPr sz="1000">
              <a:solidFill>
                <a:srgbClr val="111111"/>
              </a:solidFill>
            </a:endParaRPr>
          </a:p>
          <a:p>
            <a:pPr marL="0" lvl="0" indent="0" algn="l" rtl="0">
              <a:lnSpc>
                <a:spcPct val="100000"/>
              </a:lnSpc>
              <a:spcBef>
                <a:spcPts val="0"/>
              </a:spcBef>
              <a:spcAft>
                <a:spcPts val="0"/>
              </a:spcAft>
              <a:buClr>
                <a:schemeClr val="dk1"/>
              </a:buClr>
              <a:buSzPts val="1100"/>
              <a:buFont typeface="Arial"/>
              <a:buNone/>
            </a:pPr>
            <a:r>
              <a:rPr lang="en" sz="1000" b="1">
                <a:solidFill>
                  <a:srgbClr val="111111"/>
                </a:solidFill>
              </a:rPr>
              <a:t>Make an origami peace dove.</a:t>
            </a:r>
            <a:endParaRPr sz="1000" b="1">
              <a:solidFill>
                <a:srgbClr val="111111"/>
              </a:solidFill>
            </a:endParaRPr>
          </a:p>
          <a:p>
            <a:pPr marL="0" lvl="0" indent="0" algn="l" rtl="0">
              <a:lnSpc>
                <a:spcPct val="100000"/>
              </a:lnSpc>
              <a:spcBef>
                <a:spcPts val="0"/>
              </a:spcBef>
              <a:spcAft>
                <a:spcPts val="0"/>
              </a:spcAft>
              <a:buNone/>
            </a:pPr>
            <a:endParaRPr sz="1000"/>
          </a:p>
        </p:txBody>
      </p:sp>
      <p:pic>
        <p:nvPicPr>
          <p:cNvPr id="205" name="Google Shape;205;p28" descr="How to make an origami peace dove by Alice Gray.&#10;you can download the diagram instructions here: http://www.tavinsorigami.com/origami-peace-dove/&#10; &#10;Facebook Page: https://www.facebook.com/OrigamiTavin&#10;My Website: http://www.tavinsorigami.com" title="Origami peace dove">
            <a:hlinkClick r:id="rId12"/>
          </p:cNvPr>
          <p:cNvPicPr preferRelativeResize="0"/>
          <p:nvPr/>
        </p:nvPicPr>
        <p:blipFill>
          <a:blip r:embed="rId13">
            <a:alphaModFix/>
          </a:blip>
          <a:stretch>
            <a:fillRect/>
          </a:stretch>
        </p:blipFill>
        <p:spPr>
          <a:xfrm>
            <a:off x="5724625" y="2301500"/>
            <a:ext cx="3199850" cy="2399888"/>
          </a:xfrm>
          <a:prstGeom prst="rect">
            <a:avLst/>
          </a:prstGeom>
          <a:noFill/>
          <a:ln>
            <a:noFill/>
          </a:ln>
        </p:spPr>
      </p:pic>
      <p:pic>
        <p:nvPicPr>
          <p:cNvPr id="206" name="Google Shape;206;p28"/>
          <p:cNvPicPr preferRelativeResize="0"/>
          <p:nvPr/>
        </p:nvPicPr>
        <p:blipFill rotWithShape="1">
          <a:blip r:embed="rId14">
            <a:alphaModFix/>
          </a:blip>
          <a:srcRect l="4510" t="27568" r="62322" b="66421"/>
          <a:stretch/>
        </p:blipFill>
        <p:spPr>
          <a:xfrm>
            <a:off x="4572000" y="217688"/>
            <a:ext cx="4382326" cy="613651"/>
          </a:xfrm>
          <a:prstGeom prst="rect">
            <a:avLst/>
          </a:prstGeom>
          <a:noFill/>
          <a:ln>
            <a:noFill/>
          </a:ln>
        </p:spPr>
      </p:pic>
      <p:pic>
        <p:nvPicPr>
          <p:cNvPr id="207" name="Google Shape;207;p28"/>
          <p:cNvPicPr preferRelativeResize="0"/>
          <p:nvPr/>
        </p:nvPicPr>
        <p:blipFill>
          <a:blip r:embed="rId15">
            <a:alphaModFix/>
          </a:blip>
          <a:stretch>
            <a:fillRect/>
          </a:stretch>
        </p:blipFill>
        <p:spPr>
          <a:xfrm>
            <a:off x="7922775" y="898625"/>
            <a:ext cx="1001700" cy="1335600"/>
          </a:xfrm>
          <a:prstGeom prst="rect">
            <a:avLst/>
          </a:prstGeom>
          <a:noFill/>
          <a:ln>
            <a:noFill/>
          </a:ln>
        </p:spPr>
      </p:pic>
      <p:pic>
        <p:nvPicPr>
          <p:cNvPr id="208" name="Google Shape;208;p28"/>
          <p:cNvPicPr preferRelativeResize="0"/>
          <p:nvPr/>
        </p:nvPicPr>
        <p:blipFill>
          <a:blip r:embed="rId16">
            <a:alphaModFix/>
          </a:blip>
          <a:stretch>
            <a:fillRect/>
          </a:stretch>
        </p:blipFill>
        <p:spPr>
          <a:xfrm>
            <a:off x="6938200" y="898625"/>
            <a:ext cx="925091" cy="13356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212"/>
        <p:cNvGrpSpPr/>
        <p:nvPr/>
      </p:nvGrpSpPr>
      <p:grpSpPr>
        <a:xfrm>
          <a:off x="0" y="0"/>
          <a:ext cx="0" cy="0"/>
          <a:chOff x="0" y="0"/>
          <a:chExt cx="0" cy="0"/>
        </a:xfrm>
      </p:grpSpPr>
      <p:pic>
        <p:nvPicPr>
          <p:cNvPr id="213" name="Google Shape;213;p29"/>
          <p:cNvPicPr preferRelativeResize="0"/>
          <p:nvPr/>
        </p:nvPicPr>
        <p:blipFill>
          <a:blip r:embed="rId3">
            <a:alphaModFix/>
          </a:blip>
          <a:stretch>
            <a:fillRect/>
          </a:stretch>
        </p:blipFill>
        <p:spPr>
          <a:xfrm>
            <a:off x="1335444" y="-585919"/>
            <a:ext cx="4624200" cy="65392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18" name="Google Shape;218;p30"/>
          <p:cNvPicPr preferRelativeResize="0"/>
          <p:nvPr/>
        </p:nvPicPr>
        <p:blipFill rotWithShape="1">
          <a:blip r:embed="rId3">
            <a:alphaModFix/>
          </a:blip>
          <a:srcRect l="4444" t="28414" r="79967" b="62909"/>
          <a:stretch/>
        </p:blipFill>
        <p:spPr>
          <a:xfrm>
            <a:off x="2579905" y="71598"/>
            <a:ext cx="2057447" cy="884926"/>
          </a:xfrm>
          <a:prstGeom prst="rect">
            <a:avLst/>
          </a:prstGeom>
          <a:noFill/>
          <a:ln>
            <a:noFill/>
          </a:ln>
        </p:spPr>
      </p:pic>
      <p:sp>
        <p:nvSpPr>
          <p:cNvPr id="219" name="Google Shape;219;p30"/>
          <p:cNvSpPr txBox="1"/>
          <p:nvPr/>
        </p:nvSpPr>
        <p:spPr>
          <a:xfrm>
            <a:off x="287425" y="885475"/>
            <a:ext cx="3408000" cy="4167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t>Fresco </a:t>
            </a:r>
            <a:r>
              <a:rPr lang="en" sz="1100"/>
              <a:t>- </a:t>
            </a:r>
            <a:r>
              <a:rPr lang="en" sz="1100">
                <a:solidFill>
                  <a:srgbClr val="222222"/>
                </a:solidFill>
                <a:highlight>
                  <a:srgbClr val="FFFFFF"/>
                </a:highlight>
              </a:rPr>
              <a:t>a painting done rapidly in watercolor on wet plaster on a wall or ceiling, so that the colors penetrate a thin layer of plaster (</a:t>
            </a:r>
            <a:r>
              <a:rPr lang="en" sz="1100" i="1">
                <a:solidFill>
                  <a:srgbClr val="222222"/>
                </a:solidFill>
                <a:highlight>
                  <a:srgbClr val="FFFFFF"/>
                </a:highlight>
              </a:rPr>
              <a:t>intonaco)</a:t>
            </a:r>
            <a:r>
              <a:rPr lang="en" sz="1100">
                <a:solidFill>
                  <a:srgbClr val="222222"/>
                </a:solidFill>
                <a:highlight>
                  <a:srgbClr val="FFFFFF"/>
                </a:highlight>
              </a:rPr>
              <a:t> and become fixed as it dries.</a:t>
            </a:r>
            <a:endParaRPr sz="1100">
              <a:solidFill>
                <a:srgbClr val="222222"/>
              </a:solidFill>
              <a:highlight>
                <a:srgbClr val="FFFFFF"/>
              </a:highlight>
            </a:endParaRPr>
          </a:p>
          <a:p>
            <a:pPr marL="0" lvl="0" indent="0" algn="l" rtl="0">
              <a:lnSpc>
                <a:spcPct val="100000"/>
              </a:lnSpc>
              <a:spcBef>
                <a:spcPts val="0"/>
              </a:spcBef>
              <a:spcAft>
                <a:spcPts val="0"/>
              </a:spcAft>
              <a:buNone/>
            </a:pPr>
            <a:endParaRPr sz="1100">
              <a:solidFill>
                <a:srgbClr val="222222"/>
              </a:solidFill>
              <a:highlight>
                <a:srgbClr val="FFFFFF"/>
              </a:highlight>
            </a:endParaRPr>
          </a:p>
          <a:p>
            <a:pPr marL="0" lvl="0" indent="0" algn="l" rtl="0">
              <a:lnSpc>
                <a:spcPct val="100000"/>
              </a:lnSpc>
              <a:spcBef>
                <a:spcPts val="0"/>
              </a:spcBef>
              <a:spcAft>
                <a:spcPts val="0"/>
              </a:spcAft>
              <a:buNone/>
            </a:pPr>
            <a:r>
              <a:rPr lang="en" sz="1100">
                <a:solidFill>
                  <a:schemeClr val="dk1"/>
                </a:solidFill>
              </a:rPr>
              <a:t>There are three common types of fresco: </a:t>
            </a:r>
            <a:endParaRPr sz="1100">
              <a:solidFill>
                <a:schemeClr val="dk1"/>
              </a:solidFill>
            </a:endParaRPr>
          </a:p>
          <a:p>
            <a:pPr marL="0" lvl="0" indent="0" algn="l" rtl="0">
              <a:lnSpc>
                <a:spcPct val="100000"/>
              </a:lnSpc>
              <a:spcBef>
                <a:spcPts val="0"/>
              </a:spcBef>
              <a:spcAft>
                <a:spcPts val="0"/>
              </a:spcAft>
              <a:buNone/>
            </a:pPr>
            <a:r>
              <a:rPr lang="en" sz="1100" b="1" i="1">
                <a:solidFill>
                  <a:schemeClr val="dk1"/>
                </a:solidFill>
              </a:rPr>
              <a:t>buon</a:t>
            </a:r>
            <a:r>
              <a:rPr lang="en" sz="1100" b="1">
                <a:solidFill>
                  <a:schemeClr val="dk1"/>
                </a:solidFill>
              </a:rPr>
              <a:t>, </a:t>
            </a:r>
            <a:r>
              <a:rPr lang="en" sz="1100" b="1" i="1">
                <a:solidFill>
                  <a:schemeClr val="dk1"/>
                </a:solidFill>
              </a:rPr>
              <a:t>secco</a:t>
            </a:r>
            <a:r>
              <a:rPr lang="en" sz="1100" b="1">
                <a:solidFill>
                  <a:schemeClr val="dk1"/>
                </a:solidFill>
              </a:rPr>
              <a:t>, </a:t>
            </a:r>
            <a:r>
              <a:rPr lang="en" sz="1100">
                <a:solidFill>
                  <a:schemeClr val="dk1"/>
                </a:solidFill>
              </a:rPr>
              <a:t>and</a:t>
            </a:r>
            <a:r>
              <a:rPr lang="en" sz="1100" b="1">
                <a:solidFill>
                  <a:schemeClr val="dk1"/>
                </a:solidFill>
              </a:rPr>
              <a:t> </a:t>
            </a:r>
            <a:r>
              <a:rPr lang="en" sz="1100" b="1" i="1">
                <a:solidFill>
                  <a:schemeClr val="dk1"/>
                </a:solidFill>
              </a:rPr>
              <a:t>mezzo</a:t>
            </a:r>
            <a:r>
              <a:rPr lang="en" sz="1100" b="1">
                <a:solidFill>
                  <a:schemeClr val="dk1"/>
                </a:solidFill>
              </a:rPr>
              <a:t>.</a:t>
            </a:r>
            <a:endParaRPr sz="1100" b="1">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 sz="1100">
                <a:solidFill>
                  <a:schemeClr val="dk1"/>
                </a:solidFill>
              </a:rPr>
              <a:t>To paint a </a:t>
            </a:r>
            <a:r>
              <a:rPr lang="en" sz="1100" b="1" i="1">
                <a:solidFill>
                  <a:schemeClr val="dk1"/>
                </a:solidFill>
              </a:rPr>
              <a:t>buon</a:t>
            </a:r>
            <a:r>
              <a:rPr lang="en" sz="1100">
                <a:solidFill>
                  <a:schemeClr val="dk1"/>
                </a:solidFill>
              </a:rPr>
              <a:t> (“true”) fresco, an artist paints directly onto freshly mixed plaster. Due to the natural tack of the wet </a:t>
            </a:r>
            <a:r>
              <a:rPr lang="en" sz="1100" i="1">
                <a:solidFill>
                  <a:schemeClr val="dk1"/>
                </a:solidFill>
              </a:rPr>
              <a:t>intonaco</a:t>
            </a:r>
            <a:r>
              <a:rPr lang="en" sz="1100">
                <a:solidFill>
                  <a:schemeClr val="dk1"/>
                </a:solidFill>
              </a:rPr>
              <a:t>, the pigment used to paint a </a:t>
            </a:r>
            <a:r>
              <a:rPr lang="en" sz="1100" i="1">
                <a:solidFill>
                  <a:schemeClr val="dk1"/>
                </a:solidFill>
              </a:rPr>
              <a:t>buon</a:t>
            </a:r>
            <a:r>
              <a:rPr lang="en" sz="1100">
                <a:solidFill>
                  <a:schemeClr val="dk1"/>
                </a:solidFill>
              </a:rPr>
              <a:t> fresco does not need to contain a binding medium; instead, it can simply be mixed with water.</a:t>
            </a:r>
            <a:endParaRPr sz="1100">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 sz="1100">
                <a:solidFill>
                  <a:schemeClr val="dk1"/>
                </a:solidFill>
              </a:rPr>
              <a:t>Contrarily, a </a:t>
            </a:r>
            <a:r>
              <a:rPr lang="en" sz="1100" b="1" i="1">
                <a:solidFill>
                  <a:schemeClr val="dk1"/>
                </a:solidFill>
              </a:rPr>
              <a:t>secco</a:t>
            </a:r>
            <a:r>
              <a:rPr lang="en" sz="1100">
                <a:solidFill>
                  <a:schemeClr val="dk1"/>
                </a:solidFill>
              </a:rPr>
              <a:t> (“dry”) fresco employs dry plaster as its canvas. To make the paint stick to the plaster, the pigments must be mixed with a binding medium, such as a glue adhesive or egg yolk.</a:t>
            </a:r>
            <a:endParaRPr sz="1100">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 sz="1100">
                <a:solidFill>
                  <a:schemeClr val="dk1"/>
                </a:solidFill>
              </a:rPr>
              <a:t>A </a:t>
            </a:r>
            <a:r>
              <a:rPr lang="en" sz="1100" b="1" i="1">
                <a:solidFill>
                  <a:schemeClr val="dk1"/>
                </a:solidFill>
              </a:rPr>
              <a:t>mezzo</a:t>
            </a:r>
            <a:r>
              <a:rPr lang="en" sz="1100">
                <a:solidFill>
                  <a:schemeClr val="dk1"/>
                </a:solidFill>
              </a:rPr>
              <a:t> (“medium”) fresco is painted onto nearly dry </a:t>
            </a:r>
            <a:r>
              <a:rPr lang="en" sz="1100" i="1">
                <a:solidFill>
                  <a:schemeClr val="dk1"/>
                </a:solidFill>
              </a:rPr>
              <a:t>intonaco</a:t>
            </a:r>
            <a:r>
              <a:rPr lang="en" sz="1100">
                <a:solidFill>
                  <a:schemeClr val="dk1"/>
                </a:solidFill>
              </a:rPr>
              <a:t>. During the Renaissance, this type of fresco became widely used, eventually surpassing </a:t>
            </a:r>
            <a:r>
              <a:rPr lang="en" sz="1100" i="1">
                <a:solidFill>
                  <a:schemeClr val="dk1"/>
                </a:solidFill>
              </a:rPr>
              <a:t>buon</a:t>
            </a:r>
            <a:r>
              <a:rPr lang="en" sz="1100">
                <a:solidFill>
                  <a:schemeClr val="dk1"/>
                </a:solidFill>
              </a:rPr>
              <a:t> fresco in popularity.</a:t>
            </a:r>
            <a:endParaRPr sz="1100">
              <a:solidFill>
                <a:schemeClr val="dk1"/>
              </a:solidFill>
            </a:endParaRPr>
          </a:p>
          <a:p>
            <a:pPr marL="0" lvl="0" indent="0" algn="l" rtl="0">
              <a:lnSpc>
                <a:spcPct val="100000"/>
              </a:lnSpc>
              <a:spcBef>
                <a:spcPts val="0"/>
              </a:spcBef>
              <a:spcAft>
                <a:spcPts val="0"/>
              </a:spcAft>
              <a:buNone/>
            </a:pPr>
            <a:endParaRPr sz="1100">
              <a:solidFill>
                <a:srgbClr val="222222"/>
              </a:solidFill>
              <a:highlight>
                <a:srgbClr val="FFFFFF"/>
              </a:highlight>
            </a:endParaRPr>
          </a:p>
        </p:txBody>
      </p:sp>
      <p:sp>
        <p:nvSpPr>
          <p:cNvPr id="220" name="Google Shape;220;p30"/>
          <p:cNvSpPr txBox="1"/>
          <p:nvPr/>
        </p:nvSpPr>
        <p:spPr>
          <a:xfrm>
            <a:off x="5469125" y="956525"/>
            <a:ext cx="3408000" cy="1428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500"/>
              </a:spcAft>
              <a:buNone/>
            </a:pPr>
            <a:r>
              <a:rPr lang="en" sz="1100"/>
              <a:t>The </a:t>
            </a:r>
            <a:r>
              <a:rPr lang="en" sz="1100" b="1"/>
              <a:t>fresco</a:t>
            </a:r>
            <a:r>
              <a:rPr lang="en" sz="1100"/>
              <a:t> is celebrated as one of the most significant mural-making techniques in the history of art. Though most commonly associated with art of the </a:t>
            </a:r>
            <a:r>
              <a:rPr lang="en" sz="1100">
                <a:uFill>
                  <a:noFill/>
                </a:uFill>
                <a:hlinkClick r:id="rId4"/>
              </a:rPr>
              <a:t>Italian Renaissance</a:t>
            </a:r>
            <a:r>
              <a:rPr lang="en" sz="1100"/>
              <a:t>, the painting technique has been around for millennia, inspiring ancient and contemporary artists alike.</a:t>
            </a:r>
            <a:endParaRPr sz="1100"/>
          </a:p>
        </p:txBody>
      </p:sp>
      <p:pic>
        <p:nvPicPr>
          <p:cNvPr id="221" name="Google Shape;221;p30"/>
          <p:cNvPicPr preferRelativeResize="0"/>
          <p:nvPr/>
        </p:nvPicPr>
        <p:blipFill>
          <a:blip r:embed="rId5">
            <a:alphaModFix/>
          </a:blip>
          <a:stretch>
            <a:fillRect/>
          </a:stretch>
        </p:blipFill>
        <p:spPr>
          <a:xfrm>
            <a:off x="3699453" y="1032700"/>
            <a:ext cx="1633824" cy="1276550"/>
          </a:xfrm>
          <a:prstGeom prst="rect">
            <a:avLst/>
          </a:prstGeom>
          <a:noFill/>
          <a:ln>
            <a:noFill/>
          </a:ln>
        </p:spPr>
      </p:pic>
      <p:sp>
        <p:nvSpPr>
          <p:cNvPr id="222" name="Google Shape;222;p30"/>
          <p:cNvSpPr txBox="1"/>
          <p:nvPr/>
        </p:nvSpPr>
        <p:spPr>
          <a:xfrm>
            <a:off x="4150050" y="2309225"/>
            <a:ext cx="1748700" cy="2610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500"/>
              </a:spcAft>
              <a:buNone/>
            </a:pPr>
            <a:r>
              <a:rPr lang="en" sz="1100"/>
              <a:t>While fresco painting fell out of fashion following the Renaissance, the practice was rejuvenated by the Mexican Mural Movement in the 1920s. With frescoes at the forefront, this renewed interest in mural art was pioneered by Mexican painter Diego Rivera, </a:t>
            </a:r>
            <a:endParaRPr sz="1100"/>
          </a:p>
        </p:txBody>
      </p:sp>
      <p:pic>
        <p:nvPicPr>
          <p:cNvPr id="223" name="Google Shape;223;p30"/>
          <p:cNvPicPr preferRelativeResize="0"/>
          <p:nvPr/>
        </p:nvPicPr>
        <p:blipFill>
          <a:blip r:embed="rId6">
            <a:alphaModFix/>
          </a:blip>
          <a:stretch>
            <a:fillRect/>
          </a:stretch>
        </p:blipFill>
        <p:spPr>
          <a:xfrm>
            <a:off x="6019825" y="2226151"/>
            <a:ext cx="2869926" cy="1909475"/>
          </a:xfrm>
          <a:prstGeom prst="rect">
            <a:avLst/>
          </a:prstGeom>
          <a:noFill/>
          <a:ln>
            <a:noFill/>
          </a:ln>
        </p:spPr>
      </p:pic>
      <p:sp>
        <p:nvSpPr>
          <p:cNvPr id="224" name="Google Shape;224;p30"/>
          <p:cNvSpPr txBox="1"/>
          <p:nvPr/>
        </p:nvSpPr>
        <p:spPr>
          <a:xfrm>
            <a:off x="7374025" y="4135625"/>
            <a:ext cx="1515600" cy="917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1500"/>
              </a:spcAft>
              <a:buNone/>
            </a:pPr>
            <a:r>
              <a:rPr lang="en" sz="1000" i="1">
                <a:solidFill>
                  <a:srgbClr val="8D8D8D"/>
                </a:solidFill>
              </a:rPr>
              <a:t>“Detroit Industry Murals” by Diego Rivera (1933)</a:t>
            </a:r>
            <a:endParaRPr sz="1000"/>
          </a:p>
        </p:txBody>
      </p:sp>
      <p:sp>
        <p:nvSpPr>
          <p:cNvPr id="225" name="Google Shape;225;p30"/>
          <p:cNvSpPr txBox="1"/>
          <p:nvPr/>
        </p:nvSpPr>
        <p:spPr>
          <a:xfrm>
            <a:off x="4150050" y="4192900"/>
            <a:ext cx="3267300" cy="98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chemeClr val="dk1"/>
                </a:solidFill>
              </a:rPr>
              <a:t>who painted </a:t>
            </a:r>
            <a:r>
              <a:rPr lang="en" sz="1100" i="1">
                <a:solidFill>
                  <a:schemeClr val="dk1"/>
                </a:solidFill>
                <a:uFill>
                  <a:noFill/>
                </a:uFill>
                <a:hlinkClick r:id="rId7">
                  <a:extLst>
                    <a:ext uri="{A12FA001-AC4F-418D-AE19-62706E023703}">
                      <ahyp:hlinkClr xmlns:ahyp="http://schemas.microsoft.com/office/drawing/2018/hyperlinkcolor" val="tx"/>
                    </a:ext>
                  </a:extLst>
                </a:hlinkClick>
              </a:rPr>
              <a:t>Detroit Industry</a:t>
            </a:r>
            <a:r>
              <a:rPr lang="en" sz="1100" i="1">
                <a:solidFill>
                  <a:schemeClr val="dk1"/>
                </a:solidFill>
              </a:rPr>
              <a:t>—</a:t>
            </a:r>
            <a:r>
              <a:rPr lang="en" sz="1100">
                <a:solidFill>
                  <a:schemeClr val="dk1"/>
                </a:solidFill>
              </a:rPr>
              <a:t>a 27-piece series inspired by the Ford Motor Company—between 1932 and 1933. Rivera’s murals helped bring fresco painting into the modern world.</a:t>
            </a:r>
            <a:endParaRPr sz="1100">
              <a:solidFill>
                <a:schemeClr val="dk1"/>
              </a:solidFill>
            </a:endParaRPr>
          </a:p>
          <a:p>
            <a:pPr marL="0" lvl="0" indent="0" algn="l" rtl="0">
              <a:spcBef>
                <a:spcPts val="1500"/>
              </a:spcBef>
              <a:spcAft>
                <a:spcPts val="0"/>
              </a:spcAft>
              <a:buClr>
                <a:schemeClr val="dk1"/>
              </a:buClr>
              <a:buSzPts val="1100"/>
              <a:buFont typeface="Arial"/>
              <a:buNone/>
            </a:pPr>
            <a:endParaRPr sz="1100">
              <a:solidFill>
                <a:schemeClr val="dk1"/>
              </a:solidFill>
            </a:endParaRPr>
          </a:p>
          <a:p>
            <a:pPr marL="0" lvl="0" indent="0" algn="l" rtl="0">
              <a:spcBef>
                <a:spcPts val="0"/>
              </a:spcBef>
              <a:spcAft>
                <a:spcPts val="0"/>
              </a:spcAft>
              <a:buNone/>
            </a:pPr>
            <a:endParaRPr/>
          </a:p>
        </p:txBody>
      </p:sp>
      <p:pic>
        <p:nvPicPr>
          <p:cNvPr id="226" name="Google Shape;226;p30"/>
          <p:cNvPicPr preferRelativeResize="0"/>
          <p:nvPr/>
        </p:nvPicPr>
        <p:blipFill rotWithShape="1">
          <a:blip r:embed="rId8">
            <a:alphaModFix/>
          </a:blip>
          <a:srcRect l="4510" t="37657" r="62322" b="56332"/>
          <a:stretch/>
        </p:blipFill>
        <p:spPr>
          <a:xfrm>
            <a:off x="4572000" y="234852"/>
            <a:ext cx="4382326" cy="61365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31"/>
          <p:cNvPicPr preferRelativeResize="0"/>
          <p:nvPr/>
        </p:nvPicPr>
        <p:blipFill rotWithShape="1">
          <a:blip r:embed="rId3">
            <a:alphaModFix/>
          </a:blip>
          <a:srcRect l="4442" t="4769" r="66895" b="83299"/>
          <a:stretch/>
        </p:blipFill>
        <p:spPr>
          <a:xfrm>
            <a:off x="1461650" y="41090"/>
            <a:ext cx="3186550" cy="1024899"/>
          </a:xfrm>
          <a:prstGeom prst="rect">
            <a:avLst/>
          </a:prstGeom>
          <a:noFill/>
          <a:ln>
            <a:noFill/>
          </a:ln>
        </p:spPr>
      </p:pic>
      <p:sp>
        <p:nvSpPr>
          <p:cNvPr id="232" name="Google Shape;232;p31"/>
          <p:cNvSpPr txBox="1"/>
          <p:nvPr/>
        </p:nvSpPr>
        <p:spPr>
          <a:xfrm>
            <a:off x="5644150" y="1217225"/>
            <a:ext cx="3225300" cy="44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i="1"/>
              <a:t>Virgin of Jeanne d'Evreux</a:t>
            </a:r>
            <a:r>
              <a:rPr lang="en" sz="1100"/>
              <a:t>, abbey church, Louvre</a:t>
            </a:r>
            <a:endParaRPr sz="1100"/>
          </a:p>
        </p:txBody>
      </p:sp>
      <p:sp>
        <p:nvSpPr>
          <p:cNvPr id="233" name="Google Shape;233;p31"/>
          <p:cNvSpPr txBox="1"/>
          <p:nvPr/>
        </p:nvSpPr>
        <p:spPr>
          <a:xfrm>
            <a:off x="224575" y="883875"/>
            <a:ext cx="5313000" cy="154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b="1">
                <a:solidFill>
                  <a:srgbClr val="222222"/>
                </a:solidFill>
              </a:rPr>
              <a:t>In the 13th and 14th centuries, a new type of statue emerged in which the principal figure itself presents the reliquary (container of holy relics) to the viewer. Made of gilded silver, in which Mary is shown holding a reliquary in the shape of a lily.</a:t>
            </a:r>
            <a:endParaRPr sz="1000" b="1">
              <a:solidFill>
                <a:srgbClr val="222222"/>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pPr marL="0" lvl="0" indent="0" algn="l" rtl="0">
              <a:lnSpc>
                <a:spcPct val="100000"/>
              </a:lnSpc>
              <a:spcBef>
                <a:spcPts val="0"/>
              </a:spcBef>
              <a:spcAft>
                <a:spcPts val="0"/>
              </a:spcAft>
              <a:buNone/>
            </a:pPr>
            <a:r>
              <a:rPr lang="en" sz="1000">
                <a:solidFill>
                  <a:schemeClr val="dk1"/>
                </a:solidFill>
              </a:rPr>
              <a:t>Jeanne d'Evreux, wife of King Charles IV, presented the abbey of Saint-Denis with her crown and two reliquary statuettes, including this Virgin and Child. The inscription on the pedestal shows that the gift was presented to the abbey in 1339.</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None/>
            </a:pPr>
            <a:endParaRPr sz="1000"/>
          </a:p>
        </p:txBody>
      </p:sp>
      <p:pic>
        <p:nvPicPr>
          <p:cNvPr id="234" name="Google Shape;234;p31"/>
          <p:cNvPicPr preferRelativeResize="0"/>
          <p:nvPr/>
        </p:nvPicPr>
        <p:blipFill>
          <a:blip r:embed="rId4">
            <a:alphaModFix/>
          </a:blip>
          <a:stretch>
            <a:fillRect/>
          </a:stretch>
        </p:blipFill>
        <p:spPr>
          <a:xfrm>
            <a:off x="5644150" y="1560001"/>
            <a:ext cx="1689650" cy="3311699"/>
          </a:xfrm>
          <a:prstGeom prst="rect">
            <a:avLst/>
          </a:prstGeom>
          <a:noFill/>
          <a:ln>
            <a:noFill/>
          </a:ln>
        </p:spPr>
      </p:pic>
      <p:pic>
        <p:nvPicPr>
          <p:cNvPr id="235" name="Google Shape;235;p31"/>
          <p:cNvPicPr preferRelativeResize="0"/>
          <p:nvPr/>
        </p:nvPicPr>
        <p:blipFill>
          <a:blip r:embed="rId5">
            <a:alphaModFix/>
          </a:blip>
          <a:stretch>
            <a:fillRect/>
          </a:stretch>
        </p:blipFill>
        <p:spPr>
          <a:xfrm>
            <a:off x="7400005" y="3012832"/>
            <a:ext cx="1554317" cy="874305"/>
          </a:xfrm>
          <a:prstGeom prst="rect">
            <a:avLst/>
          </a:prstGeom>
          <a:noFill/>
          <a:ln>
            <a:noFill/>
          </a:ln>
        </p:spPr>
      </p:pic>
      <p:pic>
        <p:nvPicPr>
          <p:cNvPr id="236" name="Google Shape;236;p31"/>
          <p:cNvPicPr preferRelativeResize="0"/>
          <p:nvPr/>
        </p:nvPicPr>
        <p:blipFill>
          <a:blip r:embed="rId6">
            <a:alphaModFix/>
          </a:blip>
          <a:stretch>
            <a:fillRect/>
          </a:stretch>
        </p:blipFill>
        <p:spPr>
          <a:xfrm>
            <a:off x="7400002" y="3997395"/>
            <a:ext cx="1554322" cy="874305"/>
          </a:xfrm>
          <a:prstGeom prst="rect">
            <a:avLst/>
          </a:prstGeom>
          <a:noFill/>
          <a:ln>
            <a:noFill/>
          </a:ln>
        </p:spPr>
      </p:pic>
      <p:pic>
        <p:nvPicPr>
          <p:cNvPr id="237" name="Google Shape;237;p31"/>
          <p:cNvPicPr preferRelativeResize="0"/>
          <p:nvPr/>
        </p:nvPicPr>
        <p:blipFill rotWithShape="1">
          <a:blip r:embed="rId7">
            <a:alphaModFix/>
          </a:blip>
          <a:srcRect l="20499" r="16133"/>
          <a:stretch/>
        </p:blipFill>
        <p:spPr>
          <a:xfrm>
            <a:off x="7400003" y="1560001"/>
            <a:ext cx="1554317" cy="1382105"/>
          </a:xfrm>
          <a:prstGeom prst="rect">
            <a:avLst/>
          </a:prstGeom>
          <a:noFill/>
          <a:ln>
            <a:noFill/>
          </a:ln>
        </p:spPr>
      </p:pic>
      <p:pic>
        <p:nvPicPr>
          <p:cNvPr id="238" name="Google Shape;238;p31"/>
          <p:cNvPicPr preferRelativeResize="0"/>
          <p:nvPr/>
        </p:nvPicPr>
        <p:blipFill>
          <a:blip r:embed="rId8">
            <a:alphaModFix/>
          </a:blip>
          <a:stretch>
            <a:fillRect/>
          </a:stretch>
        </p:blipFill>
        <p:spPr>
          <a:xfrm>
            <a:off x="4104250" y="2219038"/>
            <a:ext cx="1371425" cy="1760225"/>
          </a:xfrm>
          <a:prstGeom prst="rect">
            <a:avLst/>
          </a:prstGeom>
          <a:noFill/>
          <a:ln>
            <a:noFill/>
          </a:ln>
        </p:spPr>
      </p:pic>
      <p:sp>
        <p:nvSpPr>
          <p:cNvPr id="239" name="Google Shape;239;p31"/>
          <p:cNvSpPr txBox="1"/>
          <p:nvPr/>
        </p:nvSpPr>
        <p:spPr>
          <a:xfrm>
            <a:off x="224575" y="2076725"/>
            <a:ext cx="3915300" cy="259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b="1">
                <a:solidFill>
                  <a:schemeClr val="dk1"/>
                </a:solidFill>
              </a:rPr>
              <a:t>A harmonious figure, typical of Parisian precious metalwork</a:t>
            </a: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a:solidFill>
                  <a:schemeClr val="dk1"/>
                </a:solidFill>
              </a:rPr>
              <a:t>The Virgin is shown standing on a rectangular entablature. In her hand she holds a fleur de lys of gilded silver and crystal.This type of reliquary in the shape of the Virgin derives from a Byzantine model called a Virgin of Tenderness. Although the Virgin and Child now stands alone, it would originally have been one of a group of large gilded statuettes of the Virgin; however, the others have all been lost. </a:t>
            </a:r>
            <a:endParaRPr sz="1000">
              <a:solidFill>
                <a:schemeClr val="dk1"/>
              </a:solidFill>
            </a:endParaRPr>
          </a:p>
          <a:p>
            <a:pPr marL="0" lvl="0" indent="0" algn="l" rtl="0">
              <a:spcBef>
                <a:spcPts val="0"/>
              </a:spcBef>
              <a:spcAft>
                <a:spcPts val="0"/>
              </a:spcAft>
              <a:buClr>
                <a:schemeClr val="dk1"/>
              </a:buClr>
              <a:buSzPts val="1100"/>
              <a:buFont typeface="Arial"/>
              <a:buNone/>
            </a:pP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b="1">
                <a:solidFill>
                  <a:schemeClr val="dk1"/>
                </a:solidFill>
              </a:rPr>
              <a:t>Scenes from the life of Christ in basse taille enamel</a:t>
            </a: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a:solidFill>
                  <a:schemeClr val="dk1"/>
                </a:solidFill>
              </a:rPr>
              <a:t>The statue's pedestal rests on four tiny lions. The architectural base is structured by miniature buttresses framing niches that </a:t>
            </a:r>
            <a:endParaRPr sz="1000">
              <a:solidFill>
                <a:schemeClr val="dk1"/>
              </a:solidFill>
            </a:endParaRPr>
          </a:p>
          <a:p>
            <a:pPr marL="0" lvl="0" indent="0" algn="l" rtl="0">
              <a:spcBef>
                <a:spcPts val="0"/>
              </a:spcBef>
              <a:spcAft>
                <a:spcPts val="0"/>
              </a:spcAft>
              <a:buNone/>
            </a:pPr>
            <a:endParaRPr/>
          </a:p>
        </p:txBody>
      </p:sp>
      <p:sp>
        <p:nvSpPr>
          <p:cNvPr id="240" name="Google Shape;240;p31"/>
          <p:cNvSpPr txBox="1"/>
          <p:nvPr/>
        </p:nvSpPr>
        <p:spPr>
          <a:xfrm>
            <a:off x="224575" y="3921250"/>
            <a:ext cx="5274000" cy="87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rPr>
              <a:t>house small statuettes of the prophets. Between the buttresses are fourteen plaques of translucent basse taille enamel depicting scenes from the childhood and Passion of Christ. These scenes run right round the base in dark blue, emerald green, yellow, and garnet-red basse taille enamel on gilded silver. These are the earliest dated French examples of translucent basse taille enamel work—a technique developed by Tuscan craftsmen in the late 13th century.</a:t>
            </a:r>
            <a:endParaRPr sz="1000">
              <a:solidFill>
                <a:schemeClr val="dk1"/>
              </a:solidFill>
            </a:endParaRPr>
          </a:p>
          <a:p>
            <a:pPr marL="0" lvl="0" indent="0" algn="l" rtl="0">
              <a:spcBef>
                <a:spcPts val="0"/>
              </a:spcBef>
              <a:spcAft>
                <a:spcPts val="0"/>
              </a:spcAft>
              <a:buNone/>
            </a:pPr>
            <a:endParaRPr/>
          </a:p>
        </p:txBody>
      </p:sp>
      <p:pic>
        <p:nvPicPr>
          <p:cNvPr id="241" name="Google Shape;241;p31"/>
          <p:cNvPicPr preferRelativeResize="0"/>
          <p:nvPr/>
        </p:nvPicPr>
        <p:blipFill rotWithShape="1">
          <a:blip r:embed="rId9">
            <a:alphaModFix/>
          </a:blip>
          <a:srcRect l="4510" t="47313" r="62322" b="46115"/>
          <a:stretch/>
        </p:blipFill>
        <p:spPr>
          <a:xfrm>
            <a:off x="4572000" y="223200"/>
            <a:ext cx="4382326" cy="6606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pic>
        <p:nvPicPr>
          <p:cNvPr id="62" name="Google Shape;62;p14"/>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63" name="Google Shape;63;p14"/>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64" name="Google Shape;64;p14"/>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4   •   W E E K   19</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DA0A59A5-BA3E-44D1-50FC-73CBC90325B6}"/>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32"/>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247" name="Google Shape;247;p32"/>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248" name="Google Shape;248;p32"/>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4   •   W E E K   21</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D0DBBBAA-01DC-CE24-CEAF-8EA291943430}"/>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Google Shape;253;p33"/>
          <p:cNvPicPr preferRelativeResize="0"/>
          <p:nvPr/>
        </p:nvPicPr>
        <p:blipFill rotWithShape="1">
          <a:blip r:embed="rId3">
            <a:alphaModFix/>
          </a:blip>
          <a:srcRect l="42832" t="34706" r="37183" b="55532"/>
          <a:stretch/>
        </p:blipFill>
        <p:spPr>
          <a:xfrm>
            <a:off x="4464924" y="51700"/>
            <a:ext cx="2670199" cy="1007849"/>
          </a:xfrm>
          <a:prstGeom prst="rect">
            <a:avLst/>
          </a:prstGeom>
          <a:noFill/>
          <a:ln>
            <a:noFill/>
          </a:ln>
        </p:spPr>
      </p:pic>
      <p:sp>
        <p:nvSpPr>
          <p:cNvPr id="254" name="Google Shape;254;p33"/>
          <p:cNvSpPr txBox="1"/>
          <p:nvPr/>
        </p:nvSpPr>
        <p:spPr>
          <a:xfrm>
            <a:off x="3664075" y="1450625"/>
            <a:ext cx="2597700" cy="6561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900"/>
              <a:t>Robert and William Virtue,</a:t>
            </a:r>
            <a:endParaRPr sz="900"/>
          </a:p>
          <a:p>
            <a:pPr marL="0" lvl="0" indent="0" algn="r" rtl="0">
              <a:spcBef>
                <a:spcPts val="0"/>
              </a:spcBef>
              <a:spcAft>
                <a:spcPts val="0"/>
              </a:spcAft>
              <a:buNone/>
            </a:pPr>
            <a:r>
              <a:rPr lang="en" sz="900"/>
              <a:t>fan vaults chapel Henry VII, </a:t>
            </a:r>
            <a:endParaRPr sz="900"/>
          </a:p>
          <a:p>
            <a:pPr marL="0" lvl="0" indent="0" algn="r" rtl="0">
              <a:spcBef>
                <a:spcPts val="0"/>
              </a:spcBef>
              <a:spcAft>
                <a:spcPts val="0"/>
              </a:spcAft>
              <a:buNone/>
            </a:pPr>
            <a:r>
              <a:rPr lang="en" sz="900"/>
              <a:t>Westminster Abbey, London, England</a:t>
            </a:r>
            <a:endParaRPr sz="900"/>
          </a:p>
        </p:txBody>
      </p:sp>
      <p:pic>
        <p:nvPicPr>
          <p:cNvPr id="255" name="Google Shape;255;p33"/>
          <p:cNvPicPr preferRelativeResize="0"/>
          <p:nvPr/>
        </p:nvPicPr>
        <p:blipFill>
          <a:blip r:embed="rId4">
            <a:alphaModFix/>
          </a:blip>
          <a:stretch>
            <a:fillRect/>
          </a:stretch>
        </p:blipFill>
        <p:spPr>
          <a:xfrm>
            <a:off x="6335025" y="1400176"/>
            <a:ext cx="2486901" cy="3530377"/>
          </a:xfrm>
          <a:prstGeom prst="rect">
            <a:avLst/>
          </a:prstGeom>
          <a:noFill/>
          <a:ln>
            <a:noFill/>
          </a:ln>
        </p:spPr>
      </p:pic>
      <p:pic>
        <p:nvPicPr>
          <p:cNvPr id="256" name="Google Shape;256;p33"/>
          <p:cNvPicPr preferRelativeResize="0"/>
          <p:nvPr/>
        </p:nvPicPr>
        <p:blipFill>
          <a:blip r:embed="rId5">
            <a:alphaModFix/>
          </a:blip>
          <a:stretch>
            <a:fillRect/>
          </a:stretch>
        </p:blipFill>
        <p:spPr>
          <a:xfrm>
            <a:off x="223738" y="3497350"/>
            <a:ext cx="2105226" cy="1400176"/>
          </a:xfrm>
          <a:prstGeom prst="rect">
            <a:avLst/>
          </a:prstGeom>
          <a:noFill/>
          <a:ln>
            <a:noFill/>
          </a:ln>
        </p:spPr>
      </p:pic>
      <p:pic>
        <p:nvPicPr>
          <p:cNvPr id="257" name="Google Shape;257;p33"/>
          <p:cNvPicPr preferRelativeResize="0"/>
          <p:nvPr/>
        </p:nvPicPr>
        <p:blipFill>
          <a:blip r:embed="rId6">
            <a:alphaModFix/>
          </a:blip>
          <a:stretch>
            <a:fillRect/>
          </a:stretch>
        </p:blipFill>
        <p:spPr>
          <a:xfrm>
            <a:off x="2427000" y="2009775"/>
            <a:ext cx="3810000" cy="2895600"/>
          </a:xfrm>
          <a:prstGeom prst="rect">
            <a:avLst/>
          </a:prstGeom>
          <a:noFill/>
          <a:ln>
            <a:noFill/>
          </a:ln>
        </p:spPr>
      </p:pic>
      <p:pic>
        <p:nvPicPr>
          <p:cNvPr id="258" name="Google Shape;258;p33"/>
          <p:cNvPicPr preferRelativeResize="0"/>
          <p:nvPr/>
        </p:nvPicPr>
        <p:blipFill>
          <a:blip r:embed="rId7">
            <a:alphaModFix/>
          </a:blip>
          <a:stretch>
            <a:fillRect/>
          </a:stretch>
        </p:blipFill>
        <p:spPr>
          <a:xfrm>
            <a:off x="228600" y="2009763"/>
            <a:ext cx="2095500" cy="1400175"/>
          </a:xfrm>
          <a:prstGeom prst="rect">
            <a:avLst/>
          </a:prstGeom>
          <a:noFill/>
          <a:ln>
            <a:noFill/>
          </a:ln>
        </p:spPr>
      </p:pic>
      <p:pic>
        <p:nvPicPr>
          <p:cNvPr id="259" name="Google Shape;259;p33"/>
          <p:cNvPicPr preferRelativeResize="0"/>
          <p:nvPr/>
        </p:nvPicPr>
        <p:blipFill>
          <a:blip r:embed="rId8">
            <a:alphaModFix/>
          </a:blip>
          <a:stretch>
            <a:fillRect/>
          </a:stretch>
        </p:blipFill>
        <p:spPr>
          <a:xfrm>
            <a:off x="7497720" y="211225"/>
            <a:ext cx="1400405" cy="1072175"/>
          </a:xfrm>
          <a:prstGeom prst="rect">
            <a:avLst/>
          </a:prstGeom>
          <a:noFill/>
          <a:ln>
            <a:noFill/>
          </a:ln>
        </p:spPr>
      </p:pic>
      <p:sp>
        <p:nvSpPr>
          <p:cNvPr id="260" name="Google Shape;260;p33"/>
          <p:cNvSpPr txBox="1"/>
          <p:nvPr/>
        </p:nvSpPr>
        <p:spPr>
          <a:xfrm>
            <a:off x="117338" y="758688"/>
            <a:ext cx="4382400" cy="107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222222"/>
                </a:solidFill>
                <a:highlight>
                  <a:srgbClr val="FFFFFF"/>
                </a:highlight>
                <a:latin typeface="Roboto"/>
                <a:ea typeface="Roboto"/>
                <a:cs typeface="Roboto"/>
                <a:sym typeface="Roboto"/>
              </a:rPr>
              <a:t>In the 13th century, a movement toward devotion to the Virgin Mary inspired the building of chapels in her honour across Europe. Henry III's Lady Chapel at Westminster Abbey was part of this trend. In 1502, Henry VII planned a new chapel. Henry VII allocated more than £14,000 for its construction between 1503 and 1509.</a:t>
            </a:r>
            <a:endParaRPr/>
          </a:p>
        </p:txBody>
      </p:sp>
      <p:sp>
        <p:nvSpPr>
          <p:cNvPr id="261" name="Google Shape;261;p33"/>
          <p:cNvSpPr txBox="1"/>
          <p:nvPr/>
        </p:nvSpPr>
        <p:spPr>
          <a:xfrm>
            <a:off x="4499750" y="911588"/>
            <a:ext cx="2766300" cy="94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Use the fan vaults to inspire you to create a pattern.</a:t>
            </a:r>
            <a:endParaRPr/>
          </a:p>
        </p:txBody>
      </p:sp>
      <p:pic>
        <p:nvPicPr>
          <p:cNvPr id="262" name="Google Shape;262;p33"/>
          <p:cNvPicPr preferRelativeResize="0"/>
          <p:nvPr/>
        </p:nvPicPr>
        <p:blipFill rotWithShape="1">
          <a:blip r:embed="rId9">
            <a:alphaModFix/>
          </a:blip>
          <a:srcRect l="4510" t="6021" r="62322" b="87968"/>
          <a:stretch/>
        </p:blipFill>
        <p:spPr>
          <a:xfrm>
            <a:off x="189675" y="145061"/>
            <a:ext cx="4382326" cy="6136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p34"/>
          <p:cNvPicPr preferRelativeResize="0"/>
          <p:nvPr/>
        </p:nvPicPr>
        <p:blipFill rotWithShape="1">
          <a:blip r:embed="rId3">
            <a:alphaModFix/>
          </a:blip>
          <a:srcRect l="4110" t="49240" r="68902" b="39697"/>
          <a:stretch/>
        </p:blipFill>
        <p:spPr>
          <a:xfrm>
            <a:off x="4495800" y="60325"/>
            <a:ext cx="2832452" cy="897202"/>
          </a:xfrm>
          <a:prstGeom prst="rect">
            <a:avLst/>
          </a:prstGeom>
          <a:noFill/>
          <a:ln>
            <a:noFill/>
          </a:ln>
        </p:spPr>
      </p:pic>
      <p:sp>
        <p:nvSpPr>
          <p:cNvPr id="268" name="Google Shape;268;p34"/>
          <p:cNvSpPr txBox="1"/>
          <p:nvPr/>
        </p:nvSpPr>
        <p:spPr>
          <a:xfrm>
            <a:off x="113475" y="1010225"/>
            <a:ext cx="2621700" cy="31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Blanche of Castile, Louis IX</a:t>
            </a:r>
            <a:endParaRPr/>
          </a:p>
        </p:txBody>
      </p:sp>
      <p:pic>
        <p:nvPicPr>
          <p:cNvPr id="269" name="Google Shape;269;p34"/>
          <p:cNvPicPr preferRelativeResize="0"/>
          <p:nvPr/>
        </p:nvPicPr>
        <p:blipFill>
          <a:blip r:embed="rId4">
            <a:alphaModFix/>
          </a:blip>
          <a:stretch>
            <a:fillRect/>
          </a:stretch>
        </p:blipFill>
        <p:spPr>
          <a:xfrm>
            <a:off x="6087525" y="1086427"/>
            <a:ext cx="2375626" cy="1145400"/>
          </a:xfrm>
          <a:prstGeom prst="rect">
            <a:avLst/>
          </a:prstGeom>
          <a:noFill/>
          <a:ln>
            <a:noFill/>
          </a:ln>
        </p:spPr>
      </p:pic>
      <p:pic>
        <p:nvPicPr>
          <p:cNvPr id="270" name="Google Shape;270;p34"/>
          <p:cNvPicPr preferRelativeResize="0"/>
          <p:nvPr/>
        </p:nvPicPr>
        <p:blipFill rotWithShape="1">
          <a:blip r:embed="rId5">
            <a:alphaModFix/>
          </a:blip>
          <a:srcRect l="4510" t="16822" r="62322" b="77167"/>
          <a:stretch/>
        </p:blipFill>
        <p:spPr>
          <a:xfrm>
            <a:off x="189675" y="210155"/>
            <a:ext cx="4382326" cy="613651"/>
          </a:xfrm>
          <a:prstGeom prst="rect">
            <a:avLst/>
          </a:prstGeom>
          <a:noFill/>
          <a:ln>
            <a:noFill/>
          </a:ln>
        </p:spPr>
      </p:pic>
      <p:sp>
        <p:nvSpPr>
          <p:cNvPr id="271" name="Google Shape;271;p34"/>
          <p:cNvSpPr txBox="1"/>
          <p:nvPr/>
        </p:nvSpPr>
        <p:spPr>
          <a:xfrm>
            <a:off x="113475" y="1326725"/>
            <a:ext cx="3438300" cy="366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404040"/>
                </a:solidFill>
                <a:highlight>
                  <a:srgbClr val="FFFFFF"/>
                </a:highlight>
              </a:rPr>
              <a:t>Blanche of Castile (1188–1252), the mother of Louis IX, initiated and paid for this book’s construction. It was produced in Paris in the first third of the thirteenth century by an anonymous master using tempera, ink, and gold leaf on parchment. After her death, it was given to her son (which is why it is sometimes referred to jointly as the Psalter of Saint Louis and Blanche of Castile.</a:t>
            </a:r>
            <a:endParaRPr sz="1000">
              <a:solidFill>
                <a:srgbClr val="404040"/>
              </a:solidFill>
              <a:highlight>
                <a:srgbClr val="FFFFFF"/>
              </a:highlight>
            </a:endParaRPr>
          </a:p>
          <a:p>
            <a:pPr marL="0" lvl="0" indent="0" algn="l" rtl="0">
              <a:spcBef>
                <a:spcPts val="0"/>
              </a:spcBef>
              <a:spcAft>
                <a:spcPts val="0"/>
              </a:spcAft>
              <a:buNone/>
            </a:pPr>
            <a:endParaRPr sz="1000">
              <a:solidFill>
                <a:srgbClr val="404040"/>
              </a:solidFill>
              <a:highlight>
                <a:srgbClr val="FFFFFF"/>
              </a:highlight>
            </a:endParaRPr>
          </a:p>
          <a:p>
            <a:pPr marL="0" lvl="0" indent="0" algn="l" rtl="0">
              <a:spcBef>
                <a:spcPts val="0"/>
              </a:spcBef>
              <a:spcAft>
                <a:spcPts val="0"/>
              </a:spcAft>
              <a:buNone/>
            </a:pPr>
            <a:r>
              <a:rPr lang="en" sz="1000">
                <a:solidFill>
                  <a:srgbClr val="404040"/>
                </a:solidFill>
                <a:highlight>
                  <a:srgbClr val="FFFFFF"/>
                </a:highlight>
              </a:rPr>
              <a:t>Among the 192 pages of the Psalter of Blanche of Castile are twenty-seven full-page miniatures, twenty-two of which are divided into interlocking medallions.</a:t>
            </a:r>
            <a:endParaRPr sz="1000">
              <a:solidFill>
                <a:srgbClr val="404040"/>
              </a:solidFill>
              <a:highlight>
                <a:srgbClr val="FFFFFF"/>
              </a:highlight>
            </a:endParaRPr>
          </a:p>
          <a:p>
            <a:pPr marL="0" lvl="0" indent="0" algn="l" rtl="0">
              <a:spcBef>
                <a:spcPts val="0"/>
              </a:spcBef>
              <a:spcAft>
                <a:spcPts val="0"/>
              </a:spcAft>
              <a:buNone/>
            </a:pPr>
            <a:endParaRPr sz="1000">
              <a:solidFill>
                <a:srgbClr val="404040"/>
              </a:solidFill>
              <a:highlight>
                <a:srgbClr val="FFFFFF"/>
              </a:highlight>
            </a:endParaRPr>
          </a:p>
          <a:p>
            <a:pPr marL="0" lvl="0" indent="0" algn="l" rtl="0">
              <a:spcBef>
                <a:spcPts val="0"/>
              </a:spcBef>
              <a:spcAft>
                <a:spcPts val="0"/>
              </a:spcAft>
              <a:buNone/>
            </a:pPr>
            <a:r>
              <a:rPr lang="en" sz="1000">
                <a:solidFill>
                  <a:srgbClr val="21242C"/>
                </a:solidFill>
                <a:highlight>
                  <a:srgbClr val="FFFFFF"/>
                </a:highlight>
              </a:rPr>
              <a:t>This last page the New York Morgan Library’s manuscript is the last quire (folded page) of a three-volume moralized bible, the majority of which is housed at the Cathedral Treasury in Toledo, Spain. Moralized bibles, made expressedly for the French royal house, include lavishly illustrated abbreviated passages from the Old and New Testaments. Explanatory texts that allude to historical events and tales accompany these literary and visual readings, which—woven together—convey a moral.</a:t>
            </a:r>
            <a:endParaRPr sz="1000">
              <a:solidFill>
                <a:srgbClr val="21242C"/>
              </a:solidFill>
              <a:highlight>
                <a:srgbClr val="FFFFFF"/>
              </a:highlight>
            </a:endParaRPr>
          </a:p>
          <a:p>
            <a:pPr marL="0" lvl="0" indent="0" algn="l" rtl="0">
              <a:spcBef>
                <a:spcPts val="0"/>
              </a:spcBef>
              <a:spcAft>
                <a:spcPts val="0"/>
              </a:spcAft>
              <a:buNone/>
            </a:pPr>
            <a:endParaRPr sz="1000">
              <a:solidFill>
                <a:srgbClr val="21242C"/>
              </a:solidFill>
              <a:highlight>
                <a:srgbClr val="FFFFFF"/>
              </a:highlight>
            </a:endParaRPr>
          </a:p>
          <a:p>
            <a:pPr marL="0" lvl="0" indent="0" algn="l" rtl="0">
              <a:spcBef>
                <a:spcPts val="0"/>
              </a:spcBef>
              <a:spcAft>
                <a:spcPts val="0"/>
              </a:spcAft>
              <a:buClr>
                <a:schemeClr val="dk1"/>
              </a:buClr>
              <a:buSzPts val="1100"/>
              <a:buFont typeface="Arial"/>
              <a:buNone/>
            </a:pPr>
            <a:r>
              <a:rPr lang="en" sz="1000" b="1">
                <a:solidFill>
                  <a:srgbClr val="21242C"/>
                </a:solidFill>
                <a:highlight>
                  <a:srgbClr val="FFFFFF"/>
                </a:highlight>
              </a:rPr>
              <a:t>Why do you think the book was commissioned?</a:t>
            </a:r>
            <a:endParaRPr sz="1000" b="1">
              <a:solidFill>
                <a:srgbClr val="21242C"/>
              </a:solidFill>
              <a:highlight>
                <a:srgbClr val="FFFFFF"/>
              </a:highlight>
            </a:endParaRPr>
          </a:p>
        </p:txBody>
      </p:sp>
      <p:pic>
        <p:nvPicPr>
          <p:cNvPr id="272" name="Google Shape;272;p34"/>
          <p:cNvPicPr preferRelativeResize="0"/>
          <p:nvPr/>
        </p:nvPicPr>
        <p:blipFill>
          <a:blip r:embed="rId6">
            <a:alphaModFix/>
          </a:blip>
          <a:stretch>
            <a:fillRect/>
          </a:stretch>
        </p:blipFill>
        <p:spPr>
          <a:xfrm>
            <a:off x="7769975" y="1246625"/>
            <a:ext cx="1230050" cy="1638476"/>
          </a:xfrm>
          <a:prstGeom prst="rect">
            <a:avLst/>
          </a:prstGeom>
          <a:noFill/>
          <a:ln>
            <a:noFill/>
          </a:ln>
        </p:spPr>
      </p:pic>
      <p:pic>
        <p:nvPicPr>
          <p:cNvPr id="273" name="Google Shape;273;p34"/>
          <p:cNvPicPr preferRelativeResize="0"/>
          <p:nvPr/>
        </p:nvPicPr>
        <p:blipFill>
          <a:blip r:embed="rId7">
            <a:alphaModFix/>
          </a:blip>
          <a:stretch>
            <a:fillRect/>
          </a:stretch>
        </p:blipFill>
        <p:spPr>
          <a:xfrm>
            <a:off x="6087525" y="2284525"/>
            <a:ext cx="1471024" cy="2203339"/>
          </a:xfrm>
          <a:prstGeom prst="rect">
            <a:avLst/>
          </a:prstGeom>
          <a:noFill/>
          <a:ln>
            <a:noFill/>
          </a:ln>
        </p:spPr>
      </p:pic>
      <p:pic>
        <p:nvPicPr>
          <p:cNvPr id="274" name="Google Shape;274;p34"/>
          <p:cNvPicPr preferRelativeResize="0"/>
          <p:nvPr/>
        </p:nvPicPr>
        <p:blipFill>
          <a:blip r:embed="rId8">
            <a:alphaModFix/>
          </a:blip>
          <a:stretch>
            <a:fillRect/>
          </a:stretch>
        </p:blipFill>
        <p:spPr>
          <a:xfrm>
            <a:off x="7558544" y="2940349"/>
            <a:ext cx="1392749" cy="2109725"/>
          </a:xfrm>
          <a:prstGeom prst="rect">
            <a:avLst/>
          </a:prstGeom>
          <a:noFill/>
          <a:ln>
            <a:noFill/>
          </a:ln>
        </p:spPr>
      </p:pic>
      <p:sp>
        <p:nvSpPr>
          <p:cNvPr id="275" name="Google Shape;275;p34"/>
          <p:cNvSpPr txBox="1"/>
          <p:nvPr/>
        </p:nvSpPr>
        <p:spPr>
          <a:xfrm>
            <a:off x="3551775" y="771600"/>
            <a:ext cx="2621700" cy="71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999999"/>
                </a:solidFill>
                <a:highlight>
                  <a:srgbClr val="FFFFFF"/>
                </a:highlight>
              </a:rPr>
              <a:t>Blanche of Castile (left) and King Louis IX of France (right), Dedication Page with Blanche of Castile and King Louis IX of France, Bible of Saint Louis (Moralized Bible), c. 1227-34</a:t>
            </a:r>
            <a:endParaRPr sz="900"/>
          </a:p>
        </p:txBody>
      </p:sp>
      <p:sp>
        <p:nvSpPr>
          <p:cNvPr id="276" name="Google Shape;276;p34"/>
          <p:cNvSpPr txBox="1"/>
          <p:nvPr/>
        </p:nvSpPr>
        <p:spPr>
          <a:xfrm>
            <a:off x="3551775" y="4636025"/>
            <a:ext cx="1884000" cy="35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999999"/>
                </a:solidFill>
                <a:highlight>
                  <a:srgbClr val="FFFFFF"/>
                </a:highlight>
              </a:rPr>
              <a:t>Tonsured clerk (Left)</a:t>
            </a:r>
            <a:endParaRPr sz="900">
              <a:solidFill>
                <a:srgbClr val="999999"/>
              </a:solidFill>
              <a:highlight>
                <a:srgbClr val="FFFFFF"/>
              </a:highlight>
            </a:endParaRPr>
          </a:p>
          <a:p>
            <a:pPr marL="0" lvl="0" indent="0" algn="l" rtl="0">
              <a:spcBef>
                <a:spcPts val="0"/>
              </a:spcBef>
              <a:spcAft>
                <a:spcPts val="0"/>
              </a:spcAft>
              <a:buNone/>
            </a:pPr>
            <a:r>
              <a:rPr lang="en" sz="900">
                <a:solidFill>
                  <a:srgbClr val="999999"/>
                </a:solidFill>
                <a:highlight>
                  <a:srgbClr val="FFFFFF"/>
                </a:highlight>
              </a:rPr>
              <a:t>Artist (Right)</a:t>
            </a:r>
            <a:endParaRPr sz="900">
              <a:solidFill>
                <a:srgbClr val="999999"/>
              </a:solidFill>
              <a:highlight>
                <a:srgbClr val="FFFFFF"/>
              </a:highlight>
            </a:endParaRPr>
          </a:p>
        </p:txBody>
      </p:sp>
      <p:pic>
        <p:nvPicPr>
          <p:cNvPr id="277" name="Google Shape;277;p34"/>
          <p:cNvPicPr preferRelativeResize="0"/>
          <p:nvPr/>
        </p:nvPicPr>
        <p:blipFill>
          <a:blip r:embed="rId9">
            <a:alphaModFix/>
          </a:blip>
          <a:stretch>
            <a:fillRect/>
          </a:stretch>
        </p:blipFill>
        <p:spPr>
          <a:xfrm>
            <a:off x="3611753" y="1407175"/>
            <a:ext cx="2415797" cy="3309301"/>
          </a:xfrm>
          <a:prstGeom prst="rect">
            <a:avLst/>
          </a:prstGeom>
          <a:noFill/>
          <a:ln>
            <a:noFill/>
          </a:ln>
        </p:spPr>
      </p:pic>
      <p:sp>
        <p:nvSpPr>
          <p:cNvPr id="278" name="Google Shape;278;p34"/>
          <p:cNvSpPr txBox="1"/>
          <p:nvPr/>
        </p:nvSpPr>
        <p:spPr>
          <a:xfrm>
            <a:off x="6070800" y="4422425"/>
            <a:ext cx="1444500" cy="56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999999"/>
                </a:solidFill>
                <a:highlight>
                  <a:srgbClr val="FFFFFF"/>
                </a:highlight>
              </a:rPr>
              <a:t>Pages from the moralized Bible. Do</a:t>
            </a:r>
            <a:endParaRPr sz="900">
              <a:solidFill>
                <a:srgbClr val="999999"/>
              </a:solidFill>
              <a:highlight>
                <a:srgbClr val="FFFFFF"/>
              </a:highlight>
            </a:endParaRPr>
          </a:p>
          <a:p>
            <a:pPr marL="0" lvl="0" indent="0" algn="l" rtl="0">
              <a:spcBef>
                <a:spcPts val="0"/>
              </a:spcBef>
              <a:spcAft>
                <a:spcPts val="0"/>
              </a:spcAft>
              <a:buNone/>
            </a:pPr>
            <a:r>
              <a:rPr lang="en" sz="900">
                <a:solidFill>
                  <a:srgbClr val="999999"/>
                </a:solidFill>
                <a:highlight>
                  <a:srgbClr val="FFFFFF"/>
                </a:highlight>
              </a:rPr>
              <a:t>you know the stories?</a:t>
            </a:r>
            <a:endParaRPr sz="900">
              <a:solidFill>
                <a:srgbClr val="999999"/>
              </a:solidFill>
              <a:highlight>
                <a:srgbClr val="FFFFFF"/>
              </a:highligh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pic>
        <p:nvPicPr>
          <p:cNvPr id="283" name="Google Shape;283;p35"/>
          <p:cNvPicPr preferRelativeResize="0"/>
          <p:nvPr/>
        </p:nvPicPr>
        <p:blipFill rotWithShape="1">
          <a:blip r:embed="rId3">
            <a:alphaModFix/>
          </a:blip>
          <a:srcRect l="3607" t="4988" r="58344" b="81995"/>
          <a:stretch/>
        </p:blipFill>
        <p:spPr>
          <a:xfrm>
            <a:off x="4401250" y="68850"/>
            <a:ext cx="4052227" cy="1071099"/>
          </a:xfrm>
          <a:prstGeom prst="rect">
            <a:avLst/>
          </a:prstGeom>
          <a:noFill/>
          <a:ln>
            <a:noFill/>
          </a:ln>
        </p:spPr>
      </p:pic>
      <p:sp>
        <p:nvSpPr>
          <p:cNvPr id="284" name="Google Shape;284;p35"/>
          <p:cNvSpPr txBox="1"/>
          <p:nvPr/>
        </p:nvSpPr>
        <p:spPr>
          <a:xfrm>
            <a:off x="4844250" y="3535075"/>
            <a:ext cx="2013900" cy="131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“Cimabue...was to shed the first light on the art of painting.”       </a:t>
            </a:r>
            <a:endParaRPr/>
          </a:p>
          <a:p>
            <a:pPr marL="0" lvl="0" indent="0" algn="l" rtl="0">
              <a:spcBef>
                <a:spcPts val="0"/>
              </a:spcBef>
              <a:spcAft>
                <a:spcPts val="0"/>
              </a:spcAft>
              <a:buNone/>
            </a:pPr>
            <a:r>
              <a:rPr lang="en"/>
              <a:t>          - Giorgio Vasari</a:t>
            </a:r>
            <a:endParaRPr/>
          </a:p>
        </p:txBody>
      </p:sp>
      <p:pic>
        <p:nvPicPr>
          <p:cNvPr id="285" name="Google Shape;285;p35"/>
          <p:cNvPicPr preferRelativeResize="0"/>
          <p:nvPr/>
        </p:nvPicPr>
        <p:blipFill>
          <a:blip r:embed="rId4">
            <a:alphaModFix/>
          </a:blip>
          <a:stretch>
            <a:fillRect/>
          </a:stretch>
        </p:blipFill>
        <p:spPr>
          <a:xfrm>
            <a:off x="122500" y="798900"/>
            <a:ext cx="3705450" cy="2084324"/>
          </a:xfrm>
          <a:prstGeom prst="rect">
            <a:avLst/>
          </a:prstGeom>
          <a:noFill/>
          <a:ln>
            <a:noFill/>
          </a:ln>
        </p:spPr>
      </p:pic>
      <p:sp>
        <p:nvSpPr>
          <p:cNvPr id="286" name="Google Shape;286;p35"/>
          <p:cNvSpPr txBox="1"/>
          <p:nvPr/>
        </p:nvSpPr>
        <p:spPr>
          <a:xfrm>
            <a:off x="3956651" y="1753925"/>
            <a:ext cx="3177900" cy="1219500"/>
          </a:xfrm>
          <a:prstGeom prst="rect">
            <a:avLst/>
          </a:prstGeom>
          <a:noFill/>
          <a:ln>
            <a:noFill/>
          </a:ln>
        </p:spPr>
        <p:txBody>
          <a:bodyPr spcFirstLastPara="1" wrap="square" lIns="91425" tIns="91425" rIns="91425" bIns="91425" anchor="t" anchorCtr="0">
            <a:noAutofit/>
          </a:bodyPr>
          <a:lstStyle/>
          <a:p>
            <a:pPr marL="0" marR="139700" lvl="0" indent="0" algn="l" rtl="0">
              <a:lnSpc>
                <a:spcPct val="100000"/>
              </a:lnSpc>
              <a:spcBef>
                <a:spcPts val="0"/>
              </a:spcBef>
              <a:spcAft>
                <a:spcPts val="0"/>
              </a:spcAft>
              <a:buNone/>
            </a:pPr>
            <a:r>
              <a:rPr lang="en" sz="1100"/>
              <a:t>Cimabue, also known as Cenni di Pepo or Cenni di Pepi, was an Italian painter and designer of mosaics from Florence. Although heavily influenced by Byzantine models, Cimabue is generally regarded as one of the first great Italian painters to break from the Italo-Byzantine style. He carefully implemented structure and and symmetry.</a:t>
            </a:r>
            <a:endParaRPr/>
          </a:p>
        </p:txBody>
      </p:sp>
      <p:pic>
        <p:nvPicPr>
          <p:cNvPr id="287" name="Google Shape;287;p35"/>
          <p:cNvPicPr preferRelativeResize="0"/>
          <p:nvPr/>
        </p:nvPicPr>
        <p:blipFill>
          <a:blip r:embed="rId5">
            <a:alphaModFix/>
          </a:blip>
          <a:stretch>
            <a:fillRect/>
          </a:stretch>
        </p:blipFill>
        <p:spPr>
          <a:xfrm>
            <a:off x="2931600" y="3333514"/>
            <a:ext cx="1640400" cy="1574784"/>
          </a:xfrm>
          <a:prstGeom prst="rect">
            <a:avLst/>
          </a:prstGeom>
          <a:noFill/>
          <a:ln>
            <a:noFill/>
          </a:ln>
        </p:spPr>
      </p:pic>
      <p:pic>
        <p:nvPicPr>
          <p:cNvPr id="288" name="Google Shape;288;p35"/>
          <p:cNvPicPr preferRelativeResize="0"/>
          <p:nvPr/>
        </p:nvPicPr>
        <p:blipFill>
          <a:blip r:embed="rId6">
            <a:alphaModFix/>
          </a:blip>
          <a:stretch>
            <a:fillRect/>
          </a:stretch>
        </p:blipFill>
        <p:spPr>
          <a:xfrm>
            <a:off x="122500" y="3333525"/>
            <a:ext cx="2582250" cy="1162013"/>
          </a:xfrm>
          <a:prstGeom prst="rect">
            <a:avLst/>
          </a:prstGeom>
          <a:noFill/>
          <a:ln>
            <a:noFill/>
          </a:ln>
        </p:spPr>
      </p:pic>
      <p:sp>
        <p:nvSpPr>
          <p:cNvPr id="289" name="Google Shape;289;p35"/>
          <p:cNvSpPr txBox="1"/>
          <p:nvPr/>
        </p:nvSpPr>
        <p:spPr>
          <a:xfrm>
            <a:off x="46300" y="4443685"/>
            <a:ext cx="2658300" cy="50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Cimabue, Madonna Enthroned with Angels and Prophets</a:t>
            </a:r>
            <a:endParaRPr sz="900"/>
          </a:p>
        </p:txBody>
      </p:sp>
      <p:sp>
        <p:nvSpPr>
          <p:cNvPr id="290" name="Google Shape;290;p35"/>
          <p:cNvSpPr txBox="1"/>
          <p:nvPr/>
        </p:nvSpPr>
        <p:spPr>
          <a:xfrm>
            <a:off x="122500" y="2895600"/>
            <a:ext cx="1776600" cy="30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Cimabue, Madonna Enthroned with Angels and Prophets</a:t>
            </a:r>
            <a:endParaRPr sz="900"/>
          </a:p>
        </p:txBody>
      </p:sp>
      <p:sp>
        <p:nvSpPr>
          <p:cNvPr id="291" name="Google Shape;291;p35"/>
          <p:cNvSpPr txBox="1"/>
          <p:nvPr/>
        </p:nvSpPr>
        <p:spPr>
          <a:xfrm>
            <a:off x="3827950" y="743375"/>
            <a:ext cx="2968500" cy="1161900"/>
          </a:xfrm>
          <a:prstGeom prst="rect">
            <a:avLst/>
          </a:prstGeom>
          <a:noFill/>
          <a:ln>
            <a:noFill/>
          </a:ln>
        </p:spPr>
        <p:txBody>
          <a:bodyPr spcFirstLastPara="1" wrap="square" lIns="91425" tIns="91425" rIns="91425" bIns="91425" anchor="t" anchorCtr="0">
            <a:noAutofit/>
          </a:bodyPr>
          <a:lstStyle/>
          <a:p>
            <a:pPr marL="139700" marR="139700" lvl="0" indent="0" algn="l" rtl="0">
              <a:spcBef>
                <a:spcPts val="0"/>
              </a:spcBef>
              <a:spcAft>
                <a:spcPts val="0"/>
              </a:spcAft>
              <a:buClr>
                <a:schemeClr val="dk1"/>
              </a:buClr>
              <a:buSzPts val="1100"/>
              <a:buFont typeface="Arial"/>
              <a:buNone/>
            </a:pPr>
            <a:r>
              <a:rPr lang="en">
                <a:solidFill>
                  <a:schemeClr val="dk1"/>
                </a:solidFill>
              </a:rPr>
              <a:t>Cimabue</a:t>
            </a:r>
            <a:endParaRPr>
              <a:solidFill>
                <a:schemeClr val="dk1"/>
              </a:solidFill>
            </a:endParaRPr>
          </a:p>
          <a:p>
            <a:pPr marL="139700" marR="139700" lvl="0" indent="0" algn="l" rtl="0">
              <a:spcBef>
                <a:spcPts val="0"/>
              </a:spcBef>
              <a:spcAft>
                <a:spcPts val="0"/>
              </a:spcAft>
              <a:buClr>
                <a:schemeClr val="dk1"/>
              </a:buClr>
              <a:buSzPts val="1100"/>
              <a:buFont typeface="Arial"/>
              <a:buNone/>
            </a:pPr>
            <a:r>
              <a:rPr lang="en" sz="1100">
                <a:solidFill>
                  <a:schemeClr val="dk1"/>
                </a:solidFill>
                <a:uFill>
                  <a:noFill/>
                </a:uFill>
                <a:hlinkClick r:id="rId7">
                  <a:extLst>
                    <a:ext uri="{A12FA001-AC4F-418D-AE19-62706E023703}">
                      <ahyp:hlinkClr xmlns:ahyp="http://schemas.microsoft.com/office/drawing/2018/hyperlinkcolor" val="tx"/>
                    </a:ext>
                  </a:extLst>
                </a:hlinkClick>
              </a:rPr>
              <a:t>Born</a:t>
            </a:r>
            <a:r>
              <a:rPr lang="en" sz="1100">
                <a:solidFill>
                  <a:schemeClr val="dk1"/>
                </a:solidFill>
              </a:rPr>
              <a:t>: 1240, </a:t>
            </a:r>
            <a:r>
              <a:rPr lang="en" sz="1100">
                <a:solidFill>
                  <a:schemeClr val="dk1"/>
                </a:solidFill>
                <a:uFill>
                  <a:noFill/>
                </a:uFill>
                <a:hlinkClick r:id="rId8">
                  <a:extLst>
                    <a:ext uri="{A12FA001-AC4F-418D-AE19-62706E023703}">
                      <ahyp:hlinkClr xmlns:ahyp="http://schemas.microsoft.com/office/drawing/2018/hyperlinkcolor" val="tx"/>
                    </a:ext>
                  </a:extLst>
                </a:hlinkClick>
              </a:rPr>
              <a:t>Florence, Italy</a:t>
            </a:r>
            <a:endParaRPr sz="1100">
              <a:solidFill>
                <a:schemeClr val="dk1"/>
              </a:solidFill>
              <a:uFill>
                <a:noFill/>
              </a:uFill>
              <a:hlinkClick r:id="rId8">
                <a:extLst>
                  <a:ext uri="{A12FA001-AC4F-418D-AE19-62706E023703}">
                    <ahyp:hlinkClr xmlns:ahyp="http://schemas.microsoft.com/office/drawing/2018/hyperlinkcolor" val="tx"/>
                  </a:ext>
                </a:extLst>
              </a:hlinkClick>
            </a:endParaRPr>
          </a:p>
          <a:p>
            <a:pPr marL="139700" marR="139700" lvl="0" indent="0" algn="l" rtl="0">
              <a:spcBef>
                <a:spcPts val="0"/>
              </a:spcBef>
              <a:spcAft>
                <a:spcPts val="0"/>
              </a:spcAft>
              <a:buClr>
                <a:schemeClr val="dk1"/>
              </a:buClr>
              <a:buSzPts val="1100"/>
              <a:buFont typeface="Arial"/>
              <a:buNone/>
            </a:pPr>
            <a:r>
              <a:rPr lang="en" sz="1100">
                <a:solidFill>
                  <a:schemeClr val="dk1"/>
                </a:solidFill>
                <a:uFill>
                  <a:noFill/>
                </a:uFill>
                <a:hlinkClick r:id="rId9">
                  <a:extLst>
                    <a:ext uri="{A12FA001-AC4F-418D-AE19-62706E023703}">
                      <ahyp:hlinkClr xmlns:ahyp="http://schemas.microsoft.com/office/drawing/2018/hyperlinkcolor" val="tx"/>
                    </a:ext>
                  </a:extLst>
                </a:hlinkClick>
              </a:rPr>
              <a:t>Died</a:t>
            </a:r>
            <a:r>
              <a:rPr lang="en" sz="1100">
                <a:solidFill>
                  <a:schemeClr val="dk1"/>
                </a:solidFill>
              </a:rPr>
              <a:t>: 1302, </a:t>
            </a:r>
            <a:r>
              <a:rPr lang="en" sz="1100">
                <a:solidFill>
                  <a:schemeClr val="dk1"/>
                </a:solidFill>
                <a:uFill>
                  <a:noFill/>
                </a:uFill>
                <a:hlinkClick r:id="rId10">
                  <a:extLst>
                    <a:ext uri="{A12FA001-AC4F-418D-AE19-62706E023703}">
                      <ahyp:hlinkClr xmlns:ahyp="http://schemas.microsoft.com/office/drawing/2018/hyperlinkcolor" val="tx"/>
                    </a:ext>
                  </a:extLst>
                </a:hlinkClick>
              </a:rPr>
              <a:t>Pisa, Italy</a:t>
            </a:r>
            <a:endParaRPr sz="1100">
              <a:solidFill>
                <a:schemeClr val="dk1"/>
              </a:solidFill>
              <a:uFill>
                <a:noFill/>
              </a:uFill>
              <a:hlinkClick r:id="rId10">
                <a:extLst>
                  <a:ext uri="{A12FA001-AC4F-418D-AE19-62706E023703}">
                    <ahyp:hlinkClr xmlns:ahyp="http://schemas.microsoft.com/office/drawing/2018/hyperlinkcolor" val="tx"/>
                  </a:ext>
                </a:extLst>
              </a:hlinkClick>
            </a:endParaRPr>
          </a:p>
          <a:p>
            <a:pPr marL="139700" marR="139700" lvl="0" indent="0" algn="l" rtl="0">
              <a:spcBef>
                <a:spcPts val="0"/>
              </a:spcBef>
              <a:spcAft>
                <a:spcPts val="0"/>
              </a:spcAft>
              <a:buClr>
                <a:schemeClr val="dk1"/>
              </a:buClr>
              <a:buSzPts val="1100"/>
              <a:buFont typeface="Arial"/>
              <a:buNone/>
            </a:pPr>
            <a:r>
              <a:rPr lang="en" sz="1100">
                <a:solidFill>
                  <a:schemeClr val="dk1"/>
                </a:solidFill>
                <a:uFill>
                  <a:noFill/>
                </a:uFill>
                <a:hlinkClick r:id="rId11">
                  <a:extLst>
                    <a:ext uri="{A12FA001-AC4F-418D-AE19-62706E023703}">
                      <ahyp:hlinkClr xmlns:ahyp="http://schemas.microsoft.com/office/drawing/2018/hyperlinkcolor" val="tx"/>
                    </a:ext>
                  </a:extLst>
                </a:hlinkClick>
              </a:rPr>
              <a:t>On view</a:t>
            </a:r>
            <a:r>
              <a:rPr lang="en" sz="1100">
                <a:solidFill>
                  <a:schemeClr val="dk1"/>
                </a:solidFill>
              </a:rPr>
              <a:t>: </a:t>
            </a:r>
            <a:r>
              <a:rPr lang="en" sz="1100">
                <a:solidFill>
                  <a:schemeClr val="dk1"/>
                </a:solidFill>
                <a:uFill>
                  <a:noFill/>
                </a:uFill>
                <a:hlinkClick r:id="rId12">
                  <a:extLst>
                    <a:ext uri="{A12FA001-AC4F-418D-AE19-62706E023703}">
                      <ahyp:hlinkClr xmlns:ahyp="http://schemas.microsoft.com/office/drawing/2018/hyperlinkcolor" val="tx"/>
                    </a:ext>
                  </a:extLst>
                </a:hlinkClick>
              </a:rPr>
              <a:t>Louvre Museum</a:t>
            </a:r>
            <a:r>
              <a:rPr lang="en" sz="1100">
                <a:solidFill>
                  <a:schemeClr val="dk1"/>
                </a:solidFill>
              </a:rPr>
              <a:t>, </a:t>
            </a:r>
            <a:r>
              <a:rPr lang="en" sz="1100">
                <a:solidFill>
                  <a:schemeClr val="dk1"/>
                </a:solidFill>
                <a:uFill>
                  <a:noFill/>
                </a:uFill>
                <a:hlinkClick r:id="rId13">
                  <a:extLst>
                    <a:ext uri="{A12FA001-AC4F-418D-AE19-62706E023703}">
                      <ahyp:hlinkClr xmlns:ahyp="http://schemas.microsoft.com/office/drawing/2018/hyperlinkcolor" val="tx"/>
                    </a:ext>
                  </a:extLst>
                </a:hlinkClick>
              </a:rPr>
              <a:t>Uffizi Gallery</a:t>
            </a:r>
            <a:endParaRPr sz="1100">
              <a:solidFill>
                <a:schemeClr val="dk1"/>
              </a:solidFill>
              <a:uFill>
                <a:noFill/>
              </a:uFill>
              <a:hlinkClick r:id="rId13">
                <a:extLst>
                  <a:ext uri="{A12FA001-AC4F-418D-AE19-62706E023703}">
                    <ahyp:hlinkClr xmlns:ahyp="http://schemas.microsoft.com/office/drawing/2018/hyperlinkcolor" val="tx"/>
                  </a:ext>
                </a:extLst>
              </a:hlinkClick>
            </a:endParaRPr>
          </a:p>
          <a:p>
            <a:pPr marL="139700" marR="139700" lvl="0" indent="0" algn="l" rtl="0">
              <a:spcBef>
                <a:spcPts val="0"/>
              </a:spcBef>
              <a:spcAft>
                <a:spcPts val="0"/>
              </a:spcAft>
              <a:buClr>
                <a:schemeClr val="dk1"/>
              </a:buClr>
              <a:buSzPts val="1100"/>
              <a:buFont typeface="Arial"/>
              <a:buNone/>
            </a:pPr>
            <a:r>
              <a:rPr lang="en" sz="1100">
                <a:solidFill>
                  <a:schemeClr val="dk1"/>
                </a:solidFill>
                <a:uFill>
                  <a:noFill/>
                </a:uFill>
                <a:hlinkClick r:id="rId14">
                  <a:extLst>
                    <a:ext uri="{A12FA001-AC4F-418D-AE19-62706E023703}">
                      <ahyp:hlinkClr xmlns:ahyp="http://schemas.microsoft.com/office/drawing/2018/hyperlinkcolor" val="tx"/>
                    </a:ext>
                  </a:extLst>
                </a:hlinkClick>
              </a:rPr>
              <a:t>Period</a:t>
            </a:r>
            <a:r>
              <a:rPr lang="en" sz="1100">
                <a:solidFill>
                  <a:schemeClr val="dk1"/>
                </a:solidFill>
              </a:rPr>
              <a:t>: </a:t>
            </a:r>
            <a:r>
              <a:rPr lang="en" sz="1100">
                <a:solidFill>
                  <a:schemeClr val="dk1"/>
                </a:solidFill>
                <a:uFill>
                  <a:noFill/>
                </a:uFill>
                <a:hlinkClick r:id="rId15">
                  <a:extLst>
                    <a:ext uri="{A12FA001-AC4F-418D-AE19-62706E023703}">
                      <ahyp:hlinkClr xmlns:ahyp="http://schemas.microsoft.com/office/drawing/2018/hyperlinkcolor" val="tx"/>
                    </a:ext>
                  </a:extLst>
                </a:hlinkClick>
              </a:rPr>
              <a:t>Byzantine Art</a:t>
            </a:r>
            <a:endParaRPr>
              <a:solidFill>
                <a:schemeClr val="dk1"/>
              </a:solidFill>
            </a:endParaRPr>
          </a:p>
          <a:p>
            <a:pPr marL="0" lvl="0" indent="0" algn="l" rtl="0">
              <a:spcBef>
                <a:spcPts val="0"/>
              </a:spcBef>
              <a:spcAft>
                <a:spcPts val="0"/>
              </a:spcAft>
              <a:buNone/>
            </a:pPr>
            <a:endParaRPr/>
          </a:p>
        </p:txBody>
      </p:sp>
      <p:pic>
        <p:nvPicPr>
          <p:cNvPr id="292" name="Google Shape;292;p35"/>
          <p:cNvPicPr preferRelativeResize="0"/>
          <p:nvPr/>
        </p:nvPicPr>
        <p:blipFill>
          <a:blip r:embed="rId16">
            <a:alphaModFix/>
          </a:blip>
          <a:stretch>
            <a:fillRect/>
          </a:stretch>
        </p:blipFill>
        <p:spPr>
          <a:xfrm>
            <a:off x="7177301" y="2299462"/>
            <a:ext cx="1640399" cy="2273351"/>
          </a:xfrm>
          <a:prstGeom prst="rect">
            <a:avLst/>
          </a:prstGeom>
          <a:noFill/>
          <a:ln>
            <a:noFill/>
          </a:ln>
        </p:spPr>
      </p:pic>
      <p:sp>
        <p:nvSpPr>
          <p:cNvPr id="293" name="Google Shape;293;p35"/>
          <p:cNvSpPr txBox="1"/>
          <p:nvPr/>
        </p:nvSpPr>
        <p:spPr>
          <a:xfrm>
            <a:off x="7129100" y="4571138"/>
            <a:ext cx="1640400" cy="77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Blanche of Castile, Louis IX Gothic Book Production</a:t>
            </a:r>
            <a:endParaRPr sz="900"/>
          </a:p>
        </p:txBody>
      </p:sp>
      <p:sp>
        <p:nvSpPr>
          <p:cNvPr id="294" name="Google Shape;294;p35"/>
          <p:cNvSpPr txBox="1"/>
          <p:nvPr/>
        </p:nvSpPr>
        <p:spPr>
          <a:xfrm>
            <a:off x="7129100" y="2027338"/>
            <a:ext cx="1640400" cy="77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COMPARE WITH</a:t>
            </a:r>
            <a:endParaRPr sz="900"/>
          </a:p>
        </p:txBody>
      </p:sp>
      <p:pic>
        <p:nvPicPr>
          <p:cNvPr id="295" name="Google Shape;295;p35"/>
          <p:cNvPicPr preferRelativeResize="0"/>
          <p:nvPr/>
        </p:nvPicPr>
        <p:blipFill rotWithShape="1">
          <a:blip r:embed="rId17">
            <a:alphaModFix/>
          </a:blip>
          <a:srcRect l="4510" t="27568" r="62322" b="66421"/>
          <a:stretch/>
        </p:blipFill>
        <p:spPr>
          <a:xfrm>
            <a:off x="122500" y="149988"/>
            <a:ext cx="4382326" cy="61365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pic>
        <p:nvPicPr>
          <p:cNvPr id="300" name="Google Shape;300;p36"/>
          <p:cNvPicPr preferRelativeResize="0"/>
          <p:nvPr/>
        </p:nvPicPr>
        <p:blipFill rotWithShape="1">
          <a:blip r:embed="rId3">
            <a:alphaModFix/>
          </a:blip>
          <a:srcRect l="43667" t="21474" r="38229" b="68112"/>
          <a:stretch/>
        </p:blipFill>
        <p:spPr>
          <a:xfrm>
            <a:off x="4343400" y="23800"/>
            <a:ext cx="1889774" cy="839900"/>
          </a:xfrm>
          <a:prstGeom prst="rect">
            <a:avLst/>
          </a:prstGeom>
          <a:noFill/>
          <a:ln>
            <a:noFill/>
          </a:ln>
        </p:spPr>
      </p:pic>
      <p:sp>
        <p:nvSpPr>
          <p:cNvPr id="301" name="Google Shape;301;p36"/>
          <p:cNvSpPr txBox="1"/>
          <p:nvPr/>
        </p:nvSpPr>
        <p:spPr>
          <a:xfrm>
            <a:off x="65500" y="781325"/>
            <a:ext cx="4593000" cy="4230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a:solidFill>
                  <a:srgbClr val="282828"/>
                </a:solidFill>
                <a:highlight>
                  <a:srgbClr val="FFFFFF"/>
                </a:highlight>
              </a:rPr>
              <a:t>Giotto is said to have been born to a family of farmers. Legend has it that while he was tending goats he drew a picture on a rock and that the artist Cimabue, who happened to be passing by, saw him at work and was so impressed with the boy's talent that he took him into his studio as an apprentice. </a:t>
            </a:r>
            <a:endParaRPr sz="1100">
              <a:solidFill>
                <a:srgbClr val="282828"/>
              </a:solidFill>
              <a:highlight>
                <a:srgbClr val="FFFFFF"/>
              </a:highlight>
            </a:endParaRPr>
          </a:p>
          <a:p>
            <a:pPr marL="0" lvl="0" indent="0" algn="l" rtl="0">
              <a:lnSpc>
                <a:spcPct val="100000"/>
              </a:lnSpc>
              <a:spcBef>
                <a:spcPts val="0"/>
              </a:spcBef>
              <a:spcAft>
                <a:spcPts val="0"/>
              </a:spcAft>
              <a:buNone/>
            </a:pPr>
            <a:endParaRPr sz="1100">
              <a:solidFill>
                <a:srgbClr val="282828"/>
              </a:solidFill>
              <a:highlight>
                <a:srgbClr val="FFFFFF"/>
              </a:highlight>
            </a:endParaRPr>
          </a:p>
          <a:p>
            <a:pPr marL="0" lvl="0" indent="0" algn="l" rtl="0">
              <a:lnSpc>
                <a:spcPct val="100000"/>
              </a:lnSpc>
              <a:spcBef>
                <a:spcPts val="0"/>
              </a:spcBef>
              <a:spcAft>
                <a:spcPts val="0"/>
              </a:spcAft>
              <a:buNone/>
            </a:pPr>
            <a:r>
              <a:rPr lang="en" sz="1100">
                <a:solidFill>
                  <a:srgbClr val="282828"/>
                </a:solidFill>
                <a:highlight>
                  <a:srgbClr val="FFFFFF"/>
                </a:highlight>
              </a:rPr>
              <a:t>Giotto is believed to have been short and ugly but with great wit and humor. Giotto was married and at the time of his death, he was survived by at least six children.</a:t>
            </a:r>
            <a:endParaRPr sz="1100">
              <a:solidFill>
                <a:srgbClr val="282828"/>
              </a:solidFill>
              <a:highlight>
                <a:srgbClr val="FFFFFF"/>
              </a:highlight>
            </a:endParaRPr>
          </a:p>
          <a:p>
            <a:pPr marL="0" lvl="0" indent="0" algn="l" rtl="0">
              <a:lnSpc>
                <a:spcPct val="100000"/>
              </a:lnSpc>
              <a:spcBef>
                <a:spcPts val="0"/>
              </a:spcBef>
              <a:spcAft>
                <a:spcPts val="0"/>
              </a:spcAft>
              <a:buNone/>
            </a:pPr>
            <a:endParaRPr sz="1100">
              <a:solidFill>
                <a:srgbClr val="282828"/>
              </a:solidFill>
              <a:highlight>
                <a:srgbClr val="FFFFFF"/>
              </a:highlight>
            </a:endParaRPr>
          </a:p>
          <a:p>
            <a:pPr marL="0" lvl="0" indent="0" algn="l" rtl="0">
              <a:lnSpc>
                <a:spcPct val="100000"/>
              </a:lnSpc>
              <a:spcBef>
                <a:spcPts val="0"/>
              </a:spcBef>
              <a:spcAft>
                <a:spcPts val="0"/>
              </a:spcAft>
              <a:buNone/>
            </a:pPr>
            <a:r>
              <a:rPr lang="en" sz="1100">
                <a:solidFill>
                  <a:srgbClr val="282828"/>
                </a:solidFill>
                <a:highlight>
                  <a:srgbClr val="FFFFFF"/>
                </a:highlight>
              </a:rPr>
              <a:t>There exists no documentation to confirm any artwork as having been painted by Giotto di Bondone. However, most scholars agree on several of his paintings. Giotto was also known as a sculptor and architect. Though there is no concrete evidence for these assertions, he was appointed chief architect of the workshop of Florence cathedral in 1334.</a:t>
            </a:r>
            <a:endParaRPr sz="1100">
              <a:solidFill>
                <a:srgbClr val="282828"/>
              </a:solidFill>
              <a:highlight>
                <a:srgbClr val="FFFFFF"/>
              </a:highlight>
            </a:endParaRPr>
          </a:p>
          <a:p>
            <a:pPr marL="0" lvl="0" indent="0" algn="l" rtl="0">
              <a:lnSpc>
                <a:spcPct val="100000"/>
              </a:lnSpc>
              <a:spcBef>
                <a:spcPts val="0"/>
              </a:spcBef>
              <a:spcAft>
                <a:spcPts val="0"/>
              </a:spcAft>
              <a:buNone/>
            </a:pPr>
            <a:endParaRPr sz="1100">
              <a:solidFill>
                <a:srgbClr val="282828"/>
              </a:solidFill>
              <a:highlight>
                <a:srgbClr val="FFFFFF"/>
              </a:highlight>
            </a:endParaRPr>
          </a:p>
          <a:p>
            <a:pPr marL="0" lvl="0" indent="0" algn="l" rtl="0">
              <a:lnSpc>
                <a:spcPct val="100000"/>
              </a:lnSpc>
              <a:spcBef>
                <a:spcPts val="0"/>
              </a:spcBef>
              <a:spcAft>
                <a:spcPts val="0"/>
              </a:spcAft>
              <a:buClr>
                <a:schemeClr val="dk1"/>
              </a:buClr>
              <a:buSzPts val="1100"/>
              <a:buFont typeface="Arial"/>
              <a:buNone/>
            </a:pPr>
            <a:r>
              <a:rPr lang="en" sz="1100">
                <a:solidFill>
                  <a:srgbClr val="282828"/>
                </a:solidFill>
                <a:highlight>
                  <a:srgbClr val="FFFFFF"/>
                </a:highlight>
              </a:rPr>
              <a:t>He was known for being the earliest artist to paint more realistic figures rather than the stylized artwork of the medieval and Byzantine eras. Giotto is considered by some scholars to be the most important Italian painter of the 14th century. His focus on emotion and natural representations of human figures would be emulated and expanded upon by successive artists, leading Giotto to be called the "</a:t>
            </a:r>
            <a:r>
              <a:rPr lang="en" sz="1100" b="1">
                <a:solidFill>
                  <a:srgbClr val="282828"/>
                </a:solidFill>
                <a:highlight>
                  <a:srgbClr val="FFFFFF"/>
                </a:highlight>
              </a:rPr>
              <a:t>Father of the Renaissance</a:t>
            </a:r>
            <a:r>
              <a:rPr lang="en" sz="1100">
                <a:solidFill>
                  <a:srgbClr val="282828"/>
                </a:solidFill>
                <a:highlight>
                  <a:srgbClr val="FFFFFF"/>
                </a:highlight>
              </a:rPr>
              <a:t>."</a:t>
            </a:r>
            <a:endParaRPr sz="1100">
              <a:solidFill>
                <a:srgbClr val="282828"/>
              </a:solidFill>
              <a:highlight>
                <a:srgbClr val="FFFFFF"/>
              </a:highlight>
            </a:endParaRPr>
          </a:p>
          <a:p>
            <a:pPr marL="0" lvl="0" indent="0" algn="l" rtl="0">
              <a:lnSpc>
                <a:spcPct val="100000"/>
              </a:lnSpc>
              <a:spcBef>
                <a:spcPts val="0"/>
              </a:spcBef>
              <a:spcAft>
                <a:spcPts val="0"/>
              </a:spcAft>
              <a:buNone/>
            </a:pPr>
            <a:endParaRPr sz="1100"/>
          </a:p>
        </p:txBody>
      </p:sp>
      <p:pic>
        <p:nvPicPr>
          <p:cNvPr id="302" name="Google Shape;302;p36"/>
          <p:cNvPicPr preferRelativeResize="0"/>
          <p:nvPr/>
        </p:nvPicPr>
        <p:blipFill>
          <a:blip r:embed="rId4">
            <a:alphaModFix/>
          </a:blip>
          <a:stretch>
            <a:fillRect/>
          </a:stretch>
        </p:blipFill>
        <p:spPr>
          <a:xfrm>
            <a:off x="4761648" y="1410000"/>
            <a:ext cx="3952500" cy="3021000"/>
          </a:xfrm>
          <a:prstGeom prst="rect">
            <a:avLst/>
          </a:prstGeom>
          <a:noFill/>
          <a:ln>
            <a:noFill/>
          </a:ln>
        </p:spPr>
      </p:pic>
      <p:sp>
        <p:nvSpPr>
          <p:cNvPr id="303" name="Google Shape;303;p36"/>
          <p:cNvSpPr txBox="1"/>
          <p:nvPr/>
        </p:nvSpPr>
        <p:spPr>
          <a:xfrm>
            <a:off x="4647650" y="552725"/>
            <a:ext cx="3401100" cy="891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400"/>
              </a:spcBef>
              <a:spcAft>
                <a:spcPts val="0"/>
              </a:spcAft>
              <a:buClr>
                <a:schemeClr val="dk1"/>
              </a:buClr>
              <a:buSzPts val="1100"/>
              <a:buFont typeface="Arial"/>
              <a:buNone/>
            </a:pPr>
            <a:r>
              <a:rPr lang="en" b="1"/>
              <a:t>Giotto di Bondone</a:t>
            </a:r>
            <a:endParaRPr b="1">
              <a:uFill>
                <a:noFill/>
              </a:uFill>
              <a:hlinkClick r:id="rId5"/>
            </a:endParaRPr>
          </a:p>
          <a:p>
            <a:pPr marL="0" lvl="0" indent="0" algn="l" rtl="0">
              <a:lnSpc>
                <a:spcPct val="100000"/>
              </a:lnSpc>
              <a:spcBef>
                <a:spcPts val="0"/>
              </a:spcBef>
              <a:spcAft>
                <a:spcPts val="0"/>
              </a:spcAft>
              <a:buClr>
                <a:schemeClr val="dk1"/>
              </a:buClr>
              <a:buSzPts val="1100"/>
              <a:buFont typeface="Arial"/>
              <a:buNone/>
            </a:pPr>
            <a:r>
              <a:rPr lang="en" sz="1100"/>
              <a:t>Born: Colle di Vespignano, near Florence </a:t>
            </a:r>
            <a:r>
              <a:rPr lang="en" sz="1100">
                <a:uFill>
                  <a:noFill/>
                </a:uFill>
                <a:hlinkClick r:id="rId6"/>
              </a:rPr>
              <a:t>c. 1267</a:t>
            </a:r>
            <a:endParaRPr sz="1100">
              <a:uFill>
                <a:noFill/>
              </a:uFill>
              <a:hlinkClick r:id="rId6"/>
            </a:endParaRPr>
          </a:p>
          <a:p>
            <a:pPr marL="0" lvl="0" indent="0" algn="l" rtl="0">
              <a:lnSpc>
                <a:spcPct val="100000"/>
              </a:lnSpc>
              <a:spcBef>
                <a:spcPts val="0"/>
              </a:spcBef>
              <a:spcAft>
                <a:spcPts val="0"/>
              </a:spcAft>
              <a:buNone/>
            </a:pPr>
            <a:r>
              <a:rPr lang="en" sz="1100"/>
              <a:t>Died: Florence, Italy, on January 8, 1337</a:t>
            </a:r>
            <a:endParaRPr sz="1100"/>
          </a:p>
        </p:txBody>
      </p:sp>
      <p:sp>
        <p:nvSpPr>
          <p:cNvPr id="304" name="Google Shape;304;p36"/>
          <p:cNvSpPr txBox="1"/>
          <p:nvPr/>
        </p:nvSpPr>
        <p:spPr>
          <a:xfrm>
            <a:off x="4980925" y="4384300"/>
            <a:ext cx="3561000" cy="532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b="1">
                <a:solidFill>
                  <a:srgbClr val="282828"/>
                </a:solidFill>
                <a:highlight>
                  <a:srgbClr val="FFFFFF"/>
                </a:highlight>
                <a:latin typeface="Georgia"/>
                <a:ea typeface="Georgia"/>
                <a:cs typeface="Georgia"/>
                <a:sym typeface="Georgia"/>
              </a:rPr>
              <a:t>“Every painting is a voyage into </a:t>
            </a:r>
            <a:endParaRPr b="1">
              <a:solidFill>
                <a:srgbClr val="282828"/>
              </a:solidFill>
              <a:highlight>
                <a:srgbClr val="FFFFFF"/>
              </a:highlight>
              <a:latin typeface="Georgia"/>
              <a:ea typeface="Georgia"/>
              <a:cs typeface="Georgia"/>
              <a:sym typeface="Georgia"/>
            </a:endParaRPr>
          </a:p>
          <a:p>
            <a:pPr marL="0" lvl="0" indent="0" algn="ctr" rtl="0">
              <a:lnSpc>
                <a:spcPct val="100000"/>
              </a:lnSpc>
              <a:spcBef>
                <a:spcPts val="0"/>
              </a:spcBef>
              <a:spcAft>
                <a:spcPts val="0"/>
              </a:spcAft>
              <a:buNone/>
            </a:pPr>
            <a:r>
              <a:rPr lang="en" b="1">
                <a:solidFill>
                  <a:srgbClr val="282828"/>
                </a:solidFill>
                <a:highlight>
                  <a:srgbClr val="FFFFFF"/>
                </a:highlight>
                <a:latin typeface="Georgia"/>
                <a:ea typeface="Georgia"/>
                <a:cs typeface="Georgia"/>
                <a:sym typeface="Georgia"/>
              </a:rPr>
              <a:t>a sacred harbor.” - Giotto</a:t>
            </a:r>
            <a:endParaRPr b="1">
              <a:solidFill>
                <a:srgbClr val="282828"/>
              </a:solidFill>
              <a:highlight>
                <a:srgbClr val="FFFFFF"/>
              </a:highlight>
              <a:latin typeface="Georgia"/>
              <a:ea typeface="Georgia"/>
              <a:cs typeface="Georgia"/>
              <a:sym typeface="Georgia"/>
            </a:endParaRPr>
          </a:p>
          <a:p>
            <a:pPr marL="0" lvl="0" indent="0" algn="ctr" rtl="0">
              <a:lnSpc>
                <a:spcPct val="100000"/>
              </a:lnSpc>
              <a:spcBef>
                <a:spcPts val="0"/>
              </a:spcBef>
              <a:spcAft>
                <a:spcPts val="0"/>
              </a:spcAft>
              <a:buNone/>
            </a:pPr>
            <a:endParaRPr b="1"/>
          </a:p>
        </p:txBody>
      </p:sp>
      <p:pic>
        <p:nvPicPr>
          <p:cNvPr id="305" name="Google Shape;305;p36"/>
          <p:cNvPicPr preferRelativeResize="0"/>
          <p:nvPr/>
        </p:nvPicPr>
        <p:blipFill rotWithShape="1">
          <a:blip r:embed="rId7">
            <a:alphaModFix/>
          </a:blip>
          <a:srcRect l="4510" t="37657" r="62322" b="56332"/>
          <a:stretch/>
        </p:blipFill>
        <p:spPr>
          <a:xfrm>
            <a:off x="141700" y="167677"/>
            <a:ext cx="4382326" cy="61365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Google Shape;310;p37"/>
          <p:cNvPicPr preferRelativeResize="0"/>
          <p:nvPr/>
        </p:nvPicPr>
        <p:blipFill rotWithShape="1">
          <a:blip r:embed="rId3">
            <a:alphaModFix/>
          </a:blip>
          <a:srcRect l="42832" t="43601" r="18951" b="45551"/>
          <a:stretch/>
        </p:blipFill>
        <p:spPr>
          <a:xfrm>
            <a:off x="4572000" y="99374"/>
            <a:ext cx="3917525" cy="859124"/>
          </a:xfrm>
          <a:prstGeom prst="rect">
            <a:avLst/>
          </a:prstGeom>
          <a:noFill/>
          <a:ln>
            <a:noFill/>
          </a:ln>
        </p:spPr>
      </p:pic>
      <p:sp>
        <p:nvSpPr>
          <p:cNvPr id="311" name="Google Shape;311;p37"/>
          <p:cNvSpPr txBox="1"/>
          <p:nvPr/>
        </p:nvSpPr>
        <p:spPr>
          <a:xfrm>
            <a:off x="6719500" y="1210575"/>
            <a:ext cx="2180400" cy="396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rgbClr val="171717"/>
                </a:solidFill>
              </a:rPr>
              <a:t>rise above each other and seem very two-dimensional.</a:t>
            </a:r>
            <a:endParaRPr sz="1000">
              <a:solidFill>
                <a:srgbClr val="171717"/>
              </a:solidFill>
            </a:endParaRPr>
          </a:p>
          <a:p>
            <a:pPr marL="0" lvl="0" indent="0" algn="l" rtl="0">
              <a:spcBef>
                <a:spcPts val="600"/>
              </a:spcBef>
              <a:spcAft>
                <a:spcPts val="0"/>
              </a:spcAft>
              <a:buClr>
                <a:schemeClr val="dk1"/>
              </a:buClr>
              <a:buSzPts val="1100"/>
              <a:buFont typeface="Arial"/>
              <a:buNone/>
            </a:pPr>
            <a:r>
              <a:rPr lang="en" sz="1000">
                <a:solidFill>
                  <a:srgbClr val="171717"/>
                </a:solidFill>
              </a:rPr>
              <a:t>In the Ognissanti Madonna, Giotto's efforts have created a work that recedes in depth. The Madonna is firmly seated on a three-dimensional throne and the figures at each side occupy a much deeper space in comparison to Cimabue's. The kneeling angels in the foreground give a sense of distance between them and the enthroned Madonna, and the sculptural effect is complete.</a:t>
            </a:r>
            <a:endParaRPr sz="1000">
              <a:solidFill>
                <a:srgbClr val="171717"/>
              </a:solidFill>
            </a:endParaRPr>
          </a:p>
          <a:p>
            <a:pPr marL="0" lvl="0" indent="0" algn="l" rtl="0">
              <a:spcBef>
                <a:spcPts val="600"/>
              </a:spcBef>
              <a:spcAft>
                <a:spcPts val="600"/>
              </a:spcAft>
              <a:buNone/>
            </a:pPr>
            <a:r>
              <a:rPr lang="en" sz="1000">
                <a:solidFill>
                  <a:srgbClr val="171717"/>
                </a:solidFill>
              </a:rPr>
              <a:t>We know Cimabue was commissioned to paint frescoes for the Basilica of St. Francis of Assisi. It is unfortunate that his work has deteriorated due to damp and the fact that his colours were applied when the plaster was not fresh. </a:t>
            </a:r>
            <a:endParaRPr sz="1000"/>
          </a:p>
        </p:txBody>
      </p:sp>
      <p:pic>
        <p:nvPicPr>
          <p:cNvPr id="312" name="Google Shape;312;p37"/>
          <p:cNvPicPr preferRelativeResize="0"/>
          <p:nvPr/>
        </p:nvPicPr>
        <p:blipFill>
          <a:blip r:embed="rId4">
            <a:alphaModFix/>
          </a:blip>
          <a:stretch>
            <a:fillRect/>
          </a:stretch>
        </p:blipFill>
        <p:spPr>
          <a:xfrm>
            <a:off x="4439363" y="964025"/>
            <a:ext cx="2203933" cy="3566109"/>
          </a:xfrm>
          <a:prstGeom prst="rect">
            <a:avLst/>
          </a:prstGeom>
          <a:noFill/>
          <a:ln>
            <a:noFill/>
          </a:ln>
        </p:spPr>
      </p:pic>
      <p:sp>
        <p:nvSpPr>
          <p:cNvPr id="313" name="Google Shape;313;p37"/>
          <p:cNvSpPr txBox="1"/>
          <p:nvPr/>
        </p:nvSpPr>
        <p:spPr>
          <a:xfrm>
            <a:off x="4526575" y="4535650"/>
            <a:ext cx="2029500" cy="35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1"/>
                </a:solidFill>
              </a:rPr>
              <a:t>Giotto, </a:t>
            </a:r>
            <a:r>
              <a:rPr lang="en" sz="900" i="1">
                <a:highlight>
                  <a:srgbClr val="FAFAFA"/>
                </a:highlight>
              </a:rPr>
              <a:t>Madonna and child. 1280</a:t>
            </a:r>
            <a:endParaRPr sz="900"/>
          </a:p>
        </p:txBody>
      </p:sp>
      <p:sp>
        <p:nvSpPr>
          <p:cNvPr id="314" name="Google Shape;314;p37"/>
          <p:cNvSpPr txBox="1"/>
          <p:nvPr/>
        </p:nvSpPr>
        <p:spPr>
          <a:xfrm>
            <a:off x="2346132" y="4535662"/>
            <a:ext cx="2244000" cy="37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Cimabue, T</a:t>
            </a:r>
            <a:r>
              <a:rPr lang="en" sz="900" i="1">
                <a:highlight>
                  <a:srgbClr val="FAFAFA"/>
                </a:highlight>
              </a:rPr>
              <a:t>he Ognissanti Madonna.</a:t>
            </a:r>
            <a:endParaRPr sz="900"/>
          </a:p>
        </p:txBody>
      </p:sp>
      <p:sp>
        <p:nvSpPr>
          <p:cNvPr id="315" name="Google Shape;315;p37"/>
          <p:cNvSpPr txBox="1"/>
          <p:nvPr/>
        </p:nvSpPr>
        <p:spPr>
          <a:xfrm>
            <a:off x="124675" y="1306300"/>
            <a:ext cx="2180400" cy="3858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rgbClr val="171717"/>
                </a:solidFill>
              </a:rPr>
              <a:t>Cimabue was the last great painter working in the Byzantine tradition. He was born in c.1240 and died c.1302, and is well known as the master to his famous pupil Giotto. He was also a highly regarded Florentine painter in his own right and also a creator of mosaics.</a:t>
            </a:r>
            <a:endParaRPr sz="1000">
              <a:solidFill>
                <a:srgbClr val="171717"/>
              </a:solidFill>
            </a:endParaRPr>
          </a:p>
          <a:p>
            <a:pPr marL="0" lvl="0" indent="0" algn="l" rtl="0">
              <a:lnSpc>
                <a:spcPct val="100000"/>
              </a:lnSpc>
              <a:spcBef>
                <a:spcPts val="600"/>
              </a:spcBef>
              <a:spcAft>
                <a:spcPts val="0"/>
              </a:spcAft>
              <a:buNone/>
            </a:pPr>
            <a:r>
              <a:rPr lang="en" sz="1000">
                <a:solidFill>
                  <a:srgbClr val="171717"/>
                </a:solidFill>
              </a:rPr>
              <a:t>We can see by comparing the work of Cimabue and Giotto just how radical Giotto's break with the Byzantine era really was.</a:t>
            </a:r>
            <a:endParaRPr sz="1000">
              <a:solidFill>
                <a:srgbClr val="171717"/>
              </a:solidFill>
            </a:endParaRPr>
          </a:p>
          <a:p>
            <a:pPr marL="0" lvl="0" indent="0" algn="l" rtl="0">
              <a:lnSpc>
                <a:spcPct val="100000"/>
              </a:lnSpc>
              <a:spcBef>
                <a:spcPts val="600"/>
              </a:spcBef>
              <a:spcAft>
                <a:spcPts val="600"/>
              </a:spcAft>
              <a:buNone/>
            </a:pPr>
            <a:r>
              <a:rPr lang="en" sz="1000">
                <a:solidFill>
                  <a:srgbClr val="171717"/>
                </a:solidFill>
              </a:rPr>
              <a:t>The Madonna and child of 1280, although stylistically much improved from many earlier Byzantine efforts, occupies a flat space with little or no depth within the work. It has the conventional gold background but the figures</a:t>
            </a:r>
            <a:endParaRPr sz="1000"/>
          </a:p>
        </p:txBody>
      </p:sp>
      <p:pic>
        <p:nvPicPr>
          <p:cNvPr id="316" name="Google Shape;316;p37"/>
          <p:cNvPicPr preferRelativeResize="0"/>
          <p:nvPr/>
        </p:nvPicPr>
        <p:blipFill>
          <a:blip r:embed="rId5">
            <a:alphaModFix/>
          </a:blip>
          <a:stretch>
            <a:fillRect/>
          </a:stretch>
        </p:blipFill>
        <p:spPr>
          <a:xfrm>
            <a:off x="2346117" y="964024"/>
            <a:ext cx="1991307" cy="3566099"/>
          </a:xfrm>
          <a:prstGeom prst="rect">
            <a:avLst/>
          </a:prstGeom>
          <a:noFill/>
          <a:ln>
            <a:noFill/>
          </a:ln>
        </p:spPr>
      </p:pic>
      <p:pic>
        <p:nvPicPr>
          <p:cNvPr id="317" name="Google Shape;317;p37"/>
          <p:cNvPicPr preferRelativeResize="0"/>
          <p:nvPr/>
        </p:nvPicPr>
        <p:blipFill rotWithShape="1">
          <a:blip r:embed="rId6">
            <a:alphaModFix/>
          </a:blip>
          <a:srcRect l="4510" t="47313" r="62322" b="46115"/>
          <a:stretch/>
        </p:blipFill>
        <p:spPr>
          <a:xfrm>
            <a:off x="189675" y="165625"/>
            <a:ext cx="4382326" cy="6606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pic>
        <p:nvPicPr>
          <p:cNvPr id="69" name="Google Shape;69;p15"/>
          <p:cNvPicPr preferRelativeResize="0"/>
          <p:nvPr/>
        </p:nvPicPr>
        <p:blipFill>
          <a:blip r:embed="rId3">
            <a:alphaModFix/>
          </a:blip>
          <a:stretch>
            <a:fillRect/>
          </a:stretch>
        </p:blipFill>
        <p:spPr>
          <a:xfrm>
            <a:off x="978124" y="660828"/>
            <a:ext cx="4887200" cy="4485523"/>
          </a:xfrm>
          <a:prstGeom prst="rect">
            <a:avLst/>
          </a:prstGeom>
          <a:noFill/>
          <a:ln>
            <a:noFill/>
          </a:ln>
        </p:spPr>
      </p:pic>
      <p:sp>
        <p:nvSpPr>
          <p:cNvPr id="70" name="Google Shape;70;p15"/>
          <p:cNvSpPr txBox="1">
            <a:spLocks noGrp="1"/>
          </p:cNvSpPr>
          <p:nvPr>
            <p:ph type="subTitle" idx="1"/>
          </p:nvPr>
        </p:nvSpPr>
        <p:spPr>
          <a:xfrm>
            <a:off x="309900" y="2876550"/>
            <a:ext cx="2885700" cy="2344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1000" b="1">
                <a:solidFill>
                  <a:srgbClr val="444444"/>
                </a:solidFill>
                <a:latin typeface="Open Sans"/>
                <a:ea typeface="Open Sans"/>
                <a:cs typeface="Open Sans"/>
                <a:sym typeface="Open Sans"/>
              </a:rPr>
              <a:t>Romanesque</a:t>
            </a:r>
            <a:r>
              <a:rPr lang="en" sz="1000">
                <a:solidFill>
                  <a:srgbClr val="444444"/>
                </a:solidFill>
                <a:latin typeface="Open Sans"/>
                <a:ea typeface="Open Sans"/>
                <a:cs typeface="Open Sans"/>
                <a:sym typeface="Open Sans"/>
              </a:rPr>
              <a:t> (300 AD - 1100 AD) </a:t>
            </a:r>
            <a:endParaRPr sz="1000">
              <a:solidFill>
                <a:srgbClr val="444444"/>
              </a:solidFill>
              <a:latin typeface="Open Sans"/>
              <a:ea typeface="Open Sans"/>
              <a:cs typeface="Open Sans"/>
              <a:sym typeface="Open Sans"/>
            </a:endParaRPr>
          </a:p>
          <a:p>
            <a:pPr marL="0" lvl="0" indent="0" algn="r" rtl="0">
              <a:spcBef>
                <a:spcPts val="0"/>
              </a:spcBef>
              <a:spcAft>
                <a:spcPts val="0"/>
              </a:spcAft>
              <a:buNone/>
            </a:pPr>
            <a:r>
              <a:rPr lang="en" sz="1000">
                <a:solidFill>
                  <a:srgbClr val="444444"/>
                </a:solidFill>
                <a:latin typeface="Open Sans"/>
                <a:ea typeface="Open Sans"/>
                <a:cs typeface="Open Sans"/>
                <a:sym typeface="Open Sans"/>
              </a:rPr>
              <a:t>Roman architecture in west from fall of Rome (c. 450 CE) until Gothic style in 1150 AD </a:t>
            </a:r>
            <a:endParaRPr sz="1000">
              <a:solidFill>
                <a:srgbClr val="444444"/>
              </a:solidFill>
              <a:latin typeface="Open Sans"/>
              <a:ea typeface="Open Sans"/>
              <a:cs typeface="Open Sans"/>
              <a:sym typeface="Open Sans"/>
            </a:endParaRPr>
          </a:p>
          <a:p>
            <a:pPr marL="0" lvl="0" indent="0" algn="r" rtl="0">
              <a:spcBef>
                <a:spcPts val="0"/>
              </a:spcBef>
              <a:spcAft>
                <a:spcPts val="0"/>
              </a:spcAft>
              <a:buNone/>
            </a:pPr>
            <a:r>
              <a:rPr lang="en" sz="1000">
                <a:solidFill>
                  <a:srgbClr val="444444"/>
                </a:solidFill>
                <a:latin typeface="Open Sans"/>
                <a:ea typeface="Open Sans"/>
                <a:cs typeface="Open Sans"/>
                <a:sym typeface="Open Sans"/>
              </a:rPr>
              <a:t>Architecture symbolized the growing wealth of European cities and the power of Church monasteries of the new Millenium</a:t>
            </a:r>
            <a:endParaRPr sz="1000">
              <a:solidFill>
                <a:srgbClr val="444444"/>
              </a:solidFill>
              <a:latin typeface="Open Sans"/>
              <a:ea typeface="Open Sans"/>
              <a:cs typeface="Open Sans"/>
              <a:sym typeface="Open Sans"/>
            </a:endParaRPr>
          </a:p>
          <a:p>
            <a:pPr marL="0" lvl="0" indent="0" algn="r" rtl="0">
              <a:spcBef>
                <a:spcPts val="0"/>
              </a:spcBef>
              <a:spcAft>
                <a:spcPts val="0"/>
              </a:spcAft>
              <a:buNone/>
            </a:pPr>
            <a:r>
              <a:rPr lang="en" sz="1000">
                <a:solidFill>
                  <a:srgbClr val="444444"/>
                </a:solidFill>
                <a:latin typeface="Open Sans"/>
                <a:ea typeface="Open Sans"/>
                <a:cs typeface="Open Sans"/>
                <a:sym typeface="Open Sans"/>
              </a:rPr>
              <a:t>Massiveness of scale! </a:t>
            </a:r>
            <a:endParaRPr sz="1000">
              <a:solidFill>
                <a:srgbClr val="444444"/>
              </a:solidFill>
              <a:latin typeface="Open Sans"/>
              <a:ea typeface="Open Sans"/>
              <a:cs typeface="Open Sans"/>
              <a:sym typeface="Open Sans"/>
            </a:endParaRPr>
          </a:p>
          <a:p>
            <a:pPr marL="0" lvl="0" indent="0" algn="r" rtl="0">
              <a:spcBef>
                <a:spcPts val="0"/>
              </a:spcBef>
              <a:spcAft>
                <a:spcPts val="0"/>
              </a:spcAft>
              <a:buNone/>
            </a:pPr>
            <a:r>
              <a:rPr lang="en" sz="1000">
                <a:solidFill>
                  <a:srgbClr val="444444"/>
                </a:solidFill>
                <a:latin typeface="Open Sans"/>
                <a:ea typeface="Open Sans"/>
                <a:cs typeface="Open Sans"/>
                <a:sym typeface="Open Sans"/>
              </a:rPr>
              <a:t>Inclusion of semi-circular arches, thick </a:t>
            </a:r>
            <a:endParaRPr sz="1000">
              <a:solidFill>
                <a:srgbClr val="444444"/>
              </a:solidFill>
              <a:latin typeface="Open Sans"/>
              <a:ea typeface="Open Sans"/>
              <a:cs typeface="Open Sans"/>
              <a:sym typeface="Open Sans"/>
            </a:endParaRPr>
          </a:p>
          <a:p>
            <a:pPr marL="0" lvl="0" indent="0" algn="r" rtl="0">
              <a:spcBef>
                <a:spcPts val="0"/>
              </a:spcBef>
              <a:spcAft>
                <a:spcPts val="0"/>
              </a:spcAft>
              <a:buNone/>
            </a:pPr>
            <a:r>
              <a:rPr lang="en" sz="1000">
                <a:solidFill>
                  <a:srgbClr val="444444"/>
                </a:solidFill>
                <a:latin typeface="Open Sans"/>
                <a:ea typeface="Open Sans"/>
                <a:cs typeface="Open Sans"/>
                <a:sym typeface="Open Sans"/>
              </a:rPr>
              <a:t>stone walls, and stable construction</a:t>
            </a:r>
            <a:endParaRPr sz="1000">
              <a:solidFill>
                <a:srgbClr val="444444"/>
              </a:solidFill>
              <a:latin typeface="Open Sans"/>
              <a:ea typeface="Open Sans"/>
              <a:cs typeface="Open Sans"/>
              <a:sym typeface="Open Sans"/>
            </a:endParaRPr>
          </a:p>
          <a:p>
            <a:pPr marL="0" lvl="0" indent="0" algn="r" rtl="0">
              <a:spcBef>
                <a:spcPts val="0"/>
              </a:spcBef>
              <a:spcAft>
                <a:spcPts val="0"/>
              </a:spcAft>
              <a:buNone/>
            </a:pPr>
            <a:r>
              <a:rPr lang="en" sz="1000">
                <a:solidFill>
                  <a:srgbClr val="444444"/>
                </a:solidFill>
                <a:latin typeface="Open Sans"/>
                <a:ea typeface="Open Sans"/>
                <a:cs typeface="Open Sans"/>
                <a:sym typeface="Open Sans"/>
              </a:rPr>
              <a:t>St. Sernin, in Toulouse, France, was </a:t>
            </a:r>
            <a:endParaRPr sz="1000">
              <a:solidFill>
                <a:srgbClr val="444444"/>
              </a:solidFill>
              <a:latin typeface="Open Sans"/>
              <a:ea typeface="Open Sans"/>
              <a:cs typeface="Open Sans"/>
              <a:sym typeface="Open Sans"/>
            </a:endParaRPr>
          </a:p>
          <a:p>
            <a:pPr marL="0" lvl="0" indent="0" algn="r" rtl="0">
              <a:spcBef>
                <a:spcPts val="0"/>
              </a:spcBef>
              <a:spcAft>
                <a:spcPts val="0"/>
              </a:spcAft>
              <a:buNone/>
            </a:pPr>
            <a:r>
              <a:rPr lang="en" sz="1000">
                <a:solidFill>
                  <a:srgbClr val="444444"/>
                </a:solidFill>
                <a:latin typeface="Open Sans"/>
                <a:ea typeface="Open Sans"/>
                <a:cs typeface="Open Sans"/>
                <a:sym typeface="Open Sans"/>
              </a:rPr>
              <a:t>built with a stone barrel vault ceiling. </a:t>
            </a:r>
            <a:endParaRPr sz="1000">
              <a:solidFill>
                <a:srgbClr val="444444"/>
              </a:solidFill>
              <a:latin typeface="Open Sans"/>
              <a:ea typeface="Open Sans"/>
              <a:cs typeface="Open Sans"/>
              <a:sym typeface="Open Sans"/>
            </a:endParaRPr>
          </a:p>
          <a:p>
            <a:pPr marL="0" lvl="0" indent="0" algn="r" rtl="0">
              <a:spcBef>
                <a:spcPts val="0"/>
              </a:spcBef>
              <a:spcAft>
                <a:spcPts val="0"/>
              </a:spcAft>
              <a:buNone/>
            </a:pPr>
            <a:r>
              <a:rPr lang="en" sz="1000">
                <a:solidFill>
                  <a:srgbClr val="444444"/>
                </a:solidFill>
                <a:latin typeface="Open Sans"/>
                <a:ea typeface="Open Sans"/>
                <a:cs typeface="Open Sans"/>
                <a:sym typeface="Open Sans"/>
              </a:rPr>
              <a:t>St. Sernin is remembered as a model of the Romanesque “pilgrimage church.”</a:t>
            </a:r>
            <a:endParaRPr sz="1000">
              <a:solidFill>
                <a:srgbClr val="444444"/>
              </a:solidFill>
              <a:latin typeface="Open Sans"/>
              <a:ea typeface="Open Sans"/>
              <a:cs typeface="Open Sans"/>
              <a:sym typeface="Open Sans"/>
            </a:endParaRPr>
          </a:p>
        </p:txBody>
      </p:sp>
      <p:sp>
        <p:nvSpPr>
          <p:cNvPr id="71" name="Google Shape;71;p15"/>
          <p:cNvSpPr txBox="1"/>
          <p:nvPr/>
        </p:nvSpPr>
        <p:spPr>
          <a:xfrm>
            <a:off x="5033150" y="4563000"/>
            <a:ext cx="3757500" cy="58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900">
                <a:solidFill>
                  <a:srgbClr val="444444"/>
                </a:solidFill>
                <a:highlight>
                  <a:srgbClr val="FFFFFF"/>
                </a:highlight>
                <a:latin typeface="Open Sans"/>
                <a:ea typeface="Open Sans"/>
                <a:cs typeface="Open Sans"/>
                <a:sym typeface="Open Sans"/>
              </a:rPr>
              <a:t>Romanesque Example. 1070 or 1077 AD, St. Sernin, Toulouse, France, was built with a stone barrel vault ceiling.</a:t>
            </a:r>
            <a:endParaRPr sz="900"/>
          </a:p>
        </p:txBody>
      </p:sp>
      <p:pic>
        <p:nvPicPr>
          <p:cNvPr id="72" name="Google Shape;72;p15"/>
          <p:cNvPicPr preferRelativeResize="0"/>
          <p:nvPr/>
        </p:nvPicPr>
        <p:blipFill>
          <a:blip r:embed="rId4">
            <a:alphaModFix/>
          </a:blip>
          <a:stretch>
            <a:fillRect/>
          </a:stretch>
        </p:blipFill>
        <p:spPr>
          <a:xfrm>
            <a:off x="6657141" y="2741425"/>
            <a:ext cx="2209836" cy="1841525"/>
          </a:xfrm>
          <a:prstGeom prst="rect">
            <a:avLst/>
          </a:prstGeom>
          <a:noFill/>
          <a:ln>
            <a:noFill/>
          </a:ln>
        </p:spPr>
      </p:pic>
      <p:pic>
        <p:nvPicPr>
          <p:cNvPr id="73" name="Google Shape;73;p15"/>
          <p:cNvPicPr preferRelativeResize="0"/>
          <p:nvPr/>
        </p:nvPicPr>
        <p:blipFill>
          <a:blip r:embed="rId5">
            <a:alphaModFix/>
          </a:blip>
          <a:stretch>
            <a:fillRect/>
          </a:stretch>
        </p:blipFill>
        <p:spPr>
          <a:xfrm>
            <a:off x="5109352" y="2741425"/>
            <a:ext cx="1381144" cy="1841526"/>
          </a:xfrm>
          <a:prstGeom prst="rect">
            <a:avLst/>
          </a:prstGeom>
          <a:noFill/>
          <a:ln>
            <a:noFill/>
          </a:ln>
        </p:spPr>
      </p:pic>
      <p:pic>
        <p:nvPicPr>
          <p:cNvPr id="74" name="Google Shape;74;p15"/>
          <p:cNvPicPr preferRelativeResize="0"/>
          <p:nvPr/>
        </p:nvPicPr>
        <p:blipFill>
          <a:blip r:embed="rId6">
            <a:alphaModFix/>
          </a:blip>
          <a:stretch>
            <a:fillRect/>
          </a:stretch>
        </p:blipFill>
        <p:spPr>
          <a:xfrm>
            <a:off x="7443825" y="979531"/>
            <a:ext cx="1381150" cy="1695367"/>
          </a:xfrm>
          <a:prstGeom prst="rect">
            <a:avLst/>
          </a:prstGeom>
          <a:noFill/>
          <a:ln>
            <a:noFill/>
          </a:ln>
        </p:spPr>
      </p:pic>
      <p:sp>
        <p:nvSpPr>
          <p:cNvPr id="75" name="Google Shape;75;p15"/>
          <p:cNvSpPr txBox="1"/>
          <p:nvPr/>
        </p:nvSpPr>
        <p:spPr>
          <a:xfrm>
            <a:off x="5998300" y="1325600"/>
            <a:ext cx="1422300" cy="12963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Clr>
                <a:schemeClr val="dk1"/>
              </a:buClr>
              <a:buSzPts val="1100"/>
              <a:buFont typeface="Arial"/>
              <a:buNone/>
            </a:pPr>
            <a:r>
              <a:rPr lang="en" sz="900" b="1">
                <a:solidFill>
                  <a:srgbClr val="333333"/>
                </a:solidFill>
              </a:rPr>
              <a:t>Two Scenes of Christ and the Apostles</a:t>
            </a:r>
            <a:endParaRPr sz="900" b="1">
              <a:solidFill>
                <a:srgbClr val="333333"/>
              </a:solidFill>
            </a:endParaRPr>
          </a:p>
          <a:p>
            <a:pPr marL="0" lvl="0" indent="0" algn="r" rtl="0">
              <a:lnSpc>
                <a:spcPct val="100000"/>
              </a:lnSpc>
              <a:spcBef>
                <a:spcPts val="0"/>
              </a:spcBef>
              <a:spcAft>
                <a:spcPts val="0"/>
              </a:spcAft>
              <a:buClr>
                <a:schemeClr val="dk1"/>
              </a:buClr>
              <a:buSzPts val="1100"/>
              <a:buFont typeface="Arial"/>
              <a:buNone/>
            </a:pPr>
            <a:r>
              <a:rPr lang="en" sz="900" b="1">
                <a:solidFill>
                  <a:schemeClr val="dk1"/>
                </a:solidFill>
              </a:rPr>
              <a:t>Date:</a:t>
            </a:r>
            <a:r>
              <a:rPr lang="en" sz="900">
                <a:solidFill>
                  <a:schemeClr val="dk1"/>
                </a:solidFill>
              </a:rPr>
              <a:t> ca. 850–900</a:t>
            </a:r>
            <a:endParaRPr sz="900">
              <a:solidFill>
                <a:schemeClr val="dk1"/>
              </a:solidFill>
            </a:endParaRPr>
          </a:p>
          <a:p>
            <a:pPr marL="0" lvl="0" indent="0" algn="r" rtl="0">
              <a:lnSpc>
                <a:spcPct val="100000"/>
              </a:lnSpc>
              <a:spcBef>
                <a:spcPts val="0"/>
              </a:spcBef>
              <a:spcAft>
                <a:spcPts val="0"/>
              </a:spcAft>
              <a:buClr>
                <a:schemeClr val="dk1"/>
              </a:buClr>
              <a:buSzPts val="1100"/>
              <a:buFont typeface="Arial"/>
              <a:buNone/>
            </a:pPr>
            <a:r>
              <a:rPr lang="en" sz="900" b="1">
                <a:solidFill>
                  <a:schemeClr val="dk1"/>
                </a:solidFill>
              </a:rPr>
              <a:t>Geography:</a:t>
            </a:r>
            <a:r>
              <a:rPr lang="en" sz="900">
                <a:solidFill>
                  <a:schemeClr val="dk1"/>
                </a:solidFill>
              </a:rPr>
              <a:t> Made in Reims (perhaps), France</a:t>
            </a:r>
            <a:endParaRPr sz="900">
              <a:solidFill>
                <a:schemeClr val="dk1"/>
              </a:solidFill>
            </a:endParaRPr>
          </a:p>
          <a:p>
            <a:pPr marL="0" lvl="0" indent="0" algn="r" rtl="0">
              <a:lnSpc>
                <a:spcPct val="100000"/>
              </a:lnSpc>
              <a:spcBef>
                <a:spcPts val="0"/>
              </a:spcBef>
              <a:spcAft>
                <a:spcPts val="0"/>
              </a:spcAft>
              <a:buClr>
                <a:schemeClr val="dk1"/>
              </a:buClr>
              <a:buSzPts val="1100"/>
              <a:buFont typeface="Arial"/>
              <a:buNone/>
            </a:pPr>
            <a:r>
              <a:rPr lang="en" sz="900" b="1">
                <a:solidFill>
                  <a:schemeClr val="dk1"/>
                </a:solidFill>
              </a:rPr>
              <a:t>Culture:</a:t>
            </a:r>
            <a:r>
              <a:rPr lang="en" sz="900">
                <a:solidFill>
                  <a:schemeClr val="dk1"/>
                </a:solidFill>
              </a:rPr>
              <a:t> French</a:t>
            </a:r>
            <a:endParaRPr sz="900">
              <a:solidFill>
                <a:schemeClr val="dk1"/>
              </a:solidFill>
            </a:endParaRPr>
          </a:p>
          <a:p>
            <a:pPr marL="0" lvl="0" indent="0" algn="r" rtl="0">
              <a:lnSpc>
                <a:spcPct val="100000"/>
              </a:lnSpc>
              <a:spcBef>
                <a:spcPts val="0"/>
              </a:spcBef>
              <a:spcAft>
                <a:spcPts val="0"/>
              </a:spcAft>
              <a:buClr>
                <a:schemeClr val="dk1"/>
              </a:buClr>
              <a:buSzPts val="1100"/>
              <a:buFont typeface="Arial"/>
              <a:buNone/>
            </a:pPr>
            <a:r>
              <a:rPr lang="en" sz="900" b="1">
                <a:solidFill>
                  <a:schemeClr val="dk1"/>
                </a:solidFill>
              </a:rPr>
              <a:t>Medium:</a:t>
            </a:r>
            <a:r>
              <a:rPr lang="en" sz="900">
                <a:solidFill>
                  <a:schemeClr val="dk1"/>
                </a:solidFill>
              </a:rPr>
              <a:t> Elephant ivory with traces of paint</a:t>
            </a:r>
            <a:endParaRPr sz="900">
              <a:solidFill>
                <a:schemeClr val="dk1"/>
              </a:solidFill>
            </a:endParaRPr>
          </a:p>
          <a:p>
            <a:pPr marL="0" lvl="0" indent="0" algn="r" rtl="0">
              <a:lnSpc>
                <a:spcPct val="100000"/>
              </a:lnSpc>
              <a:spcBef>
                <a:spcPts val="0"/>
              </a:spcBef>
              <a:spcAft>
                <a:spcPts val="0"/>
              </a:spcAft>
              <a:buNone/>
            </a:pPr>
            <a:endParaRPr sz="900"/>
          </a:p>
        </p:txBody>
      </p:sp>
      <p:sp>
        <p:nvSpPr>
          <p:cNvPr id="76" name="Google Shape;76;p15"/>
          <p:cNvSpPr txBox="1"/>
          <p:nvPr/>
        </p:nvSpPr>
        <p:spPr>
          <a:xfrm>
            <a:off x="1337700" y="1316900"/>
            <a:ext cx="4028100" cy="1770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b="1">
                <a:solidFill>
                  <a:srgbClr val="444444"/>
                </a:solidFill>
                <a:highlight>
                  <a:srgbClr val="FFFFFF"/>
                </a:highlight>
                <a:latin typeface="Open Sans"/>
                <a:ea typeface="Open Sans"/>
                <a:cs typeface="Open Sans"/>
                <a:sym typeface="Open Sans"/>
              </a:rPr>
              <a:t>Medieval Art</a:t>
            </a:r>
            <a:endParaRPr b="1">
              <a:solidFill>
                <a:srgbClr val="444444"/>
              </a:solidFill>
              <a:highlight>
                <a:srgbClr val="FFFFFF"/>
              </a:highlight>
              <a:latin typeface="Open Sans"/>
              <a:ea typeface="Open Sans"/>
              <a:cs typeface="Open Sans"/>
              <a:sym typeface="Open Sans"/>
            </a:endParaRPr>
          </a:p>
          <a:p>
            <a:pPr marL="0" lvl="0" indent="0" algn="ctr" rtl="0">
              <a:spcBef>
                <a:spcPts val="0"/>
              </a:spcBef>
              <a:spcAft>
                <a:spcPts val="0"/>
              </a:spcAft>
              <a:buClr>
                <a:schemeClr val="dk1"/>
              </a:buClr>
              <a:buSzPts val="1100"/>
              <a:buFont typeface="Arial"/>
              <a:buNone/>
            </a:pPr>
            <a:r>
              <a:rPr lang="en" sz="1000">
                <a:solidFill>
                  <a:srgbClr val="444444"/>
                </a:solidFill>
                <a:highlight>
                  <a:srgbClr val="FFFFFF"/>
                </a:highlight>
                <a:latin typeface="Open Sans"/>
                <a:ea typeface="Open Sans"/>
                <a:cs typeface="Open Sans"/>
                <a:sym typeface="Open Sans"/>
              </a:rPr>
              <a:t>300 AD to 1399 AD</a:t>
            </a:r>
            <a:endParaRPr sz="1000">
              <a:solidFill>
                <a:srgbClr val="444444"/>
              </a:solidFill>
              <a:highlight>
                <a:srgbClr val="FFFFFF"/>
              </a:highlight>
              <a:latin typeface="Open Sans"/>
              <a:ea typeface="Open Sans"/>
              <a:cs typeface="Open Sans"/>
              <a:sym typeface="Open Sans"/>
            </a:endParaRPr>
          </a:p>
          <a:p>
            <a:pPr marL="0" lvl="0" indent="0" algn="ctr" rtl="0">
              <a:spcBef>
                <a:spcPts val="0"/>
              </a:spcBef>
              <a:spcAft>
                <a:spcPts val="0"/>
              </a:spcAft>
              <a:buNone/>
            </a:pPr>
            <a:r>
              <a:rPr lang="en" sz="1000">
                <a:solidFill>
                  <a:srgbClr val="444444"/>
                </a:solidFill>
                <a:highlight>
                  <a:srgbClr val="FFFFFF"/>
                </a:highlight>
                <a:latin typeface="Open Sans"/>
                <a:ea typeface="Open Sans"/>
                <a:cs typeface="Open Sans"/>
                <a:sym typeface="Open Sans"/>
              </a:rPr>
              <a:t>Traditional and the new mosaics, frescos, carvings</a:t>
            </a:r>
            <a:endParaRPr sz="1000">
              <a:solidFill>
                <a:srgbClr val="444444"/>
              </a:solidFill>
              <a:highlight>
                <a:srgbClr val="FFFFFF"/>
              </a:highlight>
              <a:latin typeface="Open Sans"/>
              <a:ea typeface="Open Sans"/>
              <a:cs typeface="Open Sans"/>
              <a:sym typeface="Open Sans"/>
            </a:endParaRPr>
          </a:p>
          <a:p>
            <a:pPr marL="0" lvl="0" indent="0" algn="ctr" rtl="0">
              <a:spcBef>
                <a:spcPts val="0"/>
              </a:spcBef>
              <a:spcAft>
                <a:spcPts val="0"/>
              </a:spcAft>
              <a:buClr>
                <a:schemeClr val="dk1"/>
              </a:buClr>
              <a:buSzPts val="1100"/>
              <a:buFont typeface="Arial"/>
              <a:buNone/>
            </a:pPr>
            <a:r>
              <a:rPr lang="en" sz="1000">
                <a:solidFill>
                  <a:srgbClr val="444444"/>
                </a:solidFill>
                <a:highlight>
                  <a:srgbClr val="FFFFFF"/>
                </a:highlight>
                <a:latin typeface="Open Sans"/>
                <a:ea typeface="Open Sans"/>
                <a:cs typeface="Open Sans"/>
                <a:sym typeface="Open Sans"/>
              </a:rPr>
              <a:t>Subjects: Biblical Christian, and Classical mythology</a:t>
            </a:r>
            <a:endParaRPr sz="1000">
              <a:solidFill>
                <a:srgbClr val="444444"/>
              </a:solidFill>
              <a:highlight>
                <a:srgbClr val="FFFFFF"/>
              </a:highlight>
              <a:latin typeface="Open Sans"/>
              <a:ea typeface="Open Sans"/>
              <a:cs typeface="Open Sans"/>
              <a:sym typeface="Open Sans"/>
            </a:endParaRPr>
          </a:p>
          <a:p>
            <a:pPr marL="0" lvl="0" indent="0" algn="ctr" rtl="0">
              <a:spcBef>
                <a:spcPts val="0"/>
              </a:spcBef>
              <a:spcAft>
                <a:spcPts val="0"/>
              </a:spcAft>
              <a:buClr>
                <a:schemeClr val="dk1"/>
              </a:buClr>
              <a:buSzPts val="1100"/>
              <a:buFont typeface="Arial"/>
              <a:buNone/>
            </a:pPr>
            <a:r>
              <a:rPr lang="en" sz="1000">
                <a:solidFill>
                  <a:srgbClr val="444444"/>
                </a:solidFill>
                <a:highlight>
                  <a:srgbClr val="FFFFFF"/>
                </a:highlight>
                <a:latin typeface="Open Sans"/>
                <a:ea typeface="Open Sans"/>
                <a:cs typeface="Open Sans"/>
                <a:sym typeface="Open Sans"/>
              </a:rPr>
              <a:t>Early Middle Ages, Catholic Church financed many projects</a:t>
            </a:r>
            <a:endParaRPr sz="1000">
              <a:solidFill>
                <a:srgbClr val="444444"/>
              </a:solidFill>
              <a:highlight>
                <a:srgbClr val="FFFFFF"/>
              </a:highlight>
              <a:latin typeface="Open Sans"/>
              <a:ea typeface="Open Sans"/>
              <a:cs typeface="Open Sans"/>
              <a:sym typeface="Open Sans"/>
            </a:endParaRPr>
          </a:p>
          <a:p>
            <a:pPr marL="0" lvl="0" indent="0" algn="ctr" rtl="0">
              <a:spcBef>
                <a:spcPts val="0"/>
              </a:spcBef>
              <a:spcAft>
                <a:spcPts val="0"/>
              </a:spcAft>
              <a:buClr>
                <a:schemeClr val="dk1"/>
              </a:buClr>
              <a:buSzPts val="1100"/>
              <a:buFont typeface="Arial"/>
              <a:buNone/>
            </a:pPr>
            <a:r>
              <a:rPr lang="en" sz="1000">
                <a:solidFill>
                  <a:srgbClr val="444444"/>
                </a:solidFill>
                <a:highlight>
                  <a:srgbClr val="FFFFFF"/>
                </a:highlight>
                <a:latin typeface="Open Sans"/>
                <a:ea typeface="Open Sans"/>
                <a:cs typeface="Open Sans"/>
                <a:sym typeface="Open Sans"/>
              </a:rPr>
              <a:t>By 350 AD, the Church had 2 power centers, Rome in the West and Constantinople (capital of Byzantine Empire) in the East.</a:t>
            </a:r>
            <a:endParaRPr sz="1000">
              <a:solidFill>
                <a:srgbClr val="444444"/>
              </a:solidFill>
              <a:highlight>
                <a:srgbClr val="FFFFFF"/>
              </a:highlight>
              <a:latin typeface="Open Sans"/>
              <a:ea typeface="Open Sans"/>
              <a:cs typeface="Open Sans"/>
              <a:sym typeface="Open Sans"/>
            </a:endParaRPr>
          </a:p>
          <a:p>
            <a:pPr marL="0" lvl="0" indent="0" algn="ctr" rtl="0">
              <a:spcBef>
                <a:spcPts val="0"/>
              </a:spcBef>
              <a:spcAft>
                <a:spcPts val="0"/>
              </a:spcAft>
              <a:buNone/>
            </a:pPr>
            <a:endParaRPr sz="1000"/>
          </a:p>
        </p:txBody>
      </p:sp>
      <p:sp>
        <p:nvSpPr>
          <p:cNvPr id="77" name="Google Shape;77;p15"/>
          <p:cNvSpPr txBox="1"/>
          <p:nvPr/>
        </p:nvSpPr>
        <p:spPr>
          <a:xfrm>
            <a:off x="3557475" y="2734575"/>
            <a:ext cx="1551900" cy="216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000">
              <a:solidFill>
                <a:srgbClr val="444444"/>
              </a:solidFill>
              <a:highlight>
                <a:srgbClr val="FFFFFF"/>
              </a:highlight>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rgbClr val="444444"/>
                </a:solidFill>
                <a:highlight>
                  <a:srgbClr val="FFFFFF"/>
                </a:highlight>
                <a:latin typeface="Open Sans"/>
                <a:ea typeface="Open Sans"/>
                <a:cs typeface="Open Sans"/>
                <a:sym typeface="Open Sans"/>
              </a:rPr>
              <a:t>Gothic </a:t>
            </a:r>
            <a:r>
              <a:rPr lang="en" sz="1000">
                <a:solidFill>
                  <a:srgbClr val="444444"/>
                </a:solidFill>
                <a:highlight>
                  <a:srgbClr val="FFFFFF"/>
                </a:highlight>
                <a:latin typeface="Open Sans"/>
                <a:ea typeface="Open Sans"/>
                <a:cs typeface="Open Sans"/>
                <a:sym typeface="Open Sans"/>
              </a:rPr>
              <a:t>(1150 AD)</a:t>
            </a:r>
            <a:endParaRPr sz="1000">
              <a:solidFill>
                <a:srgbClr val="444444"/>
              </a:solidFill>
              <a:highlight>
                <a:srgbClr val="FFFFFF"/>
              </a:highlight>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solidFill>
                  <a:srgbClr val="444444"/>
                </a:solidFill>
                <a:highlight>
                  <a:srgbClr val="FFFFFF"/>
                </a:highlight>
                <a:latin typeface="Open Sans"/>
                <a:ea typeface="Open Sans"/>
                <a:cs typeface="Open Sans"/>
                <a:sym typeface="Open Sans"/>
              </a:rPr>
              <a:t>The Gothic style developed in the middle of the twelfth century and is named after the Goths who ruled France. </a:t>
            </a:r>
            <a:endParaRPr sz="1000">
              <a:solidFill>
                <a:srgbClr val="444444"/>
              </a:solidFill>
              <a:highlight>
                <a:srgbClr val="FFFFFF"/>
              </a:highlight>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solidFill>
                  <a:srgbClr val="444444"/>
                </a:solidFill>
                <a:highlight>
                  <a:srgbClr val="FFFFFF"/>
                </a:highlight>
                <a:latin typeface="Open Sans"/>
                <a:ea typeface="Open Sans"/>
                <a:cs typeface="Open Sans"/>
                <a:sym typeface="Open Sans"/>
              </a:rPr>
              <a:t>Gargoyles to grand heights to buildings previously unknown</a:t>
            </a:r>
            <a:endParaRPr sz="1000">
              <a:solidFill>
                <a:srgbClr val="444444"/>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sz="1000"/>
          </a:p>
        </p:txBody>
      </p:sp>
      <p:pic>
        <p:nvPicPr>
          <p:cNvPr id="78" name="Google Shape;78;p15"/>
          <p:cNvPicPr preferRelativeResize="0"/>
          <p:nvPr/>
        </p:nvPicPr>
        <p:blipFill>
          <a:blip r:embed="rId7">
            <a:alphaModFix/>
          </a:blip>
          <a:stretch>
            <a:fillRect/>
          </a:stretch>
        </p:blipFill>
        <p:spPr>
          <a:xfrm>
            <a:off x="189675" y="877600"/>
            <a:ext cx="1613600" cy="1143500"/>
          </a:xfrm>
          <a:prstGeom prst="rect">
            <a:avLst/>
          </a:prstGeom>
          <a:noFill/>
          <a:ln>
            <a:noFill/>
          </a:ln>
        </p:spPr>
      </p:pic>
      <p:pic>
        <p:nvPicPr>
          <p:cNvPr id="79" name="Google Shape;79;p15"/>
          <p:cNvPicPr preferRelativeResize="0"/>
          <p:nvPr/>
        </p:nvPicPr>
        <p:blipFill rotWithShape="1">
          <a:blip r:embed="rId8">
            <a:alphaModFix/>
          </a:blip>
          <a:srcRect l="4510" t="6021" r="62322" b="87968"/>
          <a:stretch/>
        </p:blipFill>
        <p:spPr>
          <a:xfrm>
            <a:off x="189675" y="145061"/>
            <a:ext cx="4382326" cy="613651"/>
          </a:xfrm>
          <a:prstGeom prst="rect">
            <a:avLst/>
          </a:prstGeom>
          <a:noFill/>
          <a:ln>
            <a:noFill/>
          </a:ln>
        </p:spPr>
      </p:pic>
      <p:pic>
        <p:nvPicPr>
          <p:cNvPr id="80" name="Google Shape;80;p15"/>
          <p:cNvPicPr preferRelativeResize="0"/>
          <p:nvPr/>
        </p:nvPicPr>
        <p:blipFill>
          <a:blip r:embed="rId9">
            <a:alphaModFix/>
          </a:blip>
          <a:stretch>
            <a:fillRect/>
          </a:stretch>
        </p:blipFill>
        <p:spPr>
          <a:xfrm>
            <a:off x="4612788" y="70650"/>
            <a:ext cx="2181225" cy="10858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6"/>
          <p:cNvSpPr txBox="1"/>
          <p:nvPr/>
        </p:nvSpPr>
        <p:spPr>
          <a:xfrm>
            <a:off x="113475" y="944175"/>
            <a:ext cx="2551200" cy="78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t>Medieval Art</a:t>
            </a:r>
            <a:endParaRPr sz="1800"/>
          </a:p>
        </p:txBody>
      </p:sp>
      <p:sp>
        <p:nvSpPr>
          <p:cNvPr id="86" name="Google Shape;86;p16"/>
          <p:cNvSpPr txBox="1"/>
          <p:nvPr/>
        </p:nvSpPr>
        <p:spPr>
          <a:xfrm>
            <a:off x="113475" y="1276950"/>
            <a:ext cx="4458600" cy="1016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800"/>
              </a:spcAft>
              <a:buClr>
                <a:schemeClr val="dk1"/>
              </a:buClr>
              <a:buSzPts val="1100"/>
              <a:buFont typeface="Arial"/>
              <a:buNone/>
            </a:pPr>
            <a:r>
              <a:rPr lang="en" sz="1050">
                <a:solidFill>
                  <a:srgbClr val="555555"/>
                </a:solidFill>
                <a:latin typeface="Open Sans"/>
                <a:ea typeface="Open Sans"/>
                <a:cs typeface="Open Sans"/>
                <a:sym typeface="Open Sans"/>
              </a:rPr>
              <a:t>Early medieval art retained some of its forms and techniques from the past, especially from the Classical world, but it also developed new forms and techniques that changed the art world forever. Relief sculptures protruding from ivory, frescos, and mosaics were continued as an integrated artform. Inclusion of Roman architectural</a:t>
            </a:r>
            <a:endParaRPr/>
          </a:p>
        </p:txBody>
      </p:sp>
      <p:sp>
        <p:nvSpPr>
          <p:cNvPr id="87" name="Google Shape;87;p16"/>
          <p:cNvSpPr txBox="1"/>
          <p:nvPr/>
        </p:nvSpPr>
        <p:spPr>
          <a:xfrm>
            <a:off x="4743125" y="2647950"/>
            <a:ext cx="4284600" cy="228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a:highlight>
                  <a:srgbClr val="FFFFFF"/>
                </a:highlight>
                <a:latin typeface="Open Sans"/>
                <a:ea typeface="Open Sans"/>
                <a:cs typeface="Open Sans"/>
                <a:sym typeface="Open Sans"/>
              </a:rPr>
              <a:t>Early medieval artists also created and cultivated new artistic forms and techniques. Metalworking, was one of their specialties. The Celtics of the British Isles worked on gold and other precious metals, creating everything from fine jewelry and belts to battle helmets and weapons as discovered at Sutton Hoo.</a:t>
            </a:r>
            <a:endParaRPr sz="1050">
              <a:highlight>
                <a:srgbClr val="FFFFFF"/>
              </a:highlight>
              <a:latin typeface="Open Sans"/>
              <a:ea typeface="Open Sans"/>
              <a:cs typeface="Open Sans"/>
              <a:sym typeface="Open Sans"/>
            </a:endParaRPr>
          </a:p>
          <a:p>
            <a:pPr marL="0" lvl="0" indent="0" algn="l" rtl="0">
              <a:spcBef>
                <a:spcPts val="0"/>
              </a:spcBef>
              <a:spcAft>
                <a:spcPts val="0"/>
              </a:spcAft>
              <a:buNone/>
            </a:pPr>
            <a:endParaRPr sz="1050">
              <a:highlight>
                <a:srgbClr val="FFFFFF"/>
              </a:highlight>
              <a:latin typeface="Open Sans"/>
              <a:ea typeface="Open Sans"/>
              <a:cs typeface="Open Sans"/>
              <a:sym typeface="Open Sans"/>
            </a:endParaRPr>
          </a:p>
          <a:p>
            <a:pPr marL="0" lvl="0" indent="0" algn="l" rtl="0">
              <a:spcBef>
                <a:spcPts val="0"/>
              </a:spcBef>
              <a:spcAft>
                <a:spcPts val="0"/>
              </a:spcAft>
              <a:buNone/>
            </a:pPr>
            <a:r>
              <a:rPr lang="en" sz="1050">
                <a:highlight>
                  <a:srgbClr val="FFFFFF"/>
                </a:highlight>
                <a:latin typeface="Open Sans"/>
                <a:ea typeface="Open Sans"/>
                <a:cs typeface="Open Sans"/>
                <a:sym typeface="Open Sans"/>
              </a:rPr>
              <a:t>These objects are highly decorative and covered with intricate patterns and animal motifs. When these groups became Christian, they used their metalworking skills to create everything from book covers to crosses, chalices, and patens (small plates) used in Christian worship. Many of these items feature delicate relief sculptures of Christian subjects as well as traditional patterns &amp; precious jewels.</a:t>
            </a:r>
            <a:endParaRPr sz="1050">
              <a:highlight>
                <a:srgbClr val="FFFFFF"/>
              </a:highlight>
              <a:latin typeface="Open Sans"/>
              <a:ea typeface="Open Sans"/>
              <a:cs typeface="Open Sans"/>
              <a:sym typeface="Open Sans"/>
            </a:endParaRPr>
          </a:p>
        </p:txBody>
      </p:sp>
      <p:pic>
        <p:nvPicPr>
          <p:cNvPr id="88" name="Google Shape;88;p16"/>
          <p:cNvPicPr preferRelativeResize="0"/>
          <p:nvPr/>
        </p:nvPicPr>
        <p:blipFill>
          <a:blip r:embed="rId3">
            <a:alphaModFix/>
          </a:blip>
          <a:stretch>
            <a:fillRect/>
          </a:stretch>
        </p:blipFill>
        <p:spPr>
          <a:xfrm>
            <a:off x="2512275" y="2278425"/>
            <a:ext cx="1907324" cy="2361195"/>
          </a:xfrm>
          <a:prstGeom prst="rect">
            <a:avLst/>
          </a:prstGeom>
          <a:noFill/>
          <a:ln>
            <a:noFill/>
          </a:ln>
        </p:spPr>
      </p:pic>
      <p:sp>
        <p:nvSpPr>
          <p:cNvPr id="89" name="Google Shape;89;p16"/>
          <p:cNvSpPr txBox="1"/>
          <p:nvPr/>
        </p:nvSpPr>
        <p:spPr>
          <a:xfrm>
            <a:off x="2521475" y="4619850"/>
            <a:ext cx="1968300" cy="52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800"/>
              </a:spcAft>
              <a:buClr>
                <a:schemeClr val="dk1"/>
              </a:buClr>
              <a:buSzPts val="1100"/>
              <a:buFont typeface="Arial"/>
              <a:buNone/>
            </a:pPr>
            <a:r>
              <a:rPr lang="en" sz="900">
                <a:solidFill>
                  <a:srgbClr val="555555"/>
                </a:solidFill>
                <a:latin typeface="Open Sans"/>
                <a:ea typeface="Open Sans"/>
                <a:cs typeface="Open Sans"/>
                <a:sym typeface="Open Sans"/>
              </a:rPr>
              <a:t>Corvey Abbey in Germany is a prime example of a westwork.</a:t>
            </a:r>
            <a:endParaRPr sz="900"/>
          </a:p>
        </p:txBody>
      </p:sp>
      <p:pic>
        <p:nvPicPr>
          <p:cNvPr id="90" name="Google Shape;90;p16"/>
          <p:cNvPicPr preferRelativeResize="0"/>
          <p:nvPr/>
        </p:nvPicPr>
        <p:blipFill>
          <a:blip r:embed="rId4">
            <a:alphaModFix/>
          </a:blip>
          <a:stretch>
            <a:fillRect/>
          </a:stretch>
        </p:blipFill>
        <p:spPr>
          <a:xfrm>
            <a:off x="7028300" y="621600"/>
            <a:ext cx="1987424" cy="1987424"/>
          </a:xfrm>
          <a:prstGeom prst="rect">
            <a:avLst/>
          </a:prstGeom>
          <a:noFill/>
          <a:ln>
            <a:noFill/>
          </a:ln>
        </p:spPr>
      </p:pic>
      <p:sp>
        <p:nvSpPr>
          <p:cNvPr id="91" name="Google Shape;91;p16"/>
          <p:cNvSpPr txBox="1"/>
          <p:nvPr/>
        </p:nvSpPr>
        <p:spPr>
          <a:xfrm>
            <a:off x="5481563" y="1960500"/>
            <a:ext cx="1767300" cy="52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Metalwork and Helmet from Sutton Hoo excavation, near Sutton, England.</a:t>
            </a:r>
            <a:endParaRPr sz="900"/>
          </a:p>
        </p:txBody>
      </p:sp>
      <p:pic>
        <p:nvPicPr>
          <p:cNvPr id="92" name="Google Shape;92;p16"/>
          <p:cNvPicPr preferRelativeResize="0"/>
          <p:nvPr/>
        </p:nvPicPr>
        <p:blipFill>
          <a:blip r:embed="rId5">
            <a:alphaModFix/>
          </a:blip>
          <a:stretch>
            <a:fillRect/>
          </a:stretch>
        </p:blipFill>
        <p:spPr>
          <a:xfrm>
            <a:off x="5496288" y="944184"/>
            <a:ext cx="1660625" cy="1092517"/>
          </a:xfrm>
          <a:prstGeom prst="rect">
            <a:avLst/>
          </a:prstGeom>
          <a:noFill/>
          <a:ln>
            <a:noFill/>
          </a:ln>
        </p:spPr>
      </p:pic>
      <p:sp>
        <p:nvSpPr>
          <p:cNvPr id="93" name="Google Shape;93;p16"/>
          <p:cNvSpPr txBox="1"/>
          <p:nvPr/>
        </p:nvSpPr>
        <p:spPr>
          <a:xfrm>
            <a:off x="113475" y="2074000"/>
            <a:ext cx="2338800" cy="283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800"/>
              </a:spcAft>
              <a:buNone/>
            </a:pPr>
            <a:r>
              <a:rPr lang="en" sz="1050">
                <a:solidFill>
                  <a:srgbClr val="555555"/>
                </a:solidFill>
                <a:latin typeface="Open Sans"/>
                <a:ea typeface="Open Sans"/>
                <a:cs typeface="Open Sans"/>
                <a:sym typeface="Open Sans"/>
              </a:rPr>
              <a:t>elements like columns, arches, and floor plans were carried over. New architectural features like towers, specialized ceiling vaults, and crypts (or burial chambers) were included. The </a:t>
            </a:r>
            <a:r>
              <a:rPr lang="en" sz="1050" b="1">
                <a:solidFill>
                  <a:srgbClr val="555555"/>
                </a:solidFill>
                <a:latin typeface="Open Sans"/>
                <a:ea typeface="Open Sans"/>
                <a:cs typeface="Open Sans"/>
                <a:sym typeface="Open Sans"/>
              </a:rPr>
              <a:t>Carolingian period</a:t>
            </a:r>
            <a:r>
              <a:rPr lang="en" sz="1050">
                <a:solidFill>
                  <a:srgbClr val="555555"/>
                </a:solidFill>
                <a:latin typeface="Open Sans"/>
                <a:ea typeface="Open Sans"/>
                <a:cs typeface="Open Sans"/>
                <a:sym typeface="Open Sans"/>
              </a:rPr>
              <a:t>, under the rule of Charlemagne, also saw the introduction of the </a:t>
            </a:r>
            <a:r>
              <a:rPr lang="en" sz="1050" b="1">
                <a:solidFill>
                  <a:srgbClr val="555555"/>
                </a:solidFill>
                <a:latin typeface="Open Sans"/>
                <a:ea typeface="Open Sans"/>
                <a:cs typeface="Open Sans"/>
                <a:sym typeface="Open Sans"/>
              </a:rPr>
              <a:t>westwork</a:t>
            </a:r>
            <a:r>
              <a:rPr lang="en" sz="1050">
                <a:solidFill>
                  <a:srgbClr val="555555"/>
                </a:solidFill>
                <a:latin typeface="Open Sans"/>
                <a:ea typeface="Open Sans"/>
                <a:cs typeface="Open Sans"/>
                <a:sym typeface="Open Sans"/>
              </a:rPr>
              <a:t>, a tall section on the western facade of a church that included two symmetrical towers and many arched doors and windows on the outside, and often a chapel, a vestibule, and some galleries just inside.</a:t>
            </a:r>
            <a:endParaRPr/>
          </a:p>
        </p:txBody>
      </p:sp>
      <p:pic>
        <p:nvPicPr>
          <p:cNvPr id="94" name="Google Shape;94;p16"/>
          <p:cNvPicPr preferRelativeResize="0"/>
          <p:nvPr/>
        </p:nvPicPr>
        <p:blipFill>
          <a:blip r:embed="rId6">
            <a:alphaModFix/>
          </a:blip>
          <a:stretch>
            <a:fillRect/>
          </a:stretch>
        </p:blipFill>
        <p:spPr>
          <a:xfrm>
            <a:off x="4534372" y="102338"/>
            <a:ext cx="2888867" cy="829275"/>
          </a:xfrm>
          <a:prstGeom prst="rect">
            <a:avLst/>
          </a:prstGeom>
          <a:noFill/>
          <a:ln>
            <a:noFill/>
          </a:ln>
        </p:spPr>
      </p:pic>
      <p:pic>
        <p:nvPicPr>
          <p:cNvPr id="95" name="Google Shape;95;p16"/>
          <p:cNvPicPr preferRelativeResize="0"/>
          <p:nvPr/>
        </p:nvPicPr>
        <p:blipFill rotWithShape="1">
          <a:blip r:embed="rId7">
            <a:alphaModFix/>
          </a:blip>
          <a:srcRect l="4510" t="16822" r="62322" b="77167"/>
          <a:stretch/>
        </p:blipFill>
        <p:spPr>
          <a:xfrm>
            <a:off x="189675" y="210155"/>
            <a:ext cx="4382326" cy="6136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p17"/>
          <p:cNvPicPr preferRelativeResize="0"/>
          <p:nvPr/>
        </p:nvPicPr>
        <p:blipFill rotWithShape="1">
          <a:blip r:embed="rId3">
            <a:alphaModFix/>
          </a:blip>
          <a:srcRect l="4510" t="27568" r="62322" b="66421"/>
          <a:stretch/>
        </p:blipFill>
        <p:spPr>
          <a:xfrm>
            <a:off x="122500" y="149988"/>
            <a:ext cx="4382326" cy="613651"/>
          </a:xfrm>
          <a:prstGeom prst="rect">
            <a:avLst/>
          </a:prstGeom>
          <a:noFill/>
          <a:ln>
            <a:noFill/>
          </a:ln>
        </p:spPr>
      </p:pic>
      <p:sp>
        <p:nvSpPr>
          <p:cNvPr id="101" name="Google Shape;101;p17"/>
          <p:cNvSpPr txBox="1"/>
          <p:nvPr/>
        </p:nvSpPr>
        <p:spPr>
          <a:xfrm>
            <a:off x="-977462" y="918263"/>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St Sernin</a:t>
            </a:r>
            <a:endParaRPr/>
          </a:p>
        </p:txBody>
      </p:sp>
      <p:pic>
        <p:nvPicPr>
          <p:cNvPr id="102" name="Google Shape;102;p17"/>
          <p:cNvPicPr preferRelativeResize="0"/>
          <p:nvPr/>
        </p:nvPicPr>
        <p:blipFill>
          <a:blip r:embed="rId4">
            <a:alphaModFix/>
          </a:blip>
          <a:stretch>
            <a:fillRect/>
          </a:stretch>
        </p:blipFill>
        <p:spPr>
          <a:xfrm>
            <a:off x="221888" y="872799"/>
            <a:ext cx="1983725" cy="1363375"/>
          </a:xfrm>
          <a:prstGeom prst="rect">
            <a:avLst/>
          </a:prstGeom>
          <a:noFill/>
          <a:ln>
            <a:noFill/>
          </a:ln>
        </p:spPr>
      </p:pic>
      <p:pic>
        <p:nvPicPr>
          <p:cNvPr id="103" name="Google Shape;103;p17"/>
          <p:cNvPicPr preferRelativeResize="0"/>
          <p:nvPr/>
        </p:nvPicPr>
        <p:blipFill rotWithShape="1">
          <a:blip r:embed="rId5">
            <a:alphaModFix/>
          </a:blip>
          <a:srcRect l="24595" r="23196"/>
          <a:stretch/>
        </p:blipFill>
        <p:spPr>
          <a:xfrm>
            <a:off x="6969212" y="1284450"/>
            <a:ext cx="1594227" cy="1717625"/>
          </a:xfrm>
          <a:prstGeom prst="rect">
            <a:avLst/>
          </a:prstGeom>
          <a:noFill/>
          <a:ln>
            <a:noFill/>
          </a:ln>
        </p:spPr>
      </p:pic>
      <p:pic>
        <p:nvPicPr>
          <p:cNvPr id="104" name="Google Shape;104;p17"/>
          <p:cNvPicPr preferRelativeResize="0"/>
          <p:nvPr/>
        </p:nvPicPr>
        <p:blipFill>
          <a:blip r:embed="rId6">
            <a:alphaModFix/>
          </a:blip>
          <a:stretch>
            <a:fillRect/>
          </a:stretch>
        </p:blipFill>
        <p:spPr>
          <a:xfrm>
            <a:off x="4827601" y="1284295"/>
            <a:ext cx="2046312" cy="1909883"/>
          </a:xfrm>
          <a:prstGeom prst="rect">
            <a:avLst/>
          </a:prstGeom>
          <a:noFill/>
          <a:ln>
            <a:noFill/>
          </a:ln>
        </p:spPr>
      </p:pic>
      <p:pic>
        <p:nvPicPr>
          <p:cNvPr id="105" name="Google Shape;105;p17"/>
          <p:cNvPicPr preferRelativeResize="0"/>
          <p:nvPr/>
        </p:nvPicPr>
        <p:blipFill>
          <a:blip r:embed="rId7">
            <a:alphaModFix/>
          </a:blip>
          <a:stretch>
            <a:fillRect/>
          </a:stretch>
        </p:blipFill>
        <p:spPr>
          <a:xfrm>
            <a:off x="7029918" y="3194175"/>
            <a:ext cx="1567931" cy="1567952"/>
          </a:xfrm>
          <a:prstGeom prst="rect">
            <a:avLst/>
          </a:prstGeom>
          <a:noFill/>
          <a:ln>
            <a:noFill/>
          </a:ln>
        </p:spPr>
      </p:pic>
      <p:pic>
        <p:nvPicPr>
          <p:cNvPr id="106" name="Google Shape;106;p17"/>
          <p:cNvPicPr preferRelativeResize="0"/>
          <p:nvPr/>
        </p:nvPicPr>
        <p:blipFill>
          <a:blip r:embed="rId8">
            <a:alphaModFix/>
          </a:blip>
          <a:stretch>
            <a:fillRect/>
          </a:stretch>
        </p:blipFill>
        <p:spPr>
          <a:xfrm>
            <a:off x="5079350" y="3240865"/>
            <a:ext cx="1567933" cy="1542260"/>
          </a:xfrm>
          <a:prstGeom prst="rect">
            <a:avLst/>
          </a:prstGeom>
          <a:noFill/>
          <a:ln>
            <a:noFill/>
          </a:ln>
        </p:spPr>
      </p:pic>
      <p:pic>
        <p:nvPicPr>
          <p:cNvPr id="107" name="Google Shape;107;p17"/>
          <p:cNvPicPr preferRelativeResize="0"/>
          <p:nvPr/>
        </p:nvPicPr>
        <p:blipFill rotWithShape="1">
          <a:blip r:embed="rId9">
            <a:alphaModFix/>
          </a:blip>
          <a:srcRect l="5952" t="24286" r="68232" b="65301"/>
          <a:stretch/>
        </p:blipFill>
        <p:spPr>
          <a:xfrm>
            <a:off x="4593400" y="76500"/>
            <a:ext cx="3259175" cy="1015850"/>
          </a:xfrm>
          <a:prstGeom prst="rect">
            <a:avLst/>
          </a:prstGeom>
          <a:noFill/>
          <a:ln>
            <a:noFill/>
          </a:ln>
        </p:spPr>
      </p:pic>
      <p:sp>
        <p:nvSpPr>
          <p:cNvPr id="108" name="Google Shape;108;p17"/>
          <p:cNvSpPr txBox="1"/>
          <p:nvPr/>
        </p:nvSpPr>
        <p:spPr>
          <a:xfrm>
            <a:off x="2454313" y="835525"/>
            <a:ext cx="2124600" cy="3857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50">
                <a:solidFill>
                  <a:srgbClr val="444444"/>
                </a:solidFill>
                <a:latin typeface="Open Sans"/>
                <a:ea typeface="Open Sans"/>
                <a:cs typeface="Open Sans"/>
                <a:sym typeface="Open Sans"/>
              </a:rPr>
              <a:t>Celtic people are associated with a wide geographical area and their traditions are rooted in various cultures throughout long stretches of time.</a:t>
            </a:r>
            <a:endParaRPr sz="1050">
              <a:solidFill>
                <a:srgbClr val="444444"/>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endParaRPr sz="1050">
              <a:solidFill>
                <a:srgbClr val="444444"/>
              </a:solidFill>
              <a:latin typeface="Open Sans"/>
              <a:ea typeface="Open Sans"/>
              <a:cs typeface="Open Sans"/>
              <a:sym typeface="Open Sans"/>
            </a:endParaRPr>
          </a:p>
          <a:p>
            <a:pPr marL="0" lvl="0" indent="0" algn="l" rtl="0">
              <a:lnSpc>
                <a:spcPct val="100000"/>
              </a:lnSpc>
              <a:spcBef>
                <a:spcPts val="0"/>
              </a:spcBef>
              <a:spcAft>
                <a:spcPts val="0"/>
              </a:spcAft>
              <a:buNone/>
            </a:pPr>
            <a:r>
              <a:rPr lang="en" sz="1050">
                <a:solidFill>
                  <a:srgbClr val="444444"/>
                </a:solidFill>
                <a:latin typeface="Open Sans"/>
                <a:ea typeface="Open Sans"/>
                <a:cs typeface="Open Sans"/>
                <a:sym typeface="Open Sans"/>
              </a:rPr>
              <a:t>By 800 B.C. Celtic art was evident through much of Europe and came to rise during the Iron Age. </a:t>
            </a:r>
            <a:endParaRPr sz="1050">
              <a:solidFill>
                <a:srgbClr val="444444"/>
              </a:solidFill>
              <a:latin typeface="Open Sans"/>
              <a:ea typeface="Open Sans"/>
              <a:cs typeface="Open Sans"/>
              <a:sym typeface="Open Sans"/>
            </a:endParaRPr>
          </a:p>
          <a:p>
            <a:pPr marL="0" lvl="0" indent="0" algn="l" rtl="0">
              <a:lnSpc>
                <a:spcPct val="100000"/>
              </a:lnSpc>
              <a:spcBef>
                <a:spcPts val="0"/>
              </a:spcBef>
              <a:spcAft>
                <a:spcPts val="0"/>
              </a:spcAft>
              <a:buNone/>
            </a:pPr>
            <a:r>
              <a:rPr lang="en" sz="1050">
                <a:solidFill>
                  <a:srgbClr val="444444"/>
                </a:solidFill>
                <a:latin typeface="Open Sans"/>
                <a:ea typeface="Open Sans"/>
                <a:cs typeface="Open Sans"/>
                <a:sym typeface="Open Sans"/>
              </a:rPr>
              <a:t>Early work: belt hooks or wine vessels were the mediums</a:t>
            </a:r>
            <a:endParaRPr sz="1050">
              <a:solidFill>
                <a:srgbClr val="444444"/>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50">
                <a:solidFill>
                  <a:srgbClr val="444444"/>
                </a:solidFill>
                <a:latin typeface="Open Sans"/>
                <a:ea typeface="Open Sans"/>
                <a:cs typeface="Open Sans"/>
                <a:sym typeface="Open Sans"/>
              </a:rPr>
              <a:t>Later work: carving of jewelry, beads, statuary, and even tableware.</a:t>
            </a:r>
            <a:endParaRPr sz="1050">
              <a:solidFill>
                <a:srgbClr val="444444"/>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endParaRPr sz="1050">
              <a:solidFill>
                <a:srgbClr val="444444"/>
              </a:solidFill>
              <a:latin typeface="Open Sans"/>
              <a:ea typeface="Open Sans"/>
              <a:cs typeface="Open Sans"/>
              <a:sym typeface="Open Sans"/>
            </a:endParaRPr>
          </a:p>
          <a:p>
            <a:pPr marL="0" lvl="0" indent="0" algn="l" rtl="0">
              <a:lnSpc>
                <a:spcPct val="100000"/>
              </a:lnSpc>
              <a:spcBef>
                <a:spcPts val="0"/>
              </a:spcBef>
              <a:spcAft>
                <a:spcPts val="0"/>
              </a:spcAft>
              <a:buNone/>
            </a:pPr>
            <a:r>
              <a:rPr lang="en" sz="1050">
                <a:solidFill>
                  <a:srgbClr val="444444"/>
                </a:solidFill>
                <a:latin typeface="Open Sans"/>
                <a:ea typeface="Open Sans"/>
                <a:cs typeface="Open Sans"/>
                <a:sym typeface="Open Sans"/>
              </a:rPr>
              <a:t>Ireland - Intricate and symbolic silverwork, high sophistication and the illumination of texts obtained near legendary status as in the famed Lindisfarne Gospels. Included the influence of Christianity.</a:t>
            </a:r>
            <a:endParaRPr/>
          </a:p>
        </p:txBody>
      </p:sp>
      <p:sp>
        <p:nvSpPr>
          <p:cNvPr id="109" name="Google Shape;109;p17"/>
          <p:cNvSpPr txBox="1"/>
          <p:nvPr/>
        </p:nvSpPr>
        <p:spPr>
          <a:xfrm>
            <a:off x="5053188" y="993375"/>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Finish the other half of these Celtic knots</a:t>
            </a:r>
            <a:endParaRPr/>
          </a:p>
        </p:txBody>
      </p:sp>
      <p:sp>
        <p:nvSpPr>
          <p:cNvPr id="110" name="Google Shape;110;p17"/>
          <p:cNvSpPr txBox="1"/>
          <p:nvPr/>
        </p:nvSpPr>
        <p:spPr>
          <a:xfrm>
            <a:off x="160550" y="2242225"/>
            <a:ext cx="2202900" cy="245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50">
                <a:solidFill>
                  <a:srgbClr val="444444"/>
                </a:solidFill>
                <a:latin typeface="Open Sans"/>
                <a:ea typeface="Open Sans"/>
                <a:cs typeface="Open Sans"/>
                <a:sym typeface="Open Sans"/>
              </a:rPr>
              <a:t>Also known as </a:t>
            </a:r>
            <a:r>
              <a:rPr lang="en" sz="1050" b="1">
                <a:solidFill>
                  <a:srgbClr val="444444"/>
                </a:solidFill>
                <a:latin typeface="Open Sans"/>
                <a:ea typeface="Open Sans"/>
                <a:cs typeface="Open Sans"/>
                <a:sym typeface="Open Sans"/>
              </a:rPr>
              <a:t>Hallstatt period</a:t>
            </a:r>
            <a:r>
              <a:rPr lang="en" sz="1050">
                <a:solidFill>
                  <a:srgbClr val="444444"/>
                </a:solidFill>
                <a:latin typeface="Open Sans"/>
                <a:ea typeface="Open Sans"/>
                <a:cs typeface="Open Sans"/>
                <a:sym typeface="Open Sans"/>
              </a:rPr>
              <a:t>.</a:t>
            </a:r>
            <a:endParaRPr sz="1050">
              <a:solidFill>
                <a:srgbClr val="44444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50">
              <a:solidFill>
                <a:srgbClr val="44444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50" b="1">
                <a:solidFill>
                  <a:srgbClr val="444444"/>
                </a:solidFill>
                <a:latin typeface="Open Sans"/>
                <a:ea typeface="Open Sans"/>
                <a:cs typeface="Open Sans"/>
                <a:sym typeface="Open Sans"/>
              </a:rPr>
              <a:t>Celtic Art Characteristics: </a:t>
            </a:r>
            <a:r>
              <a:rPr lang="en" sz="1050">
                <a:solidFill>
                  <a:srgbClr val="444444"/>
                </a:solidFill>
                <a:latin typeface="Open Sans"/>
                <a:ea typeface="Open Sans"/>
                <a:cs typeface="Open Sans"/>
                <a:sym typeface="Open Sans"/>
              </a:rPr>
              <a:t>repetitive patterns, spirals, knots, foliage, and animal forms, geometric shapes, and interlocking loops showing axial symmetry. Richly symbolic</a:t>
            </a:r>
            <a:endParaRPr sz="1050">
              <a:solidFill>
                <a:srgbClr val="44444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50">
              <a:solidFill>
                <a:srgbClr val="44444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50">
                <a:solidFill>
                  <a:srgbClr val="444444"/>
                </a:solidFill>
                <a:latin typeface="Open Sans"/>
                <a:ea typeface="Open Sans"/>
                <a:cs typeface="Open Sans"/>
                <a:sym typeface="Open Sans"/>
              </a:rPr>
              <a:t>The Middle Ages witnessed a dramatic Celtic Renaissance in Ireland known as Insular Art which is also typically placed under the umbrella of Celtic art. </a:t>
            </a:r>
            <a:endParaRPr sz="1050">
              <a:solidFill>
                <a:srgbClr val="444444"/>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8"/>
          <p:cNvSpPr txBox="1"/>
          <p:nvPr/>
        </p:nvSpPr>
        <p:spPr>
          <a:xfrm>
            <a:off x="113900" y="2788050"/>
            <a:ext cx="2434800" cy="66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Lindisfarne Gospels</a:t>
            </a:r>
            <a:endParaRPr/>
          </a:p>
        </p:txBody>
      </p:sp>
      <p:pic>
        <p:nvPicPr>
          <p:cNvPr id="116" name="Google Shape;116;p18"/>
          <p:cNvPicPr preferRelativeResize="0"/>
          <p:nvPr/>
        </p:nvPicPr>
        <p:blipFill>
          <a:blip r:embed="rId3">
            <a:alphaModFix/>
          </a:blip>
          <a:stretch>
            <a:fillRect/>
          </a:stretch>
        </p:blipFill>
        <p:spPr>
          <a:xfrm>
            <a:off x="6420700" y="110450"/>
            <a:ext cx="2476500" cy="3514725"/>
          </a:xfrm>
          <a:prstGeom prst="rect">
            <a:avLst/>
          </a:prstGeom>
          <a:noFill/>
          <a:ln>
            <a:noFill/>
          </a:ln>
        </p:spPr>
      </p:pic>
      <p:pic>
        <p:nvPicPr>
          <p:cNvPr id="117" name="Google Shape;117;p18"/>
          <p:cNvPicPr preferRelativeResize="0"/>
          <p:nvPr/>
        </p:nvPicPr>
        <p:blipFill>
          <a:blip r:embed="rId4">
            <a:alphaModFix/>
          </a:blip>
          <a:stretch>
            <a:fillRect/>
          </a:stretch>
        </p:blipFill>
        <p:spPr>
          <a:xfrm>
            <a:off x="6420700" y="3448638"/>
            <a:ext cx="2476499" cy="1533487"/>
          </a:xfrm>
          <a:prstGeom prst="rect">
            <a:avLst/>
          </a:prstGeom>
          <a:noFill/>
          <a:ln>
            <a:noFill/>
          </a:ln>
        </p:spPr>
      </p:pic>
      <p:sp>
        <p:nvSpPr>
          <p:cNvPr id="118" name="Google Shape;118;p18"/>
          <p:cNvSpPr txBox="1"/>
          <p:nvPr/>
        </p:nvSpPr>
        <p:spPr>
          <a:xfrm>
            <a:off x="2883925" y="834350"/>
            <a:ext cx="3149700" cy="4147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a:solidFill>
                  <a:srgbClr val="464646"/>
                </a:solidFill>
              </a:rPr>
              <a:t>4) In 970, a provost named Aldred added a translation of the gospel text in between the lines of the original text. This translation is the oldest extant translation of the gospels in English.</a:t>
            </a:r>
            <a:endParaRPr sz="1000">
              <a:solidFill>
                <a:srgbClr val="464646"/>
              </a:solidFill>
            </a:endParaRPr>
          </a:p>
          <a:p>
            <a:pPr marL="0" lvl="0" indent="0" algn="l" rtl="0">
              <a:lnSpc>
                <a:spcPct val="100000"/>
              </a:lnSpc>
              <a:spcBef>
                <a:spcPts val="0"/>
              </a:spcBef>
              <a:spcAft>
                <a:spcPts val="0"/>
              </a:spcAft>
              <a:buClr>
                <a:schemeClr val="dk1"/>
              </a:buClr>
              <a:buSzPts val="1100"/>
              <a:buFont typeface="Arial"/>
              <a:buNone/>
            </a:pPr>
            <a:r>
              <a:rPr lang="en" sz="1000">
                <a:solidFill>
                  <a:srgbClr val="464646"/>
                </a:solidFill>
              </a:rPr>
              <a:t>5) The creator is believed to have been Eadfrith, bishop of the Lindisfarne Priory from 689 until his death in 721. It is believed that Eadfrith spent at least five years creating the book. The fact that parts of the manuscript were never finished would indicate that Eadfrith died before he could complete his work.</a:t>
            </a:r>
            <a:endParaRPr sz="1000">
              <a:solidFill>
                <a:srgbClr val="464646"/>
              </a:solidFill>
            </a:endParaRPr>
          </a:p>
          <a:p>
            <a:pPr marL="0" lvl="0" indent="0" algn="l" rtl="0">
              <a:lnSpc>
                <a:spcPct val="100000"/>
              </a:lnSpc>
              <a:spcBef>
                <a:spcPts val="0"/>
              </a:spcBef>
              <a:spcAft>
                <a:spcPts val="0"/>
              </a:spcAft>
              <a:buNone/>
            </a:pPr>
            <a:r>
              <a:rPr lang="en" sz="1000">
                <a:solidFill>
                  <a:srgbClr val="464646"/>
                </a:solidFill>
                <a:highlight>
                  <a:srgbClr val="FFFFFF"/>
                </a:highlight>
              </a:rPr>
              <a:t>6) </a:t>
            </a:r>
            <a:r>
              <a:rPr lang="en" sz="1000">
                <a:solidFill>
                  <a:srgbClr val="464646"/>
                </a:solidFill>
              </a:rPr>
              <a:t>The Viking raid on Lindisfarne in 793 is the earliest known written account of a Viking raid. In traditional history writing this event marks the beginning of the Viking Age in the British Isles.</a:t>
            </a:r>
            <a:endParaRPr sz="1000">
              <a:solidFill>
                <a:srgbClr val="464646"/>
              </a:solidFill>
            </a:endParaRPr>
          </a:p>
          <a:p>
            <a:pPr marL="0" lvl="0" indent="0" algn="l" rtl="0">
              <a:lnSpc>
                <a:spcPct val="100000"/>
              </a:lnSpc>
              <a:spcBef>
                <a:spcPts val="0"/>
              </a:spcBef>
              <a:spcAft>
                <a:spcPts val="0"/>
              </a:spcAft>
              <a:buClr>
                <a:schemeClr val="dk1"/>
              </a:buClr>
              <a:buSzPts val="1100"/>
              <a:buFont typeface="Arial"/>
              <a:buNone/>
            </a:pPr>
            <a:r>
              <a:rPr lang="en" sz="1000">
                <a:solidFill>
                  <a:srgbClr val="464646"/>
                </a:solidFill>
              </a:rPr>
              <a:t>7) The artwork of the Lindisfarne Gospels is of the so-called Insular or Hiberno-Saxon style. With influences from the Anglo-Saxons, the Celts, the Romans, the Byzantines, and the Copts, demonstrating the multicultural society that was Britain in the seventh century.</a:t>
            </a:r>
            <a:endParaRPr sz="1000">
              <a:solidFill>
                <a:srgbClr val="464646"/>
              </a:solidFill>
            </a:endParaRPr>
          </a:p>
          <a:p>
            <a:pPr marL="0" lvl="0" indent="0" algn="l" rtl="0">
              <a:lnSpc>
                <a:spcPct val="100000"/>
              </a:lnSpc>
              <a:spcBef>
                <a:spcPts val="0"/>
              </a:spcBef>
              <a:spcAft>
                <a:spcPts val="0"/>
              </a:spcAft>
              <a:buNone/>
            </a:pPr>
            <a:r>
              <a:rPr lang="en" sz="1000">
                <a:solidFill>
                  <a:srgbClr val="464646"/>
                </a:solidFill>
              </a:rPr>
              <a:t>8) Each of the four gospels begins with a so-called carpet page, displaying an intricate and colorful pattern, followed by a so-called incipit page where the first letters of the gospel are beautifully drawn.</a:t>
            </a:r>
            <a:endParaRPr sz="1000">
              <a:solidFill>
                <a:srgbClr val="464646"/>
              </a:solidFill>
            </a:endParaRPr>
          </a:p>
          <a:p>
            <a:pPr marL="0" lvl="0" indent="0" algn="l" rtl="0">
              <a:lnSpc>
                <a:spcPct val="100000"/>
              </a:lnSpc>
              <a:spcBef>
                <a:spcPts val="0"/>
              </a:spcBef>
              <a:spcAft>
                <a:spcPts val="0"/>
              </a:spcAft>
              <a:buClr>
                <a:schemeClr val="dk1"/>
              </a:buClr>
              <a:buSzPts val="1100"/>
              <a:buFont typeface="Arial"/>
              <a:buNone/>
            </a:pPr>
            <a:r>
              <a:rPr lang="en" sz="1000">
                <a:solidFill>
                  <a:srgbClr val="464646"/>
                </a:solidFill>
                <a:highlight>
                  <a:srgbClr val="FFFFFF"/>
                </a:highlight>
              </a:rPr>
              <a:t>9) In 1753, it was donated to the British Library &amp; is there today.</a:t>
            </a:r>
            <a:endParaRPr sz="1000">
              <a:solidFill>
                <a:srgbClr val="464646"/>
              </a:solidFill>
              <a:highlight>
                <a:srgbClr val="FFFFFF"/>
              </a:highlight>
            </a:endParaRPr>
          </a:p>
        </p:txBody>
      </p:sp>
      <p:pic>
        <p:nvPicPr>
          <p:cNvPr id="119" name="Google Shape;119;p18"/>
          <p:cNvPicPr preferRelativeResize="0"/>
          <p:nvPr/>
        </p:nvPicPr>
        <p:blipFill>
          <a:blip r:embed="rId5">
            <a:alphaModFix/>
          </a:blip>
          <a:stretch>
            <a:fillRect/>
          </a:stretch>
        </p:blipFill>
        <p:spPr>
          <a:xfrm>
            <a:off x="219125" y="987223"/>
            <a:ext cx="2434800" cy="1761172"/>
          </a:xfrm>
          <a:prstGeom prst="rect">
            <a:avLst/>
          </a:prstGeom>
          <a:noFill/>
          <a:ln>
            <a:noFill/>
          </a:ln>
        </p:spPr>
      </p:pic>
      <p:sp>
        <p:nvSpPr>
          <p:cNvPr id="120" name="Google Shape;120;p18"/>
          <p:cNvSpPr txBox="1"/>
          <p:nvPr/>
        </p:nvSpPr>
        <p:spPr>
          <a:xfrm>
            <a:off x="112675" y="3039375"/>
            <a:ext cx="2667000" cy="1805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rgbClr val="464646"/>
                </a:solidFill>
                <a:highlight>
                  <a:srgbClr val="FFFFFF"/>
                </a:highlight>
              </a:rPr>
              <a:t>1) An illuminated manuscript on 258 leaves of calfskin vellum, created in the late seventh to the early eighth century. Apart from its original binding which is believed to have been lost in a Viking raid, it has survived intact throughout the centuries.</a:t>
            </a:r>
            <a:endParaRPr sz="1000">
              <a:solidFill>
                <a:srgbClr val="464646"/>
              </a:solidFill>
              <a:highlight>
                <a:srgbClr val="FFFFFF"/>
              </a:highlight>
            </a:endParaRPr>
          </a:p>
          <a:p>
            <a:pPr marL="0" lvl="0" indent="0" algn="l" rtl="0">
              <a:lnSpc>
                <a:spcPct val="100000"/>
              </a:lnSpc>
              <a:spcBef>
                <a:spcPts val="0"/>
              </a:spcBef>
              <a:spcAft>
                <a:spcPts val="0"/>
              </a:spcAft>
              <a:buClr>
                <a:schemeClr val="dk1"/>
              </a:buClr>
              <a:buSzPts val="1100"/>
              <a:buFont typeface="Arial"/>
              <a:buNone/>
            </a:pPr>
            <a:r>
              <a:rPr lang="en" sz="1000">
                <a:solidFill>
                  <a:srgbClr val="464646"/>
                </a:solidFill>
              </a:rPr>
              <a:t>2) The current binding is from 1852.</a:t>
            </a:r>
            <a:endParaRPr sz="1000">
              <a:solidFill>
                <a:srgbClr val="464646"/>
              </a:solidFill>
            </a:endParaRPr>
          </a:p>
          <a:p>
            <a:pPr marL="0" lvl="0" indent="0" algn="l" rtl="0">
              <a:lnSpc>
                <a:spcPct val="100000"/>
              </a:lnSpc>
              <a:spcBef>
                <a:spcPts val="0"/>
              </a:spcBef>
              <a:spcAft>
                <a:spcPts val="0"/>
              </a:spcAft>
              <a:buClr>
                <a:schemeClr val="dk1"/>
              </a:buClr>
              <a:buSzPts val="1100"/>
              <a:buFont typeface="Arial"/>
              <a:buNone/>
            </a:pPr>
            <a:r>
              <a:rPr lang="en" sz="1000">
                <a:solidFill>
                  <a:srgbClr val="464646"/>
                </a:solidFill>
              </a:rPr>
              <a:t>3) Consists of the four gospels–Matthew, Luke, Mark, and John. The text is copied from St. Jerome’s Latin translation of the Christian Bible, also known as the Vulgate.</a:t>
            </a:r>
            <a:endParaRPr sz="1000">
              <a:solidFill>
                <a:srgbClr val="464646"/>
              </a:solidFill>
              <a:highlight>
                <a:srgbClr val="FFFFFF"/>
              </a:highlight>
            </a:endParaRPr>
          </a:p>
        </p:txBody>
      </p:sp>
      <p:pic>
        <p:nvPicPr>
          <p:cNvPr id="121" name="Google Shape;121;p18"/>
          <p:cNvPicPr preferRelativeResize="0"/>
          <p:nvPr/>
        </p:nvPicPr>
        <p:blipFill rotWithShape="1">
          <a:blip r:embed="rId6">
            <a:alphaModFix/>
          </a:blip>
          <a:srcRect l="4510" t="37657" r="62322" b="56332"/>
          <a:stretch/>
        </p:blipFill>
        <p:spPr>
          <a:xfrm>
            <a:off x="141700" y="167677"/>
            <a:ext cx="4382326" cy="613651"/>
          </a:xfrm>
          <a:prstGeom prst="rect">
            <a:avLst/>
          </a:prstGeom>
          <a:noFill/>
          <a:ln>
            <a:noFill/>
          </a:ln>
        </p:spPr>
      </p:pic>
      <p:pic>
        <p:nvPicPr>
          <p:cNvPr id="122" name="Google Shape;122;p18"/>
          <p:cNvPicPr preferRelativeResize="0"/>
          <p:nvPr/>
        </p:nvPicPr>
        <p:blipFill rotWithShape="1">
          <a:blip r:embed="rId7">
            <a:alphaModFix/>
          </a:blip>
          <a:srcRect t="31339" r="61943" b="52566"/>
          <a:stretch/>
        </p:blipFill>
        <p:spPr>
          <a:xfrm>
            <a:off x="4600225" y="85896"/>
            <a:ext cx="1848651" cy="7772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19"/>
          <p:cNvPicPr preferRelativeResize="0"/>
          <p:nvPr/>
        </p:nvPicPr>
        <p:blipFill>
          <a:blip r:embed="rId3">
            <a:alphaModFix/>
          </a:blip>
          <a:stretch>
            <a:fillRect/>
          </a:stretch>
        </p:blipFill>
        <p:spPr>
          <a:xfrm>
            <a:off x="152400" y="1689225"/>
            <a:ext cx="8839200" cy="2762250"/>
          </a:xfrm>
          <a:prstGeom prst="rect">
            <a:avLst/>
          </a:prstGeom>
          <a:noFill/>
          <a:ln>
            <a:noFill/>
          </a:ln>
        </p:spPr>
      </p:pic>
      <p:sp>
        <p:nvSpPr>
          <p:cNvPr id="128" name="Google Shape;128;p19"/>
          <p:cNvSpPr txBox="1"/>
          <p:nvPr/>
        </p:nvSpPr>
        <p:spPr>
          <a:xfrm>
            <a:off x="248850" y="1105850"/>
            <a:ext cx="7966500" cy="78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Use the example below, or make up your own illuminated letter. Begin with pencil, then add Gold Sharpie followed by color. Notice the elements of art added - line, pattern, shape, and more.</a:t>
            </a:r>
            <a:endParaRPr/>
          </a:p>
        </p:txBody>
      </p:sp>
      <p:pic>
        <p:nvPicPr>
          <p:cNvPr id="129" name="Google Shape;129;p19"/>
          <p:cNvPicPr preferRelativeResize="0"/>
          <p:nvPr/>
        </p:nvPicPr>
        <p:blipFill rotWithShape="1">
          <a:blip r:embed="rId4">
            <a:alphaModFix/>
          </a:blip>
          <a:srcRect l="4510" t="47313" r="62322" b="46115"/>
          <a:stretch/>
        </p:blipFill>
        <p:spPr>
          <a:xfrm>
            <a:off x="189675" y="165625"/>
            <a:ext cx="4382326" cy="660676"/>
          </a:xfrm>
          <a:prstGeom prst="rect">
            <a:avLst/>
          </a:prstGeom>
          <a:noFill/>
          <a:ln>
            <a:noFill/>
          </a:ln>
        </p:spPr>
      </p:pic>
      <p:pic>
        <p:nvPicPr>
          <p:cNvPr id="130" name="Google Shape;130;p19"/>
          <p:cNvPicPr preferRelativeResize="0"/>
          <p:nvPr/>
        </p:nvPicPr>
        <p:blipFill rotWithShape="1">
          <a:blip r:embed="rId5">
            <a:alphaModFix/>
          </a:blip>
          <a:srcRect l="3775" t="34707" r="72757" b="55096"/>
          <a:stretch/>
        </p:blipFill>
        <p:spPr>
          <a:xfrm>
            <a:off x="4572000" y="101848"/>
            <a:ext cx="2347925" cy="7882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135" name="Google Shape;135;p20"/>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136" name="Google Shape;136;p20"/>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137" name="Google Shape;137;p20"/>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4   •   W E E K   20</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8188F159-F6E4-87D3-5231-300E82793830}"/>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Google Shape;142;p21"/>
          <p:cNvPicPr preferRelativeResize="0"/>
          <p:nvPr/>
        </p:nvPicPr>
        <p:blipFill rotWithShape="1">
          <a:blip r:embed="rId3">
            <a:alphaModFix/>
          </a:blip>
          <a:srcRect l="42831" t="14099" r="38860" b="75271"/>
          <a:stretch/>
        </p:blipFill>
        <p:spPr>
          <a:xfrm>
            <a:off x="2591100" y="64200"/>
            <a:ext cx="2102426" cy="943200"/>
          </a:xfrm>
          <a:prstGeom prst="rect">
            <a:avLst/>
          </a:prstGeom>
          <a:noFill/>
          <a:ln>
            <a:noFill/>
          </a:ln>
        </p:spPr>
      </p:pic>
      <p:sp>
        <p:nvSpPr>
          <p:cNvPr id="143" name="Google Shape;143;p21"/>
          <p:cNvSpPr/>
          <p:nvPr/>
        </p:nvSpPr>
        <p:spPr>
          <a:xfrm rot="1135903">
            <a:off x="7060554" y="3691144"/>
            <a:ext cx="1706935" cy="1132768"/>
          </a:xfrm>
          <a:prstGeom prst="rect">
            <a:avLst/>
          </a:prstGeom>
          <a:solidFill>
            <a:srgbClr val="666666"/>
          </a:solidFill>
          <a:ln w="9525" cap="flat" cmpd="sng">
            <a:solidFill>
              <a:schemeClr val="dk2"/>
            </a:solidFill>
            <a:prstDash val="solid"/>
            <a:round/>
            <a:headEnd type="none" w="sm" len="sm"/>
            <a:tailEnd type="none" w="sm" len="sm"/>
          </a:ln>
          <a:effectLst>
            <a:outerShdw blurRad="57150" dist="95250" dir="5400000" algn="bl" rotWithShape="0">
              <a:srgbClr val="D9D9D9">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4" name="Google Shape;144;p21"/>
          <p:cNvPicPr preferRelativeResize="0"/>
          <p:nvPr/>
        </p:nvPicPr>
        <p:blipFill>
          <a:blip r:embed="rId4">
            <a:alphaModFix/>
          </a:blip>
          <a:stretch>
            <a:fillRect/>
          </a:stretch>
        </p:blipFill>
        <p:spPr>
          <a:xfrm rot="900850">
            <a:off x="7096269" y="3788705"/>
            <a:ext cx="1635414" cy="1088286"/>
          </a:xfrm>
          <a:prstGeom prst="rect">
            <a:avLst/>
          </a:prstGeom>
          <a:noFill/>
          <a:ln>
            <a:noFill/>
          </a:ln>
          <a:effectLst>
            <a:outerShdw blurRad="57150" dist="95250" dir="5400000" algn="bl" rotWithShape="0">
              <a:srgbClr val="B7B7B7">
                <a:alpha val="50000"/>
              </a:srgbClr>
            </a:outerShdw>
          </a:effectLst>
        </p:spPr>
      </p:pic>
      <p:sp>
        <p:nvSpPr>
          <p:cNvPr id="145" name="Google Shape;145;p21"/>
          <p:cNvSpPr txBox="1"/>
          <p:nvPr/>
        </p:nvSpPr>
        <p:spPr>
          <a:xfrm>
            <a:off x="2287950" y="824475"/>
            <a:ext cx="3890400" cy="59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The Book of Kells</a:t>
            </a:r>
            <a:endParaRPr b="1"/>
          </a:p>
        </p:txBody>
      </p:sp>
      <p:sp>
        <p:nvSpPr>
          <p:cNvPr id="146" name="Google Shape;146;p21"/>
          <p:cNvSpPr txBox="1"/>
          <p:nvPr/>
        </p:nvSpPr>
        <p:spPr>
          <a:xfrm>
            <a:off x="2168925" y="1146450"/>
            <a:ext cx="4828500" cy="3499200"/>
          </a:xfrm>
          <a:prstGeom prst="rect">
            <a:avLst/>
          </a:prstGeom>
          <a:noFill/>
          <a:ln>
            <a:noFill/>
          </a:ln>
        </p:spPr>
        <p:txBody>
          <a:bodyPr spcFirstLastPara="1" wrap="square" lIns="91425" tIns="91425" rIns="91425" bIns="91425" anchor="t" anchorCtr="0">
            <a:noAutofit/>
          </a:bodyPr>
          <a:lstStyle/>
          <a:p>
            <a:pPr marL="457200" lvl="0" indent="-292100" algn="l" rtl="0">
              <a:lnSpc>
                <a:spcPct val="100000"/>
              </a:lnSpc>
              <a:spcBef>
                <a:spcPts val="0"/>
              </a:spcBef>
              <a:spcAft>
                <a:spcPts val="0"/>
              </a:spcAft>
              <a:buSzPts val="1000"/>
              <a:buAutoNum type="arabicPeriod"/>
            </a:pPr>
            <a:r>
              <a:rPr lang="en" sz="1000"/>
              <a:t>It’s a ninth century gospel manuscript in vellum (calfskin)			in Latin written in Vulgate text known as insular majuscule.</a:t>
            </a:r>
            <a:endParaRPr sz="1000"/>
          </a:p>
          <a:p>
            <a:pPr marL="457200" lvl="0" indent="-292100" algn="l" rtl="0">
              <a:lnSpc>
                <a:spcPct val="100000"/>
              </a:lnSpc>
              <a:spcBef>
                <a:spcPts val="0"/>
              </a:spcBef>
              <a:spcAft>
                <a:spcPts val="0"/>
              </a:spcAft>
              <a:buSzPts val="1000"/>
              <a:buAutoNum type="arabicPeriod"/>
            </a:pPr>
            <a:r>
              <a:rPr lang="en" sz="1000"/>
              <a:t>680 individual pages survived. All but 2 pages contain 			character illuminations.</a:t>
            </a:r>
            <a:endParaRPr sz="1000"/>
          </a:p>
          <a:p>
            <a:pPr marL="457200" lvl="0" indent="-292100" algn="l" rtl="0">
              <a:lnSpc>
                <a:spcPct val="100000"/>
              </a:lnSpc>
              <a:spcBef>
                <a:spcPts val="0"/>
              </a:spcBef>
              <a:spcAft>
                <a:spcPts val="0"/>
              </a:spcAft>
              <a:buSzPts val="1000"/>
              <a:buAutoNum type="arabicPeriod"/>
            </a:pPr>
            <a:r>
              <a:rPr lang="en" sz="1000"/>
              <a:t>As many as 10 colors were used, some of them extremely 		rare and expensive.</a:t>
            </a:r>
            <a:endParaRPr sz="1000"/>
          </a:p>
          <a:p>
            <a:pPr marL="457200" lvl="0" indent="-292100" algn="l" rtl="0">
              <a:lnSpc>
                <a:spcPct val="100000"/>
              </a:lnSpc>
              <a:spcBef>
                <a:spcPts val="0"/>
              </a:spcBef>
              <a:spcAft>
                <a:spcPts val="0"/>
              </a:spcAft>
              <a:buSzPts val="1000"/>
              <a:buAutoNum type="arabicPeriod"/>
            </a:pPr>
            <a:r>
              <a:rPr lang="en" sz="1000"/>
              <a:t>Some details are so fine that they can only be seen with a 	magnifying glass.</a:t>
            </a:r>
            <a:endParaRPr sz="1000"/>
          </a:p>
          <a:p>
            <a:pPr marL="457200" lvl="0" indent="-292100" algn="l" rtl="0">
              <a:lnSpc>
                <a:spcPct val="100000"/>
              </a:lnSpc>
              <a:spcBef>
                <a:spcPts val="0"/>
              </a:spcBef>
              <a:spcAft>
                <a:spcPts val="0"/>
              </a:spcAft>
              <a:buSzPts val="1000"/>
              <a:buAutoNum type="arabicPeriod"/>
            </a:pPr>
            <a:r>
              <a:rPr lang="en" sz="1000"/>
              <a:t>The book was originated in a monastery on the Isle of Iona, Scotland in the 8th Century.</a:t>
            </a:r>
            <a:endParaRPr sz="1000"/>
          </a:p>
          <a:p>
            <a:pPr marL="457200" lvl="0" indent="-292100" algn="l" rtl="0">
              <a:lnSpc>
                <a:spcPct val="100000"/>
              </a:lnSpc>
              <a:spcBef>
                <a:spcPts val="0"/>
              </a:spcBef>
              <a:spcAft>
                <a:spcPts val="0"/>
              </a:spcAft>
              <a:buSzPts val="1000"/>
              <a:buAutoNum type="arabicPeriod"/>
            </a:pPr>
            <a:r>
              <a:rPr lang="en" sz="1000"/>
              <a:t>The original is on display in the Old Library in Trinity College Dublin, Ireland.</a:t>
            </a:r>
            <a:endParaRPr sz="1000"/>
          </a:p>
          <a:p>
            <a:pPr marL="457200" lvl="0" indent="-292100" algn="l" rtl="0">
              <a:lnSpc>
                <a:spcPct val="100000"/>
              </a:lnSpc>
              <a:spcBef>
                <a:spcPts val="0"/>
              </a:spcBef>
              <a:spcAft>
                <a:spcPts val="0"/>
              </a:spcAft>
              <a:buSzPts val="1000"/>
              <a:buAutoNum type="arabicPeriod"/>
            </a:pPr>
            <a:r>
              <a:rPr lang="en" sz="1000"/>
              <a:t>Kells is in County Meath, about 40 miles from Dublin. It is thought the book was moved here (perhaps finished here) in the 9th Century after a Viking raid on the Isle of Iona.</a:t>
            </a:r>
            <a:endParaRPr sz="1000"/>
          </a:p>
          <a:p>
            <a:pPr marL="457200" lvl="0" indent="-292100" algn="l" rtl="0">
              <a:lnSpc>
                <a:spcPct val="100000"/>
              </a:lnSpc>
              <a:spcBef>
                <a:spcPts val="0"/>
              </a:spcBef>
              <a:spcAft>
                <a:spcPts val="0"/>
              </a:spcAft>
              <a:buSzPts val="1000"/>
              <a:buAutoNum type="arabicPeriod"/>
            </a:pPr>
            <a:r>
              <a:rPr lang="en" sz="1000"/>
              <a:t>During the English Reformation the Roman Catholic Church took the book for safekeeping and it was returned to Ireland in the 17th Century.</a:t>
            </a:r>
            <a:endParaRPr sz="1000"/>
          </a:p>
          <a:p>
            <a:pPr marL="457200" lvl="0" indent="-292100" algn="l" rtl="0">
              <a:lnSpc>
                <a:spcPct val="100000"/>
              </a:lnSpc>
              <a:spcBef>
                <a:spcPts val="0"/>
              </a:spcBef>
              <a:spcAft>
                <a:spcPts val="0"/>
              </a:spcAft>
              <a:buSzPts val="1000"/>
              <a:buAutoNum type="arabicPeriod"/>
            </a:pPr>
            <a:r>
              <a:rPr lang="en" sz="1000"/>
              <a:t>It was voted the 2nd most popular tourist attraction in Ireland in 2013.</a:t>
            </a:r>
            <a:endParaRPr sz="1000"/>
          </a:p>
          <a:p>
            <a:pPr marL="457200" lvl="0" indent="-292100" algn="l" rtl="0">
              <a:lnSpc>
                <a:spcPct val="100000"/>
              </a:lnSpc>
              <a:spcBef>
                <a:spcPts val="0"/>
              </a:spcBef>
              <a:spcAft>
                <a:spcPts val="0"/>
              </a:spcAft>
              <a:buSzPts val="1000"/>
              <a:buAutoNum type="arabicPeriod"/>
            </a:pPr>
            <a:r>
              <a:rPr lang="en" sz="1000"/>
              <a:t>Some of the merchandising available include coloring books and painting kits, kids books, embroidery, jewelry, postcards, magnets, calendars, diaries, ties, aprons, blankets, shower curtains, cufflinks, mugs and mobile phone covers.</a:t>
            </a:r>
            <a:endParaRPr sz="1000"/>
          </a:p>
          <a:p>
            <a:pPr marL="457200" lvl="0" indent="0" algn="l" rtl="0">
              <a:lnSpc>
                <a:spcPct val="100000"/>
              </a:lnSpc>
              <a:spcBef>
                <a:spcPts val="0"/>
              </a:spcBef>
              <a:spcAft>
                <a:spcPts val="0"/>
              </a:spcAft>
              <a:buNone/>
            </a:pPr>
            <a:endParaRPr sz="1000"/>
          </a:p>
          <a:p>
            <a:pPr marL="0" lvl="0" indent="0" algn="l" rtl="0">
              <a:lnSpc>
                <a:spcPct val="100000"/>
              </a:lnSpc>
              <a:spcBef>
                <a:spcPts val="0"/>
              </a:spcBef>
              <a:spcAft>
                <a:spcPts val="0"/>
              </a:spcAft>
              <a:buNone/>
            </a:pPr>
            <a:r>
              <a:rPr lang="en" sz="1200" b="1"/>
              <a:t>Design a postcard inspired by The Book of Kells.</a:t>
            </a:r>
            <a:endParaRPr sz="1200" b="1"/>
          </a:p>
        </p:txBody>
      </p:sp>
      <p:pic>
        <p:nvPicPr>
          <p:cNvPr id="147" name="Google Shape;147;p21"/>
          <p:cNvPicPr preferRelativeResize="0"/>
          <p:nvPr/>
        </p:nvPicPr>
        <p:blipFill>
          <a:blip r:embed="rId5">
            <a:alphaModFix/>
          </a:blip>
          <a:stretch>
            <a:fillRect/>
          </a:stretch>
        </p:blipFill>
        <p:spPr>
          <a:xfrm>
            <a:off x="152400" y="2406650"/>
            <a:ext cx="1981940" cy="2584450"/>
          </a:xfrm>
          <a:prstGeom prst="rect">
            <a:avLst/>
          </a:prstGeom>
          <a:noFill/>
          <a:ln>
            <a:noFill/>
          </a:ln>
        </p:spPr>
      </p:pic>
      <p:pic>
        <p:nvPicPr>
          <p:cNvPr id="148" name="Google Shape;148;p21"/>
          <p:cNvPicPr preferRelativeResize="0"/>
          <p:nvPr/>
        </p:nvPicPr>
        <p:blipFill>
          <a:blip r:embed="rId6">
            <a:alphaModFix/>
          </a:blip>
          <a:stretch>
            <a:fillRect/>
          </a:stretch>
        </p:blipFill>
        <p:spPr>
          <a:xfrm>
            <a:off x="152400" y="968962"/>
            <a:ext cx="1981950" cy="1407185"/>
          </a:xfrm>
          <a:prstGeom prst="rect">
            <a:avLst/>
          </a:prstGeom>
          <a:noFill/>
          <a:ln>
            <a:noFill/>
          </a:ln>
        </p:spPr>
      </p:pic>
      <p:pic>
        <p:nvPicPr>
          <p:cNvPr id="149" name="Google Shape;149;p21"/>
          <p:cNvPicPr preferRelativeResize="0"/>
          <p:nvPr/>
        </p:nvPicPr>
        <p:blipFill>
          <a:blip r:embed="rId7">
            <a:alphaModFix/>
          </a:blip>
          <a:stretch>
            <a:fillRect/>
          </a:stretch>
        </p:blipFill>
        <p:spPr>
          <a:xfrm>
            <a:off x="6413175" y="883350"/>
            <a:ext cx="2544824" cy="1645201"/>
          </a:xfrm>
          <a:prstGeom prst="rect">
            <a:avLst/>
          </a:prstGeom>
          <a:noFill/>
          <a:ln>
            <a:noFill/>
          </a:ln>
        </p:spPr>
      </p:pic>
      <p:pic>
        <p:nvPicPr>
          <p:cNvPr id="150" name="Google Shape;150;p21"/>
          <p:cNvPicPr preferRelativeResize="0"/>
          <p:nvPr/>
        </p:nvPicPr>
        <p:blipFill>
          <a:blip r:embed="rId8">
            <a:alphaModFix/>
          </a:blip>
          <a:stretch>
            <a:fillRect/>
          </a:stretch>
        </p:blipFill>
        <p:spPr>
          <a:xfrm>
            <a:off x="7184400" y="2618415"/>
            <a:ext cx="1788404" cy="1006550"/>
          </a:xfrm>
          <a:prstGeom prst="rect">
            <a:avLst/>
          </a:prstGeom>
          <a:noFill/>
          <a:ln>
            <a:noFill/>
          </a:ln>
        </p:spPr>
      </p:pic>
      <p:pic>
        <p:nvPicPr>
          <p:cNvPr id="151" name="Google Shape;151;p21"/>
          <p:cNvPicPr preferRelativeResize="0"/>
          <p:nvPr/>
        </p:nvPicPr>
        <p:blipFill rotWithShape="1">
          <a:blip r:embed="rId9">
            <a:alphaModFix/>
          </a:blip>
          <a:srcRect l="4510" t="6021" r="62322" b="87968"/>
          <a:stretch/>
        </p:blipFill>
        <p:spPr>
          <a:xfrm>
            <a:off x="4572000" y="183436"/>
            <a:ext cx="4382326" cy="61365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3610</Words>
  <Application>Microsoft Macintosh PowerPoint</Application>
  <PresentationFormat>On-screen Show (16:9)</PresentationFormat>
  <Paragraphs>204</Paragraphs>
  <Slides>25</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Bree Serif</vt:lpstr>
      <vt:lpstr>Georgia</vt:lpstr>
      <vt:lpstr>Economica</vt:lpstr>
      <vt:lpstr>Open Sans</vt:lpstr>
      <vt:lpstr>Verdana</vt:lpstr>
      <vt:lpstr>Arial</vt:lpstr>
      <vt:lpstr>Roboto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2</cp:revision>
  <dcterms:modified xsi:type="dcterms:W3CDTF">2024-06-28T03:19:27Z</dcterms:modified>
</cp:coreProperties>
</file>