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6"/>
  </p:notesMasterIdLst>
  <p:sldIdLst>
    <p:sldId id="256" r:id="rId2"/>
    <p:sldId id="281" r:id="rId3"/>
    <p:sldId id="282"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Lst>
  <p:sldSz cx="9144000" cy="5143500" type="screen16x9"/>
  <p:notesSz cx="6858000" cy="9144000"/>
  <p:embeddedFontLst>
    <p:embeddedFont>
      <p:font typeface="Bree Serif" panose="02000503040000020004" pitchFamily="2" charset="77"/>
      <p:regular r:id="rId27"/>
    </p:embeddedFont>
    <p:embeddedFont>
      <p:font typeface="Economica" panose="02000506040000020004" pitchFamily="2" charset="77"/>
      <p:regular r:id="rId28"/>
      <p:bold r:id="rId29"/>
      <p:italic r:id="rId30"/>
      <p:boldItalic r:id="rId31"/>
    </p:embeddedFont>
    <p:embeddedFont>
      <p:font typeface="Open Sans" panose="020B0606030504020204" pitchFamily="34" charset="0"/>
      <p:regular r:id="rId32"/>
      <p:bold r:id="rId33"/>
      <p:italic r:id="rId34"/>
      <p:boldItalic r:id="rId35"/>
    </p:embeddedFont>
    <p:embeddedFont>
      <p:font typeface="Roboto" panose="02000000000000000000" pitchFamily="2" charset="0"/>
      <p:regular r:id="rId36"/>
      <p:bold r:id="rId37"/>
      <p:italic r:id="rId38"/>
      <p:boldItalic r:id="rId39"/>
    </p:embeddedFont>
    <p:embeddedFont>
      <p:font typeface="Verdana" panose="020B060403050404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talianrenaissance.org/masaccios-holy-trinit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blog.artsome.co/decoding-symbols-in-renaissance-ar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britannica.com/topic/Chartres-Cathedral"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hc.unesco.org/en/list/81/" TargetMode="External"/><Relationship Id="rId5" Type="http://schemas.openxmlformats.org/officeDocument/2006/relationships/hyperlink" Target="https://www.nytimes.com/2017/09/01/arts/design/chartres-cathedral-restoration-controversial.html" TargetMode="External"/><Relationship Id="rId4" Type="http://schemas.openxmlformats.org/officeDocument/2006/relationships/hyperlink" Target="https://www.france24.com/en/20190511-france-notre-dame-fire-fast-reconstruction-law-macron-controversy-modern-architecture-mp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eople.com/travel/1-billion-donated-to-notre-dame-in-two-days-after-massive-fire-ravaged-paris-cathedral/"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washingtonpost.com/world/europe/billionaires-raced-to-pledge-money-to-rebuild-notre-dame-then-came-the-backlash/2019/04/18/7133f9a2-617c-11e9-bf24-db4b9fb62aa2_story.html"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architecturaldigest.com/story/proposals-redesign-notre-dame-de-paris-start-debat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theartnewspaper.com/analysis/it-s-official-the-new-notre-dame-will-look-like-the-old-notre-dam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mashable.com/2014/06/24/weird-medieval-animal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sarahpeverley.com/2015/11/17/beauty-of-the-bestiaries/"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medievalart.or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antimafiaduemila.com/home/rassegna-stampa-sp-2087084558/114-mafia-flash/50410-lanticipazionele-memorie-di-pipino-qcosi-fabbricarono-il-falso-pentito-di-via-damelio-vincenzo-scarantinoq.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news.artnet.com/exhibitions/meet-vincenzo-pipino-venices-notorious-gentleman-art-thief-148148" TargetMode="External"/><Relationship Id="rId4" Type="http://schemas.openxmlformats.org/officeDocument/2006/relationships/hyperlink" Target="https://medium.com/epic-magazine/pipino-gentleman-thief-ede9713dafb1"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medium.com/epic-magazine/pipino-gentleman-thief-ede9713dafb1"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medium.com/epic-magazine/pipino-gentleman-thief-ede9713dafb1"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google.com/search?q=%22There+is+nothing+on+this+earth+more+to+be+prized+than+true+friendship.%22&amp;source=lnms&amp;tbm=isch&amp;sa=X&amp;ved=0ahUKEwj576uSzefjAhUhwFQKHd3EAD4Q_AUIESgB&amp;biw=1415&amp;bih=666#imgrc=DVZcjaVlUOKlX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ark.libguides.com/c.php?g=79089&amp;p=505227"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visual-arts-cork.com/famous-paintings/lamentation-of-christ.h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www.artmuseums.com/giotto.htm#.XTvEJ5NKj_Q"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b.uni-heidelberg.de/Englisch/allg/benutzung/bereiche/handschriften/codexmanesse.html"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digi.ub.uni-heidelberg.de/diglit/cpg848/0870/scroll" TargetMode="External"/><Relationship Id="rId4" Type="http://schemas.openxmlformats.org/officeDocument/2006/relationships/hyperlink" Target="https://digi.ub.uni-heidelberg.de/diglit/cpg848?&amp;ui_lang=eng"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visual-arts-cork.com/history-of-art/gothic.htm#gothic"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visual-arts-cork.com/history-of-art/gothic-architecture.htm"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vialucispress.wordpress.com/background/church-structures/elev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justfunfacts.com/interesting-facts-about-icon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justfunfacts.com/interesting-facts-about-pigeons-and-dove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ded24db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ded24db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5e07f88e9a_0_6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5e07f88e9a_0_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http://www.italianrenaissance.org/masaccios-holy-trinity/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5e657bb5b9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5e657bb5b9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5ded24dbb2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5ded24dbb2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http://blog.artsome.co/decoding-symbols-in-renaissance-art/</a:t>
            </a:r>
            <a:endParaRPr/>
          </a:p>
          <a:p>
            <a:pPr marL="0" lvl="0" indent="0" algn="l" rtl="0">
              <a:spcBef>
                <a:spcPts val="0"/>
              </a:spcBef>
              <a:spcAft>
                <a:spcPts val="0"/>
              </a:spcAft>
              <a:buNone/>
            </a:pPr>
            <a:r>
              <a:rPr lang="en"/>
              <a:t>Kleiner, F. Gardner’s Art Through the Ages, p. 221.</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ded24dbb2_0_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ded24dbb2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https://www.britannica.com/topic/Chartres-Cathedral</a:t>
            </a:r>
            <a:endParaRPr/>
          </a:p>
          <a:p>
            <a:pPr marL="0" lvl="0" indent="0" algn="l" rtl="0">
              <a:spcBef>
                <a:spcPts val="0"/>
              </a:spcBef>
              <a:spcAft>
                <a:spcPts val="0"/>
              </a:spcAft>
              <a:buNone/>
            </a:pPr>
            <a:r>
              <a:rPr lang="en" u="sng">
                <a:solidFill>
                  <a:schemeClr val="hlink"/>
                </a:solidFill>
                <a:hlinkClick r:id="rId4"/>
              </a:rPr>
              <a:t>https://www.france24.com/en/20190511-france-notre-dame-fire-fast-reconstruction-law-macron-controversy-modern-architecture-mps</a:t>
            </a:r>
            <a:endParaRPr/>
          </a:p>
          <a:p>
            <a:pPr marL="0" lvl="0" indent="0" algn="l" rtl="0">
              <a:spcBef>
                <a:spcPts val="0"/>
              </a:spcBef>
              <a:spcAft>
                <a:spcPts val="0"/>
              </a:spcAft>
              <a:buNone/>
            </a:pPr>
            <a:r>
              <a:rPr lang="en" u="sng">
                <a:solidFill>
                  <a:schemeClr val="hlink"/>
                </a:solidFill>
                <a:hlinkClick r:id="rId5"/>
              </a:rPr>
              <a:t>https://www.nytimes.com/2017/09/01/arts/design/chartres-cathedral-restoration-controversial.html</a:t>
            </a:r>
            <a:endParaRPr/>
          </a:p>
          <a:p>
            <a:pPr marL="0" lvl="0" indent="0" algn="l" rtl="0">
              <a:spcBef>
                <a:spcPts val="0"/>
              </a:spcBef>
              <a:spcAft>
                <a:spcPts val="0"/>
              </a:spcAft>
              <a:buNone/>
            </a:pPr>
            <a:r>
              <a:rPr lang="en" u="sng">
                <a:solidFill>
                  <a:schemeClr val="hlink"/>
                </a:solidFill>
                <a:hlinkClick r:id="rId6"/>
              </a:rPr>
              <a:t>https://whc.unesco.org/en/list/81/</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2120b366781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2120b366781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5e07f88e9a_0_7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5e07f88e9a_0_7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https://people.com/travel/1-billion-donated-to-notre-dame-in-two-days-after-massive-fire-ravaged-paris-cathedral/</a:t>
            </a:r>
            <a:endParaRPr/>
          </a:p>
          <a:p>
            <a:pPr marL="0" lvl="0" indent="0" algn="l" rtl="0">
              <a:spcBef>
                <a:spcPts val="0"/>
              </a:spcBef>
              <a:spcAft>
                <a:spcPts val="0"/>
              </a:spcAft>
              <a:buNone/>
            </a:pPr>
            <a:r>
              <a:rPr lang="en" u="sng">
                <a:solidFill>
                  <a:schemeClr val="hlink"/>
                </a:solidFill>
                <a:hlinkClick r:id="rId4"/>
              </a:rPr>
              <a:t>https://www.washingtonpost.com/world/europe/billionaires-raced-to-pledge-money-to-rebuild-notre-dame-then-came-the-backlash/2019/04/18/7133f9a2-617c-11e9-bf24-db4b9fb62aa2_story.html</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5e07f88e9a_0_2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5e07f88e9a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https://www.architecturaldigest.com/story/proposals-redesign-notre-dame-de-paris-start-debate</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5e657bb5b9_0_1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5e657bb5b9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https://www.theartnewspaper.com/analysis/it-s-official-the-new-notre-dame-will-look-like-the-old-notre-dame</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5ded24dbb2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9" name="Google Shape;509;g5ded24dbb2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https://mashable.com/2014/06/24/weird-medieval-animals/</a:t>
            </a:r>
            <a:endParaRPr/>
          </a:p>
          <a:p>
            <a:pPr marL="0" lvl="0" indent="0" algn="l" rtl="0">
              <a:spcBef>
                <a:spcPts val="0"/>
              </a:spcBef>
              <a:spcAft>
                <a:spcPts val="0"/>
              </a:spcAft>
              <a:buNone/>
            </a:pPr>
            <a:r>
              <a:rPr lang="en" u="sng">
                <a:solidFill>
                  <a:schemeClr val="hlink"/>
                </a:solidFill>
                <a:hlinkClick r:id="rId4"/>
              </a:rPr>
              <a:t>https://sarahpeverley.com/2015/11/17/beauty-of-the-bestiaries/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5ded24dbb2_0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0" name="Google Shape;540;g5ded24dbb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http://www.medievalart.org/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120b36678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2120b366781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5e657bb5b9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1" name="Google Shape;551;g5e657bb5b9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http://www.antimafiaduemila.com/home/rassegna-stampa-sp-2087084558/114-mafia-flash/50410-lanticipazionele-memorie-di-pipino-qcosi-fabbricarono-il-falso-pentito-di-via-damelio-vincenzo-scarantinoq.html</a:t>
            </a:r>
            <a:endParaRPr/>
          </a:p>
          <a:p>
            <a:pPr marL="0" lvl="0" indent="0" algn="l" rtl="0">
              <a:spcBef>
                <a:spcPts val="0"/>
              </a:spcBef>
              <a:spcAft>
                <a:spcPts val="0"/>
              </a:spcAft>
              <a:buNone/>
            </a:pPr>
            <a:r>
              <a:rPr lang="en" u="sng">
                <a:solidFill>
                  <a:schemeClr val="hlink"/>
                </a:solidFill>
                <a:hlinkClick r:id="rId4"/>
              </a:rPr>
              <a:t>https://medium.com/epic-magazine/pipino-gentleman-thief-ede9713dafb1</a:t>
            </a:r>
            <a:endParaRPr/>
          </a:p>
          <a:p>
            <a:pPr marL="0" lvl="0" indent="0" algn="l" rtl="0">
              <a:spcBef>
                <a:spcPts val="0"/>
              </a:spcBef>
              <a:spcAft>
                <a:spcPts val="0"/>
              </a:spcAft>
              <a:buNone/>
            </a:pPr>
            <a:r>
              <a:rPr lang="en" u="sng">
                <a:solidFill>
                  <a:schemeClr val="hlink"/>
                </a:solidFill>
                <a:hlinkClick r:id="rId5"/>
              </a:rPr>
              <a:t>https://news.artnet.com/exhibitions/meet-vincenzo-pipino-venices-notorious-gentleman-art-thief-148148</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g5e39a2b31a_2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5" name="Google Shape;565;g5e39a2b31a_2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https://medium.com/epic-magazine/pipino-gentleman-thief-ede9713dafb1</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5e39a2b31a_2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3" name="Google Shape;573;g5e39a2b31a_2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https://medium.com/epic-magazine/pipino-gentleman-thief-ede9713dafb1</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5ded24dbb2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5ded24dbb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https://www.google.com/search?q=%22There+is+nothing+on+this+earth+more+to+be+prized+than+true+friendship.%22&amp;source=lnms&amp;tbm=isch&amp;sa=X&amp;ved=0ahUKEwj576uSzefjAhUhwFQKHd3EAD4Q_AUIESgB&amp;biw=1415&amp;bih=666#imgrc=DVZcjaVlUOKlXM:</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5e39a2b31a_2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5e39a2b31a_2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5e39a2b31a_2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5e39a2b31a_2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https://uark.libguides.com/c.php?g=79089&amp;p=505227</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5e07f88e9a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5e07f88e9a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http://www.visual-arts-cork.com/famous-paintings/lamentation-of-christ.htm</a:t>
            </a:r>
            <a:endParaRPr/>
          </a:p>
          <a:p>
            <a:pPr marL="0" lvl="0" indent="0" algn="l" rtl="0">
              <a:spcBef>
                <a:spcPts val="0"/>
              </a:spcBef>
              <a:spcAft>
                <a:spcPts val="0"/>
              </a:spcAft>
              <a:buNone/>
            </a:pPr>
            <a:r>
              <a:rPr lang="en" u="sng">
                <a:solidFill>
                  <a:schemeClr val="hlink"/>
                </a:solidFill>
                <a:hlinkClick r:id="rId4"/>
              </a:rPr>
              <a:t>http://www.artmuseums.com/giotto.htm#.XTvEJ5NKj_Q</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5e39a2b31a_2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5e39a2b31a_2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https://www.ub.uni-heidelberg.de/Englisch/allg/benutzung/bereiche/handschriften/codexmanesse.html</a:t>
            </a:r>
            <a:endParaRPr/>
          </a:p>
          <a:p>
            <a:pPr marL="0" lvl="0" indent="0" algn="l" rtl="0">
              <a:spcBef>
                <a:spcPts val="0"/>
              </a:spcBef>
              <a:spcAft>
                <a:spcPts val="0"/>
              </a:spcAft>
              <a:buNone/>
            </a:pPr>
            <a:r>
              <a:rPr lang="en" u="sng">
                <a:solidFill>
                  <a:schemeClr val="hlink"/>
                </a:solidFill>
                <a:hlinkClick r:id="rId4"/>
              </a:rPr>
              <a:t>https://digi.ub.uni-heidelberg.de/diglit/cpg848?&amp;ui_lang=eng</a:t>
            </a:r>
            <a:endParaRPr/>
          </a:p>
          <a:p>
            <a:pPr marL="0" lvl="0" indent="0" algn="l" rtl="0">
              <a:spcBef>
                <a:spcPts val="0"/>
              </a:spcBef>
              <a:spcAft>
                <a:spcPts val="0"/>
              </a:spcAft>
              <a:buNone/>
            </a:pPr>
            <a:r>
              <a:rPr lang="en" u="sng">
                <a:solidFill>
                  <a:schemeClr val="hlink"/>
                </a:solidFill>
                <a:hlinkClick r:id="rId5"/>
              </a:rPr>
              <a:t>https://digi.ub.uni-heidelberg.de/diglit/cpg848/0870/scroll</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5e07f88e9a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5e07f88e9a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http://www.visual-arts-cork.com/history-of-art/gothic.htm#gothic</a:t>
            </a:r>
            <a:endParaRPr/>
          </a:p>
          <a:p>
            <a:pPr marL="0" lvl="0" indent="0" algn="l" rtl="0">
              <a:spcBef>
                <a:spcPts val="0"/>
              </a:spcBef>
              <a:spcAft>
                <a:spcPts val="0"/>
              </a:spcAft>
              <a:buNone/>
            </a:pPr>
            <a:r>
              <a:rPr lang="en" u="sng">
                <a:solidFill>
                  <a:schemeClr val="hlink"/>
                </a:solidFill>
                <a:hlinkClick r:id="rId4"/>
              </a:rPr>
              <a:t>http://www.visual-arts-cork.com/history-of-art/gothic-architecture.htm</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5e07f88e9a_0_7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5e07f88e9a_0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https://vialucispress.wordpress.com/background/church-structures/elevation/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2120b36678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2120b36678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5ded24dbb2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5ded24dbb2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1">
                <a:solidFill>
                  <a:srgbClr val="707070"/>
                </a:solidFill>
                <a:latin typeface="Roboto"/>
                <a:ea typeface="Roboto"/>
                <a:cs typeface="Roboto"/>
                <a:sym typeface="Roboto"/>
              </a:rPr>
              <a:t>The Trinity</a:t>
            </a:r>
            <a:r>
              <a:rPr lang="en" sz="1200">
                <a:solidFill>
                  <a:srgbClr val="707070"/>
                </a:solidFill>
                <a:latin typeface="Roboto"/>
                <a:ea typeface="Roboto"/>
                <a:cs typeface="Roboto"/>
                <a:sym typeface="Roboto"/>
              </a:rPr>
              <a:t> is an </a:t>
            </a:r>
            <a:r>
              <a:rPr lang="en" sz="1200" u="sng">
                <a:solidFill>
                  <a:srgbClr val="33BCF2"/>
                </a:solidFill>
                <a:latin typeface="Roboto"/>
                <a:ea typeface="Roboto"/>
                <a:cs typeface="Roboto"/>
                <a:sym typeface="Roboto"/>
                <a:hlinkClick r:id="rId3">
                  <a:extLst>
                    <a:ext uri="{A12FA001-AC4F-418D-AE19-62706E023703}">
                      <ahyp:hlinkClr xmlns:ahyp="http://schemas.microsoft.com/office/drawing/2018/hyperlinkcolor" val="tx"/>
                    </a:ext>
                  </a:extLst>
                </a:hlinkClick>
              </a:rPr>
              <a:t>icon</a:t>
            </a:r>
            <a:r>
              <a:rPr lang="en" sz="1200">
                <a:solidFill>
                  <a:srgbClr val="707070"/>
                </a:solidFill>
                <a:latin typeface="Roboto"/>
                <a:ea typeface="Roboto"/>
                <a:cs typeface="Roboto"/>
                <a:sym typeface="Roboto"/>
              </a:rPr>
              <a:t> created by a brilliant Russian painter </a:t>
            </a:r>
            <a:r>
              <a:rPr lang="en" sz="1200" b="1">
                <a:solidFill>
                  <a:srgbClr val="707070"/>
                </a:solidFill>
                <a:latin typeface="Roboto"/>
                <a:ea typeface="Roboto"/>
                <a:cs typeface="Roboto"/>
                <a:sym typeface="Roboto"/>
              </a:rPr>
              <a:t>Andrei Rublev</a:t>
            </a:r>
            <a:r>
              <a:rPr lang="en" sz="1200">
                <a:solidFill>
                  <a:srgbClr val="707070"/>
                </a:solidFill>
                <a:latin typeface="Roboto"/>
                <a:ea typeface="Roboto"/>
                <a:cs typeface="Roboto"/>
                <a:sym typeface="Roboto"/>
              </a:rPr>
              <a:t> in the 15th century and one of the highest achievements of Russian art.</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Rublev was a monk in the Trinity-St. Sergius Monastery, and a devout follower of St. Sergius. He took a vow of silence and poured his passions and obsessions into his paintings.</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Trinity icon is currently held in the Tretyakov Gallery in Moscow.</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Trinity icon is also known as </a:t>
            </a:r>
            <a:r>
              <a:rPr lang="en" sz="1200" b="1">
                <a:solidFill>
                  <a:srgbClr val="707070"/>
                </a:solidFill>
                <a:latin typeface="Roboto"/>
                <a:ea typeface="Roboto"/>
                <a:cs typeface="Roboto"/>
                <a:sym typeface="Roboto"/>
              </a:rPr>
              <a:t>The Hospitality of Abraham</a:t>
            </a:r>
            <a:r>
              <a:rPr lang="en" sz="1200">
                <a:solidFill>
                  <a:srgbClr val="707070"/>
                </a:solidFill>
                <a:latin typeface="Roboto"/>
                <a:ea typeface="Roboto"/>
                <a:cs typeface="Roboto"/>
                <a:sym typeface="Roboto"/>
              </a:rPr>
              <a:t> and </a:t>
            </a:r>
            <a:r>
              <a:rPr lang="en" sz="1200" b="1">
                <a:solidFill>
                  <a:srgbClr val="707070"/>
                </a:solidFill>
                <a:latin typeface="Roboto"/>
                <a:ea typeface="Roboto"/>
                <a:cs typeface="Roboto"/>
                <a:sym typeface="Roboto"/>
              </a:rPr>
              <a:t>the icon of The Old Testament Trinity</a:t>
            </a:r>
            <a:r>
              <a:rPr lang="en" sz="1200">
                <a:solidFill>
                  <a:srgbClr val="707070"/>
                </a:solidFill>
                <a:latin typeface="Roboto"/>
                <a:ea typeface="Roboto"/>
                <a:cs typeface="Roboto"/>
                <a:sym typeface="Roboto"/>
              </a:rPr>
              <a:t>.</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prototype for this icon was the mysterious appearance of the Holy Trinity in the form of three travelers to Abraham and Sarah under the oak of Mamre.</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Abraham and his wife Sarah entertained the three angels in the shade of an oak when Abraham understood that the angels were the embodiment of God in three faces.</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Church has many different depictions of the Holy Trinity. But the icon which defines the very essence of Trinity Day is invariably this one which shows the Trinity in the form of three angels.</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Holy Trinity icon depict in the form of three angels, rather than depicting the classic Father, Son and Holy Spirit breakdown as old bearded man, Jesus and the </a:t>
            </a:r>
            <a:r>
              <a:rPr lang="en" sz="1200" u="sng">
                <a:solidFill>
                  <a:srgbClr val="33BCF2"/>
                </a:solidFill>
                <a:latin typeface="Roboto"/>
                <a:ea typeface="Roboto"/>
                <a:cs typeface="Roboto"/>
                <a:sym typeface="Roboto"/>
                <a:hlinkClick r:id="rId4">
                  <a:extLst>
                    <a:ext uri="{A12FA001-AC4F-418D-AE19-62706E023703}">
                      <ahyp:hlinkClr xmlns:ahyp="http://schemas.microsoft.com/office/drawing/2018/hyperlinkcolor" val="tx"/>
                    </a:ext>
                  </a:extLst>
                </a:hlinkClick>
              </a:rPr>
              <a:t>dove</a:t>
            </a:r>
            <a:r>
              <a:rPr lang="en" sz="1200">
                <a:solidFill>
                  <a:srgbClr val="707070"/>
                </a:solidFill>
                <a:latin typeface="Roboto"/>
                <a:ea typeface="Roboto"/>
                <a:cs typeface="Roboto"/>
                <a:sym typeface="Roboto"/>
              </a:rPr>
              <a:t>.</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Besides this figurative personification there is a complex theology that renders the Trinity in a rare iconography seen superlatively in Andrei Rublev’s icon Trinity.</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This icon most fully expresses the dogma of the Holy Trinity: the three angels are depicted in equal dignity, symbolizing the Trinity and equality of all three Persons.</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Angels are depicted as seated around an altar in the center of which there is a chalice of the Eucharist with the head of a sacrificial calf which symbolises the lamb of the New Testament, i.e., Christ.</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first angel is the first person of the Trinity – God the Father; the second, middle angel is God the Son; the third angel is God the Holy Spirit.</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The left and center angels bless the chalice. God the Father blesses God the Son for death on the cross in the name of love for people. God the Holy Spirit (the right angel) is present here to provide comfort, confirming the high logic of sacrificial, all-forgiving love.</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At the times of Andrei Rublev the Holy Trinity was the embodiment of spiritual unity, peace, harmony, mutual love and humility.</a:t>
            </a:r>
            <a:endParaRPr sz="1200">
              <a:solidFill>
                <a:srgbClr val="707070"/>
              </a:solidFill>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en" sz="1200">
                <a:solidFill>
                  <a:srgbClr val="707070"/>
                </a:solidFill>
                <a:latin typeface="Roboto"/>
                <a:ea typeface="Roboto"/>
                <a:cs typeface="Roboto"/>
                <a:sym typeface="Roboto"/>
              </a:rPr>
              <a:t>This icon is a masterpiece of ancient Russian iconography, and it is not surprising that the Church established it as the model for depicting the Trinity.</a:t>
            </a:r>
            <a:endParaRPr sz="1400">
              <a:solidFill>
                <a:schemeClr val="dk1"/>
              </a:solidFill>
            </a:endParaRPr>
          </a:p>
          <a:p>
            <a:pPr marL="0" lvl="0" indent="0" algn="l" rtl="0">
              <a:spcBef>
                <a:spcPts val="150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31.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45.png"/><Relationship Id="rId11" Type="http://schemas.openxmlformats.org/officeDocument/2006/relationships/image" Target="../media/image33.jp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8.jpg"/></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8.jpg"/><Relationship Id="rId4" Type="http://schemas.openxmlformats.org/officeDocument/2006/relationships/image" Target="../media/image51.png"/><Relationship Id="rId9"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hyperlink" Target="https://www.theartnewspaper.com/cathedral-of-notre-dame" TargetMode="Externa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8.jpg"/><Relationship Id="rId9" Type="http://schemas.openxmlformats.org/officeDocument/2006/relationships/image" Target="../media/image64.png"/></Relationships>
</file>

<file path=ppt/slides/_rels/slide1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8.png"/><Relationship Id="rId7" Type="http://schemas.openxmlformats.org/officeDocument/2006/relationships/hyperlink" Target="http://www.medievalart.org/gesta" TargetMode="External"/><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hyperlink" Target="http://www.medievalart.org/" TargetMode="External"/><Relationship Id="rId5" Type="http://schemas.openxmlformats.org/officeDocument/2006/relationships/image" Target="../media/image8.jpg"/><Relationship Id="rId4" Type="http://schemas.openxmlformats.org/officeDocument/2006/relationships/image" Target="../media/image69.png"/><Relationship Id="rId9"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2.png"/><Relationship Id="rId7" Type="http://schemas.openxmlformats.org/officeDocument/2006/relationships/image" Target="../media/image75.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74.png"/><Relationship Id="rId5" Type="http://schemas.openxmlformats.org/officeDocument/2006/relationships/hyperlink" Target="https://news.artnet.com/about/sarah-cascone-25" TargetMode="External"/><Relationship Id="rId10" Type="http://schemas.openxmlformats.org/officeDocument/2006/relationships/image" Target="../media/image9.jpg"/><Relationship Id="rId4" Type="http://schemas.openxmlformats.org/officeDocument/2006/relationships/image" Target="../media/image73.png"/><Relationship Id="rId9" Type="http://schemas.openxmlformats.org/officeDocument/2006/relationships/image" Target="../media/image8.jpg"/></Relationships>
</file>

<file path=ppt/slides/_rels/slide2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79.png"/><Relationship Id="rId4" Type="http://schemas.openxmlformats.org/officeDocument/2006/relationships/image" Target="../media/image78.png"/></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81.png"/><Relationship Id="rId4" Type="http://schemas.openxmlformats.org/officeDocument/2006/relationships/image" Target="../media/image80.png"/></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82.png"/><Relationship Id="rId4" Type="http://schemas.openxmlformats.org/officeDocument/2006/relationships/image" Target="../media/image8.jpg"/></Relationships>
</file>

<file path=ppt/slides/_rels/slide2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8.jpg"/><Relationship Id="rId7"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xml.rels><?xml version="1.0" encoding="UTF-8" standalone="yes"?>
<Relationships xmlns="http://schemas.openxmlformats.org/package/2006/relationships"><Relationship Id="rId8" Type="http://schemas.openxmlformats.org/officeDocument/2006/relationships/hyperlink" Target="http://www.themorgan.org/collections/default.asp" TargetMode="External"/><Relationship Id="rId13" Type="http://schemas.openxmlformats.org/officeDocument/2006/relationships/image" Target="../media/image5.png"/><Relationship Id="rId3" Type="http://schemas.openxmlformats.org/officeDocument/2006/relationships/image" Target="../media/image3.jpg"/><Relationship Id="rId7" Type="http://schemas.openxmlformats.org/officeDocument/2006/relationships/hyperlink" Target="http://www.bl.uk/manuscripts/" TargetMode="External"/><Relationship Id="rId12" Type="http://schemas.openxmlformats.org/officeDocument/2006/relationships/image" Target="../media/image4.png"/><Relationship Id="rId2" Type="http://schemas.openxmlformats.org/officeDocument/2006/relationships/notesSlide" Target="../notesSlides/notesSlide3.xml"/><Relationship Id="rId16" Type="http://schemas.openxmlformats.org/officeDocument/2006/relationships/image" Target="../media/image8.jpg"/><Relationship Id="rId1" Type="http://schemas.openxmlformats.org/officeDocument/2006/relationships/slideLayout" Target="../slideLayouts/slideLayout11.xml"/><Relationship Id="rId6" Type="http://schemas.openxmlformats.org/officeDocument/2006/relationships/hyperlink" Target="http://www.artic.edu/aic/collections/armor" TargetMode="External"/><Relationship Id="rId11" Type="http://schemas.openxmlformats.org/officeDocument/2006/relationships/hyperlink" Target="http://www.clevelandart.org/collections/collection%20online.aspx?type=refresh&amp;searchoption=1&amp;csearch=Department:Medieval%20Art" TargetMode="External"/><Relationship Id="rId5" Type="http://schemas.openxmlformats.org/officeDocument/2006/relationships/hyperlink" Target="http://www.nationalgallery.org.uk/paintings/explore-the-paintings/browse-by-century/" TargetMode="External"/><Relationship Id="rId15" Type="http://schemas.openxmlformats.org/officeDocument/2006/relationships/image" Target="../media/image7.png"/><Relationship Id="rId10" Type="http://schemas.openxmlformats.org/officeDocument/2006/relationships/hyperlink" Target="http://www.vam.ac.uk/page/m/medieval/" TargetMode="External"/><Relationship Id="rId4" Type="http://schemas.openxmlformats.org/officeDocument/2006/relationships/hyperlink" Target="http://www.louvre.fr/en" TargetMode="External"/><Relationship Id="rId9" Type="http://schemas.openxmlformats.org/officeDocument/2006/relationships/hyperlink" Target="http://www.bnf.fr/en/collections_and_services/liv_bib_eng/s.illuminated_and_painted_manuscripts.html?first_Art=non" TargetMode="Externa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8.jp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8.jp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hyperlink" Target="http://www.visual-arts-cork.com/biblical-art.htm" TargetMode="External"/><Relationship Id="rId13" Type="http://schemas.openxmlformats.org/officeDocument/2006/relationships/image" Target="../media/image22.png"/><Relationship Id="rId18" Type="http://schemas.openxmlformats.org/officeDocument/2006/relationships/image" Target="../media/image8.jpg"/><Relationship Id="rId3" Type="http://schemas.openxmlformats.org/officeDocument/2006/relationships/image" Target="../media/image18.png"/><Relationship Id="rId7" Type="http://schemas.openxmlformats.org/officeDocument/2006/relationships/hyperlink" Target="http://www.visual-arts-cork.com/stained-glass-art.htm" TargetMode="External"/><Relationship Id="rId12" Type="http://schemas.openxmlformats.org/officeDocument/2006/relationships/image" Target="../media/image21.png"/><Relationship Id="rId17" Type="http://schemas.openxmlformats.org/officeDocument/2006/relationships/hyperlink" Target="http://www.visual-arts-cork.com/architecture/sainte-chapelle.htm" TargetMode="External"/><Relationship Id="rId2" Type="http://schemas.openxmlformats.org/officeDocument/2006/relationships/notesSlide" Target="../notesSlides/notesSlide6.xml"/><Relationship Id="rId16" Type="http://schemas.openxmlformats.org/officeDocument/2006/relationships/hyperlink" Target="http://www.visual-arts-cork.com/architecture/notre-dame-paris.htm" TargetMode="External"/><Relationship Id="rId1" Type="http://schemas.openxmlformats.org/officeDocument/2006/relationships/slideLayout" Target="../slideLayouts/slideLayout1.xml"/><Relationship Id="rId6" Type="http://schemas.openxmlformats.org/officeDocument/2006/relationships/hyperlink" Target="http://www.visual-arts-cork.com/christian-art.htm" TargetMode="External"/><Relationship Id="rId11" Type="http://schemas.openxmlformats.org/officeDocument/2006/relationships/image" Target="../media/image20.png"/><Relationship Id="rId5" Type="http://schemas.openxmlformats.org/officeDocument/2006/relationships/hyperlink" Target="http://www.visual-arts-cork.com/history-of-art/early-renaissance.htm" TargetMode="External"/><Relationship Id="rId15" Type="http://schemas.openxmlformats.org/officeDocument/2006/relationships/hyperlink" Target="http://www.visual-arts-cork.com/architecture/chartres-cathedral.htm" TargetMode="External"/><Relationship Id="rId10" Type="http://schemas.openxmlformats.org/officeDocument/2006/relationships/image" Target="../media/image19.png"/><Relationship Id="rId4" Type="http://schemas.openxmlformats.org/officeDocument/2006/relationships/hyperlink" Target="http://www.visual-arts-cork.com/history-of-art/romanesque-art.htm" TargetMode="External"/><Relationship Id="rId9" Type="http://schemas.openxmlformats.org/officeDocument/2006/relationships/hyperlink" Target="http://www.visual-arts-cork.com/mosaic-art.htm" TargetMode="External"/><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9.jp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8.jp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hyperlink" Target="http://justfunfacts.com/interesting-facts-about-icons/" TargetMode="Externa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4</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2" name="Picture 1">
            <a:extLst>
              <a:ext uri="{FF2B5EF4-FFF2-40B4-BE49-F238E27FC236}">
                <a16:creationId xmlns:a16="http://schemas.microsoft.com/office/drawing/2014/main" id="{5834CE11-CC8B-D096-0958-E014D8C3CC4A}"/>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6"/>
          <p:cNvSpPr/>
          <p:nvPr/>
        </p:nvSpPr>
        <p:spPr>
          <a:xfrm>
            <a:off x="6996250" y="3988688"/>
            <a:ext cx="363400" cy="997000"/>
          </a:xfrm>
          <a:custGeom>
            <a:avLst/>
            <a:gdLst/>
            <a:ahLst/>
            <a:cxnLst/>
            <a:rect l="l" t="t" r="r" b="b"/>
            <a:pathLst>
              <a:path w="14536" h="39880" extrusionOk="0">
                <a:moveTo>
                  <a:pt x="0" y="0"/>
                </a:moveTo>
                <a:lnTo>
                  <a:pt x="0" y="39880"/>
                </a:lnTo>
                <a:lnTo>
                  <a:pt x="14536" y="19381"/>
                </a:lnTo>
                <a:close/>
              </a:path>
            </a:pathLst>
          </a:custGeom>
          <a:solidFill>
            <a:srgbClr val="E6B8AF"/>
          </a:solidFill>
          <a:ln>
            <a:noFill/>
          </a:ln>
        </p:spPr>
        <p:txBody>
          <a:bodyPr/>
          <a:lstStyle/>
          <a:p>
            <a:endParaRPr lang="en-US"/>
          </a:p>
        </p:txBody>
      </p:sp>
      <p:pic>
        <p:nvPicPr>
          <p:cNvPr id="411" name="Google Shape;411;p46"/>
          <p:cNvPicPr preferRelativeResize="0"/>
          <p:nvPr/>
        </p:nvPicPr>
        <p:blipFill>
          <a:blip r:embed="rId3">
            <a:alphaModFix/>
          </a:blip>
          <a:stretch>
            <a:fillRect/>
          </a:stretch>
        </p:blipFill>
        <p:spPr>
          <a:xfrm>
            <a:off x="4716375" y="138413"/>
            <a:ext cx="2208822" cy="4838700"/>
          </a:xfrm>
          <a:prstGeom prst="rect">
            <a:avLst/>
          </a:prstGeom>
          <a:noFill/>
          <a:ln>
            <a:noFill/>
          </a:ln>
        </p:spPr>
      </p:pic>
      <p:sp>
        <p:nvSpPr>
          <p:cNvPr id="412" name="Google Shape;412;p46"/>
          <p:cNvSpPr txBox="1"/>
          <p:nvPr/>
        </p:nvSpPr>
        <p:spPr>
          <a:xfrm>
            <a:off x="1877900" y="4572125"/>
            <a:ext cx="2802300" cy="410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i="1">
                <a:highlight>
                  <a:srgbClr val="FFFFFF"/>
                </a:highlight>
              </a:rPr>
              <a:t>Masaccio, Holy Trinity, 1427, fresco </a:t>
            </a:r>
            <a:r>
              <a:rPr lang="en" sz="900">
                <a:highlight>
                  <a:srgbClr val="FFFFFF"/>
                </a:highlight>
              </a:rPr>
              <a:t>church of Santa Maria Novella in Florence</a:t>
            </a:r>
            <a:r>
              <a:rPr lang="en" sz="900" i="1">
                <a:highlight>
                  <a:srgbClr val="FFFFFF"/>
                </a:highlight>
              </a:rPr>
              <a:t>, 667 x 317 cm</a:t>
            </a:r>
            <a:endParaRPr sz="900"/>
          </a:p>
        </p:txBody>
      </p:sp>
      <p:sp>
        <p:nvSpPr>
          <p:cNvPr id="413" name="Google Shape;413;p46"/>
          <p:cNvSpPr txBox="1"/>
          <p:nvPr/>
        </p:nvSpPr>
        <p:spPr>
          <a:xfrm>
            <a:off x="-2275825" y="830650"/>
            <a:ext cx="438000" cy="33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4" name="Google Shape;414;p46"/>
          <p:cNvSpPr txBox="1"/>
          <p:nvPr/>
        </p:nvSpPr>
        <p:spPr>
          <a:xfrm>
            <a:off x="234600" y="1701420"/>
            <a:ext cx="4263300" cy="28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t>1-Point Perspective</a:t>
            </a:r>
            <a:endParaRPr sz="1000" b="1"/>
          </a:p>
          <a:p>
            <a:pPr marL="0" lvl="0" indent="0" algn="l" rtl="0">
              <a:lnSpc>
                <a:spcPct val="100000"/>
              </a:lnSpc>
              <a:spcBef>
                <a:spcPts val="0"/>
              </a:spcBef>
              <a:spcAft>
                <a:spcPts val="0"/>
              </a:spcAft>
              <a:buNone/>
            </a:pPr>
            <a:r>
              <a:rPr lang="en" sz="1000">
                <a:highlight>
                  <a:srgbClr val="FFFFFF"/>
                </a:highlight>
              </a:rPr>
              <a:t>This is one of the best examples of the early Renaissance scientific approach to creating the convincing illusion of space within a painting. The application of 1-point perspective is emphasized with the coffered ceiling.</a:t>
            </a:r>
            <a:endParaRPr sz="1000">
              <a:highlight>
                <a:srgbClr val="FFFFFF"/>
              </a:highlight>
            </a:endParaRPr>
          </a:p>
          <a:p>
            <a:pPr marL="0" lvl="0" indent="0" algn="l" rtl="0">
              <a:lnSpc>
                <a:spcPct val="100000"/>
              </a:lnSpc>
              <a:spcBef>
                <a:spcPts val="0"/>
              </a:spcBef>
              <a:spcAft>
                <a:spcPts val="0"/>
              </a:spcAft>
              <a:buNone/>
            </a:pPr>
            <a:endParaRPr sz="1000">
              <a:highlight>
                <a:srgbClr val="FFFFFF"/>
              </a:highlight>
            </a:endParaRPr>
          </a:p>
          <a:p>
            <a:pPr marL="0" lvl="0" indent="0" algn="l" rtl="0">
              <a:lnSpc>
                <a:spcPct val="100000"/>
              </a:lnSpc>
              <a:spcBef>
                <a:spcPts val="0"/>
              </a:spcBef>
              <a:spcAft>
                <a:spcPts val="0"/>
              </a:spcAft>
              <a:buNone/>
            </a:pPr>
            <a:r>
              <a:rPr lang="en" sz="1000" b="1"/>
              <a:t>Holy Trinity</a:t>
            </a:r>
            <a:endParaRPr sz="1000" b="1"/>
          </a:p>
          <a:p>
            <a:pPr marL="0" lvl="0" indent="0" algn="l" rtl="0">
              <a:lnSpc>
                <a:spcPct val="100000"/>
              </a:lnSpc>
              <a:spcBef>
                <a:spcPts val="0"/>
              </a:spcBef>
              <a:spcAft>
                <a:spcPts val="0"/>
              </a:spcAft>
              <a:buNone/>
            </a:pPr>
            <a:r>
              <a:rPr lang="en" sz="1000"/>
              <a:t>This implied the trinity of Father, Son and the Holy Spirit. The triangle thus became the stable shape for Trinity. </a:t>
            </a:r>
            <a:r>
              <a:rPr lang="en" sz="1000" i="1"/>
              <a:t>The dispute on the Holy Sacrament </a:t>
            </a:r>
            <a:r>
              <a:rPr lang="en" sz="1000"/>
              <a:t>by Raphael shows holy trinity as well as the </a:t>
            </a:r>
            <a:r>
              <a:rPr lang="en" sz="1000" i="1"/>
              <a:t>Holy Trinity</a:t>
            </a:r>
            <a:r>
              <a:rPr lang="en" sz="1000"/>
              <a:t> by Masaccio. </a:t>
            </a:r>
            <a:r>
              <a:rPr lang="en" sz="1000" i="1"/>
              <a:t>The Last Supper</a:t>
            </a:r>
            <a:r>
              <a:rPr lang="en" sz="1000"/>
              <a:t> by Leonardo Da Vinci is largely based on holy trinity, whether it is in defining the proportion of the table, or people sitting in groups of three, the three doors in the background, or the proportions of walls and windows, everything is in the proportion of three.</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000" b="1"/>
              <a:t>What significance does the bottom portion of the painting hold? What message was Masaccio conveying?</a:t>
            </a:r>
            <a:endParaRPr sz="1000" b="1"/>
          </a:p>
          <a:p>
            <a:pPr marL="0" lvl="0" indent="0" algn="l" rtl="0">
              <a:lnSpc>
                <a:spcPct val="100000"/>
              </a:lnSpc>
              <a:spcBef>
                <a:spcPts val="0"/>
              </a:spcBef>
              <a:spcAft>
                <a:spcPts val="0"/>
              </a:spcAft>
              <a:buNone/>
            </a:pPr>
            <a:endParaRPr sz="1000"/>
          </a:p>
        </p:txBody>
      </p:sp>
      <p:sp>
        <p:nvSpPr>
          <p:cNvPr id="415" name="Google Shape;415;p46"/>
          <p:cNvSpPr txBox="1"/>
          <p:nvPr/>
        </p:nvSpPr>
        <p:spPr>
          <a:xfrm>
            <a:off x="234600" y="1336102"/>
            <a:ext cx="2208900" cy="12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Decoding Masaccio</a:t>
            </a:r>
            <a:endParaRPr b="1"/>
          </a:p>
        </p:txBody>
      </p:sp>
      <p:sp>
        <p:nvSpPr>
          <p:cNvPr id="416" name="Google Shape;416;p46"/>
          <p:cNvSpPr txBox="1"/>
          <p:nvPr/>
        </p:nvSpPr>
        <p:spPr>
          <a:xfrm>
            <a:off x="7143675" y="3896100"/>
            <a:ext cx="1658700" cy="81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This part of was covered up for many years and was recently discovered. Translated: </a:t>
            </a:r>
            <a:r>
              <a:rPr lang="en" sz="1000">
                <a:highlight>
                  <a:srgbClr val="FFFFFF"/>
                </a:highlight>
              </a:rPr>
              <a:t>“What you are I once was; what I am, you will be”.</a:t>
            </a:r>
            <a:endParaRPr sz="1000"/>
          </a:p>
        </p:txBody>
      </p:sp>
      <p:sp>
        <p:nvSpPr>
          <p:cNvPr id="417" name="Google Shape;417;p46"/>
          <p:cNvSpPr/>
          <p:nvPr/>
        </p:nvSpPr>
        <p:spPr>
          <a:xfrm>
            <a:off x="6996250" y="2874187"/>
            <a:ext cx="363400" cy="892315"/>
          </a:xfrm>
          <a:custGeom>
            <a:avLst/>
            <a:gdLst/>
            <a:ahLst/>
            <a:cxnLst/>
            <a:rect l="l" t="t" r="r" b="b"/>
            <a:pathLst>
              <a:path w="14536" h="39880" extrusionOk="0">
                <a:moveTo>
                  <a:pt x="0" y="0"/>
                </a:moveTo>
                <a:lnTo>
                  <a:pt x="0" y="39880"/>
                </a:lnTo>
                <a:lnTo>
                  <a:pt x="14536" y="19381"/>
                </a:lnTo>
                <a:close/>
              </a:path>
            </a:pathLst>
          </a:custGeom>
          <a:solidFill>
            <a:srgbClr val="E6B8AF"/>
          </a:solidFill>
          <a:ln>
            <a:noFill/>
          </a:ln>
        </p:spPr>
        <p:txBody>
          <a:bodyPr/>
          <a:lstStyle/>
          <a:p>
            <a:endParaRPr lang="en-US"/>
          </a:p>
        </p:txBody>
      </p:sp>
      <p:sp>
        <p:nvSpPr>
          <p:cNvPr id="418" name="Google Shape;418;p46"/>
          <p:cNvSpPr txBox="1"/>
          <p:nvPr/>
        </p:nvSpPr>
        <p:spPr>
          <a:xfrm>
            <a:off x="7144025" y="2904350"/>
            <a:ext cx="1802100" cy="74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Patrons - people who hired the artist and paid for the painting. On viewer’s level looking into the event, not with the event.</a:t>
            </a:r>
            <a:endParaRPr sz="1000"/>
          </a:p>
        </p:txBody>
      </p:sp>
      <p:sp>
        <p:nvSpPr>
          <p:cNvPr id="419" name="Google Shape;419;p46"/>
          <p:cNvSpPr/>
          <p:nvPr/>
        </p:nvSpPr>
        <p:spPr>
          <a:xfrm>
            <a:off x="6996250" y="427813"/>
            <a:ext cx="363400" cy="997000"/>
          </a:xfrm>
          <a:custGeom>
            <a:avLst/>
            <a:gdLst/>
            <a:ahLst/>
            <a:cxnLst/>
            <a:rect l="l" t="t" r="r" b="b"/>
            <a:pathLst>
              <a:path w="14536" h="39880" extrusionOk="0">
                <a:moveTo>
                  <a:pt x="0" y="0"/>
                </a:moveTo>
                <a:lnTo>
                  <a:pt x="0" y="39880"/>
                </a:lnTo>
                <a:lnTo>
                  <a:pt x="14536" y="19381"/>
                </a:lnTo>
                <a:close/>
              </a:path>
            </a:pathLst>
          </a:custGeom>
          <a:solidFill>
            <a:srgbClr val="E6B8AF"/>
          </a:solidFill>
          <a:ln>
            <a:noFill/>
          </a:ln>
        </p:spPr>
        <p:txBody>
          <a:bodyPr/>
          <a:lstStyle/>
          <a:p>
            <a:endParaRPr lang="en-US"/>
          </a:p>
        </p:txBody>
      </p:sp>
      <p:sp>
        <p:nvSpPr>
          <p:cNvPr id="420" name="Google Shape;420;p46"/>
          <p:cNvSpPr/>
          <p:nvPr/>
        </p:nvSpPr>
        <p:spPr>
          <a:xfrm>
            <a:off x="6996250" y="1351188"/>
            <a:ext cx="363400" cy="997000"/>
          </a:xfrm>
          <a:custGeom>
            <a:avLst/>
            <a:gdLst/>
            <a:ahLst/>
            <a:cxnLst/>
            <a:rect l="l" t="t" r="r" b="b"/>
            <a:pathLst>
              <a:path w="14536" h="39880" extrusionOk="0">
                <a:moveTo>
                  <a:pt x="0" y="0"/>
                </a:moveTo>
                <a:lnTo>
                  <a:pt x="0" y="39880"/>
                </a:lnTo>
                <a:lnTo>
                  <a:pt x="14536" y="19381"/>
                </a:lnTo>
                <a:close/>
              </a:path>
            </a:pathLst>
          </a:custGeom>
          <a:solidFill>
            <a:srgbClr val="E6B8AF"/>
          </a:solidFill>
          <a:ln>
            <a:noFill/>
          </a:ln>
        </p:spPr>
        <p:txBody>
          <a:bodyPr/>
          <a:lstStyle/>
          <a:p>
            <a:endParaRPr lang="en-US"/>
          </a:p>
        </p:txBody>
      </p:sp>
      <p:sp>
        <p:nvSpPr>
          <p:cNvPr id="421" name="Google Shape;421;p46"/>
          <p:cNvSpPr/>
          <p:nvPr/>
        </p:nvSpPr>
        <p:spPr>
          <a:xfrm>
            <a:off x="6996250" y="2208266"/>
            <a:ext cx="363400" cy="1245153"/>
          </a:xfrm>
          <a:custGeom>
            <a:avLst/>
            <a:gdLst/>
            <a:ahLst/>
            <a:cxnLst/>
            <a:rect l="l" t="t" r="r" b="b"/>
            <a:pathLst>
              <a:path w="14536" h="39880" extrusionOk="0">
                <a:moveTo>
                  <a:pt x="0" y="0"/>
                </a:moveTo>
                <a:lnTo>
                  <a:pt x="0" y="39880"/>
                </a:lnTo>
                <a:lnTo>
                  <a:pt x="14536" y="19381"/>
                </a:lnTo>
                <a:close/>
              </a:path>
            </a:pathLst>
          </a:custGeom>
          <a:solidFill>
            <a:srgbClr val="D0E0E3"/>
          </a:solidFill>
          <a:ln>
            <a:noFill/>
          </a:ln>
        </p:spPr>
        <p:txBody>
          <a:bodyPr/>
          <a:lstStyle/>
          <a:p>
            <a:endParaRPr lang="en-US"/>
          </a:p>
        </p:txBody>
      </p:sp>
      <p:sp>
        <p:nvSpPr>
          <p:cNvPr id="422" name="Google Shape;422;p46"/>
          <p:cNvSpPr txBox="1"/>
          <p:nvPr/>
        </p:nvSpPr>
        <p:spPr>
          <a:xfrm>
            <a:off x="7144025" y="2628763"/>
            <a:ext cx="1658700" cy="33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Mary &amp; St. John</a:t>
            </a:r>
            <a:endParaRPr sz="1000"/>
          </a:p>
        </p:txBody>
      </p:sp>
      <p:sp>
        <p:nvSpPr>
          <p:cNvPr id="423" name="Google Shape;423;p46"/>
          <p:cNvSpPr txBox="1"/>
          <p:nvPr/>
        </p:nvSpPr>
        <p:spPr>
          <a:xfrm>
            <a:off x="7144025" y="1419700"/>
            <a:ext cx="1884600" cy="10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Trinity - Father, Son and the Holy Spirit. Look closely for dove that represents the Holy Spirit, not a collar on the Father.</a:t>
            </a:r>
            <a:endParaRPr sz="1000"/>
          </a:p>
        </p:txBody>
      </p:sp>
      <p:sp>
        <p:nvSpPr>
          <p:cNvPr id="424" name="Google Shape;424;p46"/>
          <p:cNvSpPr txBox="1"/>
          <p:nvPr/>
        </p:nvSpPr>
        <p:spPr>
          <a:xfrm>
            <a:off x="7144025" y="607575"/>
            <a:ext cx="1740000" cy="6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Fresco</a:t>
            </a:r>
            <a:endParaRPr sz="1000"/>
          </a:p>
          <a:p>
            <a:pPr marL="0" lvl="0" indent="0" algn="l" rtl="0">
              <a:spcBef>
                <a:spcPts val="0"/>
              </a:spcBef>
              <a:spcAft>
                <a:spcPts val="0"/>
              </a:spcAft>
              <a:buNone/>
            </a:pPr>
            <a:r>
              <a:rPr lang="en" sz="1000"/>
              <a:t>1-Pt. Perspective (aligns above and below)</a:t>
            </a:r>
            <a:endParaRPr sz="1000"/>
          </a:p>
        </p:txBody>
      </p:sp>
      <p:pic>
        <p:nvPicPr>
          <p:cNvPr id="425" name="Google Shape;425;p46"/>
          <p:cNvPicPr preferRelativeResize="0"/>
          <p:nvPr/>
        </p:nvPicPr>
        <p:blipFill rotWithShape="1">
          <a:blip r:embed="rId4">
            <a:alphaModFix/>
          </a:blip>
          <a:srcRect l="4510" t="16822" r="62322" b="77167"/>
          <a:stretch/>
        </p:blipFill>
        <p:spPr>
          <a:xfrm>
            <a:off x="189675" y="210155"/>
            <a:ext cx="4382326" cy="613651"/>
          </a:xfrm>
          <a:prstGeom prst="rect">
            <a:avLst/>
          </a:prstGeom>
          <a:noFill/>
          <a:ln>
            <a:noFill/>
          </a:ln>
        </p:spPr>
      </p:pic>
      <p:pic>
        <p:nvPicPr>
          <p:cNvPr id="426" name="Google Shape;426;p46"/>
          <p:cNvPicPr preferRelativeResize="0"/>
          <p:nvPr/>
        </p:nvPicPr>
        <p:blipFill rotWithShape="1">
          <a:blip r:embed="rId5">
            <a:alphaModFix/>
          </a:blip>
          <a:srcRect l="4444" t="15178" r="69909" b="75059"/>
          <a:stretch/>
        </p:blipFill>
        <p:spPr>
          <a:xfrm>
            <a:off x="2224199" y="830650"/>
            <a:ext cx="2347802" cy="6905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Google Shape;431;p47"/>
          <p:cNvPicPr preferRelativeResize="0"/>
          <p:nvPr/>
        </p:nvPicPr>
        <p:blipFill rotWithShape="1">
          <a:blip r:embed="rId3">
            <a:alphaModFix/>
          </a:blip>
          <a:srcRect l="42832" t="43601" r="18951" b="45551"/>
          <a:stretch/>
        </p:blipFill>
        <p:spPr>
          <a:xfrm>
            <a:off x="0" y="812125"/>
            <a:ext cx="3156302" cy="692191"/>
          </a:xfrm>
          <a:prstGeom prst="rect">
            <a:avLst/>
          </a:prstGeom>
          <a:noFill/>
          <a:ln>
            <a:noFill/>
          </a:ln>
        </p:spPr>
      </p:pic>
      <p:pic>
        <p:nvPicPr>
          <p:cNvPr id="432" name="Google Shape;432;p47"/>
          <p:cNvPicPr preferRelativeResize="0"/>
          <p:nvPr/>
        </p:nvPicPr>
        <p:blipFill>
          <a:blip r:embed="rId4">
            <a:alphaModFix/>
          </a:blip>
          <a:stretch>
            <a:fillRect/>
          </a:stretch>
        </p:blipFill>
        <p:spPr>
          <a:xfrm>
            <a:off x="6438900" y="152413"/>
            <a:ext cx="2208822" cy="4838700"/>
          </a:xfrm>
          <a:prstGeom prst="rect">
            <a:avLst/>
          </a:prstGeom>
          <a:noFill/>
          <a:ln>
            <a:noFill/>
          </a:ln>
        </p:spPr>
      </p:pic>
      <p:pic>
        <p:nvPicPr>
          <p:cNvPr id="433" name="Google Shape;433;p47"/>
          <p:cNvPicPr preferRelativeResize="0"/>
          <p:nvPr/>
        </p:nvPicPr>
        <p:blipFill>
          <a:blip r:embed="rId5">
            <a:alphaModFix/>
          </a:blip>
          <a:stretch>
            <a:fillRect/>
          </a:stretch>
        </p:blipFill>
        <p:spPr>
          <a:xfrm>
            <a:off x="3091975" y="862888"/>
            <a:ext cx="3156425" cy="3890286"/>
          </a:xfrm>
          <a:prstGeom prst="rect">
            <a:avLst/>
          </a:prstGeom>
          <a:noFill/>
          <a:ln>
            <a:noFill/>
          </a:ln>
        </p:spPr>
      </p:pic>
      <p:sp>
        <p:nvSpPr>
          <p:cNvPr id="434" name="Google Shape;434;p47"/>
          <p:cNvSpPr txBox="1"/>
          <p:nvPr/>
        </p:nvSpPr>
        <p:spPr>
          <a:xfrm>
            <a:off x="122500" y="1552800"/>
            <a:ext cx="2778900" cy="320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Now that you know a bit about these paintings, record the Similarities and Differences between them.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Which do you prefer and why?</a:t>
            </a:r>
            <a:endParaRPr/>
          </a:p>
        </p:txBody>
      </p:sp>
      <p:sp>
        <p:nvSpPr>
          <p:cNvPr id="435" name="Google Shape;435;p47"/>
          <p:cNvSpPr txBox="1"/>
          <p:nvPr/>
        </p:nvSpPr>
        <p:spPr>
          <a:xfrm>
            <a:off x="3015775" y="4753175"/>
            <a:ext cx="3156300" cy="48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rPr>
              <a:t>ANDREI RUBLEV, </a:t>
            </a:r>
            <a:r>
              <a:rPr lang="en" sz="900" i="1"/>
              <a:t>The Trinity</a:t>
            </a:r>
            <a:r>
              <a:rPr lang="en" sz="900"/>
              <a:t>, </a:t>
            </a:r>
            <a:r>
              <a:rPr lang="en" sz="900">
                <a:solidFill>
                  <a:schemeClr val="dk1"/>
                </a:solidFill>
              </a:rPr>
              <a:t>15th Century, Russia</a:t>
            </a:r>
            <a:endParaRPr sz="900"/>
          </a:p>
        </p:txBody>
      </p:sp>
      <p:sp>
        <p:nvSpPr>
          <p:cNvPr id="436" name="Google Shape;436;p47"/>
          <p:cNvSpPr txBox="1"/>
          <p:nvPr/>
        </p:nvSpPr>
        <p:spPr>
          <a:xfrm rot="-5400000">
            <a:off x="7182900" y="3066900"/>
            <a:ext cx="3438300" cy="41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highlight>
                  <a:srgbClr val="FFFFFF"/>
                </a:highlight>
              </a:rPr>
              <a:t>Masaccio, Holy Trinity, 1427,</a:t>
            </a:r>
            <a:r>
              <a:rPr lang="en" sz="1000">
                <a:highlight>
                  <a:srgbClr val="FFFFFF"/>
                </a:highlight>
              </a:rPr>
              <a:t> Florence</a:t>
            </a:r>
            <a:r>
              <a:rPr lang="en" sz="1000" i="1">
                <a:highlight>
                  <a:srgbClr val="FFFFFF"/>
                </a:highlight>
              </a:rPr>
              <a:t>, </a:t>
            </a:r>
            <a:r>
              <a:rPr lang="en" sz="1000">
                <a:highlight>
                  <a:srgbClr val="FFFFFF"/>
                </a:highlight>
              </a:rPr>
              <a:t>Italy.</a:t>
            </a:r>
            <a:endParaRPr sz="1000"/>
          </a:p>
        </p:txBody>
      </p:sp>
      <p:pic>
        <p:nvPicPr>
          <p:cNvPr id="437" name="Google Shape;437;p47"/>
          <p:cNvPicPr preferRelativeResize="0"/>
          <p:nvPr/>
        </p:nvPicPr>
        <p:blipFill rotWithShape="1">
          <a:blip r:embed="rId6">
            <a:alphaModFix/>
          </a:blip>
          <a:srcRect l="4510" t="27568" r="62322" b="66421"/>
          <a:stretch/>
        </p:blipFill>
        <p:spPr>
          <a:xfrm>
            <a:off x="122500" y="149988"/>
            <a:ext cx="4382326" cy="6136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p48"/>
          <p:cNvPicPr preferRelativeResize="0"/>
          <p:nvPr/>
        </p:nvPicPr>
        <p:blipFill rotWithShape="1">
          <a:blip r:embed="rId3">
            <a:alphaModFix/>
          </a:blip>
          <a:srcRect l="4444" t="28414" r="79967" b="62909"/>
          <a:stretch/>
        </p:blipFill>
        <p:spPr>
          <a:xfrm>
            <a:off x="4454055" y="32048"/>
            <a:ext cx="2057447" cy="884926"/>
          </a:xfrm>
          <a:prstGeom prst="rect">
            <a:avLst/>
          </a:prstGeom>
          <a:noFill/>
          <a:ln>
            <a:noFill/>
          </a:ln>
        </p:spPr>
      </p:pic>
      <p:pic>
        <p:nvPicPr>
          <p:cNvPr id="443" name="Google Shape;443;p48"/>
          <p:cNvPicPr preferRelativeResize="0"/>
          <p:nvPr/>
        </p:nvPicPr>
        <p:blipFill>
          <a:blip r:embed="rId4">
            <a:alphaModFix/>
          </a:blip>
          <a:stretch>
            <a:fillRect/>
          </a:stretch>
        </p:blipFill>
        <p:spPr>
          <a:xfrm>
            <a:off x="3831550" y="857301"/>
            <a:ext cx="5106249" cy="2595675"/>
          </a:xfrm>
          <a:prstGeom prst="rect">
            <a:avLst/>
          </a:prstGeom>
          <a:noFill/>
          <a:ln>
            <a:noFill/>
          </a:ln>
        </p:spPr>
      </p:pic>
      <p:sp>
        <p:nvSpPr>
          <p:cNvPr id="444" name="Google Shape;444;p48"/>
          <p:cNvSpPr txBox="1"/>
          <p:nvPr/>
        </p:nvSpPr>
        <p:spPr>
          <a:xfrm>
            <a:off x="110000" y="988850"/>
            <a:ext cx="3515400" cy="65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Triptych</a:t>
            </a:r>
            <a:r>
              <a:rPr lang="en" sz="1200"/>
              <a:t> - </a:t>
            </a:r>
            <a:r>
              <a:rPr lang="en" sz="1200">
                <a:solidFill>
                  <a:srgbClr val="222222"/>
                </a:solidFill>
                <a:highlight>
                  <a:srgbClr val="FFFFFF"/>
                </a:highlight>
              </a:rPr>
              <a:t>a picture or relief carving on three panels, typically hinged together side by side and used as an altarpiece.</a:t>
            </a:r>
            <a:r>
              <a:rPr lang="en" sz="1200"/>
              <a:t> The sides often fold in like doors.</a:t>
            </a:r>
            <a:endParaRPr sz="1200"/>
          </a:p>
        </p:txBody>
      </p:sp>
      <p:pic>
        <p:nvPicPr>
          <p:cNvPr id="445" name="Google Shape;445;p48"/>
          <p:cNvPicPr preferRelativeResize="0"/>
          <p:nvPr/>
        </p:nvPicPr>
        <p:blipFill>
          <a:blip r:embed="rId5">
            <a:alphaModFix/>
          </a:blip>
          <a:stretch>
            <a:fillRect/>
          </a:stretch>
        </p:blipFill>
        <p:spPr>
          <a:xfrm>
            <a:off x="7004225" y="3568101"/>
            <a:ext cx="1933569" cy="1385724"/>
          </a:xfrm>
          <a:prstGeom prst="rect">
            <a:avLst/>
          </a:prstGeom>
          <a:noFill/>
          <a:ln>
            <a:noFill/>
          </a:ln>
        </p:spPr>
      </p:pic>
      <p:sp>
        <p:nvSpPr>
          <p:cNvPr id="446" name="Google Shape;446;p48"/>
          <p:cNvSpPr txBox="1"/>
          <p:nvPr/>
        </p:nvSpPr>
        <p:spPr>
          <a:xfrm>
            <a:off x="3831550" y="3437800"/>
            <a:ext cx="3093600" cy="55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Robert Campin, </a:t>
            </a:r>
            <a:r>
              <a:rPr lang="en" sz="1000" i="1"/>
              <a:t>Merode Altarpiece</a:t>
            </a:r>
            <a:r>
              <a:rPr lang="en" sz="1000"/>
              <a:t>, The MET, NYC</a:t>
            </a:r>
            <a:endParaRPr sz="1000"/>
          </a:p>
        </p:txBody>
      </p:sp>
      <p:sp>
        <p:nvSpPr>
          <p:cNvPr id="447" name="Google Shape;447;p48"/>
          <p:cNvSpPr txBox="1"/>
          <p:nvPr/>
        </p:nvSpPr>
        <p:spPr>
          <a:xfrm>
            <a:off x="110000" y="1894350"/>
            <a:ext cx="3609600" cy="23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Donor Portraits</a:t>
            </a:r>
            <a:r>
              <a:rPr lang="en" sz="1200"/>
              <a:t> - </a:t>
            </a:r>
            <a:r>
              <a:rPr lang="en" sz="1200">
                <a:solidFill>
                  <a:srgbClr val="222222"/>
                </a:solidFill>
                <a:highlight>
                  <a:srgbClr val="FFFFFF"/>
                </a:highlight>
              </a:rPr>
              <a:t>or </a:t>
            </a:r>
            <a:r>
              <a:rPr lang="en" sz="1200" b="1">
                <a:solidFill>
                  <a:srgbClr val="222222"/>
                </a:solidFill>
                <a:highlight>
                  <a:srgbClr val="FFFFFF"/>
                </a:highlight>
              </a:rPr>
              <a:t>votive portrait</a:t>
            </a:r>
            <a:r>
              <a:rPr lang="en" sz="1200">
                <a:solidFill>
                  <a:srgbClr val="222222"/>
                </a:solidFill>
                <a:highlight>
                  <a:srgbClr val="FFFFFF"/>
                </a:highlight>
              </a:rPr>
              <a:t> is a portrait in a larger painting or other work showing the person who commissioned and paid for the image. </a:t>
            </a:r>
            <a:r>
              <a:rPr lang="en" sz="1200"/>
              <a:t>They controlled the subject matter and were included in the painting. The artists was hired to portray their ideas.</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 sz="1200"/>
              <a:t>The Merode Altarpiece is an example of both a triptych and donor portrait piece. Peter Inghelbrecht and his wife Margarete Scrynmakers, are portrayed kneeling in the garden looking through the open door of this scene.</a:t>
            </a:r>
            <a:endParaRPr sz="1200"/>
          </a:p>
        </p:txBody>
      </p:sp>
      <p:sp>
        <p:nvSpPr>
          <p:cNvPr id="448" name="Google Shape;448;p48"/>
          <p:cNvSpPr txBox="1"/>
          <p:nvPr/>
        </p:nvSpPr>
        <p:spPr>
          <a:xfrm>
            <a:off x="3719750" y="3650450"/>
            <a:ext cx="3240900" cy="115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The center is the </a:t>
            </a:r>
            <a:r>
              <a:rPr lang="en" sz="1200" i="1"/>
              <a:t>Annunciation</a:t>
            </a:r>
            <a:r>
              <a:rPr lang="en" sz="1200"/>
              <a:t> with Mary visited by the archangel Gabriel while Christ enters the window with a cross. On the right is Joseph in his workshop constructing two mice traps - a symbol that Christ is the bait for the world to trap through the Devil.</a:t>
            </a:r>
            <a:endParaRPr sz="1200"/>
          </a:p>
        </p:txBody>
      </p:sp>
      <p:pic>
        <p:nvPicPr>
          <p:cNvPr id="449" name="Google Shape;449;p48"/>
          <p:cNvPicPr preferRelativeResize="0"/>
          <p:nvPr/>
        </p:nvPicPr>
        <p:blipFill rotWithShape="1">
          <a:blip r:embed="rId6">
            <a:alphaModFix/>
          </a:blip>
          <a:srcRect l="4510" t="37657" r="62322" b="56332"/>
          <a:stretch/>
        </p:blipFill>
        <p:spPr>
          <a:xfrm>
            <a:off x="141700" y="167677"/>
            <a:ext cx="4382326" cy="6136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49"/>
          <p:cNvPicPr preferRelativeResize="0"/>
          <p:nvPr/>
        </p:nvPicPr>
        <p:blipFill>
          <a:blip r:embed="rId3">
            <a:alphaModFix/>
          </a:blip>
          <a:stretch>
            <a:fillRect/>
          </a:stretch>
        </p:blipFill>
        <p:spPr>
          <a:xfrm>
            <a:off x="7147036" y="2461325"/>
            <a:ext cx="1731088" cy="2308150"/>
          </a:xfrm>
          <a:prstGeom prst="rect">
            <a:avLst/>
          </a:prstGeom>
          <a:noFill/>
          <a:ln>
            <a:noFill/>
          </a:ln>
        </p:spPr>
      </p:pic>
      <p:sp>
        <p:nvSpPr>
          <p:cNvPr id="455" name="Google Shape;455;p49"/>
          <p:cNvSpPr txBox="1"/>
          <p:nvPr/>
        </p:nvSpPr>
        <p:spPr>
          <a:xfrm>
            <a:off x="4090075" y="986088"/>
            <a:ext cx="4788000" cy="1299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300"/>
              </a:spcBef>
              <a:spcAft>
                <a:spcPts val="0"/>
              </a:spcAft>
              <a:buNone/>
            </a:pPr>
            <a:r>
              <a:rPr lang="en" sz="1000">
                <a:solidFill>
                  <a:schemeClr val="dk1"/>
                </a:solidFill>
              </a:rPr>
              <a:t>Sept. 1, 2017 Chartres Cathedral. Partly built starting in 1145, and then reconstructed over a 26-year period after the fire of 1194, Chartres Cathedral marks the high point of French Gothic art.</a:t>
            </a:r>
            <a:endParaRPr sz="1000">
              <a:solidFill>
                <a:schemeClr val="dk1"/>
              </a:solidFill>
            </a:endParaRPr>
          </a:p>
          <a:p>
            <a:pPr marL="0" lvl="0" indent="0" algn="l" rtl="0">
              <a:lnSpc>
                <a:spcPct val="100000"/>
              </a:lnSpc>
              <a:spcBef>
                <a:spcPts val="500"/>
              </a:spcBef>
              <a:spcAft>
                <a:spcPts val="0"/>
              </a:spcAft>
              <a:buClr>
                <a:schemeClr val="dk1"/>
              </a:buClr>
              <a:buSzPts val="1100"/>
              <a:buFont typeface="Arial"/>
              <a:buNone/>
            </a:pPr>
            <a:r>
              <a:rPr lang="en" sz="1000">
                <a:solidFill>
                  <a:srgbClr val="333333"/>
                </a:solidFill>
                <a:highlight>
                  <a:srgbClr val="FFFFFF"/>
                </a:highlight>
              </a:rPr>
              <a:t>For almost 500 years, pilgrims worshiped the Virgin’s dark visage, and it accrued the kind of mythic currency integral to Catholic worship. To some critics, the repainting has erased a cultural memory from a building its restorers say they are saving.</a:t>
            </a:r>
            <a:r>
              <a:rPr lang="en" sz="1000">
                <a:solidFill>
                  <a:schemeClr val="dk1"/>
                </a:solidFill>
              </a:rPr>
              <a:t> </a:t>
            </a:r>
            <a:r>
              <a:rPr lang="en" sz="1000">
                <a:solidFill>
                  <a:srgbClr val="333333"/>
                </a:solidFill>
                <a:highlight>
                  <a:srgbClr val="FFFFFF"/>
                </a:highlight>
              </a:rPr>
              <a:t>Smoke from burning candles, oil lamps and fires darkened the walls, the statues (including the Madonna) and the exquisite stained glass.</a:t>
            </a:r>
            <a:endParaRPr sz="1000">
              <a:solidFill>
                <a:schemeClr val="dk1"/>
              </a:solidFill>
            </a:endParaRPr>
          </a:p>
          <a:p>
            <a:pPr marL="0" lvl="0" indent="0" algn="l" rtl="0">
              <a:lnSpc>
                <a:spcPct val="100000"/>
              </a:lnSpc>
              <a:spcBef>
                <a:spcPts val="0"/>
              </a:spcBef>
              <a:spcAft>
                <a:spcPts val="0"/>
              </a:spcAft>
              <a:buNone/>
            </a:pPr>
            <a:endParaRPr sz="1000"/>
          </a:p>
        </p:txBody>
      </p:sp>
      <p:pic>
        <p:nvPicPr>
          <p:cNvPr id="456" name="Google Shape;456;p49"/>
          <p:cNvPicPr preferRelativeResize="0"/>
          <p:nvPr/>
        </p:nvPicPr>
        <p:blipFill>
          <a:blip r:embed="rId4">
            <a:alphaModFix/>
          </a:blip>
          <a:stretch>
            <a:fillRect/>
          </a:stretch>
        </p:blipFill>
        <p:spPr>
          <a:xfrm>
            <a:off x="247982" y="2262151"/>
            <a:ext cx="3528937" cy="2353751"/>
          </a:xfrm>
          <a:prstGeom prst="rect">
            <a:avLst/>
          </a:prstGeom>
          <a:noFill/>
          <a:ln>
            <a:noFill/>
          </a:ln>
        </p:spPr>
      </p:pic>
      <p:pic>
        <p:nvPicPr>
          <p:cNvPr id="457" name="Google Shape;457;p49"/>
          <p:cNvPicPr preferRelativeResize="0"/>
          <p:nvPr/>
        </p:nvPicPr>
        <p:blipFill rotWithShape="1">
          <a:blip r:embed="rId5">
            <a:alphaModFix/>
          </a:blip>
          <a:srcRect b="7527"/>
          <a:stretch/>
        </p:blipFill>
        <p:spPr>
          <a:xfrm>
            <a:off x="5697100" y="2482312"/>
            <a:ext cx="1370125" cy="2308126"/>
          </a:xfrm>
          <a:prstGeom prst="rect">
            <a:avLst/>
          </a:prstGeom>
          <a:noFill/>
          <a:ln>
            <a:noFill/>
          </a:ln>
        </p:spPr>
      </p:pic>
      <p:pic>
        <p:nvPicPr>
          <p:cNvPr id="458" name="Google Shape;458;p49"/>
          <p:cNvPicPr preferRelativeResize="0"/>
          <p:nvPr/>
        </p:nvPicPr>
        <p:blipFill rotWithShape="1">
          <a:blip r:embed="rId6">
            <a:alphaModFix/>
          </a:blip>
          <a:srcRect l="36418" t="24432" r="32889" b="62722"/>
          <a:stretch/>
        </p:blipFill>
        <p:spPr>
          <a:xfrm>
            <a:off x="245625" y="1040425"/>
            <a:ext cx="1639419" cy="1028588"/>
          </a:xfrm>
          <a:prstGeom prst="rect">
            <a:avLst/>
          </a:prstGeom>
          <a:noFill/>
          <a:ln>
            <a:noFill/>
          </a:ln>
        </p:spPr>
      </p:pic>
      <p:pic>
        <p:nvPicPr>
          <p:cNvPr id="459" name="Google Shape;459;p49"/>
          <p:cNvPicPr preferRelativeResize="0"/>
          <p:nvPr/>
        </p:nvPicPr>
        <p:blipFill>
          <a:blip r:embed="rId7">
            <a:alphaModFix/>
          </a:blip>
          <a:stretch>
            <a:fillRect/>
          </a:stretch>
        </p:blipFill>
        <p:spPr>
          <a:xfrm>
            <a:off x="1891544" y="1040425"/>
            <a:ext cx="1835855" cy="1041626"/>
          </a:xfrm>
          <a:prstGeom prst="rect">
            <a:avLst/>
          </a:prstGeom>
          <a:noFill/>
          <a:ln>
            <a:noFill/>
          </a:ln>
        </p:spPr>
      </p:pic>
      <p:sp>
        <p:nvSpPr>
          <p:cNvPr id="460" name="Google Shape;460;p49"/>
          <p:cNvSpPr txBox="1"/>
          <p:nvPr/>
        </p:nvSpPr>
        <p:spPr>
          <a:xfrm>
            <a:off x="212875" y="4574954"/>
            <a:ext cx="3662100" cy="49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700">
                <a:solidFill>
                  <a:srgbClr val="666666"/>
                </a:solidFill>
                <a:highlight>
                  <a:srgbClr val="FFFFFF"/>
                </a:highlight>
              </a:rPr>
              <a:t>The contrast between the restored and untouched sections of the cathedral is stark. </a:t>
            </a:r>
            <a:r>
              <a:rPr lang="en" sz="700">
                <a:solidFill>
                  <a:srgbClr val="888888"/>
                </a:solidFill>
                <a:highlight>
                  <a:srgbClr val="FFFFFF"/>
                </a:highlight>
              </a:rPr>
              <a:t>Credit Roberto Frankenberg for The New York Times</a:t>
            </a:r>
            <a:endParaRPr sz="700"/>
          </a:p>
        </p:txBody>
      </p:sp>
      <p:sp>
        <p:nvSpPr>
          <p:cNvPr id="461" name="Google Shape;461;p49"/>
          <p:cNvSpPr txBox="1"/>
          <p:nvPr/>
        </p:nvSpPr>
        <p:spPr>
          <a:xfrm>
            <a:off x="4090063" y="2558500"/>
            <a:ext cx="1370100" cy="19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t>Your Opinion...</a:t>
            </a:r>
            <a:endParaRPr sz="1100" b="1"/>
          </a:p>
          <a:p>
            <a:pPr marL="0" lvl="0" indent="0" algn="l" rtl="0">
              <a:spcBef>
                <a:spcPts val="0"/>
              </a:spcBef>
              <a:spcAft>
                <a:spcPts val="0"/>
              </a:spcAft>
              <a:buNone/>
            </a:pPr>
            <a:r>
              <a:rPr lang="en" sz="1100"/>
              <a:t>Should they have restored the interior of the cathedral? Why or Why not?</a:t>
            </a:r>
            <a:endParaRPr sz="1100"/>
          </a:p>
          <a:p>
            <a:pPr marL="0" lvl="0" indent="0" algn="l" rtl="0">
              <a:spcBef>
                <a:spcPts val="0"/>
              </a:spcBef>
              <a:spcAft>
                <a:spcPts val="0"/>
              </a:spcAft>
              <a:buNone/>
            </a:pPr>
            <a:r>
              <a:rPr lang="en" sz="1100"/>
              <a:t>How do clean walls and ceilings change the experience in the cathedral?</a:t>
            </a:r>
            <a:endParaRPr sz="1100"/>
          </a:p>
        </p:txBody>
      </p:sp>
      <p:pic>
        <p:nvPicPr>
          <p:cNvPr id="462" name="Google Shape;462;p49"/>
          <p:cNvPicPr preferRelativeResize="0"/>
          <p:nvPr/>
        </p:nvPicPr>
        <p:blipFill rotWithShape="1">
          <a:blip r:embed="rId8">
            <a:alphaModFix/>
          </a:blip>
          <a:srcRect l="4510" t="47313" r="62322" b="46115"/>
          <a:stretch/>
        </p:blipFill>
        <p:spPr>
          <a:xfrm>
            <a:off x="189675" y="165625"/>
            <a:ext cx="4382326" cy="660676"/>
          </a:xfrm>
          <a:prstGeom prst="rect">
            <a:avLst/>
          </a:prstGeom>
          <a:noFill/>
          <a:ln>
            <a:noFill/>
          </a:ln>
        </p:spPr>
      </p:pic>
      <p:pic>
        <p:nvPicPr>
          <p:cNvPr id="463" name="Google Shape;463;p49"/>
          <p:cNvPicPr preferRelativeResize="0"/>
          <p:nvPr/>
        </p:nvPicPr>
        <p:blipFill>
          <a:blip r:embed="rId9">
            <a:alphaModFix/>
          </a:blip>
          <a:stretch>
            <a:fillRect/>
          </a:stretch>
        </p:blipFill>
        <p:spPr>
          <a:xfrm>
            <a:off x="4637375" y="120638"/>
            <a:ext cx="2133025" cy="750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50"/>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469" name="Google Shape;469;p50"/>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70" name="Google Shape;470;p50"/>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24</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402235E3-B052-5496-BE93-EC1BE73D382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pic>
        <p:nvPicPr>
          <p:cNvPr id="475" name="Google Shape;475;p51"/>
          <p:cNvPicPr preferRelativeResize="0"/>
          <p:nvPr/>
        </p:nvPicPr>
        <p:blipFill>
          <a:blip r:embed="rId3">
            <a:alphaModFix/>
          </a:blip>
          <a:stretch>
            <a:fillRect/>
          </a:stretch>
        </p:blipFill>
        <p:spPr>
          <a:xfrm>
            <a:off x="180050" y="3753630"/>
            <a:ext cx="2304140" cy="1210941"/>
          </a:xfrm>
          <a:prstGeom prst="rect">
            <a:avLst/>
          </a:prstGeom>
          <a:noFill/>
          <a:ln>
            <a:noFill/>
          </a:ln>
        </p:spPr>
      </p:pic>
      <p:pic>
        <p:nvPicPr>
          <p:cNvPr id="476" name="Google Shape;476;p51"/>
          <p:cNvPicPr preferRelativeResize="0"/>
          <p:nvPr/>
        </p:nvPicPr>
        <p:blipFill>
          <a:blip r:embed="rId4">
            <a:alphaModFix/>
          </a:blip>
          <a:stretch>
            <a:fillRect/>
          </a:stretch>
        </p:blipFill>
        <p:spPr>
          <a:xfrm>
            <a:off x="180050" y="879150"/>
            <a:ext cx="2394330" cy="1346803"/>
          </a:xfrm>
          <a:prstGeom prst="rect">
            <a:avLst/>
          </a:prstGeom>
          <a:noFill/>
          <a:ln>
            <a:noFill/>
          </a:ln>
        </p:spPr>
      </p:pic>
      <p:pic>
        <p:nvPicPr>
          <p:cNvPr id="477" name="Google Shape;477;p51"/>
          <p:cNvPicPr preferRelativeResize="0"/>
          <p:nvPr/>
        </p:nvPicPr>
        <p:blipFill>
          <a:blip r:embed="rId5">
            <a:alphaModFix/>
          </a:blip>
          <a:stretch>
            <a:fillRect/>
          </a:stretch>
        </p:blipFill>
        <p:spPr>
          <a:xfrm>
            <a:off x="2651073" y="3599652"/>
            <a:ext cx="2010653" cy="1401548"/>
          </a:xfrm>
          <a:prstGeom prst="rect">
            <a:avLst/>
          </a:prstGeom>
          <a:noFill/>
          <a:ln>
            <a:noFill/>
          </a:ln>
        </p:spPr>
      </p:pic>
      <p:sp>
        <p:nvSpPr>
          <p:cNvPr id="478" name="Google Shape;478;p51"/>
          <p:cNvSpPr txBox="1"/>
          <p:nvPr/>
        </p:nvSpPr>
        <p:spPr>
          <a:xfrm>
            <a:off x="4652825" y="1376875"/>
            <a:ext cx="4382400" cy="38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Controversy Continues…</a:t>
            </a:r>
            <a:endParaRPr sz="1200" b="1"/>
          </a:p>
          <a:p>
            <a:pPr marL="0" lvl="0" indent="0" algn="l" rtl="0">
              <a:spcBef>
                <a:spcPts val="0"/>
              </a:spcBef>
              <a:spcAft>
                <a:spcPts val="0"/>
              </a:spcAft>
              <a:buNone/>
            </a:pPr>
            <a:endParaRPr sz="1100"/>
          </a:p>
          <a:p>
            <a:pPr marL="0" lvl="0" indent="0" algn="l" rtl="0">
              <a:spcBef>
                <a:spcPts val="0"/>
              </a:spcBef>
              <a:spcAft>
                <a:spcPts val="0"/>
              </a:spcAft>
              <a:buNone/>
            </a:pPr>
            <a:r>
              <a:rPr lang="en" sz="1100"/>
              <a:t>On April 15, 2019, a fire began consuming a sister building - the Notre Dame Cathedral in Paris, France. Restoration of the entire building has been proposed. World-wide opinions were shared less than 24-hours after the fire erupted as money was donated like a thief in the night. France  struggled to support their homeless population for years, and ironically with one fire, in two days, $1 Billion of funds were donated. </a:t>
            </a: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b="1"/>
              <a:t>Respond to these two questions:</a:t>
            </a:r>
            <a:endParaRPr sz="1100" b="1"/>
          </a:p>
          <a:p>
            <a:pPr marL="0" lvl="0" indent="0" algn="l" rtl="0">
              <a:spcBef>
                <a:spcPts val="0"/>
              </a:spcBef>
              <a:spcAft>
                <a:spcPts val="0"/>
              </a:spcAft>
              <a:buNone/>
            </a:pPr>
            <a:endParaRPr sz="1100"/>
          </a:p>
          <a:p>
            <a:pPr marL="0" lvl="0" indent="0" algn="l" rtl="0">
              <a:spcBef>
                <a:spcPts val="0"/>
              </a:spcBef>
              <a:spcAft>
                <a:spcPts val="0"/>
              </a:spcAft>
              <a:buNone/>
            </a:pPr>
            <a:r>
              <a:rPr lang="en" sz="1100"/>
              <a:t>Should the money go to rebuild a building or rebuild the people?</a:t>
            </a: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a:t>If it is restored, should it convey its original design or have a modern twist added?</a:t>
            </a: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b="1"/>
              <a:t>Next Slide:</a:t>
            </a:r>
            <a:endParaRPr sz="1100" b="1"/>
          </a:p>
          <a:p>
            <a:pPr marL="0" lvl="0" indent="0" algn="l" rtl="0">
              <a:spcBef>
                <a:spcPts val="0"/>
              </a:spcBef>
              <a:spcAft>
                <a:spcPts val="0"/>
              </a:spcAft>
              <a:buNone/>
            </a:pPr>
            <a:r>
              <a:rPr lang="en" sz="1100"/>
              <a:t>Here are some proposed changes for the Cathedral of Notre Dame. Which one, if any, do you like?</a:t>
            </a:r>
            <a:endParaRPr sz="1100"/>
          </a:p>
        </p:txBody>
      </p:sp>
      <p:pic>
        <p:nvPicPr>
          <p:cNvPr id="479" name="Google Shape;479;p51"/>
          <p:cNvPicPr preferRelativeResize="0"/>
          <p:nvPr/>
        </p:nvPicPr>
        <p:blipFill>
          <a:blip r:embed="rId6">
            <a:alphaModFix/>
          </a:blip>
          <a:stretch>
            <a:fillRect/>
          </a:stretch>
        </p:blipFill>
        <p:spPr>
          <a:xfrm>
            <a:off x="2651073" y="2242140"/>
            <a:ext cx="1915697" cy="1277141"/>
          </a:xfrm>
          <a:prstGeom prst="rect">
            <a:avLst/>
          </a:prstGeom>
          <a:noFill/>
          <a:ln>
            <a:noFill/>
          </a:ln>
        </p:spPr>
      </p:pic>
      <p:pic>
        <p:nvPicPr>
          <p:cNvPr id="480" name="Google Shape;480;p51"/>
          <p:cNvPicPr preferRelativeResize="0"/>
          <p:nvPr/>
        </p:nvPicPr>
        <p:blipFill>
          <a:blip r:embed="rId7">
            <a:alphaModFix/>
          </a:blip>
          <a:stretch>
            <a:fillRect/>
          </a:stretch>
        </p:blipFill>
        <p:spPr>
          <a:xfrm>
            <a:off x="2651069" y="879150"/>
            <a:ext cx="1915697" cy="1282615"/>
          </a:xfrm>
          <a:prstGeom prst="rect">
            <a:avLst/>
          </a:prstGeom>
          <a:noFill/>
          <a:ln>
            <a:noFill/>
          </a:ln>
        </p:spPr>
      </p:pic>
      <p:pic>
        <p:nvPicPr>
          <p:cNvPr id="481" name="Google Shape;481;p51"/>
          <p:cNvPicPr preferRelativeResize="0"/>
          <p:nvPr/>
        </p:nvPicPr>
        <p:blipFill rotWithShape="1">
          <a:blip r:embed="rId8">
            <a:alphaModFix/>
          </a:blip>
          <a:srcRect l="13587" t="13657" r="17055" b="25695"/>
          <a:stretch/>
        </p:blipFill>
        <p:spPr>
          <a:xfrm>
            <a:off x="180050" y="2317895"/>
            <a:ext cx="2304138" cy="1343796"/>
          </a:xfrm>
          <a:prstGeom prst="rect">
            <a:avLst/>
          </a:prstGeom>
          <a:noFill/>
          <a:ln>
            <a:noFill/>
          </a:ln>
        </p:spPr>
      </p:pic>
      <p:pic>
        <p:nvPicPr>
          <p:cNvPr id="482" name="Google Shape;482;p51"/>
          <p:cNvPicPr preferRelativeResize="0"/>
          <p:nvPr/>
        </p:nvPicPr>
        <p:blipFill rotWithShape="1">
          <a:blip r:embed="rId9">
            <a:alphaModFix/>
          </a:blip>
          <a:srcRect l="4510" t="6021" r="62322" b="87968"/>
          <a:stretch/>
        </p:blipFill>
        <p:spPr>
          <a:xfrm>
            <a:off x="4572000" y="183436"/>
            <a:ext cx="4382326" cy="613651"/>
          </a:xfrm>
          <a:prstGeom prst="rect">
            <a:avLst/>
          </a:prstGeom>
          <a:noFill/>
          <a:ln>
            <a:noFill/>
          </a:ln>
        </p:spPr>
      </p:pic>
      <p:pic>
        <p:nvPicPr>
          <p:cNvPr id="483" name="Google Shape;483;p51"/>
          <p:cNvPicPr preferRelativeResize="0"/>
          <p:nvPr/>
        </p:nvPicPr>
        <p:blipFill>
          <a:blip r:embed="rId10">
            <a:alphaModFix/>
          </a:blip>
          <a:stretch>
            <a:fillRect/>
          </a:stretch>
        </p:blipFill>
        <p:spPr>
          <a:xfrm>
            <a:off x="4719674" y="856325"/>
            <a:ext cx="4220700" cy="577163"/>
          </a:xfrm>
          <a:prstGeom prst="rect">
            <a:avLst/>
          </a:prstGeom>
          <a:noFill/>
          <a:ln>
            <a:noFill/>
          </a:ln>
        </p:spPr>
      </p:pic>
      <p:pic>
        <p:nvPicPr>
          <p:cNvPr id="484" name="Google Shape;484;p51"/>
          <p:cNvPicPr preferRelativeResize="0"/>
          <p:nvPr/>
        </p:nvPicPr>
        <p:blipFill rotWithShape="1">
          <a:blip r:embed="rId11">
            <a:alphaModFix/>
          </a:blip>
          <a:srcRect l="49869" t="14741" r="24819" b="77667"/>
          <a:stretch/>
        </p:blipFill>
        <p:spPr>
          <a:xfrm>
            <a:off x="1404857" y="123200"/>
            <a:ext cx="3167142" cy="734100"/>
          </a:xfrm>
          <a:prstGeom prst="rect">
            <a:avLst/>
          </a:prstGeom>
          <a:noFill/>
          <a:ln>
            <a:noFill/>
          </a:ln>
        </p:spPr>
      </p:pic>
      <p:pic>
        <p:nvPicPr>
          <p:cNvPr id="485" name="Google Shape;485;p51"/>
          <p:cNvPicPr preferRelativeResize="0"/>
          <p:nvPr/>
        </p:nvPicPr>
        <p:blipFill>
          <a:blip r:embed="rId12">
            <a:alphaModFix amt="60000"/>
          </a:blip>
          <a:stretch>
            <a:fillRect/>
          </a:stretch>
        </p:blipFill>
        <p:spPr>
          <a:xfrm>
            <a:off x="572050" y="-1"/>
            <a:ext cx="1050450" cy="8760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pic>
        <p:nvPicPr>
          <p:cNvPr id="490" name="Google Shape;490;p52"/>
          <p:cNvPicPr preferRelativeResize="0"/>
          <p:nvPr/>
        </p:nvPicPr>
        <p:blipFill>
          <a:blip r:embed="rId3">
            <a:alphaModFix/>
          </a:blip>
          <a:stretch>
            <a:fillRect/>
          </a:stretch>
        </p:blipFill>
        <p:spPr>
          <a:xfrm>
            <a:off x="237959" y="304800"/>
            <a:ext cx="3596003" cy="2022750"/>
          </a:xfrm>
          <a:prstGeom prst="rect">
            <a:avLst/>
          </a:prstGeom>
          <a:noFill/>
          <a:ln>
            <a:noFill/>
          </a:ln>
        </p:spPr>
      </p:pic>
      <p:pic>
        <p:nvPicPr>
          <p:cNvPr id="491" name="Google Shape;491;p52"/>
          <p:cNvPicPr preferRelativeResize="0"/>
          <p:nvPr/>
        </p:nvPicPr>
        <p:blipFill>
          <a:blip r:embed="rId4">
            <a:alphaModFix/>
          </a:blip>
          <a:stretch>
            <a:fillRect/>
          </a:stretch>
        </p:blipFill>
        <p:spPr>
          <a:xfrm>
            <a:off x="3946893" y="914400"/>
            <a:ext cx="2972608" cy="2006519"/>
          </a:xfrm>
          <a:prstGeom prst="rect">
            <a:avLst/>
          </a:prstGeom>
          <a:noFill/>
          <a:ln>
            <a:noFill/>
          </a:ln>
        </p:spPr>
      </p:pic>
      <p:pic>
        <p:nvPicPr>
          <p:cNvPr id="492" name="Google Shape;492;p52"/>
          <p:cNvPicPr preferRelativeResize="0"/>
          <p:nvPr/>
        </p:nvPicPr>
        <p:blipFill>
          <a:blip r:embed="rId5">
            <a:alphaModFix/>
          </a:blip>
          <a:stretch>
            <a:fillRect/>
          </a:stretch>
        </p:blipFill>
        <p:spPr>
          <a:xfrm>
            <a:off x="152400" y="3031400"/>
            <a:ext cx="1347158" cy="1959699"/>
          </a:xfrm>
          <a:prstGeom prst="rect">
            <a:avLst/>
          </a:prstGeom>
          <a:noFill/>
          <a:ln>
            <a:noFill/>
          </a:ln>
        </p:spPr>
      </p:pic>
      <p:pic>
        <p:nvPicPr>
          <p:cNvPr id="493" name="Google Shape;493;p52"/>
          <p:cNvPicPr preferRelativeResize="0"/>
          <p:nvPr/>
        </p:nvPicPr>
        <p:blipFill>
          <a:blip r:embed="rId6">
            <a:alphaModFix/>
          </a:blip>
          <a:stretch>
            <a:fillRect/>
          </a:stretch>
        </p:blipFill>
        <p:spPr>
          <a:xfrm>
            <a:off x="6999375" y="914400"/>
            <a:ext cx="1718776" cy="2022750"/>
          </a:xfrm>
          <a:prstGeom prst="rect">
            <a:avLst/>
          </a:prstGeom>
          <a:noFill/>
          <a:ln>
            <a:noFill/>
          </a:ln>
        </p:spPr>
      </p:pic>
      <p:pic>
        <p:nvPicPr>
          <p:cNvPr id="494" name="Google Shape;494;p52"/>
          <p:cNvPicPr preferRelativeResize="0"/>
          <p:nvPr/>
        </p:nvPicPr>
        <p:blipFill>
          <a:blip r:embed="rId7">
            <a:alphaModFix/>
          </a:blip>
          <a:stretch>
            <a:fillRect/>
          </a:stretch>
        </p:blipFill>
        <p:spPr>
          <a:xfrm>
            <a:off x="1613073" y="3031400"/>
            <a:ext cx="1801046" cy="1959701"/>
          </a:xfrm>
          <a:prstGeom prst="rect">
            <a:avLst/>
          </a:prstGeom>
          <a:noFill/>
          <a:ln>
            <a:noFill/>
          </a:ln>
        </p:spPr>
      </p:pic>
      <p:pic>
        <p:nvPicPr>
          <p:cNvPr id="495" name="Google Shape;495;p52"/>
          <p:cNvPicPr preferRelativeResize="0"/>
          <p:nvPr/>
        </p:nvPicPr>
        <p:blipFill rotWithShape="1">
          <a:blip r:embed="rId8">
            <a:alphaModFix/>
          </a:blip>
          <a:srcRect r="8357"/>
          <a:stretch/>
        </p:blipFill>
        <p:spPr>
          <a:xfrm>
            <a:off x="5583849" y="3031400"/>
            <a:ext cx="3560149" cy="1959700"/>
          </a:xfrm>
          <a:prstGeom prst="rect">
            <a:avLst/>
          </a:prstGeom>
          <a:noFill/>
          <a:ln>
            <a:noFill/>
          </a:ln>
        </p:spPr>
      </p:pic>
      <p:pic>
        <p:nvPicPr>
          <p:cNvPr id="496" name="Google Shape;496;p52"/>
          <p:cNvPicPr preferRelativeResize="0"/>
          <p:nvPr/>
        </p:nvPicPr>
        <p:blipFill>
          <a:blip r:embed="rId9">
            <a:alphaModFix/>
          </a:blip>
          <a:stretch>
            <a:fillRect/>
          </a:stretch>
        </p:blipFill>
        <p:spPr>
          <a:xfrm>
            <a:off x="3527650" y="3031400"/>
            <a:ext cx="1956397" cy="1959700"/>
          </a:xfrm>
          <a:prstGeom prst="rect">
            <a:avLst/>
          </a:prstGeom>
          <a:noFill/>
          <a:ln>
            <a:noFill/>
          </a:ln>
        </p:spPr>
      </p:pic>
      <p:sp>
        <p:nvSpPr>
          <p:cNvPr id="497" name="Google Shape;497;p52"/>
          <p:cNvSpPr txBox="1"/>
          <p:nvPr/>
        </p:nvSpPr>
        <p:spPr>
          <a:xfrm>
            <a:off x="237950" y="2438075"/>
            <a:ext cx="3884700" cy="38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Restoration Proposals…. Cast your vote</a:t>
            </a:r>
            <a:endParaRPr/>
          </a:p>
        </p:txBody>
      </p:sp>
      <p:pic>
        <p:nvPicPr>
          <p:cNvPr id="498" name="Google Shape;498;p52"/>
          <p:cNvPicPr preferRelativeResize="0"/>
          <p:nvPr/>
        </p:nvPicPr>
        <p:blipFill rotWithShape="1">
          <a:blip r:embed="rId10">
            <a:alphaModFix/>
          </a:blip>
          <a:srcRect l="4510" t="6021" r="62322" b="87968"/>
          <a:stretch/>
        </p:blipFill>
        <p:spPr>
          <a:xfrm>
            <a:off x="4572000" y="183436"/>
            <a:ext cx="4382326" cy="6136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pic>
        <p:nvPicPr>
          <p:cNvPr id="503" name="Google Shape;503;p53"/>
          <p:cNvPicPr preferRelativeResize="0"/>
          <p:nvPr/>
        </p:nvPicPr>
        <p:blipFill>
          <a:blip r:embed="rId3">
            <a:alphaModFix/>
          </a:blip>
          <a:stretch>
            <a:fillRect/>
          </a:stretch>
        </p:blipFill>
        <p:spPr>
          <a:xfrm>
            <a:off x="228600" y="76200"/>
            <a:ext cx="4769474" cy="3526451"/>
          </a:xfrm>
          <a:prstGeom prst="rect">
            <a:avLst/>
          </a:prstGeom>
          <a:noFill/>
          <a:ln>
            <a:noFill/>
          </a:ln>
        </p:spPr>
      </p:pic>
      <p:pic>
        <p:nvPicPr>
          <p:cNvPr id="504" name="Google Shape;504;p53"/>
          <p:cNvPicPr preferRelativeResize="0"/>
          <p:nvPr/>
        </p:nvPicPr>
        <p:blipFill>
          <a:blip r:embed="rId4">
            <a:alphaModFix/>
          </a:blip>
          <a:stretch>
            <a:fillRect/>
          </a:stretch>
        </p:blipFill>
        <p:spPr>
          <a:xfrm>
            <a:off x="4604575" y="1181874"/>
            <a:ext cx="4303566" cy="2420775"/>
          </a:xfrm>
          <a:prstGeom prst="rect">
            <a:avLst/>
          </a:prstGeom>
          <a:noFill/>
          <a:ln>
            <a:noFill/>
          </a:ln>
        </p:spPr>
      </p:pic>
      <p:sp>
        <p:nvSpPr>
          <p:cNvPr id="505" name="Google Shape;505;p53"/>
          <p:cNvSpPr txBox="1"/>
          <p:nvPr/>
        </p:nvSpPr>
        <p:spPr>
          <a:xfrm>
            <a:off x="228600" y="3684575"/>
            <a:ext cx="8753700" cy="1220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rgbClr val="0D0D0D"/>
                </a:solidFill>
              </a:rPr>
              <a:t>“The dozens of designs submitted in response to the competition run by the French government for creative proposals—the greenhouse roof, the stained-glass roof, the beam of light spire and the crystal spire—will remain just designs.</a:t>
            </a:r>
            <a:endParaRPr sz="1000">
              <a:solidFill>
                <a:srgbClr val="0D0D0D"/>
              </a:solidFill>
            </a:endParaRPr>
          </a:p>
          <a:p>
            <a:pPr marL="0" lvl="0" indent="0" algn="l" rtl="0">
              <a:lnSpc>
                <a:spcPct val="115000"/>
              </a:lnSpc>
              <a:spcBef>
                <a:spcPts val="0"/>
              </a:spcBef>
              <a:spcAft>
                <a:spcPts val="0"/>
              </a:spcAft>
              <a:buClr>
                <a:schemeClr val="dk1"/>
              </a:buClr>
              <a:buSzPts val="1100"/>
              <a:buFont typeface="Arial"/>
              <a:buNone/>
            </a:pPr>
            <a:endParaRPr sz="1000">
              <a:solidFill>
                <a:srgbClr val="0D0D0D"/>
              </a:solidFill>
            </a:endParaRPr>
          </a:p>
          <a:p>
            <a:pPr marL="0" lvl="0" indent="0" algn="l" rtl="0">
              <a:lnSpc>
                <a:spcPct val="115000"/>
              </a:lnSpc>
              <a:spcBef>
                <a:spcPts val="0"/>
              </a:spcBef>
              <a:spcAft>
                <a:spcPts val="0"/>
              </a:spcAft>
              <a:buClr>
                <a:schemeClr val="dk1"/>
              </a:buClr>
              <a:buSzPts val="1100"/>
              <a:buFont typeface="Arial"/>
              <a:buNone/>
            </a:pPr>
            <a:r>
              <a:rPr lang="en" sz="1000">
                <a:solidFill>
                  <a:srgbClr val="0D0D0D"/>
                </a:solidFill>
              </a:rPr>
              <a:t>“On 16 July, 2019, 95 days after the </a:t>
            </a:r>
            <a:r>
              <a:rPr lang="en" sz="1000">
                <a:solidFill>
                  <a:srgbClr val="3A4F71"/>
                </a:solidFill>
                <a:uFill>
                  <a:noFill/>
                </a:uFill>
                <a:hlinkClick r:id="rId5">
                  <a:extLst>
                    <a:ext uri="{A12FA001-AC4F-418D-AE19-62706E023703}">
                      <ahyp:hlinkClr xmlns:ahyp="http://schemas.microsoft.com/office/drawing/2018/hyperlinkcolor" val="tx"/>
                    </a:ext>
                  </a:extLst>
                </a:hlinkClick>
              </a:rPr>
              <a:t>fire that destroyed the cathedral’s roof and flèche</a:t>
            </a:r>
            <a:r>
              <a:rPr lang="en" sz="1000">
                <a:solidFill>
                  <a:srgbClr val="0D0D0D"/>
                </a:solidFill>
              </a:rPr>
              <a:t> (central spire), the law that will govern the restoration of the cathedral was finally approved by the French parliament. It explicitly states that the cathedral must be rebuilt as it looked before the fire. It recognises its Unesco World Heritage status and the need to respect existing international charters and practices, and it limits derogations to the existing heritage, planning, environmental and construction codes to the minimum.”</a:t>
            </a:r>
            <a:endParaRPr sz="1000">
              <a:solidFill>
                <a:srgbClr val="0D0D0D"/>
              </a:solidFill>
            </a:endParaRPr>
          </a:p>
          <a:p>
            <a:pPr marL="0" lvl="0" indent="0" algn="l" rtl="0">
              <a:spcBef>
                <a:spcPts val="0"/>
              </a:spcBef>
              <a:spcAft>
                <a:spcPts val="0"/>
              </a:spcAft>
              <a:buNone/>
            </a:pPr>
            <a:endParaRPr sz="1000"/>
          </a:p>
        </p:txBody>
      </p:sp>
      <p:pic>
        <p:nvPicPr>
          <p:cNvPr id="506" name="Google Shape;506;p53"/>
          <p:cNvPicPr preferRelativeResize="0"/>
          <p:nvPr/>
        </p:nvPicPr>
        <p:blipFill rotWithShape="1">
          <a:blip r:embed="rId6">
            <a:alphaModFix/>
          </a:blip>
          <a:srcRect l="4510" t="6021" r="62322" b="87968"/>
          <a:stretch/>
        </p:blipFill>
        <p:spPr>
          <a:xfrm>
            <a:off x="4572000" y="183436"/>
            <a:ext cx="4382326" cy="6136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pic>
        <p:nvPicPr>
          <p:cNvPr id="511" name="Google Shape;511;p54"/>
          <p:cNvPicPr preferRelativeResize="0"/>
          <p:nvPr/>
        </p:nvPicPr>
        <p:blipFill>
          <a:blip r:embed="rId3">
            <a:alphaModFix/>
          </a:blip>
          <a:stretch>
            <a:fillRect/>
          </a:stretch>
        </p:blipFill>
        <p:spPr>
          <a:xfrm>
            <a:off x="1538575" y="69749"/>
            <a:ext cx="3109625" cy="872425"/>
          </a:xfrm>
          <a:prstGeom prst="rect">
            <a:avLst/>
          </a:prstGeom>
          <a:noFill/>
          <a:ln>
            <a:noFill/>
          </a:ln>
        </p:spPr>
      </p:pic>
      <p:pic>
        <p:nvPicPr>
          <p:cNvPr id="512" name="Google Shape;512;p54"/>
          <p:cNvPicPr preferRelativeResize="0"/>
          <p:nvPr/>
        </p:nvPicPr>
        <p:blipFill rotWithShape="1">
          <a:blip r:embed="rId4">
            <a:alphaModFix/>
          </a:blip>
          <a:srcRect l="4510" t="16822" r="62322" b="77167"/>
          <a:stretch/>
        </p:blipFill>
        <p:spPr>
          <a:xfrm>
            <a:off x="4572000" y="182105"/>
            <a:ext cx="4382326" cy="613651"/>
          </a:xfrm>
          <a:prstGeom prst="rect">
            <a:avLst/>
          </a:prstGeom>
          <a:noFill/>
          <a:ln>
            <a:noFill/>
          </a:ln>
        </p:spPr>
      </p:pic>
      <p:pic>
        <p:nvPicPr>
          <p:cNvPr id="513" name="Google Shape;513;p54"/>
          <p:cNvPicPr preferRelativeResize="0"/>
          <p:nvPr/>
        </p:nvPicPr>
        <p:blipFill>
          <a:blip r:embed="rId5">
            <a:alphaModFix/>
          </a:blip>
          <a:stretch>
            <a:fillRect/>
          </a:stretch>
        </p:blipFill>
        <p:spPr>
          <a:xfrm>
            <a:off x="137700" y="1352200"/>
            <a:ext cx="2264225" cy="1457600"/>
          </a:xfrm>
          <a:prstGeom prst="rect">
            <a:avLst/>
          </a:prstGeom>
          <a:noFill/>
          <a:ln>
            <a:noFill/>
          </a:ln>
        </p:spPr>
      </p:pic>
      <p:pic>
        <p:nvPicPr>
          <p:cNvPr id="514" name="Google Shape;514;p54"/>
          <p:cNvPicPr preferRelativeResize="0"/>
          <p:nvPr/>
        </p:nvPicPr>
        <p:blipFill>
          <a:blip r:embed="rId6">
            <a:alphaModFix/>
          </a:blip>
          <a:stretch>
            <a:fillRect/>
          </a:stretch>
        </p:blipFill>
        <p:spPr>
          <a:xfrm>
            <a:off x="2487700" y="1352200"/>
            <a:ext cx="1943466" cy="1457600"/>
          </a:xfrm>
          <a:prstGeom prst="rect">
            <a:avLst/>
          </a:prstGeom>
          <a:noFill/>
          <a:ln>
            <a:noFill/>
          </a:ln>
        </p:spPr>
      </p:pic>
      <p:sp>
        <p:nvSpPr>
          <p:cNvPr id="515" name="Google Shape;515;p54"/>
          <p:cNvSpPr txBox="1"/>
          <p:nvPr/>
        </p:nvSpPr>
        <p:spPr>
          <a:xfrm>
            <a:off x="2463075" y="2766300"/>
            <a:ext cx="1943400" cy="3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From the Basilica of Sant'Apollinare in Classe</a:t>
            </a:r>
            <a:endParaRPr sz="900"/>
          </a:p>
        </p:txBody>
      </p:sp>
      <p:sp>
        <p:nvSpPr>
          <p:cNvPr id="516" name="Google Shape;516;p54"/>
          <p:cNvSpPr txBox="1"/>
          <p:nvPr/>
        </p:nvSpPr>
        <p:spPr>
          <a:xfrm>
            <a:off x="4467625" y="2764050"/>
            <a:ext cx="1773300" cy="3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By Jacob van Maerlant from </a:t>
            </a:r>
            <a:r>
              <a:rPr lang="en" sz="900" i="1">
                <a:solidFill>
                  <a:srgbClr val="AAAAAA"/>
                </a:solidFill>
              </a:rPr>
              <a:t>Der Naturen Bloeme</a:t>
            </a:r>
            <a:endParaRPr sz="900"/>
          </a:p>
        </p:txBody>
      </p:sp>
      <p:pic>
        <p:nvPicPr>
          <p:cNvPr id="517" name="Google Shape;517;p54"/>
          <p:cNvPicPr preferRelativeResize="0"/>
          <p:nvPr/>
        </p:nvPicPr>
        <p:blipFill>
          <a:blip r:embed="rId7">
            <a:alphaModFix/>
          </a:blip>
          <a:stretch>
            <a:fillRect/>
          </a:stretch>
        </p:blipFill>
        <p:spPr>
          <a:xfrm>
            <a:off x="4516950" y="1352199"/>
            <a:ext cx="1773409" cy="1457600"/>
          </a:xfrm>
          <a:prstGeom prst="rect">
            <a:avLst/>
          </a:prstGeom>
          <a:noFill/>
          <a:ln>
            <a:noFill/>
          </a:ln>
        </p:spPr>
      </p:pic>
      <p:pic>
        <p:nvPicPr>
          <p:cNvPr id="518" name="Google Shape;518;p54"/>
          <p:cNvPicPr preferRelativeResize="0"/>
          <p:nvPr/>
        </p:nvPicPr>
        <p:blipFill>
          <a:blip r:embed="rId8">
            <a:alphaModFix/>
          </a:blip>
          <a:stretch>
            <a:fillRect/>
          </a:stretch>
        </p:blipFill>
        <p:spPr>
          <a:xfrm>
            <a:off x="6376125" y="1352200"/>
            <a:ext cx="2630174" cy="1414100"/>
          </a:xfrm>
          <a:prstGeom prst="rect">
            <a:avLst/>
          </a:prstGeom>
          <a:noFill/>
          <a:ln>
            <a:noFill/>
          </a:ln>
        </p:spPr>
      </p:pic>
      <p:sp>
        <p:nvSpPr>
          <p:cNvPr id="519" name="Google Shape;519;p54"/>
          <p:cNvSpPr txBox="1"/>
          <p:nvPr/>
        </p:nvSpPr>
        <p:spPr>
          <a:xfrm>
            <a:off x="6376125" y="2764050"/>
            <a:ext cx="2630100" cy="3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By Guillaume le Clerc from the </a:t>
            </a:r>
            <a:r>
              <a:rPr lang="en" sz="900" i="1">
                <a:solidFill>
                  <a:srgbClr val="AAAAAA"/>
                </a:solidFill>
              </a:rPr>
              <a:t>Bestiary of William the Clerk</a:t>
            </a:r>
            <a:endParaRPr sz="900"/>
          </a:p>
        </p:txBody>
      </p:sp>
      <p:sp>
        <p:nvSpPr>
          <p:cNvPr id="520" name="Google Shape;520;p54"/>
          <p:cNvSpPr txBox="1"/>
          <p:nvPr/>
        </p:nvSpPr>
        <p:spPr>
          <a:xfrm>
            <a:off x="76200" y="4739775"/>
            <a:ext cx="1701600" cy="41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From the </a:t>
            </a:r>
            <a:r>
              <a:rPr lang="en" sz="900" i="1">
                <a:solidFill>
                  <a:srgbClr val="AAAAAA"/>
                </a:solidFill>
              </a:rPr>
              <a:t>Rochester Bestiary</a:t>
            </a:r>
            <a:endParaRPr sz="900"/>
          </a:p>
        </p:txBody>
      </p:sp>
      <p:pic>
        <p:nvPicPr>
          <p:cNvPr id="521" name="Google Shape;521;p54"/>
          <p:cNvPicPr preferRelativeResize="0"/>
          <p:nvPr/>
        </p:nvPicPr>
        <p:blipFill>
          <a:blip r:embed="rId9">
            <a:alphaModFix/>
          </a:blip>
          <a:stretch>
            <a:fillRect/>
          </a:stretch>
        </p:blipFill>
        <p:spPr>
          <a:xfrm>
            <a:off x="134363" y="3317944"/>
            <a:ext cx="1668434" cy="1386620"/>
          </a:xfrm>
          <a:prstGeom prst="rect">
            <a:avLst/>
          </a:prstGeom>
          <a:noFill/>
          <a:ln>
            <a:noFill/>
          </a:ln>
        </p:spPr>
      </p:pic>
      <p:pic>
        <p:nvPicPr>
          <p:cNvPr id="522" name="Google Shape;522;p54"/>
          <p:cNvPicPr preferRelativeResize="0"/>
          <p:nvPr/>
        </p:nvPicPr>
        <p:blipFill>
          <a:blip r:embed="rId10">
            <a:alphaModFix/>
          </a:blip>
          <a:stretch>
            <a:fillRect/>
          </a:stretch>
        </p:blipFill>
        <p:spPr>
          <a:xfrm>
            <a:off x="1907939" y="3317937"/>
            <a:ext cx="2578992" cy="1410307"/>
          </a:xfrm>
          <a:prstGeom prst="rect">
            <a:avLst/>
          </a:prstGeom>
          <a:noFill/>
          <a:ln>
            <a:noFill/>
          </a:ln>
        </p:spPr>
      </p:pic>
      <p:sp>
        <p:nvSpPr>
          <p:cNvPr id="523" name="Google Shape;523;p54"/>
          <p:cNvSpPr txBox="1"/>
          <p:nvPr/>
        </p:nvSpPr>
        <p:spPr>
          <a:xfrm>
            <a:off x="1821325" y="4757150"/>
            <a:ext cx="2630100" cy="45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From the </a:t>
            </a:r>
            <a:r>
              <a:rPr lang="en" sz="900" i="1">
                <a:solidFill>
                  <a:srgbClr val="AAAAAA"/>
                </a:solidFill>
              </a:rPr>
              <a:t>Dalimilova Chronicle</a:t>
            </a:r>
            <a:endParaRPr sz="900"/>
          </a:p>
        </p:txBody>
      </p:sp>
      <p:pic>
        <p:nvPicPr>
          <p:cNvPr id="524" name="Google Shape;524;p54"/>
          <p:cNvPicPr preferRelativeResize="0"/>
          <p:nvPr/>
        </p:nvPicPr>
        <p:blipFill>
          <a:blip r:embed="rId11">
            <a:alphaModFix/>
          </a:blip>
          <a:stretch>
            <a:fillRect/>
          </a:stretch>
        </p:blipFill>
        <p:spPr>
          <a:xfrm>
            <a:off x="4636369" y="3335006"/>
            <a:ext cx="2578991" cy="1396952"/>
          </a:xfrm>
          <a:prstGeom prst="rect">
            <a:avLst/>
          </a:prstGeom>
          <a:noFill/>
          <a:ln>
            <a:noFill/>
          </a:ln>
        </p:spPr>
      </p:pic>
      <p:sp>
        <p:nvSpPr>
          <p:cNvPr id="525" name="Google Shape;525;p54"/>
          <p:cNvSpPr txBox="1"/>
          <p:nvPr/>
        </p:nvSpPr>
        <p:spPr>
          <a:xfrm>
            <a:off x="4655400" y="4765875"/>
            <a:ext cx="2671800" cy="3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From </a:t>
            </a:r>
            <a:r>
              <a:rPr lang="en" sz="900" i="1">
                <a:solidFill>
                  <a:srgbClr val="AAAAAA"/>
                </a:solidFill>
              </a:rPr>
              <a:t>Livre des Simples Médecines</a:t>
            </a:r>
            <a:endParaRPr sz="900"/>
          </a:p>
        </p:txBody>
      </p:sp>
      <p:pic>
        <p:nvPicPr>
          <p:cNvPr id="526" name="Google Shape;526;p54"/>
          <p:cNvPicPr preferRelativeResize="0"/>
          <p:nvPr/>
        </p:nvPicPr>
        <p:blipFill>
          <a:blip r:embed="rId12">
            <a:alphaModFix/>
          </a:blip>
          <a:stretch>
            <a:fillRect/>
          </a:stretch>
        </p:blipFill>
        <p:spPr>
          <a:xfrm>
            <a:off x="7270706" y="3325995"/>
            <a:ext cx="1738938" cy="1406043"/>
          </a:xfrm>
          <a:prstGeom prst="rect">
            <a:avLst/>
          </a:prstGeom>
          <a:noFill/>
          <a:ln>
            <a:noFill/>
          </a:ln>
        </p:spPr>
      </p:pic>
      <p:sp>
        <p:nvSpPr>
          <p:cNvPr id="527" name="Google Shape;527;p54"/>
          <p:cNvSpPr txBox="1"/>
          <p:nvPr/>
        </p:nvSpPr>
        <p:spPr>
          <a:xfrm>
            <a:off x="7423975" y="4739775"/>
            <a:ext cx="1773300" cy="41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AAAAAA"/>
                </a:solidFill>
              </a:rPr>
              <a:t>From the </a:t>
            </a:r>
            <a:r>
              <a:rPr lang="en" sz="900" i="1">
                <a:solidFill>
                  <a:srgbClr val="AAAAAA"/>
                </a:solidFill>
              </a:rPr>
              <a:t>Aberdeen Bestiary</a:t>
            </a:r>
            <a:endParaRPr sz="900"/>
          </a:p>
        </p:txBody>
      </p:sp>
      <p:sp>
        <p:nvSpPr>
          <p:cNvPr id="528" name="Google Shape;528;p54"/>
          <p:cNvSpPr txBox="1"/>
          <p:nvPr/>
        </p:nvSpPr>
        <p:spPr>
          <a:xfrm>
            <a:off x="134375" y="912275"/>
            <a:ext cx="8754000" cy="32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Look at these creatures and give them a name. Which animal do you think the artist intended to draw?</a:t>
            </a:r>
            <a:endParaRPr/>
          </a:p>
        </p:txBody>
      </p:sp>
      <p:sp>
        <p:nvSpPr>
          <p:cNvPr id="529" name="Google Shape;529;p54"/>
          <p:cNvSpPr txBox="1"/>
          <p:nvPr/>
        </p:nvSpPr>
        <p:spPr>
          <a:xfrm>
            <a:off x="133800" y="2775613"/>
            <a:ext cx="2218800" cy="3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757575"/>
                </a:solidFill>
                <a:latin typeface="Open Sans"/>
                <a:ea typeface="Open Sans"/>
                <a:cs typeface="Open Sans"/>
                <a:sym typeface="Open Sans"/>
              </a:rPr>
              <a:t>Koninklijke Bibliotheek</a:t>
            </a:r>
            <a:endParaRPr/>
          </a:p>
        </p:txBody>
      </p:sp>
      <p:sp>
        <p:nvSpPr>
          <p:cNvPr id="530" name="Google Shape;530;p54"/>
          <p:cNvSpPr txBox="1"/>
          <p:nvPr/>
        </p:nvSpPr>
        <p:spPr>
          <a:xfrm>
            <a:off x="122875" y="121117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1</a:t>
            </a:r>
            <a:endParaRPr sz="3000">
              <a:solidFill>
                <a:srgbClr val="FFFFFF"/>
              </a:solidFill>
            </a:endParaRPr>
          </a:p>
        </p:txBody>
      </p:sp>
      <p:sp>
        <p:nvSpPr>
          <p:cNvPr id="531" name="Google Shape;531;p54"/>
          <p:cNvSpPr txBox="1"/>
          <p:nvPr/>
        </p:nvSpPr>
        <p:spPr>
          <a:xfrm>
            <a:off x="2485075" y="121117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2</a:t>
            </a:r>
            <a:endParaRPr sz="3000">
              <a:solidFill>
                <a:srgbClr val="FFFFFF"/>
              </a:solidFill>
            </a:endParaRPr>
          </a:p>
        </p:txBody>
      </p:sp>
      <p:sp>
        <p:nvSpPr>
          <p:cNvPr id="532" name="Google Shape;532;p54"/>
          <p:cNvSpPr txBox="1"/>
          <p:nvPr/>
        </p:nvSpPr>
        <p:spPr>
          <a:xfrm>
            <a:off x="4430600" y="121117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3</a:t>
            </a:r>
            <a:endParaRPr sz="3000">
              <a:solidFill>
                <a:srgbClr val="FFFFFF"/>
              </a:solidFill>
            </a:endParaRPr>
          </a:p>
        </p:txBody>
      </p:sp>
      <p:sp>
        <p:nvSpPr>
          <p:cNvPr id="533" name="Google Shape;533;p54"/>
          <p:cNvSpPr txBox="1"/>
          <p:nvPr/>
        </p:nvSpPr>
        <p:spPr>
          <a:xfrm>
            <a:off x="6411800" y="121117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4</a:t>
            </a:r>
            <a:endParaRPr sz="3000">
              <a:solidFill>
                <a:srgbClr val="FFFFFF"/>
              </a:solidFill>
            </a:endParaRPr>
          </a:p>
        </p:txBody>
      </p:sp>
      <p:sp>
        <p:nvSpPr>
          <p:cNvPr id="534" name="Google Shape;534;p54"/>
          <p:cNvSpPr txBox="1"/>
          <p:nvPr/>
        </p:nvSpPr>
        <p:spPr>
          <a:xfrm>
            <a:off x="122875" y="321982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5</a:t>
            </a:r>
            <a:endParaRPr sz="3000">
              <a:solidFill>
                <a:srgbClr val="FFFFFF"/>
              </a:solidFill>
            </a:endParaRPr>
          </a:p>
        </p:txBody>
      </p:sp>
      <p:sp>
        <p:nvSpPr>
          <p:cNvPr id="535" name="Google Shape;535;p54"/>
          <p:cNvSpPr txBox="1"/>
          <p:nvPr/>
        </p:nvSpPr>
        <p:spPr>
          <a:xfrm>
            <a:off x="1907950" y="321982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6</a:t>
            </a:r>
            <a:endParaRPr sz="3000">
              <a:solidFill>
                <a:srgbClr val="FFFFFF"/>
              </a:solidFill>
            </a:endParaRPr>
          </a:p>
        </p:txBody>
      </p:sp>
      <p:sp>
        <p:nvSpPr>
          <p:cNvPr id="536" name="Google Shape;536;p54"/>
          <p:cNvSpPr txBox="1"/>
          <p:nvPr/>
        </p:nvSpPr>
        <p:spPr>
          <a:xfrm>
            <a:off x="4636375" y="321982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7</a:t>
            </a:r>
            <a:endParaRPr sz="3000">
              <a:solidFill>
                <a:srgbClr val="FFFFFF"/>
              </a:solidFill>
            </a:endParaRPr>
          </a:p>
        </p:txBody>
      </p:sp>
      <p:sp>
        <p:nvSpPr>
          <p:cNvPr id="537" name="Google Shape;537;p54"/>
          <p:cNvSpPr txBox="1"/>
          <p:nvPr/>
        </p:nvSpPr>
        <p:spPr>
          <a:xfrm>
            <a:off x="7227175" y="3219825"/>
            <a:ext cx="471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rgbClr val="FFFFFF"/>
                </a:solidFill>
              </a:rPr>
              <a:t>8</a:t>
            </a:r>
            <a:endParaRPr sz="3000">
              <a:solidFill>
                <a:srgbClr val="FFFF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55"/>
          <p:cNvPicPr preferRelativeResize="0"/>
          <p:nvPr/>
        </p:nvPicPr>
        <p:blipFill>
          <a:blip r:embed="rId3">
            <a:alphaModFix/>
          </a:blip>
          <a:stretch>
            <a:fillRect/>
          </a:stretch>
        </p:blipFill>
        <p:spPr>
          <a:xfrm>
            <a:off x="2166327" y="135450"/>
            <a:ext cx="2405675" cy="833575"/>
          </a:xfrm>
          <a:prstGeom prst="rect">
            <a:avLst/>
          </a:prstGeom>
          <a:noFill/>
          <a:ln>
            <a:noFill/>
          </a:ln>
        </p:spPr>
      </p:pic>
      <p:sp>
        <p:nvSpPr>
          <p:cNvPr id="543" name="Google Shape;543;p55"/>
          <p:cNvSpPr txBox="1"/>
          <p:nvPr/>
        </p:nvSpPr>
        <p:spPr>
          <a:xfrm>
            <a:off x="5808775" y="1560025"/>
            <a:ext cx="1518300" cy="430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a:t>Saint Pierre Moissac, France</a:t>
            </a:r>
            <a:endParaRPr sz="900"/>
          </a:p>
        </p:txBody>
      </p:sp>
      <p:pic>
        <p:nvPicPr>
          <p:cNvPr id="544" name="Google Shape;544;p55"/>
          <p:cNvPicPr preferRelativeResize="0"/>
          <p:nvPr/>
        </p:nvPicPr>
        <p:blipFill>
          <a:blip r:embed="rId4">
            <a:alphaModFix/>
          </a:blip>
          <a:stretch>
            <a:fillRect/>
          </a:stretch>
        </p:blipFill>
        <p:spPr>
          <a:xfrm>
            <a:off x="7374114" y="957175"/>
            <a:ext cx="1518263" cy="1016226"/>
          </a:xfrm>
          <a:prstGeom prst="rect">
            <a:avLst/>
          </a:prstGeom>
          <a:noFill/>
          <a:ln>
            <a:noFill/>
          </a:ln>
        </p:spPr>
      </p:pic>
      <p:pic>
        <p:nvPicPr>
          <p:cNvPr id="545" name="Google Shape;545;p55"/>
          <p:cNvPicPr preferRelativeResize="0"/>
          <p:nvPr/>
        </p:nvPicPr>
        <p:blipFill rotWithShape="1">
          <a:blip r:embed="rId5">
            <a:alphaModFix/>
          </a:blip>
          <a:srcRect l="4510" t="27568" r="62322" b="66421"/>
          <a:stretch/>
        </p:blipFill>
        <p:spPr>
          <a:xfrm>
            <a:off x="4572000" y="211638"/>
            <a:ext cx="4382326" cy="613651"/>
          </a:xfrm>
          <a:prstGeom prst="rect">
            <a:avLst/>
          </a:prstGeom>
          <a:noFill/>
          <a:ln>
            <a:noFill/>
          </a:ln>
        </p:spPr>
      </p:pic>
      <p:sp>
        <p:nvSpPr>
          <p:cNvPr id="546" name="Google Shape;546;p55"/>
          <p:cNvSpPr txBox="1"/>
          <p:nvPr/>
        </p:nvSpPr>
        <p:spPr>
          <a:xfrm>
            <a:off x="258600" y="1560025"/>
            <a:ext cx="5773500" cy="3430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1F1F1F"/>
                </a:solidFill>
              </a:rPr>
              <a:t>ICMA - International Center of Medieval Arts </a:t>
            </a:r>
            <a:r>
              <a:rPr lang="en" sz="1100" u="sng">
                <a:solidFill>
                  <a:schemeClr val="accent5"/>
                </a:solidFill>
                <a:hlinkClick r:id="rId6">
                  <a:extLst>
                    <a:ext uri="{A12FA001-AC4F-418D-AE19-62706E023703}">
                      <ahyp:hlinkClr xmlns:ahyp="http://schemas.microsoft.com/office/drawing/2018/hyperlinkcolor" val="tx"/>
                    </a:ext>
                  </a:extLst>
                </a:hlinkClick>
              </a:rPr>
              <a:t>http://www.medievalart.org/</a:t>
            </a:r>
            <a:endParaRPr sz="1100">
              <a:solidFill>
                <a:srgbClr val="1F1F1F"/>
              </a:solidFill>
            </a:endParaRPr>
          </a:p>
          <a:p>
            <a:pPr marL="0" lvl="0" indent="0" algn="l" rtl="0">
              <a:lnSpc>
                <a:spcPct val="100000"/>
              </a:lnSpc>
              <a:spcBef>
                <a:spcPts val="0"/>
              </a:spcBef>
              <a:spcAft>
                <a:spcPts val="0"/>
              </a:spcAft>
              <a:buNone/>
            </a:pPr>
            <a:r>
              <a:rPr lang="en" sz="1100">
                <a:solidFill>
                  <a:srgbClr val="1F1F1F"/>
                </a:solidFill>
              </a:rPr>
              <a:t>Founded as the Centre International D’Etudes Romanes (1952, France)</a:t>
            </a:r>
            <a:endParaRPr sz="1100">
              <a:solidFill>
                <a:srgbClr val="1F1F1F"/>
              </a:solidFill>
            </a:endParaRPr>
          </a:p>
          <a:p>
            <a:pPr marL="0" lvl="0" indent="0" algn="l" rtl="0">
              <a:lnSpc>
                <a:spcPct val="100000"/>
              </a:lnSpc>
              <a:spcBef>
                <a:spcPts val="0"/>
              </a:spcBef>
              <a:spcAft>
                <a:spcPts val="0"/>
              </a:spcAft>
              <a:buNone/>
            </a:pPr>
            <a:r>
              <a:rPr lang="en" sz="1100">
                <a:solidFill>
                  <a:srgbClr val="1F1F1F"/>
                </a:solidFill>
              </a:rPr>
              <a:t>Re-Established in the United States (1956, New York)</a:t>
            </a:r>
            <a:endParaRPr sz="1100">
              <a:solidFill>
                <a:srgbClr val="1F1F1F"/>
              </a:solidFill>
            </a:endParaRPr>
          </a:p>
          <a:p>
            <a:pPr marL="0" lvl="0" indent="0" algn="l" rtl="0">
              <a:lnSpc>
                <a:spcPct val="100000"/>
              </a:lnSpc>
              <a:spcBef>
                <a:spcPts val="0"/>
              </a:spcBef>
              <a:spcAft>
                <a:spcPts val="0"/>
              </a:spcAft>
              <a:buNone/>
            </a:pPr>
            <a:r>
              <a:rPr lang="en" sz="1100">
                <a:solidFill>
                  <a:srgbClr val="1F1F1F"/>
                </a:solidFill>
              </a:rPr>
              <a:t>ICMA is a member-based international network of Academics, Museum Professionals, Collectors, and Enthusiasts of Medieval Art.</a:t>
            </a:r>
            <a:endParaRPr sz="1100">
              <a:solidFill>
                <a:srgbClr val="1F1F1F"/>
              </a:solidFill>
            </a:endParaRPr>
          </a:p>
          <a:p>
            <a:pPr marL="0" lvl="0" indent="0" algn="l" rtl="0">
              <a:lnSpc>
                <a:spcPct val="100000"/>
              </a:lnSpc>
              <a:spcBef>
                <a:spcPts val="0"/>
              </a:spcBef>
              <a:spcAft>
                <a:spcPts val="0"/>
              </a:spcAft>
              <a:buNone/>
            </a:pPr>
            <a:endParaRPr sz="1100">
              <a:solidFill>
                <a:srgbClr val="1F1F1F"/>
              </a:solidFill>
            </a:endParaRPr>
          </a:p>
          <a:p>
            <a:pPr marL="0" lvl="0" indent="0" algn="l" rtl="0">
              <a:lnSpc>
                <a:spcPct val="100000"/>
              </a:lnSpc>
              <a:spcBef>
                <a:spcPts val="0"/>
              </a:spcBef>
              <a:spcAft>
                <a:spcPts val="0"/>
              </a:spcAft>
              <a:buNone/>
            </a:pPr>
            <a:r>
              <a:rPr lang="en" sz="1100">
                <a:solidFill>
                  <a:srgbClr val="1F1F1F"/>
                </a:solidFill>
              </a:rPr>
              <a:t>The ICMA supports the scholarship and preservation of visual and material cultures in every corner of the Medieval world. The ICMA publishes </a:t>
            </a:r>
            <a:r>
              <a:rPr lang="en" sz="1100" i="1">
                <a:solidFill>
                  <a:srgbClr val="1F1F1F"/>
                </a:solidFill>
              </a:rPr>
              <a:t>Gesta</a:t>
            </a:r>
            <a:r>
              <a:rPr lang="en" sz="1100">
                <a:solidFill>
                  <a:srgbClr val="1F1F1F"/>
                </a:solidFill>
              </a:rPr>
              <a:t> and sponsors public lectures, conferences, publications, and exhibits. The ICMA journal </a:t>
            </a:r>
            <a:r>
              <a:rPr lang="en" sz="1100" i="1">
                <a:solidFill>
                  <a:srgbClr val="1F1F1F"/>
                </a:solidFill>
              </a:rPr>
              <a:t>Gesta</a:t>
            </a:r>
            <a:r>
              <a:rPr lang="en" sz="1100">
                <a:solidFill>
                  <a:srgbClr val="1F1F1F"/>
                </a:solidFill>
              </a:rPr>
              <a:t> publishes original research on medieval art and architecture, twice annually in the Spring and Fall. The journal embraces all facets of artistic production from ca. 300 to ca. 1500 C.E., in Europe, the Mediterranean region, and the Slavic world. It has been twice awarded the annual Van Courtlandt Elliott Prize of the Medieval Academy of America for a “first article in medieval studies judged . . . to be of outstanding quality.” It can be read online here: </a:t>
            </a:r>
            <a:r>
              <a:rPr lang="en" sz="1100" u="sng">
                <a:solidFill>
                  <a:schemeClr val="hlink"/>
                </a:solidFill>
                <a:hlinkClick r:id="rId7"/>
              </a:rPr>
              <a:t>http://www.medievalart.org/gesta</a:t>
            </a:r>
            <a:endParaRPr sz="1100">
              <a:solidFill>
                <a:srgbClr val="1F1F1F"/>
              </a:solidFill>
            </a:endParaRPr>
          </a:p>
          <a:p>
            <a:pPr marL="0" lvl="0" indent="0" algn="l" rtl="0">
              <a:lnSpc>
                <a:spcPct val="100000"/>
              </a:lnSpc>
              <a:spcBef>
                <a:spcPts val="0"/>
              </a:spcBef>
              <a:spcAft>
                <a:spcPts val="0"/>
              </a:spcAft>
              <a:buNone/>
            </a:pPr>
            <a:endParaRPr sz="1100">
              <a:solidFill>
                <a:srgbClr val="1F1F1F"/>
              </a:solidFill>
            </a:endParaRPr>
          </a:p>
          <a:p>
            <a:pPr marL="0" lvl="0" indent="0" algn="l" rtl="0">
              <a:spcBef>
                <a:spcPts val="0"/>
              </a:spcBef>
              <a:spcAft>
                <a:spcPts val="0"/>
              </a:spcAft>
              <a:buNone/>
            </a:pPr>
            <a:r>
              <a:rPr lang="en" sz="1100" b="1">
                <a:solidFill>
                  <a:srgbClr val="1F1F1F"/>
                </a:solidFill>
              </a:rPr>
              <a:t>Why are groups like the ICMA important for you and upcoming generations?</a:t>
            </a:r>
            <a:endParaRPr sz="1100" b="1">
              <a:solidFill>
                <a:srgbClr val="1F1F1F"/>
              </a:solidFill>
            </a:endParaRPr>
          </a:p>
          <a:p>
            <a:pPr marL="0" lvl="0" indent="0" algn="l" rtl="0">
              <a:spcBef>
                <a:spcPts val="0"/>
              </a:spcBef>
              <a:spcAft>
                <a:spcPts val="0"/>
              </a:spcAft>
              <a:buNone/>
            </a:pPr>
            <a:r>
              <a:rPr lang="en" sz="1100" b="1">
                <a:solidFill>
                  <a:srgbClr val="1F1F1F"/>
                </a:solidFill>
              </a:rPr>
              <a:t>What significance do publications like </a:t>
            </a:r>
            <a:r>
              <a:rPr lang="en" sz="1100" b="1" i="1">
                <a:solidFill>
                  <a:srgbClr val="1F1F1F"/>
                </a:solidFill>
              </a:rPr>
              <a:t>Gesta</a:t>
            </a:r>
            <a:r>
              <a:rPr lang="en" sz="1100" b="1">
                <a:solidFill>
                  <a:srgbClr val="1F1F1F"/>
                </a:solidFill>
              </a:rPr>
              <a:t> have?</a:t>
            </a:r>
            <a:endParaRPr sz="1100" b="1">
              <a:solidFill>
                <a:srgbClr val="1F1F1F"/>
              </a:solidFill>
            </a:endParaRPr>
          </a:p>
        </p:txBody>
      </p:sp>
      <p:pic>
        <p:nvPicPr>
          <p:cNvPr id="547" name="Google Shape;547;p55"/>
          <p:cNvPicPr preferRelativeResize="0"/>
          <p:nvPr/>
        </p:nvPicPr>
        <p:blipFill>
          <a:blip r:embed="rId8">
            <a:alphaModFix/>
          </a:blip>
          <a:stretch>
            <a:fillRect/>
          </a:stretch>
        </p:blipFill>
        <p:spPr>
          <a:xfrm>
            <a:off x="6790825" y="2105275"/>
            <a:ext cx="2101550" cy="2760025"/>
          </a:xfrm>
          <a:prstGeom prst="rect">
            <a:avLst/>
          </a:prstGeom>
          <a:noFill/>
          <a:ln>
            <a:noFill/>
          </a:ln>
        </p:spPr>
      </p:pic>
      <p:pic>
        <p:nvPicPr>
          <p:cNvPr id="548" name="Google Shape;548;p55"/>
          <p:cNvPicPr preferRelativeResize="0"/>
          <p:nvPr/>
        </p:nvPicPr>
        <p:blipFill rotWithShape="1">
          <a:blip r:embed="rId9">
            <a:alphaModFix/>
          </a:blip>
          <a:srcRect l="18003" t="21964" r="13282" b="20808"/>
          <a:stretch/>
        </p:blipFill>
        <p:spPr>
          <a:xfrm>
            <a:off x="342075" y="946400"/>
            <a:ext cx="3011250" cy="6136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38"/>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23" name="Google Shape;323;p38"/>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24" name="Google Shape;324;p38"/>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22</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6C8C106C-9329-2CC0-873F-6EC6196DE99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56"/>
          <p:cNvSpPr txBox="1"/>
          <p:nvPr/>
        </p:nvSpPr>
        <p:spPr>
          <a:xfrm>
            <a:off x="237425" y="67225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Palazzo Ducale</a:t>
            </a:r>
            <a:endParaRPr b="1"/>
          </a:p>
          <a:p>
            <a:pPr marL="0" lvl="0" indent="0" algn="l" rtl="0">
              <a:spcBef>
                <a:spcPts val="0"/>
              </a:spcBef>
              <a:spcAft>
                <a:spcPts val="0"/>
              </a:spcAft>
              <a:buNone/>
            </a:pPr>
            <a:r>
              <a:rPr lang="en" sz="900">
                <a:solidFill>
                  <a:schemeClr val="dk1"/>
                </a:solidFill>
                <a:highlight>
                  <a:srgbClr val="FFFFFF"/>
                </a:highlight>
              </a:rPr>
              <a:t>Doge’s Palace, Venice, Italy</a:t>
            </a:r>
            <a:endParaRPr/>
          </a:p>
        </p:txBody>
      </p:sp>
      <p:pic>
        <p:nvPicPr>
          <p:cNvPr id="554" name="Google Shape;554;p56"/>
          <p:cNvPicPr preferRelativeResize="0"/>
          <p:nvPr/>
        </p:nvPicPr>
        <p:blipFill>
          <a:blip r:embed="rId3">
            <a:alphaModFix/>
          </a:blip>
          <a:stretch>
            <a:fillRect/>
          </a:stretch>
        </p:blipFill>
        <p:spPr>
          <a:xfrm>
            <a:off x="4610400" y="873448"/>
            <a:ext cx="2255620" cy="1503102"/>
          </a:xfrm>
          <a:prstGeom prst="rect">
            <a:avLst/>
          </a:prstGeom>
          <a:noFill/>
          <a:ln>
            <a:noFill/>
          </a:ln>
        </p:spPr>
      </p:pic>
      <p:pic>
        <p:nvPicPr>
          <p:cNvPr id="555" name="Google Shape;555;p56"/>
          <p:cNvPicPr preferRelativeResize="0"/>
          <p:nvPr/>
        </p:nvPicPr>
        <p:blipFill>
          <a:blip r:embed="rId4">
            <a:alphaModFix/>
          </a:blip>
          <a:stretch>
            <a:fillRect/>
          </a:stretch>
        </p:blipFill>
        <p:spPr>
          <a:xfrm>
            <a:off x="6992710" y="873455"/>
            <a:ext cx="1980841" cy="1503091"/>
          </a:xfrm>
          <a:prstGeom prst="rect">
            <a:avLst/>
          </a:prstGeom>
          <a:noFill/>
          <a:ln>
            <a:noFill/>
          </a:ln>
        </p:spPr>
      </p:pic>
      <p:sp>
        <p:nvSpPr>
          <p:cNvPr id="556" name="Google Shape;556;p56"/>
          <p:cNvSpPr txBox="1"/>
          <p:nvPr/>
        </p:nvSpPr>
        <p:spPr>
          <a:xfrm>
            <a:off x="223850" y="1165475"/>
            <a:ext cx="3690900" cy="391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121416"/>
                </a:solidFill>
              </a:rPr>
              <a:t>In an eastern wing of the palace are the historic prisons. They were damp, windowless cells, called </a:t>
            </a:r>
            <a:r>
              <a:rPr lang="en" sz="1000" i="1">
                <a:solidFill>
                  <a:srgbClr val="121416"/>
                </a:solidFill>
              </a:rPr>
              <a:t>i Pozzi</a:t>
            </a:r>
            <a:r>
              <a:rPr lang="en" sz="1000">
                <a:solidFill>
                  <a:srgbClr val="121416"/>
                </a:solidFill>
              </a:rPr>
              <a:t>, or “the Wells.” The most uncomfortable cells were </a:t>
            </a:r>
            <a:r>
              <a:rPr lang="en" sz="1000" i="1">
                <a:solidFill>
                  <a:srgbClr val="121416"/>
                </a:solidFill>
              </a:rPr>
              <a:t>i Piombi</a:t>
            </a:r>
            <a:r>
              <a:rPr lang="en" sz="1000">
                <a:solidFill>
                  <a:srgbClr val="121416"/>
                </a:solidFill>
              </a:rPr>
              <a:t> under the lead roofs, which became hot as furnaces in the summer. The eastern wing is attached to the palace compound by the famous Bridge of Sighs. It’s named for the sighs of the prisoners who, having received their sentences in the Doge’s Palace, pass through this bridge and get their last glimpse of Venice’s beauty before entering the dark prisons.</a:t>
            </a:r>
            <a:endParaRPr sz="1000">
              <a:solidFill>
                <a:srgbClr val="121416"/>
              </a:solidFill>
            </a:endParaRPr>
          </a:p>
          <a:p>
            <a:pPr marL="0" lvl="0" indent="0" algn="l" rtl="0">
              <a:lnSpc>
                <a:spcPct val="100000"/>
              </a:lnSpc>
              <a:spcBef>
                <a:spcPts val="0"/>
              </a:spcBef>
              <a:spcAft>
                <a:spcPts val="0"/>
              </a:spcAft>
              <a:buNone/>
            </a:pPr>
            <a:endParaRPr sz="1000">
              <a:solidFill>
                <a:srgbClr val="121416"/>
              </a:solidFill>
            </a:endParaRPr>
          </a:p>
          <a:p>
            <a:pPr marL="0" lvl="0" indent="0" algn="l" rtl="0">
              <a:lnSpc>
                <a:spcPct val="100000"/>
              </a:lnSpc>
              <a:spcBef>
                <a:spcPts val="0"/>
              </a:spcBef>
              <a:spcAft>
                <a:spcPts val="0"/>
              </a:spcAft>
              <a:buNone/>
            </a:pPr>
            <a:r>
              <a:rPr lang="en" sz="1000">
                <a:solidFill>
                  <a:srgbClr val="121416"/>
                </a:solidFill>
              </a:rPr>
              <a:t>Casanova was famously imprisoned in these very cells and his biography describes his harrowing escape. The charming trickster fled by going up through the roof and re-entering into the Doge’s Palace itself. He then changed into every-day clothes and walked straight out the front door.</a:t>
            </a:r>
            <a:endParaRPr sz="1000">
              <a:solidFill>
                <a:srgbClr val="121416"/>
              </a:solidFill>
            </a:endParaRPr>
          </a:p>
          <a:p>
            <a:pPr marL="0" lvl="0" indent="0" algn="l" rtl="0">
              <a:lnSpc>
                <a:spcPct val="100000"/>
              </a:lnSpc>
              <a:spcBef>
                <a:spcPts val="0"/>
              </a:spcBef>
              <a:spcAft>
                <a:spcPts val="0"/>
              </a:spcAft>
              <a:buNone/>
            </a:pPr>
            <a:endParaRPr sz="1000">
              <a:solidFill>
                <a:srgbClr val="121416"/>
              </a:solidFill>
            </a:endParaRPr>
          </a:p>
          <a:p>
            <a:pPr marL="0" lvl="0" indent="0" algn="l" rtl="0">
              <a:lnSpc>
                <a:spcPct val="100000"/>
              </a:lnSpc>
              <a:spcBef>
                <a:spcPts val="0"/>
              </a:spcBef>
              <a:spcAft>
                <a:spcPts val="0"/>
              </a:spcAft>
              <a:buNone/>
            </a:pPr>
            <a:r>
              <a:rPr lang="en" sz="1000">
                <a:solidFill>
                  <a:srgbClr val="121416"/>
                </a:solidFill>
              </a:rPr>
              <a:t>The only art theft to occur at the Doge’s Palace happened in a similarly thrilling fashion on 9 Oct. 1991. Vincenzo Pipino of the Mala del Brenta crime group hid in one of the prison cells after lagging behind a tour group. In the middle of the night, he crossed over the Bridge of Sighes into the palace and stole an early 16th century painting of the Madonna and child. The painting was recovered shortly after, but his reputation as an art thief was cemented.</a:t>
            </a:r>
            <a:endParaRPr sz="1000" i="1">
              <a:solidFill>
                <a:srgbClr val="121416"/>
              </a:solidFill>
            </a:endParaRPr>
          </a:p>
          <a:p>
            <a:pPr marL="0" lvl="0" indent="0" algn="l" rtl="0">
              <a:lnSpc>
                <a:spcPct val="100000"/>
              </a:lnSpc>
              <a:spcBef>
                <a:spcPts val="0"/>
              </a:spcBef>
              <a:spcAft>
                <a:spcPts val="0"/>
              </a:spcAft>
              <a:buNone/>
            </a:pPr>
            <a:endParaRPr sz="1000"/>
          </a:p>
        </p:txBody>
      </p:sp>
      <p:sp>
        <p:nvSpPr>
          <p:cNvPr id="557" name="Google Shape;557;p56"/>
          <p:cNvSpPr txBox="1"/>
          <p:nvPr/>
        </p:nvSpPr>
        <p:spPr>
          <a:xfrm>
            <a:off x="5526050" y="2464575"/>
            <a:ext cx="3466800" cy="2523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333333"/>
                </a:solidFill>
              </a:rPr>
              <a:t>“After delivering the </a:t>
            </a:r>
            <a:r>
              <a:rPr lang="en" sz="1000" i="1">
                <a:solidFill>
                  <a:srgbClr val="333333"/>
                </a:solidFill>
              </a:rPr>
              <a:t>Madonna</a:t>
            </a:r>
            <a:r>
              <a:rPr lang="en" sz="1000">
                <a:solidFill>
                  <a:srgbClr val="333333"/>
                </a:solidFill>
              </a:rPr>
              <a:t> into the hands of the Mala del Brenta, getting it back was no easy task. Pipino had to carefully suss out its location, a shed at the mob leader’s cousin’s house, create a forged copy to exchange for the original, and orchestrate yet another heist. The unexpected obstacle? A pair of adult tigers, left guarding the sixteenth-century masterpiece. Armed with tranquilizers, Pipino successfully sedated the beasts, and turned the painting over to the police.</a:t>
            </a:r>
            <a:endParaRPr sz="1000">
              <a:solidFill>
                <a:srgbClr val="333333"/>
              </a:solidFill>
            </a:endParaRPr>
          </a:p>
          <a:p>
            <a:pPr marL="0" lvl="0" indent="0" algn="l" rtl="0">
              <a:lnSpc>
                <a:spcPct val="100000"/>
              </a:lnSpc>
              <a:spcBef>
                <a:spcPts val="800"/>
              </a:spcBef>
              <a:spcAft>
                <a:spcPts val="800"/>
              </a:spcAft>
              <a:buClr>
                <a:schemeClr val="dk1"/>
              </a:buClr>
              <a:buSzPts val="1100"/>
              <a:buFont typeface="Arial"/>
              <a:buNone/>
            </a:pPr>
            <a:r>
              <a:rPr lang="en" sz="1000">
                <a:solidFill>
                  <a:srgbClr val="333333"/>
                </a:solidFill>
              </a:rPr>
              <a:t>“The painting was indeed returned within a month of the initial theft, and the mob boss was rumored to own a pair of tigers. Still, Pipino is quick to deny his thrilling tale: “There weren’t any tigers,” he told </a:t>
            </a:r>
            <a:r>
              <a:rPr lang="en" sz="1000" i="1">
                <a:solidFill>
                  <a:srgbClr val="333333"/>
                </a:solidFill>
              </a:rPr>
              <a:t>Epic</a:t>
            </a:r>
            <a:r>
              <a:rPr lang="en" sz="1000">
                <a:solidFill>
                  <a:srgbClr val="333333"/>
                </a:solidFill>
              </a:rPr>
              <a:t>. “I never stole the painting back.” - Art News, </a:t>
            </a:r>
            <a:r>
              <a:rPr lang="en" sz="900" i="1">
                <a:solidFill>
                  <a:srgbClr val="333333"/>
                </a:solidFill>
              </a:rPr>
              <a:t>Meet Vincenzo Pipino, Venice’s Notorious Gentleman Art Thief,</a:t>
            </a:r>
            <a:r>
              <a:rPr lang="en" sz="900">
                <a:solidFill>
                  <a:srgbClr val="333333"/>
                </a:solidFill>
              </a:rPr>
              <a:t> </a:t>
            </a:r>
            <a:r>
              <a:rPr lang="en" sz="900">
                <a:solidFill>
                  <a:schemeClr val="dk1"/>
                </a:solidFill>
                <a:highlight>
                  <a:srgbClr val="FFFFFF"/>
                </a:highlight>
                <a:uFill>
                  <a:noFill/>
                </a:uFill>
                <a:hlinkClick r:id="rId5">
                  <a:extLst>
                    <a:ext uri="{A12FA001-AC4F-418D-AE19-62706E023703}">
                      <ahyp:hlinkClr xmlns:ahyp="http://schemas.microsoft.com/office/drawing/2018/hyperlinkcolor" val="tx"/>
                    </a:ext>
                  </a:extLst>
                </a:hlinkClick>
              </a:rPr>
              <a:t>Sarah Cascone</a:t>
            </a:r>
            <a:r>
              <a:rPr lang="en" sz="900">
                <a:solidFill>
                  <a:srgbClr val="333333"/>
                </a:solidFill>
                <a:highlight>
                  <a:srgbClr val="FFFFFF"/>
                </a:highlight>
              </a:rPr>
              <a:t>, Oct 30, 2014.</a:t>
            </a:r>
            <a:endParaRPr sz="900">
              <a:solidFill>
                <a:srgbClr val="121416"/>
              </a:solidFill>
            </a:endParaRPr>
          </a:p>
        </p:txBody>
      </p:sp>
      <p:pic>
        <p:nvPicPr>
          <p:cNvPr id="558" name="Google Shape;558;p56"/>
          <p:cNvPicPr preferRelativeResize="0"/>
          <p:nvPr/>
        </p:nvPicPr>
        <p:blipFill rotWithShape="1">
          <a:blip r:embed="rId6">
            <a:alphaModFix/>
          </a:blip>
          <a:srcRect b="4870"/>
          <a:stretch/>
        </p:blipFill>
        <p:spPr>
          <a:xfrm>
            <a:off x="3836750" y="2464575"/>
            <a:ext cx="882000" cy="1119725"/>
          </a:xfrm>
          <a:prstGeom prst="rect">
            <a:avLst/>
          </a:prstGeom>
          <a:noFill/>
          <a:ln>
            <a:noFill/>
          </a:ln>
        </p:spPr>
      </p:pic>
      <p:pic>
        <p:nvPicPr>
          <p:cNvPr id="559" name="Google Shape;559;p56"/>
          <p:cNvPicPr preferRelativeResize="0"/>
          <p:nvPr/>
        </p:nvPicPr>
        <p:blipFill>
          <a:blip r:embed="rId7">
            <a:alphaModFix/>
          </a:blip>
          <a:stretch>
            <a:fillRect/>
          </a:stretch>
        </p:blipFill>
        <p:spPr>
          <a:xfrm>
            <a:off x="3998150" y="3877737"/>
            <a:ext cx="1444500" cy="1034265"/>
          </a:xfrm>
          <a:prstGeom prst="rect">
            <a:avLst/>
          </a:prstGeom>
          <a:noFill/>
          <a:ln>
            <a:noFill/>
          </a:ln>
        </p:spPr>
      </p:pic>
      <p:pic>
        <p:nvPicPr>
          <p:cNvPr id="560" name="Google Shape;560;p56"/>
          <p:cNvPicPr preferRelativeResize="0"/>
          <p:nvPr/>
        </p:nvPicPr>
        <p:blipFill>
          <a:blip r:embed="rId8">
            <a:alphaModFix/>
          </a:blip>
          <a:stretch>
            <a:fillRect/>
          </a:stretch>
        </p:blipFill>
        <p:spPr>
          <a:xfrm>
            <a:off x="4684250" y="2872523"/>
            <a:ext cx="723900" cy="937800"/>
          </a:xfrm>
          <a:prstGeom prst="rect">
            <a:avLst/>
          </a:prstGeom>
          <a:noFill/>
          <a:ln>
            <a:noFill/>
          </a:ln>
        </p:spPr>
      </p:pic>
      <p:pic>
        <p:nvPicPr>
          <p:cNvPr id="561" name="Google Shape;561;p56"/>
          <p:cNvPicPr preferRelativeResize="0"/>
          <p:nvPr/>
        </p:nvPicPr>
        <p:blipFill rotWithShape="1">
          <a:blip r:embed="rId9">
            <a:alphaModFix/>
          </a:blip>
          <a:srcRect l="4510" t="37657" r="62322" b="56332"/>
          <a:stretch/>
        </p:blipFill>
        <p:spPr>
          <a:xfrm>
            <a:off x="4572000" y="234852"/>
            <a:ext cx="4382326" cy="613651"/>
          </a:xfrm>
          <a:prstGeom prst="rect">
            <a:avLst/>
          </a:prstGeom>
          <a:noFill/>
          <a:ln>
            <a:noFill/>
          </a:ln>
        </p:spPr>
      </p:pic>
      <p:pic>
        <p:nvPicPr>
          <p:cNvPr id="562" name="Google Shape;562;p56"/>
          <p:cNvPicPr preferRelativeResize="0"/>
          <p:nvPr/>
        </p:nvPicPr>
        <p:blipFill rotWithShape="1">
          <a:blip r:embed="rId10">
            <a:alphaModFix/>
          </a:blip>
          <a:srcRect l="3485" t="37522" r="80925" b="51848"/>
          <a:stretch/>
        </p:blipFill>
        <p:spPr>
          <a:xfrm>
            <a:off x="2498650" y="111575"/>
            <a:ext cx="1995250" cy="1051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pic>
        <p:nvPicPr>
          <p:cNvPr id="567" name="Google Shape;567;p57"/>
          <p:cNvPicPr preferRelativeResize="0"/>
          <p:nvPr/>
        </p:nvPicPr>
        <p:blipFill>
          <a:blip r:embed="rId3">
            <a:alphaModFix/>
          </a:blip>
          <a:stretch>
            <a:fillRect/>
          </a:stretch>
        </p:blipFill>
        <p:spPr>
          <a:xfrm>
            <a:off x="5369437" y="881461"/>
            <a:ext cx="3368713" cy="4076135"/>
          </a:xfrm>
          <a:prstGeom prst="rect">
            <a:avLst/>
          </a:prstGeom>
          <a:noFill/>
          <a:ln>
            <a:noFill/>
          </a:ln>
        </p:spPr>
      </p:pic>
      <p:pic>
        <p:nvPicPr>
          <p:cNvPr id="568" name="Google Shape;568;p57"/>
          <p:cNvPicPr preferRelativeResize="0"/>
          <p:nvPr/>
        </p:nvPicPr>
        <p:blipFill>
          <a:blip r:embed="rId4">
            <a:alphaModFix/>
          </a:blip>
          <a:stretch>
            <a:fillRect/>
          </a:stretch>
        </p:blipFill>
        <p:spPr>
          <a:xfrm>
            <a:off x="340825" y="797059"/>
            <a:ext cx="3246206" cy="3988189"/>
          </a:xfrm>
          <a:prstGeom prst="rect">
            <a:avLst/>
          </a:prstGeom>
          <a:noFill/>
          <a:ln>
            <a:noFill/>
          </a:ln>
        </p:spPr>
      </p:pic>
      <p:pic>
        <p:nvPicPr>
          <p:cNvPr id="569" name="Google Shape;569;p57"/>
          <p:cNvPicPr preferRelativeResize="0"/>
          <p:nvPr/>
        </p:nvPicPr>
        <p:blipFill>
          <a:blip r:embed="rId5">
            <a:alphaModFix/>
          </a:blip>
          <a:stretch>
            <a:fillRect/>
          </a:stretch>
        </p:blipFill>
        <p:spPr>
          <a:xfrm>
            <a:off x="3628307" y="624700"/>
            <a:ext cx="1699833" cy="4332900"/>
          </a:xfrm>
          <a:prstGeom prst="rect">
            <a:avLst/>
          </a:prstGeom>
          <a:noFill/>
          <a:ln>
            <a:noFill/>
          </a:ln>
        </p:spPr>
      </p:pic>
      <p:pic>
        <p:nvPicPr>
          <p:cNvPr id="570" name="Google Shape;570;p57"/>
          <p:cNvPicPr preferRelativeResize="0"/>
          <p:nvPr/>
        </p:nvPicPr>
        <p:blipFill rotWithShape="1">
          <a:blip r:embed="rId6">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pic>
        <p:nvPicPr>
          <p:cNvPr id="575" name="Google Shape;575;p58"/>
          <p:cNvPicPr preferRelativeResize="0"/>
          <p:nvPr/>
        </p:nvPicPr>
        <p:blipFill rotWithShape="1">
          <a:blip r:embed="rId3">
            <a:alphaModFix/>
          </a:blip>
          <a:srcRect l="3485" t="37522" r="80925" b="51848"/>
          <a:stretch/>
        </p:blipFill>
        <p:spPr>
          <a:xfrm>
            <a:off x="2574850" y="111575"/>
            <a:ext cx="1995250" cy="1051250"/>
          </a:xfrm>
          <a:prstGeom prst="rect">
            <a:avLst/>
          </a:prstGeom>
          <a:noFill/>
          <a:ln>
            <a:noFill/>
          </a:ln>
        </p:spPr>
      </p:pic>
      <p:pic>
        <p:nvPicPr>
          <p:cNvPr id="576" name="Google Shape;576;p58"/>
          <p:cNvPicPr preferRelativeResize="0"/>
          <p:nvPr/>
        </p:nvPicPr>
        <p:blipFill rotWithShape="1">
          <a:blip r:embed="rId4">
            <a:alphaModFix/>
          </a:blip>
          <a:srcRect t="4580" r="9869"/>
          <a:stretch/>
        </p:blipFill>
        <p:spPr>
          <a:xfrm>
            <a:off x="489675" y="1123550"/>
            <a:ext cx="3905624" cy="3741125"/>
          </a:xfrm>
          <a:prstGeom prst="rect">
            <a:avLst/>
          </a:prstGeom>
          <a:noFill/>
          <a:ln>
            <a:noFill/>
          </a:ln>
        </p:spPr>
      </p:pic>
      <p:pic>
        <p:nvPicPr>
          <p:cNvPr id="577" name="Google Shape;577;p58"/>
          <p:cNvPicPr preferRelativeResize="0"/>
          <p:nvPr/>
        </p:nvPicPr>
        <p:blipFill>
          <a:blip r:embed="rId5">
            <a:alphaModFix/>
          </a:blip>
          <a:stretch>
            <a:fillRect/>
          </a:stretch>
        </p:blipFill>
        <p:spPr>
          <a:xfrm>
            <a:off x="4610400" y="848175"/>
            <a:ext cx="3385475" cy="4207651"/>
          </a:xfrm>
          <a:prstGeom prst="rect">
            <a:avLst/>
          </a:prstGeom>
          <a:noFill/>
          <a:ln>
            <a:noFill/>
          </a:ln>
        </p:spPr>
      </p:pic>
      <p:pic>
        <p:nvPicPr>
          <p:cNvPr id="578" name="Google Shape;578;p58"/>
          <p:cNvPicPr preferRelativeResize="0"/>
          <p:nvPr/>
        </p:nvPicPr>
        <p:blipFill rotWithShape="1">
          <a:blip r:embed="rId6">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pic>
        <p:nvPicPr>
          <p:cNvPr id="583" name="Google Shape;583;p59"/>
          <p:cNvPicPr preferRelativeResize="0"/>
          <p:nvPr/>
        </p:nvPicPr>
        <p:blipFill rotWithShape="1">
          <a:blip r:embed="rId3">
            <a:alphaModFix/>
          </a:blip>
          <a:srcRect l="4443" t="47718" r="58680" b="41217"/>
          <a:stretch/>
        </p:blipFill>
        <p:spPr>
          <a:xfrm>
            <a:off x="541750" y="156001"/>
            <a:ext cx="4030249" cy="934326"/>
          </a:xfrm>
          <a:prstGeom prst="rect">
            <a:avLst/>
          </a:prstGeom>
          <a:noFill/>
          <a:ln>
            <a:noFill/>
          </a:ln>
        </p:spPr>
      </p:pic>
      <p:pic>
        <p:nvPicPr>
          <p:cNvPr id="584" name="Google Shape;584;p59"/>
          <p:cNvPicPr preferRelativeResize="0"/>
          <p:nvPr/>
        </p:nvPicPr>
        <p:blipFill rotWithShape="1">
          <a:blip r:embed="rId4">
            <a:alphaModFix/>
          </a:blip>
          <a:srcRect l="4510" t="47313" r="62322" b="46115"/>
          <a:stretch/>
        </p:blipFill>
        <p:spPr>
          <a:xfrm>
            <a:off x="4572000" y="223200"/>
            <a:ext cx="4382326" cy="660676"/>
          </a:xfrm>
          <a:prstGeom prst="rect">
            <a:avLst/>
          </a:prstGeom>
          <a:noFill/>
          <a:ln>
            <a:noFill/>
          </a:ln>
        </p:spPr>
      </p:pic>
      <p:pic>
        <p:nvPicPr>
          <p:cNvPr id="585" name="Google Shape;585;p59"/>
          <p:cNvPicPr preferRelativeResize="0"/>
          <p:nvPr/>
        </p:nvPicPr>
        <p:blipFill>
          <a:blip r:embed="rId5">
            <a:alphaModFix/>
          </a:blip>
          <a:stretch>
            <a:fillRect/>
          </a:stretch>
        </p:blipFill>
        <p:spPr>
          <a:xfrm>
            <a:off x="585850" y="974326"/>
            <a:ext cx="8096250" cy="3810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pic>
        <p:nvPicPr>
          <p:cNvPr id="590" name="Google Shape;590;p60"/>
          <p:cNvPicPr preferRelativeResize="0"/>
          <p:nvPr/>
        </p:nvPicPr>
        <p:blipFill rotWithShape="1">
          <a:blip r:embed="rId3">
            <a:alphaModFix/>
          </a:blip>
          <a:srcRect l="4510" t="47313" r="62322" b="46115"/>
          <a:stretch/>
        </p:blipFill>
        <p:spPr>
          <a:xfrm>
            <a:off x="4572000" y="223200"/>
            <a:ext cx="4382326" cy="660676"/>
          </a:xfrm>
          <a:prstGeom prst="rect">
            <a:avLst/>
          </a:prstGeom>
          <a:noFill/>
          <a:ln>
            <a:noFill/>
          </a:ln>
        </p:spPr>
      </p:pic>
      <p:pic>
        <p:nvPicPr>
          <p:cNvPr id="591" name="Google Shape;591;p60"/>
          <p:cNvPicPr preferRelativeResize="0"/>
          <p:nvPr/>
        </p:nvPicPr>
        <p:blipFill>
          <a:blip r:embed="rId4">
            <a:alphaModFix/>
          </a:blip>
          <a:stretch>
            <a:fillRect/>
          </a:stretch>
        </p:blipFill>
        <p:spPr>
          <a:xfrm>
            <a:off x="3585487" y="1036275"/>
            <a:ext cx="1943288" cy="1943292"/>
          </a:xfrm>
          <a:prstGeom prst="rect">
            <a:avLst/>
          </a:prstGeom>
          <a:noFill/>
          <a:ln>
            <a:noFill/>
          </a:ln>
        </p:spPr>
      </p:pic>
      <p:pic>
        <p:nvPicPr>
          <p:cNvPr id="592" name="Google Shape;592;p60"/>
          <p:cNvPicPr preferRelativeResize="0"/>
          <p:nvPr/>
        </p:nvPicPr>
        <p:blipFill>
          <a:blip r:embed="rId5">
            <a:alphaModFix/>
          </a:blip>
          <a:stretch>
            <a:fillRect/>
          </a:stretch>
        </p:blipFill>
        <p:spPr>
          <a:xfrm>
            <a:off x="5741327" y="1036276"/>
            <a:ext cx="2224589" cy="3954826"/>
          </a:xfrm>
          <a:prstGeom prst="rect">
            <a:avLst/>
          </a:prstGeom>
          <a:noFill/>
          <a:ln>
            <a:noFill/>
          </a:ln>
        </p:spPr>
      </p:pic>
      <p:pic>
        <p:nvPicPr>
          <p:cNvPr id="593" name="Google Shape;593;p60"/>
          <p:cNvPicPr preferRelativeResize="0"/>
          <p:nvPr/>
        </p:nvPicPr>
        <p:blipFill rotWithShape="1">
          <a:blip r:embed="rId6">
            <a:alphaModFix/>
          </a:blip>
          <a:srcRect t="16485"/>
          <a:stretch/>
        </p:blipFill>
        <p:spPr>
          <a:xfrm>
            <a:off x="753310" y="1036275"/>
            <a:ext cx="2619616" cy="3889398"/>
          </a:xfrm>
          <a:prstGeom prst="rect">
            <a:avLst/>
          </a:prstGeom>
          <a:noFill/>
          <a:ln>
            <a:noFill/>
          </a:ln>
        </p:spPr>
      </p:pic>
      <p:pic>
        <p:nvPicPr>
          <p:cNvPr id="594" name="Google Shape;594;p60"/>
          <p:cNvPicPr preferRelativeResize="0"/>
          <p:nvPr/>
        </p:nvPicPr>
        <p:blipFill>
          <a:blip r:embed="rId7">
            <a:alphaModFix/>
          </a:blip>
          <a:stretch>
            <a:fillRect/>
          </a:stretch>
        </p:blipFill>
        <p:spPr>
          <a:xfrm>
            <a:off x="3585487" y="2982386"/>
            <a:ext cx="1943288" cy="1943288"/>
          </a:xfrm>
          <a:prstGeom prst="rect">
            <a:avLst/>
          </a:prstGeom>
          <a:noFill/>
          <a:ln>
            <a:noFill/>
          </a:ln>
        </p:spPr>
      </p:pic>
      <p:pic>
        <p:nvPicPr>
          <p:cNvPr id="595" name="Google Shape;595;p60"/>
          <p:cNvPicPr preferRelativeResize="0"/>
          <p:nvPr/>
        </p:nvPicPr>
        <p:blipFill rotWithShape="1">
          <a:blip r:embed="rId8">
            <a:alphaModFix/>
          </a:blip>
          <a:srcRect l="4443" t="47718" r="58680" b="41217"/>
          <a:stretch/>
        </p:blipFill>
        <p:spPr>
          <a:xfrm>
            <a:off x="541750" y="156001"/>
            <a:ext cx="4030249" cy="9343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39"/>
          <p:cNvPicPr preferRelativeResize="0"/>
          <p:nvPr/>
        </p:nvPicPr>
        <p:blipFill rotWithShape="1">
          <a:blip r:embed="rId3">
            <a:alphaModFix/>
          </a:blip>
          <a:srcRect l="45846" t="4337" r="29346" b="83731"/>
          <a:stretch/>
        </p:blipFill>
        <p:spPr>
          <a:xfrm>
            <a:off x="1700487" y="0"/>
            <a:ext cx="2881725" cy="1070901"/>
          </a:xfrm>
          <a:prstGeom prst="rect">
            <a:avLst/>
          </a:prstGeom>
          <a:noFill/>
          <a:ln>
            <a:noFill/>
          </a:ln>
        </p:spPr>
      </p:pic>
      <p:sp>
        <p:nvSpPr>
          <p:cNvPr id="330" name="Google Shape;330;p39"/>
          <p:cNvSpPr txBox="1"/>
          <p:nvPr/>
        </p:nvSpPr>
        <p:spPr>
          <a:xfrm>
            <a:off x="347775" y="969300"/>
            <a:ext cx="5581200" cy="39456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1000">
                <a:solidFill>
                  <a:srgbClr val="5A5A5A"/>
                </a:solidFill>
              </a:rPr>
              <a:t>Medieval art can be found throughout the world. These museums and other repositories with significant medieval collections:</a:t>
            </a:r>
            <a:endParaRPr sz="1000">
              <a:solidFill>
                <a:srgbClr val="5A5A5A"/>
              </a:solidFill>
            </a:endParaRPr>
          </a:p>
          <a:p>
            <a:pPr marL="457200" lvl="0" indent="-292100" algn="l" rtl="0">
              <a:lnSpc>
                <a:spcPct val="100000"/>
              </a:lnSpc>
              <a:spcBef>
                <a:spcPts val="1100"/>
              </a:spcBef>
              <a:spcAft>
                <a:spcPts val="0"/>
              </a:spcAft>
              <a:buClr>
                <a:srgbClr val="5A5A5A"/>
              </a:buClr>
              <a:buSzPts val="1000"/>
              <a:buChar char="●"/>
            </a:pPr>
            <a:r>
              <a:rPr lang="en" sz="1000">
                <a:solidFill>
                  <a:srgbClr val="A61C00"/>
                </a:solidFill>
              </a:rPr>
              <a:t>Metropolitan Museum of Art </a:t>
            </a:r>
            <a:r>
              <a:rPr lang="en" sz="1000">
                <a:solidFill>
                  <a:srgbClr val="5A5A5A"/>
                </a:solidFill>
              </a:rPr>
              <a:t>(Medieval Galleries &amp; Cloisters) </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4">
                  <a:extLst>
                    <a:ext uri="{A12FA001-AC4F-418D-AE19-62706E023703}">
                      <ahyp:hlinkClr xmlns:ahyp="http://schemas.microsoft.com/office/drawing/2018/hyperlinkcolor" val="tx"/>
                    </a:ext>
                  </a:extLst>
                </a:hlinkClick>
              </a:rPr>
              <a:t>The Louvre</a:t>
            </a:r>
            <a:r>
              <a:rPr lang="en" sz="1000">
                <a:solidFill>
                  <a:srgbClr val="5A5A5A"/>
                </a:solidFill>
              </a:rPr>
              <a:t> (No link exists that groups the medieval collections.)</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5">
                  <a:extLst>
                    <a:ext uri="{A12FA001-AC4F-418D-AE19-62706E023703}">
                      <ahyp:hlinkClr xmlns:ahyp="http://schemas.microsoft.com/office/drawing/2018/hyperlinkcolor" val="tx"/>
                    </a:ext>
                  </a:extLst>
                </a:hlinkClick>
              </a:rPr>
              <a:t>National Gallery (Browse by Century)</a:t>
            </a:r>
            <a:r>
              <a:rPr lang="en" sz="1000">
                <a:solidFill>
                  <a:srgbClr val="5A5A5A"/>
                </a:solidFill>
              </a:rPr>
              <a:t> Browse by century and decade the holdings of the National Gallery in London. The chronology begins in approximately 1200.</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6">
                  <a:extLst>
                    <a:ext uri="{A12FA001-AC4F-418D-AE19-62706E023703}">
                      <ahyp:hlinkClr xmlns:ahyp="http://schemas.microsoft.com/office/drawing/2018/hyperlinkcolor" val="tx"/>
                    </a:ext>
                  </a:extLst>
                </a:hlinkClick>
              </a:rPr>
              <a:t>Art Institute of Chicago</a:t>
            </a:r>
            <a:r>
              <a:rPr lang="en" sz="1000">
                <a:solidFill>
                  <a:srgbClr val="5A5A5A"/>
                </a:solidFill>
              </a:rPr>
              <a:t> Direct link to an overview of the collections in the category "Arms, Armor, Medieval, and Renaissance." There is a related category of European Painting and Sculpture.</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7">
                  <a:extLst>
                    <a:ext uri="{A12FA001-AC4F-418D-AE19-62706E023703}">
                      <ahyp:hlinkClr xmlns:ahyp="http://schemas.microsoft.com/office/drawing/2018/hyperlinkcolor" val="tx"/>
                    </a:ext>
                  </a:extLst>
                </a:hlinkClick>
              </a:rPr>
              <a:t>British Library (Manuscripts)</a:t>
            </a:r>
            <a:r>
              <a:rPr lang="en" sz="1000">
                <a:solidFill>
                  <a:srgbClr val="5A5A5A"/>
                </a:solidFill>
              </a:rPr>
              <a:t> An index of the digitized manuscripts at the British Library. The site has a slider by which one can narrow results to a particular range of dates. The library has a large collection of illuminated manuscripts.</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8">
                  <a:extLst>
                    <a:ext uri="{A12FA001-AC4F-418D-AE19-62706E023703}">
                      <ahyp:hlinkClr xmlns:ahyp="http://schemas.microsoft.com/office/drawing/2018/hyperlinkcolor" val="tx"/>
                    </a:ext>
                  </a:extLst>
                </a:hlinkClick>
              </a:rPr>
              <a:t>(Pierpoint) Morgan Library (Highlights)</a:t>
            </a:r>
            <a:r>
              <a:rPr lang="en" sz="1000">
                <a:solidFill>
                  <a:srgbClr val="5A5A5A"/>
                </a:solidFill>
              </a:rPr>
              <a:t> Strong collection of medieval manuscripts.</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9">
                  <a:extLst>
                    <a:ext uri="{A12FA001-AC4F-418D-AE19-62706E023703}">
                      <ahyp:hlinkClr xmlns:ahyp="http://schemas.microsoft.com/office/drawing/2018/hyperlinkcolor" val="tx"/>
                    </a:ext>
                  </a:extLst>
                </a:hlinkClick>
              </a:rPr>
              <a:t>Bibliothèque Nationale de France</a:t>
            </a:r>
            <a:r>
              <a:rPr lang="en" sz="1000">
                <a:solidFill>
                  <a:srgbClr val="5A5A5A"/>
                </a:solidFill>
              </a:rPr>
              <a:t> Illuminated and painted manuscripts at the BNF</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10">
                  <a:extLst>
                    <a:ext uri="{A12FA001-AC4F-418D-AE19-62706E023703}">
                      <ahyp:hlinkClr xmlns:ahyp="http://schemas.microsoft.com/office/drawing/2018/hyperlinkcolor" val="tx"/>
                    </a:ext>
                  </a:extLst>
                </a:hlinkClick>
              </a:rPr>
              <a:t>Victoria and Albert Museum</a:t>
            </a:r>
            <a:r>
              <a:rPr lang="en" sz="1000">
                <a:solidFill>
                  <a:srgbClr val="5A5A5A"/>
                </a:solidFill>
              </a:rPr>
              <a:t> Medieval collection with subcategories with clearly defined content.</a:t>
            </a:r>
            <a:endParaRPr sz="1000">
              <a:solidFill>
                <a:srgbClr val="5A5A5A"/>
              </a:solidFill>
            </a:endParaRPr>
          </a:p>
          <a:p>
            <a:pPr marL="457200" lvl="0" indent="-292100" algn="l" rtl="0">
              <a:lnSpc>
                <a:spcPct val="100000"/>
              </a:lnSpc>
              <a:spcBef>
                <a:spcPts val="0"/>
              </a:spcBef>
              <a:spcAft>
                <a:spcPts val="0"/>
              </a:spcAft>
              <a:buClr>
                <a:srgbClr val="5A5A5A"/>
              </a:buClr>
              <a:buSzPts val="1000"/>
              <a:buChar char="●"/>
            </a:pPr>
            <a:r>
              <a:rPr lang="en" sz="1000">
                <a:solidFill>
                  <a:srgbClr val="AA0000"/>
                </a:solidFill>
                <a:uFill>
                  <a:noFill/>
                </a:uFill>
                <a:hlinkClick r:id="rId11">
                  <a:extLst>
                    <a:ext uri="{A12FA001-AC4F-418D-AE19-62706E023703}">
                      <ahyp:hlinkClr xmlns:ahyp="http://schemas.microsoft.com/office/drawing/2018/hyperlinkcolor" val="tx"/>
                    </a:ext>
                  </a:extLst>
                </a:hlinkClick>
              </a:rPr>
              <a:t>Cleveland Museum of Art</a:t>
            </a:r>
            <a:r>
              <a:rPr lang="en" sz="1000">
                <a:solidFill>
                  <a:srgbClr val="5A5A5A"/>
                </a:solidFill>
              </a:rPr>
              <a:t> Strong collections in medieval art. Pieces from these collections comprised a traveling exhibition, Medieval Treasures from the Cleveland Museum of Art, which included a stop at the Getty in 2008.</a:t>
            </a:r>
            <a:endParaRPr sz="1000">
              <a:solidFill>
                <a:srgbClr val="5A5A5A"/>
              </a:solidFill>
            </a:endParaRPr>
          </a:p>
          <a:p>
            <a:pPr marL="0" lvl="0" indent="0" algn="l" rtl="0">
              <a:lnSpc>
                <a:spcPct val="100000"/>
              </a:lnSpc>
              <a:spcBef>
                <a:spcPts val="800"/>
              </a:spcBef>
              <a:spcAft>
                <a:spcPts val="800"/>
              </a:spcAft>
              <a:buNone/>
            </a:pPr>
            <a:r>
              <a:rPr lang="en" sz="1000" b="1">
                <a:solidFill>
                  <a:srgbClr val="5A5A5A"/>
                </a:solidFill>
              </a:rPr>
              <a:t>If you were going on a trip, why would it be important to plan what you would do and see? If you could choose one of these museums, which would you choose and why? What would you want to see?</a:t>
            </a:r>
            <a:endParaRPr sz="1000" b="1">
              <a:solidFill>
                <a:srgbClr val="5A5A5A"/>
              </a:solidFill>
            </a:endParaRPr>
          </a:p>
        </p:txBody>
      </p:sp>
      <p:pic>
        <p:nvPicPr>
          <p:cNvPr id="331" name="Google Shape;331;p39"/>
          <p:cNvPicPr preferRelativeResize="0"/>
          <p:nvPr/>
        </p:nvPicPr>
        <p:blipFill>
          <a:blip r:embed="rId12">
            <a:alphaModFix/>
          </a:blip>
          <a:stretch>
            <a:fillRect/>
          </a:stretch>
        </p:blipFill>
        <p:spPr>
          <a:xfrm>
            <a:off x="6293840" y="1045500"/>
            <a:ext cx="2670685" cy="1937902"/>
          </a:xfrm>
          <a:prstGeom prst="rect">
            <a:avLst/>
          </a:prstGeom>
          <a:noFill/>
          <a:ln>
            <a:noFill/>
          </a:ln>
        </p:spPr>
      </p:pic>
      <p:pic>
        <p:nvPicPr>
          <p:cNvPr id="332" name="Google Shape;332;p39"/>
          <p:cNvPicPr preferRelativeResize="0"/>
          <p:nvPr/>
        </p:nvPicPr>
        <p:blipFill rotWithShape="1">
          <a:blip r:embed="rId13">
            <a:alphaModFix/>
          </a:blip>
          <a:srcRect l="21051" r="21288" b="8122"/>
          <a:stretch/>
        </p:blipFill>
        <p:spPr>
          <a:xfrm>
            <a:off x="5907667" y="1045508"/>
            <a:ext cx="526432" cy="559217"/>
          </a:xfrm>
          <a:prstGeom prst="rect">
            <a:avLst/>
          </a:prstGeom>
          <a:noFill/>
          <a:ln>
            <a:noFill/>
          </a:ln>
        </p:spPr>
      </p:pic>
      <p:sp>
        <p:nvSpPr>
          <p:cNvPr id="333" name="Google Shape;333;p39"/>
          <p:cNvSpPr txBox="1"/>
          <p:nvPr/>
        </p:nvSpPr>
        <p:spPr>
          <a:xfrm>
            <a:off x="6293850" y="2829175"/>
            <a:ext cx="2158500" cy="39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First of 5 floors</a:t>
            </a:r>
            <a:endParaRPr sz="900"/>
          </a:p>
        </p:txBody>
      </p:sp>
      <p:pic>
        <p:nvPicPr>
          <p:cNvPr id="334" name="Google Shape;334;p39"/>
          <p:cNvPicPr preferRelativeResize="0"/>
          <p:nvPr/>
        </p:nvPicPr>
        <p:blipFill>
          <a:blip r:embed="rId14">
            <a:alphaModFix/>
          </a:blip>
          <a:stretch>
            <a:fillRect/>
          </a:stretch>
        </p:blipFill>
        <p:spPr>
          <a:xfrm>
            <a:off x="6224837" y="3160150"/>
            <a:ext cx="2739699" cy="1712301"/>
          </a:xfrm>
          <a:prstGeom prst="rect">
            <a:avLst/>
          </a:prstGeom>
          <a:noFill/>
          <a:ln>
            <a:noFill/>
          </a:ln>
        </p:spPr>
      </p:pic>
      <p:pic>
        <p:nvPicPr>
          <p:cNvPr id="335" name="Google Shape;335;p39"/>
          <p:cNvPicPr preferRelativeResize="0"/>
          <p:nvPr/>
        </p:nvPicPr>
        <p:blipFill rotWithShape="1">
          <a:blip r:embed="rId15">
            <a:alphaModFix/>
          </a:blip>
          <a:srcRect l="22835" t="32899" r="23421" b="42199"/>
          <a:stretch/>
        </p:blipFill>
        <p:spPr>
          <a:xfrm>
            <a:off x="8092150" y="3135044"/>
            <a:ext cx="872374" cy="287431"/>
          </a:xfrm>
          <a:prstGeom prst="rect">
            <a:avLst/>
          </a:prstGeom>
          <a:noFill/>
          <a:ln>
            <a:noFill/>
          </a:ln>
        </p:spPr>
      </p:pic>
      <p:pic>
        <p:nvPicPr>
          <p:cNvPr id="336" name="Google Shape;336;p39"/>
          <p:cNvPicPr preferRelativeResize="0"/>
          <p:nvPr/>
        </p:nvPicPr>
        <p:blipFill rotWithShape="1">
          <a:blip r:embed="rId16">
            <a:alphaModFix/>
          </a:blip>
          <a:srcRect l="4510" t="6021" r="62322" b="87968"/>
          <a:stretch/>
        </p:blipFill>
        <p:spPr>
          <a:xfrm>
            <a:off x="4572000" y="228636"/>
            <a:ext cx="4382326" cy="613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40"/>
          <p:cNvPicPr preferRelativeResize="0"/>
          <p:nvPr/>
        </p:nvPicPr>
        <p:blipFill rotWithShape="1">
          <a:blip r:embed="rId3">
            <a:alphaModFix/>
          </a:blip>
          <a:srcRect l="42832" t="4338" r="25786" b="85900"/>
          <a:stretch/>
        </p:blipFill>
        <p:spPr>
          <a:xfrm>
            <a:off x="1136825" y="88700"/>
            <a:ext cx="3435176" cy="825700"/>
          </a:xfrm>
          <a:prstGeom prst="rect">
            <a:avLst/>
          </a:prstGeom>
          <a:noFill/>
          <a:ln>
            <a:noFill/>
          </a:ln>
        </p:spPr>
      </p:pic>
      <p:sp>
        <p:nvSpPr>
          <p:cNvPr id="342" name="Google Shape;342;p40"/>
          <p:cNvSpPr txBox="1"/>
          <p:nvPr/>
        </p:nvSpPr>
        <p:spPr>
          <a:xfrm>
            <a:off x="162975" y="810250"/>
            <a:ext cx="4587900" cy="38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b="1"/>
              <a:t>Giotto Di Bondone, </a:t>
            </a:r>
            <a:r>
              <a:rPr lang="en" sz="1300" b="1" i="1"/>
              <a:t>Lamentation</a:t>
            </a:r>
            <a:r>
              <a:rPr lang="en" sz="1300" b="1"/>
              <a:t>, Arena Chapel</a:t>
            </a:r>
            <a:endParaRPr sz="1300" b="1"/>
          </a:p>
        </p:txBody>
      </p:sp>
      <p:pic>
        <p:nvPicPr>
          <p:cNvPr id="343" name="Google Shape;343;p40"/>
          <p:cNvPicPr preferRelativeResize="0"/>
          <p:nvPr/>
        </p:nvPicPr>
        <p:blipFill>
          <a:blip r:embed="rId4">
            <a:alphaModFix/>
          </a:blip>
          <a:stretch>
            <a:fillRect/>
          </a:stretch>
        </p:blipFill>
        <p:spPr>
          <a:xfrm>
            <a:off x="4831550" y="914400"/>
            <a:ext cx="3931450" cy="3636591"/>
          </a:xfrm>
          <a:prstGeom prst="rect">
            <a:avLst/>
          </a:prstGeom>
          <a:noFill/>
          <a:ln>
            <a:noFill/>
          </a:ln>
        </p:spPr>
      </p:pic>
      <p:sp>
        <p:nvSpPr>
          <p:cNvPr id="344" name="Google Shape;344;p40"/>
          <p:cNvSpPr txBox="1"/>
          <p:nvPr/>
        </p:nvSpPr>
        <p:spPr>
          <a:xfrm>
            <a:off x="162975" y="1059025"/>
            <a:ext cx="4587900" cy="402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dk1"/>
                </a:solidFill>
              </a:rPr>
              <a:t>The work depicts the </a:t>
            </a:r>
            <a:r>
              <a:rPr lang="en" sz="1000" i="1">
                <a:solidFill>
                  <a:schemeClr val="dk1"/>
                </a:solidFill>
              </a:rPr>
              <a:t>Lamentation</a:t>
            </a:r>
            <a:r>
              <a:rPr lang="en" sz="1000">
                <a:solidFill>
                  <a:schemeClr val="dk1"/>
                </a:solidFill>
              </a:rPr>
              <a:t> or </a:t>
            </a:r>
            <a:r>
              <a:rPr lang="en" sz="1000" i="1">
                <a:solidFill>
                  <a:schemeClr val="dk1"/>
                </a:solidFill>
              </a:rPr>
              <a:t>Mourning of Christ</a:t>
            </a:r>
            <a:r>
              <a:rPr lang="en" sz="1000">
                <a:solidFill>
                  <a:schemeClr val="dk1"/>
                </a:solidFill>
              </a:rPr>
              <a:t>.  In the foreground of the work the viewer finds five figures surrounded the dead body of Christ.  The body of Christ is held by three of the figures-three women that wear halos and biblical costumes. The body of Christ does not touch the ground but is gently held by the three women. There are two other figures with their backs turned toward the viewer. We can not see into their faces and do not know if they are male or female.</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lnSpc>
                <a:spcPct val="100000"/>
              </a:lnSpc>
              <a:spcBef>
                <a:spcPts val="0"/>
              </a:spcBef>
              <a:spcAft>
                <a:spcPts val="0"/>
              </a:spcAft>
              <a:buNone/>
            </a:pPr>
            <a:r>
              <a:rPr lang="en" sz="1000">
                <a:solidFill>
                  <a:schemeClr val="dk1"/>
                </a:solidFill>
              </a:rPr>
              <a:t>The female figure at the far end of the Christ figure appears to have the attributes of Mary Magdalene-that is, red hair and touching the feet of Christ. The young woman who cradles the head of Christ is most likely Mary. In the middle ground of the painting, the viewer finds 5 figures. At the center of this group is a young man who bears the iconographic symbols of St. John.  His hair is cut short, into a pageboy, he has a halo similar to the 3 women in the foreground who hold the body of Christ, and his is clean shaven, giving a very youthful appearance. His arms are outstretched and he bends slightly toward the body of Christ.  He has a look of deep sorrow. </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lnSpc>
                <a:spcPct val="100000"/>
              </a:lnSpc>
              <a:spcBef>
                <a:spcPts val="0"/>
              </a:spcBef>
              <a:spcAft>
                <a:spcPts val="0"/>
              </a:spcAft>
              <a:buNone/>
            </a:pPr>
            <a:r>
              <a:rPr lang="en" sz="1000">
                <a:solidFill>
                  <a:schemeClr val="dk1"/>
                </a:solidFill>
              </a:rPr>
              <a:t>Behind him to our right two men are standing looking very calmly at the scene. They are disciples who also wear golden halos. In this middle ground area there are also a group of mourners (a crowd) to our left.  Just behind the middle ground there is a sharp mountain ridge that divides the composition. Just behind the mountain ridge is a tree and vast sky with 11 angels. The angels are in various states of emotion. </a:t>
            </a:r>
            <a:endParaRPr sz="1000"/>
          </a:p>
        </p:txBody>
      </p:sp>
      <p:sp>
        <p:nvSpPr>
          <p:cNvPr id="345" name="Google Shape;345;p40"/>
          <p:cNvSpPr txBox="1"/>
          <p:nvPr/>
        </p:nvSpPr>
        <p:spPr>
          <a:xfrm>
            <a:off x="4831525" y="4551000"/>
            <a:ext cx="3931500" cy="745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a:solidFill>
                  <a:schemeClr val="dk1"/>
                </a:solidFill>
              </a:rPr>
              <a:t>This 7' 7" x 7' 9" fresco can be seen in the Arena Chapel in Padua.  It was created by Giotto and dated 1305-1306. </a:t>
            </a:r>
            <a:endParaRPr sz="1000"/>
          </a:p>
        </p:txBody>
      </p:sp>
      <p:pic>
        <p:nvPicPr>
          <p:cNvPr id="346" name="Google Shape;346;p40"/>
          <p:cNvPicPr preferRelativeResize="0"/>
          <p:nvPr/>
        </p:nvPicPr>
        <p:blipFill rotWithShape="1">
          <a:blip r:embed="rId5">
            <a:alphaModFix/>
          </a:blip>
          <a:srcRect l="4510" t="16822" r="62322" b="77167"/>
          <a:stretch/>
        </p:blipFill>
        <p:spPr>
          <a:xfrm>
            <a:off x="4582200" y="199830"/>
            <a:ext cx="4382326" cy="6136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p41"/>
          <p:cNvPicPr preferRelativeResize="0"/>
          <p:nvPr/>
        </p:nvPicPr>
        <p:blipFill>
          <a:blip r:embed="rId3">
            <a:alphaModFix/>
          </a:blip>
          <a:stretch>
            <a:fillRect/>
          </a:stretch>
        </p:blipFill>
        <p:spPr>
          <a:xfrm>
            <a:off x="1606042" y="29022"/>
            <a:ext cx="3144908" cy="855600"/>
          </a:xfrm>
          <a:prstGeom prst="rect">
            <a:avLst/>
          </a:prstGeom>
          <a:noFill/>
          <a:ln>
            <a:noFill/>
          </a:ln>
        </p:spPr>
      </p:pic>
      <p:pic>
        <p:nvPicPr>
          <p:cNvPr id="352" name="Google Shape;352;p41"/>
          <p:cNvPicPr preferRelativeResize="0"/>
          <p:nvPr/>
        </p:nvPicPr>
        <p:blipFill rotWithShape="1">
          <a:blip r:embed="rId4">
            <a:alphaModFix/>
          </a:blip>
          <a:srcRect l="4510" t="27568" r="62322" b="66421"/>
          <a:stretch/>
        </p:blipFill>
        <p:spPr>
          <a:xfrm>
            <a:off x="4522350" y="149988"/>
            <a:ext cx="4382326" cy="613651"/>
          </a:xfrm>
          <a:prstGeom prst="rect">
            <a:avLst/>
          </a:prstGeom>
          <a:noFill/>
          <a:ln>
            <a:noFill/>
          </a:ln>
        </p:spPr>
      </p:pic>
      <p:sp>
        <p:nvSpPr>
          <p:cNvPr id="353" name="Google Shape;353;p41"/>
          <p:cNvSpPr txBox="1"/>
          <p:nvPr/>
        </p:nvSpPr>
        <p:spPr>
          <a:xfrm>
            <a:off x="373038" y="3952000"/>
            <a:ext cx="8293500" cy="855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The "Codex Manesse", also known as the "Great Heidelberg Book of Songs", was created between around 1300 and around 1340 in Zurich and is the most comprehensive collection of ballads and epigrammatic poetry in Middle High German language.</a:t>
            </a:r>
            <a:endParaRPr sz="11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rPr>
              <a:t>It consists of 426 parchments leaves, each 35,5 x 25 cm, double-sided, pagination added in a later scribe's hand. In addition the codex includes 140 blank pages and numerous pages partially blank. You can view the book online</a:t>
            </a:r>
            <a:endParaRPr sz="1100">
              <a:solidFill>
                <a:schemeClr val="dk1"/>
              </a:solidFill>
            </a:endParaRPr>
          </a:p>
          <a:p>
            <a:pPr marL="0" lvl="0" indent="0" algn="l" rtl="0">
              <a:lnSpc>
                <a:spcPct val="100000"/>
              </a:lnSpc>
              <a:spcBef>
                <a:spcPts val="0"/>
              </a:spcBef>
              <a:spcAft>
                <a:spcPts val="0"/>
              </a:spcAft>
              <a:buNone/>
            </a:pPr>
            <a:endParaRPr sz="1050">
              <a:solidFill>
                <a:srgbClr val="222222"/>
              </a:solidFill>
              <a:highlight>
                <a:srgbClr val="FFFFFF"/>
              </a:highlight>
            </a:endParaRPr>
          </a:p>
        </p:txBody>
      </p:sp>
      <p:pic>
        <p:nvPicPr>
          <p:cNvPr id="354" name="Google Shape;354;p41"/>
          <p:cNvPicPr preferRelativeResize="0"/>
          <p:nvPr/>
        </p:nvPicPr>
        <p:blipFill rotWithShape="1">
          <a:blip r:embed="rId5">
            <a:alphaModFix/>
          </a:blip>
          <a:srcRect l="10209" t="7243" r="13144" b="17061"/>
          <a:stretch/>
        </p:blipFill>
        <p:spPr>
          <a:xfrm>
            <a:off x="417825" y="1612650"/>
            <a:ext cx="1541125" cy="2197782"/>
          </a:xfrm>
          <a:prstGeom prst="rect">
            <a:avLst/>
          </a:prstGeom>
          <a:noFill/>
          <a:ln>
            <a:noFill/>
          </a:ln>
        </p:spPr>
      </p:pic>
      <p:pic>
        <p:nvPicPr>
          <p:cNvPr id="355" name="Google Shape;355;p41"/>
          <p:cNvPicPr preferRelativeResize="0"/>
          <p:nvPr/>
        </p:nvPicPr>
        <p:blipFill>
          <a:blip r:embed="rId6">
            <a:alphaModFix/>
          </a:blip>
          <a:stretch>
            <a:fillRect/>
          </a:stretch>
        </p:blipFill>
        <p:spPr>
          <a:xfrm>
            <a:off x="3716517" y="1634673"/>
            <a:ext cx="1666494" cy="2200988"/>
          </a:xfrm>
          <a:prstGeom prst="rect">
            <a:avLst/>
          </a:prstGeom>
          <a:noFill/>
          <a:ln>
            <a:noFill/>
          </a:ln>
        </p:spPr>
      </p:pic>
      <p:pic>
        <p:nvPicPr>
          <p:cNvPr id="356" name="Google Shape;356;p41"/>
          <p:cNvPicPr preferRelativeResize="0"/>
          <p:nvPr/>
        </p:nvPicPr>
        <p:blipFill>
          <a:blip r:embed="rId7">
            <a:alphaModFix/>
          </a:blip>
          <a:stretch>
            <a:fillRect/>
          </a:stretch>
        </p:blipFill>
        <p:spPr>
          <a:xfrm>
            <a:off x="7140567" y="1612638"/>
            <a:ext cx="1630383" cy="2190379"/>
          </a:xfrm>
          <a:prstGeom prst="rect">
            <a:avLst/>
          </a:prstGeom>
          <a:noFill/>
          <a:ln>
            <a:noFill/>
          </a:ln>
        </p:spPr>
      </p:pic>
      <p:pic>
        <p:nvPicPr>
          <p:cNvPr id="357" name="Google Shape;357;p41"/>
          <p:cNvPicPr preferRelativeResize="0"/>
          <p:nvPr/>
        </p:nvPicPr>
        <p:blipFill>
          <a:blip r:embed="rId8">
            <a:alphaModFix/>
          </a:blip>
          <a:stretch>
            <a:fillRect/>
          </a:stretch>
        </p:blipFill>
        <p:spPr>
          <a:xfrm>
            <a:off x="5491236" y="1632371"/>
            <a:ext cx="1541106" cy="2150909"/>
          </a:xfrm>
          <a:prstGeom prst="rect">
            <a:avLst/>
          </a:prstGeom>
          <a:noFill/>
          <a:ln>
            <a:noFill/>
          </a:ln>
        </p:spPr>
      </p:pic>
      <p:pic>
        <p:nvPicPr>
          <p:cNvPr id="358" name="Google Shape;358;p41"/>
          <p:cNvPicPr preferRelativeResize="0"/>
          <p:nvPr/>
        </p:nvPicPr>
        <p:blipFill>
          <a:blip r:embed="rId9">
            <a:alphaModFix/>
          </a:blip>
          <a:stretch>
            <a:fillRect/>
          </a:stretch>
        </p:blipFill>
        <p:spPr>
          <a:xfrm>
            <a:off x="2022371" y="1612638"/>
            <a:ext cx="1585930" cy="2190378"/>
          </a:xfrm>
          <a:prstGeom prst="rect">
            <a:avLst/>
          </a:prstGeom>
          <a:noFill/>
          <a:ln>
            <a:noFill/>
          </a:ln>
        </p:spPr>
      </p:pic>
      <p:pic>
        <p:nvPicPr>
          <p:cNvPr id="359" name="Google Shape;359;p41"/>
          <p:cNvPicPr preferRelativeResize="0"/>
          <p:nvPr/>
        </p:nvPicPr>
        <p:blipFill>
          <a:blip r:embed="rId10">
            <a:alphaModFix/>
          </a:blip>
          <a:stretch>
            <a:fillRect/>
          </a:stretch>
        </p:blipFill>
        <p:spPr>
          <a:xfrm>
            <a:off x="5723325" y="845499"/>
            <a:ext cx="3181350" cy="428625"/>
          </a:xfrm>
          <a:prstGeom prst="rect">
            <a:avLst/>
          </a:prstGeom>
          <a:noFill/>
          <a:ln>
            <a:noFill/>
          </a:ln>
        </p:spPr>
      </p:pic>
      <p:sp>
        <p:nvSpPr>
          <p:cNvPr id="360" name="Google Shape;360;p41"/>
          <p:cNvSpPr txBox="1"/>
          <p:nvPr/>
        </p:nvSpPr>
        <p:spPr>
          <a:xfrm>
            <a:off x="303425" y="1187725"/>
            <a:ext cx="7014600" cy="33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t>Look at these images from the Codex Manesse and write a meme to go with each.</a:t>
            </a:r>
            <a:endParaRPr sz="11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42"/>
          <p:cNvPicPr preferRelativeResize="0"/>
          <p:nvPr/>
        </p:nvPicPr>
        <p:blipFill>
          <a:blip r:embed="rId3">
            <a:alphaModFix/>
          </a:blip>
          <a:stretch>
            <a:fillRect/>
          </a:stretch>
        </p:blipFill>
        <p:spPr>
          <a:xfrm>
            <a:off x="2329113" y="11850"/>
            <a:ext cx="2181225" cy="1085850"/>
          </a:xfrm>
          <a:prstGeom prst="rect">
            <a:avLst/>
          </a:prstGeom>
          <a:noFill/>
          <a:ln>
            <a:noFill/>
          </a:ln>
        </p:spPr>
      </p:pic>
      <p:sp>
        <p:nvSpPr>
          <p:cNvPr id="366" name="Google Shape;366;p42"/>
          <p:cNvSpPr txBox="1"/>
          <p:nvPr/>
        </p:nvSpPr>
        <p:spPr>
          <a:xfrm>
            <a:off x="214650" y="848500"/>
            <a:ext cx="4295700" cy="409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t>Gothic Style</a:t>
            </a:r>
            <a:r>
              <a:rPr lang="en" sz="1100"/>
              <a:t> - refers to the style of European architecture, sculpture (and minor arts) which linked medieval </a:t>
            </a:r>
            <a:r>
              <a:rPr lang="en" sz="1100">
                <a:uFill>
                  <a:noFill/>
                </a:uFill>
                <a:hlinkClick r:id="rId4"/>
              </a:rPr>
              <a:t>Romanesque art</a:t>
            </a:r>
            <a:r>
              <a:rPr lang="en" sz="1100"/>
              <a:t> with the </a:t>
            </a:r>
            <a:r>
              <a:rPr lang="en" sz="1100">
                <a:uFill>
                  <a:noFill/>
                </a:uFill>
                <a:hlinkClick r:id="rId5"/>
              </a:rPr>
              <a:t>Early Renaissance</a:t>
            </a:r>
            <a:r>
              <a:rPr lang="en" sz="1100"/>
              <a:t>. </a:t>
            </a:r>
            <a:endParaRPr sz="1100"/>
          </a:p>
          <a:p>
            <a:pPr marL="0" lvl="0" indent="0" algn="l" rtl="0">
              <a:spcBef>
                <a:spcPts val="0"/>
              </a:spcBef>
              <a:spcAft>
                <a:spcPts val="0"/>
              </a:spcAft>
              <a:buNone/>
            </a:pPr>
            <a:endParaRPr sz="1100" b="1"/>
          </a:p>
          <a:p>
            <a:pPr marL="0" lvl="0" indent="0" algn="l" rtl="0">
              <a:spcBef>
                <a:spcPts val="0"/>
              </a:spcBef>
              <a:spcAft>
                <a:spcPts val="0"/>
              </a:spcAft>
              <a:buNone/>
            </a:pPr>
            <a:r>
              <a:rPr lang="en" sz="1100" b="1"/>
              <a:t>Began</a:t>
            </a:r>
            <a:r>
              <a:rPr lang="en" sz="1100"/>
              <a:t> in France and surrounding region in the period 1150-1250, spread throughout northern Europe.</a:t>
            </a:r>
            <a:endParaRPr sz="1100" b="1"/>
          </a:p>
          <a:p>
            <a:pPr marL="0" lvl="0" indent="0" algn="l" rtl="0">
              <a:spcBef>
                <a:spcPts val="0"/>
              </a:spcBef>
              <a:spcAft>
                <a:spcPts val="0"/>
              </a:spcAft>
              <a:buNone/>
            </a:pPr>
            <a:r>
              <a:rPr lang="en" sz="1100" b="1">
                <a:solidFill>
                  <a:schemeClr val="dk1"/>
                </a:solidFill>
              </a:rPr>
              <a:t>Primarily: </a:t>
            </a:r>
            <a:r>
              <a:rPr lang="en" sz="1100">
                <a:solidFill>
                  <a:schemeClr val="dk1"/>
                </a:solidFill>
                <a:uFill>
                  <a:noFill/>
                </a:uFill>
                <a:hlinkClick r:id="rId6">
                  <a:extLst>
                    <a:ext uri="{A12FA001-AC4F-418D-AE19-62706E023703}">
                      <ahyp:hlinkClr xmlns:ahyp="http://schemas.microsoft.com/office/drawing/2018/hyperlinkcolor" val="tx"/>
                    </a:ext>
                  </a:extLst>
                </a:hlinkClick>
              </a:rPr>
              <a:t>Christian art</a:t>
            </a:r>
            <a:endParaRPr sz="1100" b="1"/>
          </a:p>
          <a:p>
            <a:pPr marL="0" lvl="0" indent="0" algn="l" rtl="0">
              <a:spcBef>
                <a:spcPts val="0"/>
              </a:spcBef>
              <a:spcAft>
                <a:spcPts val="0"/>
              </a:spcAft>
              <a:buNone/>
            </a:pPr>
            <a:r>
              <a:rPr lang="en" sz="1100" b="1"/>
              <a:t>Main work: </a:t>
            </a:r>
            <a:r>
              <a:rPr lang="en" sz="1100"/>
              <a:t>Architecture (Gothic Cathedrals)</a:t>
            </a:r>
            <a:endParaRPr sz="1100"/>
          </a:p>
          <a:p>
            <a:pPr marL="0" lvl="0" indent="0" algn="l" rtl="0">
              <a:spcBef>
                <a:spcPts val="0"/>
              </a:spcBef>
              <a:spcAft>
                <a:spcPts val="0"/>
              </a:spcAft>
              <a:buNone/>
            </a:pPr>
            <a:endParaRPr sz="1100" b="1"/>
          </a:p>
          <a:p>
            <a:pPr marL="0" lvl="0" indent="0" algn="l" rtl="0">
              <a:spcBef>
                <a:spcPts val="0"/>
              </a:spcBef>
              <a:spcAft>
                <a:spcPts val="0"/>
              </a:spcAft>
              <a:buNone/>
            </a:pPr>
            <a:r>
              <a:rPr lang="en" sz="1100" b="1"/>
              <a:t>3 Divisions of Gothic</a:t>
            </a:r>
            <a:endParaRPr sz="1100" b="1"/>
          </a:p>
          <a:p>
            <a:pPr marL="0" lvl="0" indent="0" algn="l" rtl="0">
              <a:spcBef>
                <a:spcPts val="0"/>
              </a:spcBef>
              <a:spcAft>
                <a:spcPts val="0"/>
              </a:spcAft>
              <a:buNone/>
            </a:pPr>
            <a:r>
              <a:rPr lang="en" sz="1100">
                <a:solidFill>
                  <a:schemeClr val="dk1"/>
                </a:solidFill>
              </a:rPr>
              <a:t>Romanesque idioms were replaced with a new focus on line. Reaching higher to heaven.</a:t>
            </a:r>
            <a:endParaRPr sz="1100">
              <a:solidFill>
                <a:schemeClr val="dk1"/>
              </a:solidFill>
            </a:endParaRPr>
          </a:p>
          <a:p>
            <a:pPr marL="0" lvl="0" indent="0" algn="l" rtl="0">
              <a:spcBef>
                <a:spcPts val="0"/>
              </a:spcBef>
              <a:spcAft>
                <a:spcPts val="0"/>
              </a:spcAft>
              <a:buNone/>
            </a:pPr>
            <a:r>
              <a:rPr lang="en" sz="1100" b="1"/>
              <a:t>Early Gothic</a:t>
            </a:r>
            <a:r>
              <a:rPr lang="en" sz="1100"/>
              <a:t> (1150-1250) Emerged around Paris</a:t>
            </a:r>
            <a:endParaRPr sz="1100"/>
          </a:p>
          <a:p>
            <a:pPr marL="0" lvl="0" indent="0" algn="l" rtl="0">
              <a:spcBef>
                <a:spcPts val="0"/>
              </a:spcBef>
              <a:spcAft>
                <a:spcPts val="0"/>
              </a:spcAft>
              <a:buNone/>
            </a:pPr>
            <a:r>
              <a:rPr lang="en" sz="1100" b="1"/>
              <a:t>High Gothic </a:t>
            </a:r>
            <a:r>
              <a:rPr lang="en" sz="1100"/>
              <a:t>(1250-1375) Rayonnant - "Decorated Gothic” use of geometric shapes to adorn more surfaces.</a:t>
            </a:r>
            <a:endParaRPr sz="1100"/>
          </a:p>
          <a:p>
            <a:pPr marL="0" lvl="0" indent="0" algn="l" rtl="0">
              <a:spcBef>
                <a:spcPts val="0"/>
              </a:spcBef>
              <a:spcAft>
                <a:spcPts val="0"/>
              </a:spcAft>
              <a:buNone/>
            </a:pPr>
            <a:r>
              <a:rPr lang="en" sz="1100" b="1"/>
              <a:t>International Gothic </a:t>
            </a:r>
            <a:r>
              <a:rPr lang="en" sz="1100"/>
              <a:t>(1375-1450) "Flamboyant"- far reaching and involves Secular Gothic Style</a:t>
            </a: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b="1"/>
              <a:t>Inventions: </a:t>
            </a:r>
            <a:r>
              <a:rPr lang="en" sz="1100"/>
              <a:t>Ribbed Vaulting: Flying Buttresses: Pointed Arch</a:t>
            </a:r>
            <a:endParaRPr sz="1100"/>
          </a:p>
          <a:p>
            <a:pPr marL="0" lvl="0" indent="0" algn="l" rtl="0">
              <a:spcBef>
                <a:spcPts val="0"/>
              </a:spcBef>
              <a:spcAft>
                <a:spcPts val="0"/>
              </a:spcAft>
              <a:buNone/>
            </a:pPr>
            <a:r>
              <a:rPr lang="en" sz="1100"/>
              <a:t>Arches and buttresses permitted the opening up of walls for huge windows of </a:t>
            </a:r>
            <a:r>
              <a:rPr lang="en" sz="1100">
                <a:uFill>
                  <a:noFill/>
                </a:uFill>
                <a:hlinkClick r:id="rId7"/>
              </a:rPr>
              <a:t>stained glass</a:t>
            </a:r>
            <a:r>
              <a:rPr lang="en" sz="1100"/>
              <a:t> filled with beautifully inspirational translucent images of </a:t>
            </a:r>
            <a:r>
              <a:rPr lang="en" sz="1100">
                <a:uFill>
                  <a:noFill/>
                </a:uFill>
                <a:hlinkClick r:id="rId8"/>
              </a:rPr>
              <a:t>Biblical art</a:t>
            </a:r>
            <a:r>
              <a:rPr lang="en" sz="1100"/>
              <a:t>, far surpassing anything that wall painting or </a:t>
            </a:r>
            <a:r>
              <a:rPr lang="en" sz="1100">
                <a:uFill>
                  <a:noFill/>
                </a:uFill>
                <a:hlinkClick r:id="rId9"/>
              </a:rPr>
              <a:t>mosaic art</a:t>
            </a:r>
            <a:r>
              <a:rPr lang="en" sz="1100"/>
              <a:t> had to offer. </a:t>
            </a:r>
            <a:endParaRPr sz="1100"/>
          </a:p>
        </p:txBody>
      </p:sp>
      <p:pic>
        <p:nvPicPr>
          <p:cNvPr id="367" name="Google Shape;367;p42"/>
          <p:cNvPicPr preferRelativeResize="0"/>
          <p:nvPr/>
        </p:nvPicPr>
        <p:blipFill>
          <a:blip r:embed="rId10">
            <a:alphaModFix/>
          </a:blip>
          <a:stretch>
            <a:fillRect/>
          </a:stretch>
        </p:blipFill>
        <p:spPr>
          <a:xfrm>
            <a:off x="4602307" y="1966100"/>
            <a:ext cx="2411268" cy="1790550"/>
          </a:xfrm>
          <a:prstGeom prst="rect">
            <a:avLst/>
          </a:prstGeom>
          <a:noFill/>
          <a:ln>
            <a:noFill/>
          </a:ln>
        </p:spPr>
      </p:pic>
      <p:pic>
        <p:nvPicPr>
          <p:cNvPr id="368" name="Google Shape;368;p42"/>
          <p:cNvPicPr preferRelativeResize="0"/>
          <p:nvPr/>
        </p:nvPicPr>
        <p:blipFill>
          <a:blip r:embed="rId11">
            <a:alphaModFix/>
          </a:blip>
          <a:stretch>
            <a:fillRect/>
          </a:stretch>
        </p:blipFill>
        <p:spPr>
          <a:xfrm>
            <a:off x="7105460" y="1966100"/>
            <a:ext cx="1790540" cy="1790540"/>
          </a:xfrm>
          <a:prstGeom prst="rect">
            <a:avLst/>
          </a:prstGeom>
          <a:noFill/>
          <a:ln>
            <a:noFill/>
          </a:ln>
        </p:spPr>
      </p:pic>
      <p:pic>
        <p:nvPicPr>
          <p:cNvPr id="369" name="Google Shape;369;p42"/>
          <p:cNvPicPr preferRelativeResize="0"/>
          <p:nvPr/>
        </p:nvPicPr>
        <p:blipFill>
          <a:blip r:embed="rId12">
            <a:alphaModFix/>
          </a:blip>
          <a:stretch>
            <a:fillRect/>
          </a:stretch>
        </p:blipFill>
        <p:spPr>
          <a:xfrm>
            <a:off x="7105460" y="3824251"/>
            <a:ext cx="1790540" cy="1074324"/>
          </a:xfrm>
          <a:prstGeom prst="rect">
            <a:avLst/>
          </a:prstGeom>
          <a:noFill/>
          <a:ln>
            <a:noFill/>
          </a:ln>
        </p:spPr>
      </p:pic>
      <p:pic>
        <p:nvPicPr>
          <p:cNvPr id="370" name="Google Shape;370;p42"/>
          <p:cNvPicPr preferRelativeResize="0"/>
          <p:nvPr/>
        </p:nvPicPr>
        <p:blipFill>
          <a:blip r:embed="rId13">
            <a:alphaModFix/>
          </a:blip>
          <a:stretch>
            <a:fillRect/>
          </a:stretch>
        </p:blipFill>
        <p:spPr>
          <a:xfrm>
            <a:off x="4602300" y="3879775"/>
            <a:ext cx="1529124" cy="1018800"/>
          </a:xfrm>
          <a:prstGeom prst="rect">
            <a:avLst/>
          </a:prstGeom>
          <a:noFill/>
          <a:ln>
            <a:noFill/>
          </a:ln>
        </p:spPr>
      </p:pic>
      <p:pic>
        <p:nvPicPr>
          <p:cNvPr id="371" name="Google Shape;371;p42"/>
          <p:cNvPicPr preferRelativeResize="0"/>
          <p:nvPr/>
        </p:nvPicPr>
        <p:blipFill>
          <a:blip r:embed="rId14">
            <a:alphaModFix/>
          </a:blip>
          <a:stretch>
            <a:fillRect/>
          </a:stretch>
        </p:blipFill>
        <p:spPr>
          <a:xfrm>
            <a:off x="6209050" y="3879775"/>
            <a:ext cx="705750" cy="470775"/>
          </a:xfrm>
          <a:prstGeom prst="rect">
            <a:avLst/>
          </a:prstGeom>
          <a:noFill/>
          <a:ln>
            <a:noFill/>
          </a:ln>
        </p:spPr>
      </p:pic>
      <p:sp>
        <p:nvSpPr>
          <p:cNvPr id="372" name="Google Shape;372;p42"/>
          <p:cNvSpPr txBox="1"/>
          <p:nvPr/>
        </p:nvSpPr>
        <p:spPr>
          <a:xfrm>
            <a:off x="6280275" y="1425650"/>
            <a:ext cx="3000000" cy="7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chemeClr val="accent5"/>
                </a:solidFill>
                <a:latin typeface="Verdana"/>
                <a:ea typeface="Verdana"/>
                <a:cs typeface="Verdana"/>
                <a:sym typeface="Verdana"/>
                <a:hlinkClick r:id="rId15">
                  <a:extLst>
                    <a:ext uri="{A12FA001-AC4F-418D-AE19-62706E023703}">
                      <ahyp:hlinkClr xmlns:ahyp="http://schemas.microsoft.com/office/drawing/2018/hyperlinkcolor" val="tx"/>
                    </a:ext>
                  </a:extLst>
                </a:hlinkClick>
              </a:rPr>
              <a:t>Chartres Cathedral</a:t>
            </a:r>
            <a:r>
              <a:rPr lang="en" sz="1000">
                <a:solidFill>
                  <a:schemeClr val="dk1"/>
                </a:solidFill>
                <a:latin typeface="Verdana"/>
                <a:ea typeface="Verdana"/>
                <a:cs typeface="Verdana"/>
                <a:sym typeface="Verdana"/>
              </a:rPr>
              <a:t> (1194-1250); </a:t>
            </a:r>
            <a:r>
              <a:rPr lang="en" sz="1000" u="sng">
                <a:solidFill>
                  <a:schemeClr val="accent5"/>
                </a:solidFill>
                <a:latin typeface="Verdana"/>
                <a:ea typeface="Verdana"/>
                <a:cs typeface="Verdana"/>
                <a:sym typeface="Verdana"/>
                <a:hlinkClick r:id="rId16">
                  <a:extLst>
                    <a:ext uri="{A12FA001-AC4F-418D-AE19-62706E023703}">
                      <ahyp:hlinkClr xmlns:ahyp="http://schemas.microsoft.com/office/drawing/2018/hyperlinkcolor" val="tx"/>
                    </a:ext>
                  </a:extLst>
                </a:hlinkClick>
              </a:rPr>
              <a:t>Notre-Dame Cathedral</a:t>
            </a:r>
            <a:r>
              <a:rPr lang="en" sz="1000">
                <a:solidFill>
                  <a:schemeClr val="dk1"/>
                </a:solidFill>
                <a:latin typeface="Verdana"/>
                <a:ea typeface="Verdana"/>
                <a:cs typeface="Verdana"/>
                <a:sym typeface="Verdana"/>
              </a:rPr>
              <a:t> (1163-1345); </a:t>
            </a:r>
            <a:r>
              <a:rPr lang="en" sz="1000" u="sng">
                <a:solidFill>
                  <a:schemeClr val="accent5"/>
                </a:solidFill>
                <a:latin typeface="Verdana"/>
                <a:ea typeface="Verdana"/>
                <a:cs typeface="Verdana"/>
                <a:sym typeface="Verdana"/>
                <a:hlinkClick r:id="rId17">
                  <a:extLst>
                    <a:ext uri="{A12FA001-AC4F-418D-AE19-62706E023703}">
                      <ahyp:hlinkClr xmlns:ahyp="http://schemas.microsoft.com/office/drawing/2018/hyperlinkcolor" val="tx"/>
                    </a:ext>
                  </a:extLst>
                </a:hlinkClick>
              </a:rPr>
              <a:t>Sainte Chapelle</a:t>
            </a:r>
            <a:r>
              <a:rPr lang="en" sz="1000">
                <a:solidFill>
                  <a:schemeClr val="dk1"/>
                </a:solidFill>
                <a:latin typeface="Verdana"/>
                <a:ea typeface="Verdana"/>
                <a:cs typeface="Verdana"/>
                <a:sym typeface="Verdana"/>
              </a:rPr>
              <a:t> (1241-48)</a:t>
            </a:r>
            <a:endParaRPr sz="1000" b="1">
              <a:solidFill>
                <a:srgbClr val="323232"/>
              </a:solidFill>
            </a:endParaRPr>
          </a:p>
        </p:txBody>
      </p:sp>
      <p:pic>
        <p:nvPicPr>
          <p:cNvPr id="373" name="Google Shape;373;p42"/>
          <p:cNvPicPr preferRelativeResize="0"/>
          <p:nvPr/>
        </p:nvPicPr>
        <p:blipFill rotWithShape="1">
          <a:blip r:embed="rId18">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378" name="Google Shape;378;p43"/>
          <p:cNvPicPr preferRelativeResize="0"/>
          <p:nvPr/>
        </p:nvPicPr>
        <p:blipFill rotWithShape="1">
          <a:blip r:embed="rId3">
            <a:alphaModFix/>
          </a:blip>
          <a:srcRect l="4444" t="28414" r="79967" b="62909"/>
          <a:stretch/>
        </p:blipFill>
        <p:spPr>
          <a:xfrm>
            <a:off x="2503705" y="71598"/>
            <a:ext cx="2057447" cy="884926"/>
          </a:xfrm>
          <a:prstGeom prst="rect">
            <a:avLst/>
          </a:prstGeom>
          <a:noFill/>
          <a:ln>
            <a:noFill/>
          </a:ln>
        </p:spPr>
      </p:pic>
      <p:pic>
        <p:nvPicPr>
          <p:cNvPr id="379" name="Google Shape;379;p43"/>
          <p:cNvPicPr preferRelativeResize="0"/>
          <p:nvPr/>
        </p:nvPicPr>
        <p:blipFill>
          <a:blip r:embed="rId4">
            <a:alphaModFix/>
          </a:blip>
          <a:stretch>
            <a:fillRect/>
          </a:stretch>
        </p:blipFill>
        <p:spPr>
          <a:xfrm>
            <a:off x="7866821" y="3544725"/>
            <a:ext cx="1050678" cy="1399661"/>
          </a:xfrm>
          <a:prstGeom prst="rect">
            <a:avLst/>
          </a:prstGeom>
          <a:noFill/>
          <a:ln>
            <a:noFill/>
          </a:ln>
        </p:spPr>
      </p:pic>
      <p:pic>
        <p:nvPicPr>
          <p:cNvPr id="380" name="Google Shape;380;p43"/>
          <p:cNvPicPr preferRelativeResize="0"/>
          <p:nvPr/>
        </p:nvPicPr>
        <p:blipFill>
          <a:blip r:embed="rId5">
            <a:alphaModFix/>
          </a:blip>
          <a:stretch>
            <a:fillRect/>
          </a:stretch>
        </p:blipFill>
        <p:spPr>
          <a:xfrm>
            <a:off x="5669707" y="3544725"/>
            <a:ext cx="2106522" cy="1399661"/>
          </a:xfrm>
          <a:prstGeom prst="rect">
            <a:avLst/>
          </a:prstGeom>
          <a:noFill/>
          <a:ln>
            <a:noFill/>
          </a:ln>
        </p:spPr>
      </p:pic>
      <p:pic>
        <p:nvPicPr>
          <p:cNvPr id="381" name="Google Shape;381;p43"/>
          <p:cNvPicPr preferRelativeResize="0"/>
          <p:nvPr/>
        </p:nvPicPr>
        <p:blipFill>
          <a:blip r:embed="rId6">
            <a:alphaModFix/>
          </a:blip>
          <a:stretch>
            <a:fillRect/>
          </a:stretch>
        </p:blipFill>
        <p:spPr>
          <a:xfrm>
            <a:off x="5783099" y="1341047"/>
            <a:ext cx="3134400" cy="2127475"/>
          </a:xfrm>
          <a:prstGeom prst="rect">
            <a:avLst/>
          </a:prstGeom>
          <a:noFill/>
          <a:ln>
            <a:noFill/>
          </a:ln>
        </p:spPr>
      </p:pic>
      <p:pic>
        <p:nvPicPr>
          <p:cNvPr id="382" name="Google Shape;382;p43"/>
          <p:cNvPicPr preferRelativeResize="0"/>
          <p:nvPr/>
        </p:nvPicPr>
        <p:blipFill>
          <a:blip r:embed="rId7">
            <a:alphaModFix/>
          </a:blip>
          <a:stretch>
            <a:fillRect/>
          </a:stretch>
        </p:blipFill>
        <p:spPr>
          <a:xfrm>
            <a:off x="295875" y="530300"/>
            <a:ext cx="2216874" cy="1567800"/>
          </a:xfrm>
          <a:prstGeom prst="rect">
            <a:avLst/>
          </a:prstGeom>
          <a:noFill/>
          <a:ln>
            <a:noFill/>
          </a:ln>
        </p:spPr>
      </p:pic>
      <p:pic>
        <p:nvPicPr>
          <p:cNvPr id="383" name="Google Shape;383;p43"/>
          <p:cNvPicPr preferRelativeResize="0"/>
          <p:nvPr/>
        </p:nvPicPr>
        <p:blipFill>
          <a:blip r:embed="rId8">
            <a:alphaModFix/>
          </a:blip>
          <a:stretch>
            <a:fillRect/>
          </a:stretch>
        </p:blipFill>
        <p:spPr>
          <a:xfrm>
            <a:off x="2779000" y="3510139"/>
            <a:ext cx="2814499" cy="1468811"/>
          </a:xfrm>
          <a:prstGeom prst="rect">
            <a:avLst/>
          </a:prstGeom>
          <a:noFill/>
          <a:ln>
            <a:noFill/>
          </a:ln>
        </p:spPr>
      </p:pic>
      <p:pic>
        <p:nvPicPr>
          <p:cNvPr id="384" name="Google Shape;384;p43"/>
          <p:cNvPicPr preferRelativeResize="0"/>
          <p:nvPr/>
        </p:nvPicPr>
        <p:blipFill>
          <a:blip r:embed="rId9">
            <a:alphaModFix/>
          </a:blip>
          <a:stretch>
            <a:fillRect/>
          </a:stretch>
        </p:blipFill>
        <p:spPr>
          <a:xfrm>
            <a:off x="295875" y="2135372"/>
            <a:ext cx="2216875" cy="2843578"/>
          </a:xfrm>
          <a:prstGeom prst="rect">
            <a:avLst/>
          </a:prstGeom>
          <a:noFill/>
          <a:ln>
            <a:noFill/>
          </a:ln>
        </p:spPr>
      </p:pic>
      <p:pic>
        <p:nvPicPr>
          <p:cNvPr id="385" name="Google Shape;385;p43"/>
          <p:cNvPicPr preferRelativeResize="0"/>
          <p:nvPr/>
        </p:nvPicPr>
        <p:blipFill>
          <a:blip r:embed="rId10">
            <a:alphaModFix/>
          </a:blip>
          <a:stretch>
            <a:fillRect/>
          </a:stretch>
        </p:blipFill>
        <p:spPr>
          <a:xfrm>
            <a:off x="3376620" y="2238504"/>
            <a:ext cx="2216875" cy="1271696"/>
          </a:xfrm>
          <a:prstGeom prst="rect">
            <a:avLst/>
          </a:prstGeom>
          <a:noFill/>
          <a:ln>
            <a:noFill/>
          </a:ln>
        </p:spPr>
      </p:pic>
      <p:sp>
        <p:nvSpPr>
          <p:cNvPr id="386" name="Google Shape;386;p43"/>
          <p:cNvSpPr txBox="1"/>
          <p:nvPr/>
        </p:nvSpPr>
        <p:spPr>
          <a:xfrm>
            <a:off x="2512750" y="642900"/>
            <a:ext cx="5506800" cy="104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2400"/>
              </a:spcBef>
              <a:spcAft>
                <a:spcPts val="600"/>
              </a:spcAft>
              <a:buNone/>
            </a:pPr>
            <a:r>
              <a:rPr lang="en" sz="1200" b="1">
                <a:solidFill>
                  <a:srgbClr val="323232"/>
                </a:solidFill>
              </a:rPr>
              <a:t>Flying buttress - </a:t>
            </a:r>
            <a:r>
              <a:rPr lang="en" sz="1200">
                <a:solidFill>
                  <a:srgbClr val="222222"/>
                </a:solidFill>
                <a:highlight>
                  <a:srgbClr val="FFFFFF"/>
                </a:highlight>
                <a:latin typeface="Roboto"/>
                <a:ea typeface="Roboto"/>
                <a:cs typeface="Roboto"/>
                <a:sym typeface="Roboto"/>
              </a:rPr>
              <a:t>a buttress slanting from a separate pier, typically forming an arch with the wall it supports. This construction allowed for taller buildings and windows.</a:t>
            </a:r>
            <a:endParaRPr sz="1200" b="1">
              <a:solidFill>
                <a:srgbClr val="323232"/>
              </a:solidFill>
            </a:endParaRPr>
          </a:p>
        </p:txBody>
      </p:sp>
      <p:sp>
        <p:nvSpPr>
          <p:cNvPr id="387" name="Google Shape;387;p43"/>
          <p:cNvSpPr txBox="1"/>
          <p:nvPr/>
        </p:nvSpPr>
        <p:spPr>
          <a:xfrm>
            <a:off x="2516100" y="1740900"/>
            <a:ext cx="1621200" cy="2127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222222"/>
                </a:solidFill>
                <a:latin typeface="Roboto"/>
                <a:ea typeface="Roboto"/>
                <a:cs typeface="Roboto"/>
                <a:sym typeface="Roboto"/>
              </a:rPr>
              <a:t>The lines of force created by the weight of the roof and the arches is distributed by the flying buttresses past the </a:t>
            </a:r>
            <a:endParaRPr sz="1000">
              <a:solidFill>
                <a:srgbClr val="222222"/>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22222"/>
                </a:solidFill>
                <a:latin typeface="Roboto"/>
                <a:ea typeface="Roboto"/>
                <a:cs typeface="Roboto"/>
                <a:sym typeface="Roboto"/>
              </a:rPr>
              <a:t>walls of the church to external piers. </a:t>
            </a:r>
            <a:endParaRPr sz="1000">
              <a:solidFill>
                <a:srgbClr val="222222"/>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22222"/>
                </a:solidFill>
                <a:latin typeface="Roboto"/>
                <a:ea typeface="Roboto"/>
                <a:cs typeface="Roboto"/>
                <a:sym typeface="Roboto"/>
              </a:rPr>
              <a:t>Windows can </a:t>
            </a:r>
            <a:endParaRPr sz="1000">
              <a:solidFill>
                <a:srgbClr val="222222"/>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22222"/>
                </a:solidFill>
                <a:latin typeface="Roboto"/>
                <a:ea typeface="Roboto"/>
                <a:cs typeface="Roboto"/>
                <a:sym typeface="Roboto"/>
              </a:rPr>
              <a:t>be larger and </a:t>
            </a:r>
            <a:endParaRPr sz="1000">
              <a:solidFill>
                <a:srgbClr val="222222"/>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22222"/>
                </a:solidFill>
                <a:latin typeface="Roboto"/>
                <a:ea typeface="Roboto"/>
                <a:cs typeface="Roboto"/>
                <a:sym typeface="Roboto"/>
              </a:rPr>
              <a:t>the nave can</a:t>
            </a:r>
            <a:endParaRPr sz="1000">
              <a:solidFill>
                <a:srgbClr val="222222"/>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000">
                <a:solidFill>
                  <a:srgbClr val="222222"/>
                </a:solidFill>
                <a:latin typeface="Roboto"/>
                <a:ea typeface="Roboto"/>
                <a:cs typeface="Roboto"/>
                <a:sym typeface="Roboto"/>
              </a:rPr>
              <a:t>be taller.</a:t>
            </a:r>
            <a:endParaRPr sz="1000" b="1">
              <a:solidFill>
                <a:srgbClr val="323232"/>
              </a:solidFill>
            </a:endParaRPr>
          </a:p>
          <a:p>
            <a:pPr marL="0" lvl="0" indent="0" algn="l" rtl="0">
              <a:lnSpc>
                <a:spcPct val="100000"/>
              </a:lnSpc>
              <a:spcBef>
                <a:spcPts val="0"/>
              </a:spcBef>
              <a:spcAft>
                <a:spcPts val="0"/>
              </a:spcAft>
              <a:buNone/>
            </a:pPr>
            <a:endParaRPr sz="1000"/>
          </a:p>
        </p:txBody>
      </p:sp>
      <p:pic>
        <p:nvPicPr>
          <p:cNvPr id="388" name="Google Shape;388;p43"/>
          <p:cNvPicPr preferRelativeResize="0"/>
          <p:nvPr/>
        </p:nvPicPr>
        <p:blipFill rotWithShape="1">
          <a:blip r:embed="rId11">
            <a:alphaModFix/>
          </a:blip>
          <a:srcRect l="4510" t="47313" r="62322" b="46115"/>
          <a:stretch/>
        </p:blipFill>
        <p:spPr>
          <a:xfrm>
            <a:off x="4572000" y="223200"/>
            <a:ext cx="4382326" cy="6606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3" name="Google Shape;393;p4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94" name="Google Shape;394;p4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95" name="Google Shape;395;p4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23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F7ECFCC9-C9E8-7D30-79D6-DB2D66ADBD7F}"/>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45"/>
          <p:cNvPicPr preferRelativeResize="0"/>
          <p:nvPr/>
        </p:nvPicPr>
        <p:blipFill rotWithShape="1">
          <a:blip r:embed="rId3">
            <a:alphaModFix/>
          </a:blip>
          <a:srcRect l="4442" t="4769" r="66895" b="83299"/>
          <a:stretch/>
        </p:blipFill>
        <p:spPr>
          <a:xfrm>
            <a:off x="4572012" y="5150"/>
            <a:ext cx="3156425" cy="1015225"/>
          </a:xfrm>
          <a:prstGeom prst="rect">
            <a:avLst/>
          </a:prstGeom>
          <a:noFill/>
          <a:ln>
            <a:noFill/>
          </a:ln>
        </p:spPr>
      </p:pic>
      <p:sp>
        <p:nvSpPr>
          <p:cNvPr id="401" name="Google Shape;401;p45"/>
          <p:cNvSpPr txBox="1"/>
          <p:nvPr/>
        </p:nvSpPr>
        <p:spPr>
          <a:xfrm>
            <a:off x="4854775" y="888250"/>
            <a:ext cx="39789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i="1"/>
              <a:t>The Trinity</a:t>
            </a:r>
            <a:r>
              <a:rPr lang="en"/>
              <a:t>, by: Andrei Rublev </a:t>
            </a:r>
            <a:r>
              <a:rPr lang="en" sz="1000"/>
              <a:t>(1</a:t>
            </a:r>
            <a:r>
              <a:rPr lang="en" sz="1000">
                <a:highlight>
                  <a:srgbClr val="FFFFFF"/>
                </a:highlight>
                <a:latin typeface="Roboto"/>
                <a:ea typeface="Roboto"/>
                <a:cs typeface="Roboto"/>
                <a:sym typeface="Roboto"/>
              </a:rPr>
              <a:t>360s to 1427-1430)</a:t>
            </a:r>
            <a:endParaRPr sz="1000"/>
          </a:p>
          <a:p>
            <a:pPr marL="0" lvl="0" indent="0" algn="l" rtl="0">
              <a:lnSpc>
                <a:spcPct val="115000"/>
              </a:lnSpc>
              <a:spcBef>
                <a:spcPts val="0"/>
              </a:spcBef>
              <a:spcAft>
                <a:spcPts val="1500"/>
              </a:spcAft>
              <a:buNone/>
            </a:pPr>
            <a:r>
              <a:rPr lang="en" sz="1000">
                <a:solidFill>
                  <a:schemeClr val="dk1"/>
                </a:solidFill>
              </a:rPr>
              <a:t>Currently held in the Tretyakov Gallery in Moscow</a:t>
            </a:r>
            <a:endParaRPr/>
          </a:p>
        </p:txBody>
      </p:sp>
      <p:pic>
        <p:nvPicPr>
          <p:cNvPr id="402" name="Google Shape;402;p45"/>
          <p:cNvPicPr preferRelativeResize="0"/>
          <p:nvPr/>
        </p:nvPicPr>
        <p:blipFill>
          <a:blip r:embed="rId4">
            <a:alphaModFix/>
          </a:blip>
          <a:stretch>
            <a:fillRect/>
          </a:stretch>
        </p:blipFill>
        <p:spPr>
          <a:xfrm>
            <a:off x="256800" y="1020363"/>
            <a:ext cx="3156425" cy="3890286"/>
          </a:xfrm>
          <a:prstGeom prst="rect">
            <a:avLst/>
          </a:prstGeom>
          <a:noFill/>
          <a:ln>
            <a:noFill/>
          </a:ln>
        </p:spPr>
      </p:pic>
      <p:sp>
        <p:nvSpPr>
          <p:cNvPr id="403" name="Google Shape;403;p45"/>
          <p:cNvSpPr txBox="1"/>
          <p:nvPr/>
        </p:nvSpPr>
        <p:spPr>
          <a:xfrm>
            <a:off x="4854775" y="1342375"/>
            <a:ext cx="4100100" cy="33987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Clr>
                <a:srgbClr val="000000"/>
              </a:buClr>
              <a:buSzPts val="1100"/>
              <a:buFont typeface="Arial"/>
              <a:buNone/>
            </a:pPr>
            <a:r>
              <a:rPr lang="en" sz="1000"/>
              <a:t>The Trinity is an </a:t>
            </a:r>
            <a:r>
              <a:rPr lang="en" sz="1000">
                <a:uFill>
                  <a:noFill/>
                </a:uFill>
                <a:hlinkClick r:id="rId5"/>
              </a:rPr>
              <a:t>icon</a:t>
            </a:r>
            <a:r>
              <a:rPr lang="en" sz="1000"/>
              <a:t> created by a brilliant Russian painter Andrei Rublev in the 15th century and one of the highest achievements of Russian art. </a:t>
            </a:r>
            <a:r>
              <a:rPr lang="en" sz="1000">
                <a:solidFill>
                  <a:schemeClr val="dk1"/>
                </a:solidFill>
              </a:rPr>
              <a:t>Rublev was a monk who took a vow of silence and poured his passions and obsessions into his paintings. </a:t>
            </a:r>
            <a:r>
              <a:rPr lang="en" sz="1000"/>
              <a:t>It is also known as The Hospitality of Abraham and the icon of The Old Testament Trinity. </a:t>
            </a:r>
            <a:endParaRPr sz="1000"/>
          </a:p>
          <a:p>
            <a:pPr marL="0" lvl="0" indent="0" algn="l" rtl="0">
              <a:lnSpc>
                <a:spcPct val="114000"/>
              </a:lnSpc>
              <a:spcBef>
                <a:spcPts val="1000"/>
              </a:spcBef>
              <a:spcAft>
                <a:spcPts val="0"/>
              </a:spcAft>
              <a:buClr>
                <a:srgbClr val="000000"/>
              </a:buClr>
              <a:buSzPts val="1100"/>
              <a:buFont typeface="Arial"/>
              <a:buNone/>
            </a:pPr>
            <a:r>
              <a:rPr lang="en" sz="1000"/>
              <a:t>Abraham and his wife Sarah entertained the three angels in the shade of an oak when Abraham understood that the angels were the embodiment of God in three faces. This icon most fully expresses the dogma of the Holy Trinity: the three angels are depicted in equal dignity, symbolizing the Trinity and equality of all three Persons.</a:t>
            </a:r>
            <a:endParaRPr sz="1000"/>
          </a:p>
          <a:p>
            <a:pPr marL="0" lvl="0" indent="0" algn="l" rtl="0">
              <a:lnSpc>
                <a:spcPct val="114000"/>
              </a:lnSpc>
              <a:spcBef>
                <a:spcPts val="1000"/>
              </a:spcBef>
              <a:spcAft>
                <a:spcPts val="1000"/>
              </a:spcAft>
              <a:buClr>
                <a:srgbClr val="000000"/>
              </a:buClr>
              <a:buSzPts val="1100"/>
              <a:buFont typeface="Arial"/>
              <a:buNone/>
            </a:pPr>
            <a:r>
              <a:rPr lang="en" sz="1000"/>
              <a:t>Angels are depicted as seated around an altar in the center of which there is a chalice of the Eucharist with the head of a sacrificial calf which symbolises the lamb of the New Testament, i.e., Christ. The left and center angels bless the chalice. God the Father blesses God the Son for death on the cross in the name of love for people. God the Holy Spirit (the right angel) is present here to provide comfort, confirming the high logic of sacrificial, all-forgiving love.</a:t>
            </a:r>
            <a:endParaRPr sz="1000"/>
          </a:p>
        </p:txBody>
      </p:sp>
      <p:sp>
        <p:nvSpPr>
          <p:cNvPr id="404" name="Google Shape;404;p45"/>
          <p:cNvSpPr txBox="1"/>
          <p:nvPr/>
        </p:nvSpPr>
        <p:spPr>
          <a:xfrm>
            <a:off x="3475075" y="944175"/>
            <a:ext cx="1379700" cy="41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Can you see?</a:t>
            </a:r>
            <a:endParaRPr sz="900">
              <a:highlight>
                <a:srgbClr val="FFFFFF"/>
              </a:highlight>
            </a:endParaRPr>
          </a:p>
          <a:p>
            <a:pPr marL="0" lvl="0" indent="0" algn="l" rtl="0">
              <a:spcBef>
                <a:spcPts val="0"/>
              </a:spcBef>
              <a:spcAft>
                <a:spcPts val="0"/>
              </a:spcAft>
              <a:buNone/>
            </a:pPr>
            <a:r>
              <a:rPr lang="en" sz="900">
                <a:solidFill>
                  <a:srgbClr val="000000"/>
                </a:solidFill>
                <a:highlight>
                  <a:srgbClr val="FFFFFF"/>
                </a:highlight>
              </a:rPr>
              <a:t>(1) a house (supposedly Abraham's house), symbolizing the place of eternal salvation</a:t>
            </a:r>
            <a:endParaRPr sz="900">
              <a:highlight>
                <a:srgbClr val="FFFFFF"/>
              </a:highlight>
            </a:endParaRPr>
          </a:p>
          <a:p>
            <a:pPr marL="0" lvl="0" indent="0" algn="l" rtl="0">
              <a:spcBef>
                <a:spcPts val="0"/>
              </a:spcBef>
              <a:spcAft>
                <a:spcPts val="0"/>
              </a:spcAft>
              <a:buNone/>
            </a:pPr>
            <a:r>
              <a:rPr lang="en" sz="900">
                <a:solidFill>
                  <a:srgbClr val="000000"/>
                </a:solidFill>
                <a:highlight>
                  <a:srgbClr val="FFFFFF"/>
                </a:highlight>
              </a:rPr>
              <a:t>(2) a tree (the Oak of Mamre), symbolizing the Tree of Life</a:t>
            </a:r>
            <a:endParaRPr sz="900">
              <a:highlight>
                <a:srgbClr val="FFFFFF"/>
              </a:highlight>
            </a:endParaRPr>
          </a:p>
          <a:p>
            <a:pPr marL="0" lvl="0" indent="0" algn="l" rtl="0">
              <a:spcBef>
                <a:spcPts val="0"/>
              </a:spcBef>
              <a:spcAft>
                <a:spcPts val="0"/>
              </a:spcAft>
              <a:buNone/>
            </a:pPr>
            <a:r>
              <a:rPr lang="en" sz="900">
                <a:solidFill>
                  <a:srgbClr val="000000"/>
                </a:solidFill>
                <a:highlight>
                  <a:srgbClr val="FFFFFF"/>
                </a:highlight>
              </a:rPr>
              <a:t>(3) a mountain, symbolizing Mount Tabor, where the Holy Spirit appeared during the Transfiguration of Christ. </a:t>
            </a:r>
            <a:endParaRPr sz="900">
              <a:solidFill>
                <a:srgbClr val="000000"/>
              </a:solidFill>
              <a:highlight>
                <a:srgbClr val="FFFFFF"/>
              </a:highlight>
            </a:endParaRPr>
          </a:p>
          <a:p>
            <a:pPr marL="0" lvl="0" indent="0" algn="l" rtl="0">
              <a:spcBef>
                <a:spcPts val="0"/>
              </a:spcBef>
              <a:spcAft>
                <a:spcPts val="0"/>
              </a:spcAft>
              <a:buNone/>
            </a:pPr>
            <a:r>
              <a:rPr lang="en" sz="900">
                <a:solidFill>
                  <a:srgbClr val="000000"/>
                </a:solidFill>
                <a:highlight>
                  <a:srgbClr val="FFFFFF"/>
                </a:highlight>
              </a:rPr>
              <a:t>The blue worn by the figures is that of the divine. </a:t>
            </a:r>
            <a:endParaRPr sz="900">
              <a:solidFill>
                <a:srgbClr val="000000"/>
              </a:solidFill>
              <a:highlight>
                <a:srgbClr val="FFFFFF"/>
              </a:highlight>
            </a:endParaRPr>
          </a:p>
          <a:p>
            <a:pPr marL="0" lvl="0" indent="0" algn="l" rtl="0">
              <a:spcBef>
                <a:spcPts val="0"/>
              </a:spcBef>
              <a:spcAft>
                <a:spcPts val="0"/>
              </a:spcAft>
              <a:buNone/>
            </a:pPr>
            <a:r>
              <a:rPr lang="en" sz="900">
                <a:solidFill>
                  <a:srgbClr val="000000"/>
                </a:solidFill>
                <a:highlight>
                  <a:srgbClr val="FFFFFF"/>
                </a:highlight>
              </a:rPr>
              <a:t>In the centre of the picture stands the chalice of salvation. </a:t>
            </a:r>
            <a:endParaRPr sz="900">
              <a:solidFill>
                <a:srgbClr val="000000"/>
              </a:solidFill>
              <a:highlight>
                <a:srgbClr val="FFFFFF"/>
              </a:highlight>
            </a:endParaRPr>
          </a:p>
          <a:p>
            <a:pPr marL="0" lvl="0" indent="0" algn="l" rtl="0">
              <a:spcBef>
                <a:spcPts val="0"/>
              </a:spcBef>
              <a:spcAft>
                <a:spcPts val="0"/>
              </a:spcAft>
              <a:buNone/>
            </a:pPr>
            <a:r>
              <a:rPr lang="en" sz="900">
                <a:solidFill>
                  <a:srgbClr val="000000"/>
                </a:solidFill>
                <a:highlight>
                  <a:srgbClr val="FFFFFF"/>
                </a:highlight>
              </a:rPr>
              <a:t>The rectangle on the front of the table stands for the cosmos. </a:t>
            </a:r>
            <a:endParaRPr sz="900">
              <a:solidFill>
                <a:srgbClr val="000000"/>
              </a:solidFill>
              <a:highlight>
                <a:srgbClr val="FFFFFF"/>
              </a:highlight>
            </a:endParaRPr>
          </a:p>
          <a:p>
            <a:pPr marL="0" lvl="0" indent="0" algn="l" rtl="0">
              <a:spcBef>
                <a:spcPts val="0"/>
              </a:spcBef>
              <a:spcAft>
                <a:spcPts val="0"/>
              </a:spcAft>
              <a:buNone/>
            </a:pPr>
            <a:r>
              <a:rPr lang="en" sz="900">
                <a:solidFill>
                  <a:srgbClr val="000000"/>
                </a:solidFill>
                <a:highlight>
                  <a:srgbClr val="FFFFFF"/>
                </a:highlight>
              </a:rPr>
              <a:t>The composition of the work is circular - that is, without beginning, without end, without hierarchy.</a:t>
            </a:r>
            <a:endParaRPr sz="900"/>
          </a:p>
        </p:txBody>
      </p:sp>
      <p:pic>
        <p:nvPicPr>
          <p:cNvPr id="405" name="Google Shape;405;p45"/>
          <p:cNvPicPr preferRelativeResize="0"/>
          <p:nvPr/>
        </p:nvPicPr>
        <p:blipFill rotWithShape="1">
          <a:blip r:embed="rId6">
            <a:alphaModFix/>
          </a:blip>
          <a:srcRect l="4510" t="6021" r="62322" b="87968"/>
          <a:stretch/>
        </p:blipFill>
        <p:spPr>
          <a:xfrm>
            <a:off x="189675" y="145061"/>
            <a:ext cx="4382326" cy="61365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3964</Words>
  <Application>Microsoft Macintosh PowerPoint</Application>
  <PresentationFormat>On-screen Show (16:9)</PresentationFormat>
  <Paragraphs>194</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Bree Serif</vt:lpstr>
      <vt:lpstr>Economica</vt:lpstr>
      <vt:lpstr>Verdana</vt:lpstr>
      <vt:lpstr>Open Sans</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2024-06-28T03:19:15Z</dcterms:modified>
</cp:coreProperties>
</file>