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5143500" type="screen16x9"/>
  <p:notesSz cx="6858000" cy="9144000"/>
  <p:embeddedFontLst>
    <p:embeddedFont>
      <p:font typeface="Bree Serif" panose="02000503040000020004" pitchFamily="2" charset="77"/>
      <p:regular r:id="rId27"/>
    </p:embeddedFont>
    <p:embeddedFont>
      <p:font typeface="Cambria" panose="02040503050406030204" pitchFamily="18" charset="0"/>
      <p:regular r:id="rId28"/>
      <p:bold r:id="rId29"/>
      <p:italic r:id="rId30"/>
      <p:boldItalic r:id="rId31"/>
    </p:embeddedFont>
    <p:embeddedFont>
      <p:font typeface="Economica" panose="02000506040000020004" pitchFamily="2" charset="77"/>
      <p:regular r:id="rId32"/>
      <p:bold r:id="rId33"/>
      <p:italic r:id="rId34"/>
      <p:boldItalic r:id="rId35"/>
    </p:embeddedFont>
    <p:embeddedFont>
      <p:font typeface="Lora" pitchFamily="2" charset="77"/>
      <p:regular r:id="rId36"/>
      <p:bold r:id="rId37"/>
      <p:italic r:id="rId38"/>
      <p:boldItalic r:id="rId39"/>
    </p:embeddedFont>
    <p:embeddedFont>
      <p:font typeface="Roboto" panose="02000000000000000000" pitchFamily="2" charset="0"/>
      <p:regular r:id="rId40"/>
      <p:bold r:id="rId41"/>
      <p:italic r:id="rId42"/>
      <p:boldItalic r:id="rId43"/>
    </p:embeddedFont>
    <p:embeddedFont>
      <p:font typeface="Verdana" panose="020B0604030504040204"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illiammorristile.com/medieval/book_of_hours.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smithsonianmag.com/arts-culture/the-gates-of-paradise-17443134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thoughtco.com/the-high-renaissance-in-italy-182383"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leonardodavinci.net/the-last-supper.jsp"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aspeninstitute.org/blog-posts/five-works-leonardo-da-vinci/"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topofart.com/artists/Leonardo-da-Vinci/art-reproduction/1016/The-Dreyfus-Madonna-Madonna-with-a-Pomegranate-.php"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ichelangelo.org/pieta.jsp"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agazzettaitaliana.com/history-culture/8554-the-pieta-the-signed-work-of-michelangelo"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metmuseum.org/art/collection/search/334655"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mymodernmet.com/school-of-athens-raphae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mymodernmet.com/school-of-athens-raphae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mymodernmet.com/school-of-athens-raphael/"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history.com/topics/renaissance/renaissance-ar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thoughtco.com/the-renaissance-182382"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ationalgallery.org.uk/paintings"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www.jan-van-eyck.org/biography.html" TargetMode="External"/><Relationship Id="rId5" Type="http://schemas.openxmlformats.org/officeDocument/2006/relationships/hyperlink" Target="http://www.galleryintell.com/artex/arnolfini-portrait-jan-van-eyck/" TargetMode="External"/><Relationship Id="rId4" Type="http://schemas.openxmlformats.org/officeDocument/2006/relationships/hyperlink" Target="http://www.visual-arts-cork.com/famous-paintings/arnolfini-portrait.htm#interpretation"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tbalbec.tumblr.com/post/24476662806/the-mirror-in-renaissance-painting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yeikqw0kyqI"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youtube.com/watch?v=YAGw8KbA3V8"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ommons.wikimedia.org/wiki/File:Diptyque_de_Melun_-_composition_g%C3%A9om%C3%A9trique.jpg"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www.visual-arts-cork.com/famous-paintings/melun-diptych.htm" TargetMode="External"/><Relationship Id="rId4" Type="http://schemas.openxmlformats.org/officeDocument/2006/relationships/hyperlink" Target="https://www.artbible.info/art/large/601.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ded24db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ded24db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120b470291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2120b470291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5e45a8f0d2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5e45a8f0d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https://williammorristile.com/medieval/book_of_hours.html</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e45a8f0d2_0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5e45a8f0d2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5e45a8f0d2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5e45a8f0d2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https://www.smithsonianmag.com/arts-culture/the-gates-of-paradise-174431341/</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5e45a8f0d2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5e45a8f0d2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Garner’s Art Through the Ages, Chapter 8, The Early Renaissance in Europe, page 232.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5ded24dbb2_0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5ded24dbb2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https://www.thoughtco.com/the-high-renaissance-in-italy-182383</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5e07f88e9a_0_4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5e07f88e9a_0_4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https://www.leonardodavinci.net/the-last-supper.jsp</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120b470291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2120b470291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5e07f88e9a_0_4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5e07f88e9a_0_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https://www.aspeninstitute.org/blog-posts/five-works-leonardo-da-vinci/</a:t>
            </a:r>
            <a:endParaRPr/>
          </a:p>
          <a:p>
            <a:pPr marL="0" lvl="0" indent="0" algn="l" rtl="0">
              <a:spcBef>
                <a:spcPts val="0"/>
              </a:spcBef>
              <a:spcAft>
                <a:spcPts val="0"/>
              </a:spcAft>
              <a:buNone/>
            </a:pPr>
            <a:r>
              <a:rPr lang="en" u="sng">
                <a:solidFill>
                  <a:schemeClr val="hlink"/>
                </a:solidFill>
                <a:hlinkClick r:id="rId4"/>
              </a:rPr>
              <a:t>https://www.topofart.com/artists/Leonardo-da-Vinci/art-reproduction/1016/The-Dreyfus-Madonna-Madonna-with-a-Pomegranate-.php</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5e07f88e9a_0_4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5e07f88e9a_0_4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https://www.michelangelo.org/pieta.jsp</a:t>
            </a:r>
            <a:endParaRPr/>
          </a:p>
          <a:p>
            <a:pPr marL="0" lvl="0" indent="0" algn="l" rtl="0">
              <a:spcBef>
                <a:spcPts val="0"/>
              </a:spcBef>
              <a:spcAft>
                <a:spcPts val="0"/>
              </a:spcAft>
              <a:buNone/>
            </a:pPr>
            <a:r>
              <a:rPr lang="en" u="sng">
                <a:solidFill>
                  <a:schemeClr val="hlink"/>
                </a:solidFill>
                <a:hlinkClick r:id="rId4"/>
              </a:rPr>
              <a:t>https://www.lagazzettaitaliana.com/history-culture/8554-the-pieta-the-signed-work-of-michelangelo</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120b47029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120b4702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5e07f88e9a_0_4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5e07f88e9a_0_4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https://www.metmuseum.org/art/collection/search/334655</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5e07f88e9a_0_4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5e07f88e9a_0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5e07f88e9a_0_4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5e07f88e9a_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https://mymodernmet.com/school-of-athens-raphael/</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5e07f88e9a_0_8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5e07f88e9a_0_8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https://mymodernmet.com/school-of-athens-raphael/</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5e07f88e9a_0_8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5e07f88e9a_0_8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https://mymodernmet.com/school-of-athens-raphael/</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e39c51a7b_0_1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e39c51a7b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https://www.history.com/topics/renaissance/renaissance-art</a:t>
            </a:r>
            <a:endParaRPr/>
          </a:p>
          <a:p>
            <a:pPr marL="0" lvl="0" indent="0" algn="l" rtl="0">
              <a:spcBef>
                <a:spcPts val="0"/>
              </a:spcBef>
              <a:spcAft>
                <a:spcPts val="0"/>
              </a:spcAft>
              <a:buNone/>
            </a:pPr>
            <a:r>
              <a:rPr lang="en" u="sng">
                <a:solidFill>
                  <a:schemeClr val="hlink"/>
                </a:solidFill>
                <a:hlinkClick r:id="rId4"/>
              </a:rPr>
              <a:t>https://www.thoughtco.com/the-renaissance-182382</a:t>
            </a:r>
            <a:endParaRPr/>
          </a:p>
          <a:p>
            <a:pPr marL="0" lvl="0" indent="0" algn="l" rtl="0">
              <a:spcBef>
                <a:spcPts val="0"/>
              </a:spcBef>
              <a:spcAft>
                <a:spcPts val="0"/>
              </a:spcAft>
              <a:buNone/>
            </a:pPr>
            <a:r>
              <a:rPr lang="en"/>
              <a:t>Gardner’s Art Through the Ages, Chapter 9, High Renaissance and Mannerism in Europe, p. 266.</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5e39c51a7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5e39c51a7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5e39c51a7b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5e39c51a7b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https://www.nationalgallery.org.uk/paintings</a:t>
            </a:r>
            <a:endParaRPr/>
          </a:p>
          <a:p>
            <a:pPr marL="0" lvl="0" indent="0" algn="l" rtl="0">
              <a:spcBef>
                <a:spcPts val="0"/>
              </a:spcBef>
              <a:spcAft>
                <a:spcPts val="0"/>
              </a:spcAft>
              <a:buNone/>
            </a:pPr>
            <a:r>
              <a:rPr lang="en" u="sng">
                <a:solidFill>
                  <a:schemeClr val="hlink"/>
                </a:solidFill>
                <a:hlinkClick r:id="rId4"/>
              </a:rPr>
              <a:t>http://www.visual-arts-cork.com/famous-paintings/arnolfini-portrait.htm#interpretation</a:t>
            </a:r>
            <a:endParaRPr/>
          </a:p>
          <a:p>
            <a:pPr marL="0" lvl="0" indent="0" algn="l" rtl="0">
              <a:spcBef>
                <a:spcPts val="0"/>
              </a:spcBef>
              <a:spcAft>
                <a:spcPts val="0"/>
              </a:spcAft>
              <a:buNone/>
            </a:pPr>
            <a:r>
              <a:rPr lang="en" u="sng">
                <a:solidFill>
                  <a:schemeClr val="hlink"/>
                </a:solidFill>
                <a:hlinkClick r:id="rId5"/>
              </a:rPr>
              <a:t>http://www.galleryintell.com/artex/arnolfini-portrait-jan-van-eyck/</a:t>
            </a:r>
            <a:endParaRPr/>
          </a:p>
          <a:p>
            <a:pPr marL="0" lvl="0" indent="0" algn="l" rtl="0">
              <a:spcBef>
                <a:spcPts val="0"/>
              </a:spcBef>
              <a:spcAft>
                <a:spcPts val="0"/>
              </a:spcAft>
              <a:buNone/>
            </a:pPr>
            <a:r>
              <a:rPr lang="en" u="sng">
                <a:solidFill>
                  <a:schemeClr val="hlink"/>
                </a:solidFill>
                <a:hlinkClick r:id="rId6"/>
              </a:rPr>
              <a:t>http://www.jan-van-eyck.org/biography.html</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5e39c51a7b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5e39c51a7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https://atbalbec.tumblr.com/post/24476662806/the-mirror-in-renaissance-paintings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5e39c51a7b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5e39c51a7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5ded24dbb2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5ded24dbb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https://www.youtube.com/watch?v=yeikqw0kyqI</a:t>
            </a:r>
            <a:endParaRPr/>
          </a:p>
          <a:p>
            <a:pPr marL="0" lvl="0" indent="0" algn="l" rtl="0">
              <a:spcBef>
                <a:spcPts val="0"/>
              </a:spcBef>
              <a:spcAft>
                <a:spcPts val="0"/>
              </a:spcAft>
              <a:buNone/>
            </a:pPr>
            <a:r>
              <a:rPr lang="en" u="sng">
                <a:solidFill>
                  <a:schemeClr val="hlink"/>
                </a:solidFill>
                <a:hlinkClick r:id="rId4"/>
              </a:rPr>
              <a:t>https://www.youtube.com/watch?v=YAGw8KbA3V8</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5e45a8f0d2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5e45a8f0d2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https://commons.wikimedia.org/wiki/File:Diptyque_de_Melun_-_composition_g%C3%A9om%C3%A9trique.jpg</a:t>
            </a:r>
            <a:endParaRPr/>
          </a:p>
          <a:p>
            <a:pPr marL="0" lvl="0" indent="0" algn="l" rtl="0">
              <a:spcBef>
                <a:spcPts val="0"/>
              </a:spcBef>
              <a:spcAft>
                <a:spcPts val="0"/>
              </a:spcAft>
              <a:buNone/>
            </a:pPr>
            <a:r>
              <a:rPr lang="en" u="sng">
                <a:solidFill>
                  <a:schemeClr val="hlink"/>
                </a:solidFill>
                <a:hlinkClick r:id="rId4"/>
              </a:rPr>
              <a:t>https://www.artbible.info/art/large/601.html</a:t>
            </a:r>
            <a:endParaRPr/>
          </a:p>
          <a:p>
            <a:pPr marL="0" lvl="0" indent="0" algn="l" rtl="0">
              <a:spcBef>
                <a:spcPts val="0"/>
              </a:spcBef>
              <a:spcAft>
                <a:spcPts val="0"/>
              </a:spcAft>
              <a:buNone/>
            </a:pPr>
            <a:r>
              <a:rPr lang="en" u="sng">
                <a:solidFill>
                  <a:schemeClr val="hlink"/>
                </a:solidFill>
                <a:hlinkClick r:id="rId5"/>
              </a:rPr>
              <a:t>http://www.visual-arts-cork.com/famous-paintings/melun-diptych.htm</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6.jp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6.jp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8.jp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3.png"/><Relationship Id="rId5" Type="http://schemas.openxmlformats.org/officeDocument/2006/relationships/image" Target="../media/image6.jp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hyperlink" Target="https://www.thoughtco.com/pope-leo-iii-profile-1789101" TargetMode="External"/><Relationship Id="rId3" Type="http://schemas.openxmlformats.org/officeDocument/2006/relationships/image" Target="../media/image36.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hyperlink" Target="https://www.learnreligions.com/leonardo-da-vinci-profile-and-biographyi-250166" TargetMode="External"/><Relationship Id="rId11" Type="http://schemas.openxmlformats.org/officeDocument/2006/relationships/image" Target="../media/image41.png"/><Relationship Id="rId5" Type="http://schemas.openxmlformats.org/officeDocument/2006/relationships/hyperlink" Target="https://www.thoughtco.com/pope-clement-vii-1788695" TargetMode="External"/><Relationship Id="rId15" Type="http://schemas.openxmlformats.org/officeDocument/2006/relationships/image" Target="../media/image6.jpg"/><Relationship Id="rId10" Type="http://schemas.openxmlformats.org/officeDocument/2006/relationships/image" Target="../media/image40.png"/><Relationship Id="rId4" Type="http://schemas.openxmlformats.org/officeDocument/2006/relationships/hyperlink" Target="https://www.thoughtco.com/michelangelo-buonarroti-biography-182616" TargetMode="External"/><Relationship Id="rId9" Type="http://schemas.openxmlformats.org/officeDocument/2006/relationships/image" Target="../media/image39.png"/><Relationship Id="rId14" Type="http://schemas.openxmlformats.org/officeDocument/2006/relationships/image" Target="../media/image43.jp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0.jp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6.jp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2.pn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3.jpg"/><Relationship Id="rId7"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jpg"/><Relationship Id="rId3" Type="http://schemas.openxmlformats.org/officeDocument/2006/relationships/image" Target="../media/image43.jpg"/><Relationship Id="rId7" Type="http://schemas.openxmlformats.org/officeDocument/2006/relationships/image" Target="../media/image59.png"/><Relationship Id="rId12"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58.png"/><Relationship Id="rId11" Type="http://schemas.openxmlformats.org/officeDocument/2006/relationships/image" Target="../media/image62.png"/><Relationship Id="rId5" Type="http://schemas.openxmlformats.org/officeDocument/2006/relationships/image" Target="../media/image54.png"/><Relationship Id="rId10" Type="http://schemas.openxmlformats.org/officeDocument/2006/relationships/image" Target="../media/image7.png"/><Relationship Id="rId4" Type="http://schemas.openxmlformats.org/officeDocument/2006/relationships/image" Target="../media/image57.png"/><Relationship Id="rId9" Type="http://schemas.openxmlformats.org/officeDocument/2006/relationships/image" Target="../media/image61.png"/></Relationships>
</file>

<file path=ppt/slides/_rels/slide2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43.jp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6.jp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8.jpg"/><Relationship Id="rId7"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6.jpg"/><Relationship Id="rId9" Type="http://schemas.openxmlformats.org/officeDocument/2006/relationships/image" Target="../media/image77.png"/></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thoughtco.com/alaric-king-of-the-visigoths-116804" TargetMode="External"/><Relationship Id="rId5" Type="http://schemas.openxmlformats.org/officeDocument/2006/relationships/hyperlink" Target="https://www.thoughtco.com/the-renaissance-182382" TargetMode="External"/><Relationship Id="rId4" Type="http://schemas.openxmlformats.org/officeDocument/2006/relationships/image" Target="../media/image4.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3" Type="http://schemas.openxmlformats.org/officeDocument/2006/relationships/image" Target="../media/image8.jpg"/><Relationship Id="rId7" Type="http://schemas.openxmlformats.org/officeDocument/2006/relationships/image" Target="../media/image10.pn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hyperlink" Target="https://www.artbible.info/art/biography/hugo-van-der-goes.html" TargetMode="External"/><Relationship Id="rId11" Type="http://schemas.openxmlformats.org/officeDocument/2006/relationships/image" Target="../media/image6.jpg"/><Relationship Id="rId5" Type="http://schemas.openxmlformats.org/officeDocument/2006/relationships/hyperlink" Target="https://www.artbible.info/art/biography/jan-van-eyck.html" TargetMode="External"/><Relationship Id="rId10" Type="http://schemas.openxmlformats.org/officeDocument/2006/relationships/image" Target="../media/image7.png"/><Relationship Id="rId4" Type="http://schemas.openxmlformats.org/officeDocument/2006/relationships/image" Target="../media/image9.jp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6.jp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20.jpg"/><Relationship Id="rId7" Type="http://schemas.openxmlformats.org/officeDocument/2006/relationships/hyperlink" Target="http://www.youtube.com/watch?v=yeikqw0kyqI"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2.jpg"/><Relationship Id="rId5" Type="http://schemas.openxmlformats.org/officeDocument/2006/relationships/hyperlink" Target="http://www.youtube.com/watch?v=YAGw8KbA3V8" TargetMode="External"/><Relationship Id="rId4" Type="http://schemas.openxmlformats.org/officeDocument/2006/relationships/image" Target="../media/image21.png"/><Relationship Id="rId9"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5</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2" name="Picture 1">
            <a:extLst>
              <a:ext uri="{FF2B5EF4-FFF2-40B4-BE49-F238E27FC236}">
                <a16:creationId xmlns:a16="http://schemas.microsoft.com/office/drawing/2014/main" id="{79FC7624-1D1F-5A5A-5742-5EB11963481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2"/>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69" name="Google Shape;169;p22"/>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70" name="Google Shape;170;p22"/>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26</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07E854B1-A839-3138-0CCA-B1AA7E0CDD7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3"/>
          <p:cNvPicPr preferRelativeResize="0"/>
          <p:nvPr/>
        </p:nvPicPr>
        <p:blipFill rotWithShape="1">
          <a:blip r:embed="rId3">
            <a:alphaModFix/>
          </a:blip>
          <a:srcRect l="42832" t="43601" r="18951" b="45551"/>
          <a:stretch/>
        </p:blipFill>
        <p:spPr>
          <a:xfrm>
            <a:off x="4572000" y="99374"/>
            <a:ext cx="3917525" cy="859124"/>
          </a:xfrm>
          <a:prstGeom prst="rect">
            <a:avLst/>
          </a:prstGeom>
          <a:noFill/>
          <a:ln>
            <a:noFill/>
          </a:ln>
        </p:spPr>
      </p:pic>
      <p:sp>
        <p:nvSpPr>
          <p:cNvPr id="176" name="Google Shape;176;p23"/>
          <p:cNvSpPr txBox="1"/>
          <p:nvPr/>
        </p:nvSpPr>
        <p:spPr>
          <a:xfrm>
            <a:off x="278525" y="810688"/>
            <a:ext cx="3641400" cy="896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latin typeface="Lora"/>
                <a:ea typeface="Lora"/>
                <a:cs typeface="Lora"/>
                <a:sym typeface="Lora"/>
              </a:rPr>
              <a:t>Book of Hours of the Duc de Berry</a:t>
            </a:r>
            <a:endParaRPr b="1"/>
          </a:p>
        </p:txBody>
      </p:sp>
      <p:pic>
        <p:nvPicPr>
          <p:cNvPr id="177" name="Google Shape;177;p23"/>
          <p:cNvPicPr preferRelativeResize="0"/>
          <p:nvPr/>
        </p:nvPicPr>
        <p:blipFill>
          <a:blip r:embed="rId4">
            <a:alphaModFix/>
          </a:blip>
          <a:stretch>
            <a:fillRect/>
          </a:stretch>
        </p:blipFill>
        <p:spPr>
          <a:xfrm>
            <a:off x="3849075" y="958500"/>
            <a:ext cx="5072465" cy="4074875"/>
          </a:xfrm>
          <a:prstGeom prst="rect">
            <a:avLst/>
          </a:prstGeom>
          <a:noFill/>
          <a:ln>
            <a:noFill/>
          </a:ln>
        </p:spPr>
      </p:pic>
      <p:sp>
        <p:nvSpPr>
          <p:cNvPr id="178" name="Google Shape;178;p23"/>
          <p:cNvSpPr txBox="1"/>
          <p:nvPr/>
        </p:nvSpPr>
        <p:spPr>
          <a:xfrm>
            <a:off x="278525" y="1108763"/>
            <a:ext cx="3255900" cy="392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highlight>
                  <a:srgbClr val="FFFFFF"/>
                </a:highlight>
              </a:rPr>
              <a:t>Created in 1412 by the three Limbourg Brothers for the Duc de Berry, the Très Riches Heures is the most famous of the Duc's </a:t>
            </a:r>
            <a:r>
              <a:rPr lang="en" sz="1000" i="1">
                <a:highlight>
                  <a:srgbClr val="FFFFFF"/>
                </a:highlight>
              </a:rPr>
              <a:t>six</a:t>
            </a:r>
            <a:r>
              <a:rPr lang="en" sz="1000">
                <a:highlight>
                  <a:srgbClr val="FFFFFF"/>
                </a:highlight>
              </a:rPr>
              <a:t> important Books of Hours. After 1489 the Book was lost for more than 350 years and rediscovered in a girls' boarding school in Genoa and purchased by the finders. The Très Riches Heures consists of idyllic pastoral and daily life scenes for each month of the year, at a time when daily life, even for the rich and well-to-do was anything but idyllic. Against a historic backdrop that includes the Hundred Year War and the Black Plague, Books of Hours were popular on many counts.</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a:highlight>
                  <a:srgbClr val="FFFFFF"/>
                </a:highlight>
              </a:rPr>
              <a:t>The Duc de Berry was its patron, thus this Book of Hours bears the Duc's name as part of the title. A patron in the late middle ages was more than a funding source. This Book of Hours was personalized: His likeness appears throughout the book (much like a medieval </a:t>
            </a:r>
            <a:r>
              <a:rPr lang="en" sz="1000" i="1">
                <a:highlight>
                  <a:srgbClr val="FFFFFF"/>
                </a:highlight>
              </a:rPr>
              <a:t>Where's Waldo?</a:t>
            </a:r>
            <a:r>
              <a:rPr lang="en" sz="1000">
                <a:highlight>
                  <a:srgbClr val="FFFFFF"/>
                </a:highlight>
              </a:rPr>
              <a:t>), as do his coat of arms and the symbolic animals (the wounded swan and the bear). The chateaux are either his, or those of close friends and relatives, and the people would have been known to him. There's some thought that the Limbourg Brothers appear in the January calendar page.</a:t>
            </a:r>
            <a:endParaRPr sz="1000"/>
          </a:p>
        </p:txBody>
      </p:sp>
      <p:pic>
        <p:nvPicPr>
          <p:cNvPr id="179" name="Google Shape;179;p23"/>
          <p:cNvPicPr preferRelativeResize="0"/>
          <p:nvPr/>
        </p:nvPicPr>
        <p:blipFill rotWithShape="1">
          <a:blip r:embed="rId5">
            <a:alphaModFix/>
          </a:blip>
          <a:srcRect l="4510" t="6021" r="62322" b="87968"/>
          <a:stretch/>
        </p:blipFill>
        <p:spPr>
          <a:xfrm>
            <a:off x="189675" y="145061"/>
            <a:ext cx="4382326" cy="6136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4"/>
          <p:cNvSpPr txBox="1"/>
          <p:nvPr/>
        </p:nvSpPr>
        <p:spPr>
          <a:xfrm>
            <a:off x="6215750" y="974800"/>
            <a:ext cx="2744700" cy="342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Competition of the Times</a:t>
            </a:r>
            <a:endParaRPr sz="1000"/>
          </a:p>
          <a:p>
            <a:pPr marL="0" lvl="0" indent="0" algn="l" rtl="0">
              <a:spcBef>
                <a:spcPts val="0"/>
              </a:spcBef>
              <a:spcAft>
                <a:spcPts val="0"/>
              </a:spcAft>
              <a:buNone/>
            </a:pPr>
            <a:r>
              <a:rPr lang="en" sz="1000"/>
              <a:t>In 1401 a competition was held for artists to submit their ideas for the east bronze doors at the Baptistry of San Giovanni. All submissions had to be of Abraham sacrificing Isaac. Seven finalists were selected but only two submissions are in tact today. Those artists were Filippo Brunelleschi and Lorenzo Ghiberti. They were the two youngest to compete in their early twenties. Brunelleschi cast his panel in several pieces and fit them together like a puzzle, whereas, Ghiberti cast his scene in two pieces.</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b="1"/>
              <a:t>Between these two finalists, who would you hire and why?</a:t>
            </a:r>
            <a:endParaRPr sz="1000" b="1"/>
          </a:p>
          <a:p>
            <a:pPr marL="0" lvl="0" indent="0" algn="l" rtl="0">
              <a:spcBef>
                <a:spcPts val="0"/>
              </a:spcBef>
              <a:spcAft>
                <a:spcPts val="0"/>
              </a:spcAft>
              <a:buNone/>
            </a:pPr>
            <a:endParaRPr sz="1000"/>
          </a:p>
          <a:p>
            <a:pPr marL="0" lvl="0" indent="0" algn="l" rtl="0">
              <a:spcBef>
                <a:spcPts val="0"/>
              </a:spcBef>
              <a:spcAft>
                <a:spcPts val="0"/>
              </a:spcAft>
              <a:buNone/>
            </a:pPr>
            <a:r>
              <a:rPr lang="en" sz="1000"/>
              <a:t>What emotion do they convey?</a:t>
            </a:r>
            <a:endParaRPr sz="1000"/>
          </a:p>
          <a:p>
            <a:pPr marL="0" lvl="0" indent="0" algn="l" rtl="0">
              <a:spcBef>
                <a:spcPts val="0"/>
              </a:spcBef>
              <a:spcAft>
                <a:spcPts val="0"/>
              </a:spcAft>
              <a:buNone/>
            </a:pPr>
            <a:r>
              <a:rPr lang="en" sz="1000"/>
              <a:t>Illusion of space?</a:t>
            </a:r>
            <a:endParaRPr sz="1000"/>
          </a:p>
          <a:p>
            <a:pPr marL="0" lvl="0" indent="0" algn="l" rtl="0">
              <a:spcBef>
                <a:spcPts val="0"/>
              </a:spcBef>
              <a:spcAft>
                <a:spcPts val="0"/>
              </a:spcAft>
              <a:buNone/>
            </a:pPr>
            <a:r>
              <a:rPr lang="en" sz="1000"/>
              <a:t>Setting?</a:t>
            </a:r>
            <a:endParaRPr sz="1000"/>
          </a:p>
          <a:p>
            <a:pPr marL="0" lvl="0" indent="0" algn="l" rtl="0">
              <a:spcBef>
                <a:spcPts val="0"/>
              </a:spcBef>
              <a:spcAft>
                <a:spcPts val="0"/>
              </a:spcAft>
              <a:buNone/>
            </a:pPr>
            <a:r>
              <a:rPr lang="en" sz="1000"/>
              <a:t>Clear visual portrayal of story?</a:t>
            </a:r>
            <a:endParaRPr sz="1000"/>
          </a:p>
        </p:txBody>
      </p:sp>
      <p:pic>
        <p:nvPicPr>
          <p:cNvPr id="185" name="Google Shape;185;p24"/>
          <p:cNvPicPr preferRelativeResize="0"/>
          <p:nvPr/>
        </p:nvPicPr>
        <p:blipFill>
          <a:blip r:embed="rId3">
            <a:alphaModFix/>
          </a:blip>
          <a:stretch>
            <a:fillRect/>
          </a:stretch>
        </p:blipFill>
        <p:spPr>
          <a:xfrm>
            <a:off x="185000" y="1066855"/>
            <a:ext cx="5945700" cy="3237104"/>
          </a:xfrm>
          <a:prstGeom prst="rect">
            <a:avLst/>
          </a:prstGeom>
          <a:noFill/>
          <a:ln>
            <a:noFill/>
          </a:ln>
        </p:spPr>
      </p:pic>
      <p:sp>
        <p:nvSpPr>
          <p:cNvPr id="186" name="Google Shape;186;p24"/>
          <p:cNvSpPr txBox="1"/>
          <p:nvPr/>
        </p:nvSpPr>
        <p:spPr>
          <a:xfrm>
            <a:off x="2650" y="4282700"/>
            <a:ext cx="6128100" cy="330300"/>
          </a:xfrm>
          <a:prstGeom prst="rect">
            <a:avLst/>
          </a:prstGeom>
          <a:noFill/>
          <a:ln>
            <a:noFill/>
          </a:ln>
        </p:spPr>
        <p:txBody>
          <a:bodyPr spcFirstLastPara="1" wrap="square" lIns="91425" tIns="91425" rIns="91425" bIns="91425" anchor="t" anchorCtr="0">
            <a:noAutofit/>
          </a:bodyPr>
          <a:lstStyle/>
          <a:p>
            <a:pPr marL="50800" marR="50800" lvl="0" indent="0" algn="ctr" rtl="0">
              <a:lnSpc>
                <a:spcPct val="115000"/>
              </a:lnSpc>
              <a:spcBef>
                <a:spcPts val="0"/>
              </a:spcBef>
              <a:spcAft>
                <a:spcPts val="0"/>
              </a:spcAft>
              <a:buNone/>
            </a:pPr>
            <a:r>
              <a:rPr lang="en" sz="900" i="1"/>
              <a:t>Sacrifice of Isaac, </a:t>
            </a:r>
            <a:r>
              <a:rPr lang="en" sz="900"/>
              <a:t> East Doors of Baptistry of San Giovanni, Florence, Italy. Ghiberti on Left. Brunelleschi on Right.</a:t>
            </a:r>
            <a:endParaRPr sz="900"/>
          </a:p>
          <a:p>
            <a:pPr marL="0" lvl="0" indent="0" algn="l" rtl="0">
              <a:spcBef>
                <a:spcPts val="600"/>
              </a:spcBef>
              <a:spcAft>
                <a:spcPts val="0"/>
              </a:spcAft>
              <a:buNone/>
            </a:pPr>
            <a:endParaRPr sz="900"/>
          </a:p>
        </p:txBody>
      </p:sp>
      <p:pic>
        <p:nvPicPr>
          <p:cNvPr id="187" name="Google Shape;187;p24"/>
          <p:cNvPicPr preferRelativeResize="0"/>
          <p:nvPr/>
        </p:nvPicPr>
        <p:blipFill rotWithShape="1">
          <a:blip r:embed="rId4">
            <a:alphaModFix/>
          </a:blip>
          <a:srcRect l="4510" t="16822" r="62322" b="77167"/>
          <a:stretch/>
        </p:blipFill>
        <p:spPr>
          <a:xfrm>
            <a:off x="189675" y="210155"/>
            <a:ext cx="4382326" cy="613651"/>
          </a:xfrm>
          <a:prstGeom prst="rect">
            <a:avLst/>
          </a:prstGeom>
          <a:noFill/>
          <a:ln>
            <a:noFill/>
          </a:ln>
        </p:spPr>
      </p:pic>
      <p:pic>
        <p:nvPicPr>
          <p:cNvPr id="188" name="Google Shape;188;p24"/>
          <p:cNvPicPr preferRelativeResize="0"/>
          <p:nvPr/>
        </p:nvPicPr>
        <p:blipFill>
          <a:blip r:embed="rId5">
            <a:alphaModFix/>
          </a:blip>
          <a:stretch>
            <a:fillRect/>
          </a:stretch>
        </p:blipFill>
        <p:spPr>
          <a:xfrm>
            <a:off x="4611325" y="74300"/>
            <a:ext cx="2652915" cy="822400"/>
          </a:xfrm>
          <a:prstGeom prst="rect">
            <a:avLst/>
          </a:prstGeom>
          <a:noFill/>
          <a:ln>
            <a:noFill/>
          </a:ln>
        </p:spPr>
      </p:pic>
      <p:sp>
        <p:nvSpPr>
          <p:cNvPr id="189" name="Google Shape;189;p24"/>
          <p:cNvSpPr txBox="1"/>
          <p:nvPr/>
        </p:nvSpPr>
        <p:spPr>
          <a:xfrm>
            <a:off x="528825" y="4613000"/>
            <a:ext cx="5763000" cy="33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Finalist No. 1 - Ghiberti		    Finalist No. 2 - Brunelleschi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5"/>
          <p:cNvSpPr txBox="1"/>
          <p:nvPr/>
        </p:nvSpPr>
        <p:spPr>
          <a:xfrm>
            <a:off x="261200" y="823800"/>
            <a:ext cx="3397500" cy="49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The Winner Was...</a:t>
            </a:r>
            <a:endParaRPr b="1"/>
          </a:p>
        </p:txBody>
      </p:sp>
      <p:pic>
        <p:nvPicPr>
          <p:cNvPr id="195" name="Google Shape;195;p25"/>
          <p:cNvPicPr preferRelativeResize="0"/>
          <p:nvPr/>
        </p:nvPicPr>
        <p:blipFill>
          <a:blip r:embed="rId3">
            <a:alphaModFix/>
          </a:blip>
          <a:stretch>
            <a:fillRect/>
          </a:stretch>
        </p:blipFill>
        <p:spPr>
          <a:xfrm>
            <a:off x="261200" y="1295455"/>
            <a:ext cx="5945700" cy="3237104"/>
          </a:xfrm>
          <a:prstGeom prst="rect">
            <a:avLst/>
          </a:prstGeom>
          <a:noFill/>
          <a:ln>
            <a:noFill/>
          </a:ln>
        </p:spPr>
      </p:pic>
      <p:sp>
        <p:nvSpPr>
          <p:cNvPr id="196" name="Google Shape;196;p25"/>
          <p:cNvSpPr txBox="1"/>
          <p:nvPr/>
        </p:nvSpPr>
        <p:spPr>
          <a:xfrm>
            <a:off x="1565275" y="4511300"/>
            <a:ext cx="3429000" cy="330300"/>
          </a:xfrm>
          <a:prstGeom prst="rect">
            <a:avLst/>
          </a:prstGeom>
          <a:noFill/>
          <a:ln>
            <a:noFill/>
          </a:ln>
        </p:spPr>
        <p:txBody>
          <a:bodyPr spcFirstLastPara="1" wrap="square" lIns="91425" tIns="91425" rIns="91425" bIns="91425" anchor="t" anchorCtr="0">
            <a:noAutofit/>
          </a:bodyPr>
          <a:lstStyle/>
          <a:p>
            <a:pPr marL="50800" marR="50800" lvl="0" indent="0" algn="ctr" rtl="0">
              <a:lnSpc>
                <a:spcPct val="115000"/>
              </a:lnSpc>
              <a:spcBef>
                <a:spcPts val="0"/>
              </a:spcBef>
              <a:spcAft>
                <a:spcPts val="0"/>
              </a:spcAft>
              <a:buNone/>
            </a:pPr>
            <a:r>
              <a:rPr lang="en" sz="900"/>
              <a:t>Sacrifice of Isaac. Ghiberti on Left. Brunelleschi on Right.</a:t>
            </a:r>
            <a:endParaRPr sz="900"/>
          </a:p>
          <a:p>
            <a:pPr marL="0" lvl="0" indent="0" algn="l" rtl="0">
              <a:spcBef>
                <a:spcPts val="600"/>
              </a:spcBef>
              <a:spcAft>
                <a:spcPts val="0"/>
              </a:spcAft>
              <a:buNone/>
            </a:pPr>
            <a:endParaRPr sz="900"/>
          </a:p>
        </p:txBody>
      </p:sp>
      <p:sp>
        <p:nvSpPr>
          <p:cNvPr id="197" name="Google Shape;197;p25"/>
          <p:cNvSpPr/>
          <p:nvPr/>
        </p:nvSpPr>
        <p:spPr>
          <a:xfrm>
            <a:off x="3256200" y="1287575"/>
            <a:ext cx="3035700" cy="3295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5"/>
          <p:cNvSpPr txBox="1"/>
          <p:nvPr/>
        </p:nvSpPr>
        <p:spPr>
          <a:xfrm>
            <a:off x="3350550" y="1507050"/>
            <a:ext cx="2328000" cy="91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Lorenzo Ghiberti!!!</a:t>
            </a:r>
            <a:endParaRPr b="1"/>
          </a:p>
        </p:txBody>
      </p:sp>
      <p:pic>
        <p:nvPicPr>
          <p:cNvPr id="199" name="Google Shape;199;p25"/>
          <p:cNvPicPr preferRelativeResize="0"/>
          <p:nvPr/>
        </p:nvPicPr>
        <p:blipFill>
          <a:blip r:embed="rId4">
            <a:alphaModFix/>
          </a:blip>
          <a:stretch>
            <a:fillRect/>
          </a:stretch>
        </p:blipFill>
        <p:spPr>
          <a:xfrm>
            <a:off x="5297137" y="1319738"/>
            <a:ext cx="3285488" cy="2199226"/>
          </a:xfrm>
          <a:prstGeom prst="rect">
            <a:avLst/>
          </a:prstGeom>
          <a:noFill/>
          <a:ln>
            <a:noFill/>
          </a:ln>
        </p:spPr>
      </p:pic>
      <p:sp>
        <p:nvSpPr>
          <p:cNvPr id="200" name="Google Shape;200;p25"/>
          <p:cNvSpPr txBox="1"/>
          <p:nvPr/>
        </p:nvSpPr>
        <p:spPr>
          <a:xfrm>
            <a:off x="4260925" y="3599675"/>
            <a:ext cx="3362100" cy="983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Michelangelo later declared</a:t>
            </a:r>
            <a:endParaRPr/>
          </a:p>
          <a:p>
            <a:pPr marL="0" lvl="0" indent="0" algn="ctr" rtl="0">
              <a:spcBef>
                <a:spcPts val="0"/>
              </a:spcBef>
              <a:spcAft>
                <a:spcPts val="0"/>
              </a:spcAft>
              <a:buNone/>
            </a:pPr>
            <a:r>
              <a:rPr lang="en"/>
              <a:t>them as the</a:t>
            </a:r>
            <a:endParaRPr/>
          </a:p>
          <a:p>
            <a:pPr marL="0" lvl="0" indent="0" algn="ctr" rtl="0">
              <a:spcBef>
                <a:spcPts val="0"/>
              </a:spcBef>
              <a:spcAft>
                <a:spcPts val="0"/>
              </a:spcAft>
              <a:buNone/>
            </a:pPr>
            <a:r>
              <a:rPr lang="en"/>
              <a:t>“</a:t>
            </a:r>
            <a:r>
              <a:rPr lang="en" b="1"/>
              <a:t>Gates of Paradise</a:t>
            </a:r>
            <a:r>
              <a:rPr lang="en"/>
              <a:t>”</a:t>
            </a:r>
            <a:endParaRPr/>
          </a:p>
          <a:p>
            <a:pPr marL="0" lvl="0" indent="0" algn="ctr" rtl="0">
              <a:spcBef>
                <a:spcPts val="0"/>
              </a:spcBef>
              <a:spcAft>
                <a:spcPts val="0"/>
              </a:spcAft>
              <a:buNone/>
            </a:pPr>
            <a:r>
              <a:rPr lang="en"/>
              <a:t>and the name stuck.</a:t>
            </a:r>
            <a:endParaRPr/>
          </a:p>
        </p:txBody>
      </p:sp>
      <p:sp>
        <p:nvSpPr>
          <p:cNvPr id="201" name="Google Shape;201;p25"/>
          <p:cNvSpPr txBox="1"/>
          <p:nvPr/>
        </p:nvSpPr>
        <p:spPr>
          <a:xfrm>
            <a:off x="3350550" y="1916750"/>
            <a:ext cx="1840500" cy="253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He completed the 10 different panels and frames in 1424, but they were moved to the north doors. He was commissioned to produce another set for the east side. It was these, that</a:t>
            </a:r>
            <a:endParaRPr/>
          </a:p>
        </p:txBody>
      </p:sp>
      <p:pic>
        <p:nvPicPr>
          <p:cNvPr id="202" name="Google Shape;202;p25"/>
          <p:cNvPicPr preferRelativeResize="0"/>
          <p:nvPr/>
        </p:nvPicPr>
        <p:blipFill>
          <a:blip r:embed="rId5">
            <a:alphaModFix/>
          </a:blip>
          <a:stretch>
            <a:fillRect/>
          </a:stretch>
        </p:blipFill>
        <p:spPr>
          <a:xfrm>
            <a:off x="7759024" y="3230151"/>
            <a:ext cx="1157425" cy="1509276"/>
          </a:xfrm>
          <a:prstGeom prst="rect">
            <a:avLst/>
          </a:prstGeom>
          <a:noFill/>
          <a:ln>
            <a:noFill/>
          </a:ln>
        </p:spPr>
      </p:pic>
      <p:pic>
        <p:nvPicPr>
          <p:cNvPr id="203" name="Google Shape;203;p25"/>
          <p:cNvPicPr preferRelativeResize="0"/>
          <p:nvPr/>
        </p:nvPicPr>
        <p:blipFill rotWithShape="1">
          <a:blip r:embed="rId6">
            <a:alphaModFix/>
          </a:blip>
          <a:srcRect l="4510" t="16822" r="62322" b="77167"/>
          <a:stretch/>
        </p:blipFill>
        <p:spPr>
          <a:xfrm>
            <a:off x="189675" y="210155"/>
            <a:ext cx="4382326" cy="613651"/>
          </a:xfrm>
          <a:prstGeom prst="rect">
            <a:avLst/>
          </a:prstGeom>
          <a:noFill/>
          <a:ln>
            <a:noFill/>
          </a:ln>
        </p:spPr>
      </p:pic>
      <p:pic>
        <p:nvPicPr>
          <p:cNvPr id="204" name="Google Shape;204;p25"/>
          <p:cNvPicPr preferRelativeResize="0"/>
          <p:nvPr/>
        </p:nvPicPr>
        <p:blipFill>
          <a:blip r:embed="rId7">
            <a:alphaModFix/>
          </a:blip>
          <a:stretch>
            <a:fillRect/>
          </a:stretch>
        </p:blipFill>
        <p:spPr>
          <a:xfrm>
            <a:off x="4611325" y="74300"/>
            <a:ext cx="2652915" cy="822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1000"/>
                                        <p:tgtEl>
                                          <p:spTgt spid="1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1000"/>
                                        <p:tgtEl>
                                          <p:spTgt spid="1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1"/>
                                        </p:tgtEl>
                                        <p:attrNameLst>
                                          <p:attrName>style.visibility</p:attrName>
                                        </p:attrNameLst>
                                      </p:cBhvr>
                                      <p:to>
                                        <p:strVal val="visible"/>
                                      </p:to>
                                    </p:set>
                                    <p:animEffect transition="in" filter="fade">
                                      <p:cBhvr>
                                        <p:cTn id="17" dur="1000"/>
                                        <p:tgtEl>
                                          <p:spTgt spid="20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9"/>
                                        </p:tgtEl>
                                        <p:attrNameLst>
                                          <p:attrName>style.visibility</p:attrName>
                                        </p:attrNameLst>
                                      </p:cBhvr>
                                      <p:to>
                                        <p:strVal val="visible"/>
                                      </p:to>
                                    </p:set>
                                    <p:animEffect transition="in" filter="fade">
                                      <p:cBhvr>
                                        <p:cTn id="22" dur="1000"/>
                                        <p:tgtEl>
                                          <p:spTgt spid="19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0"/>
                                        </p:tgtEl>
                                        <p:attrNameLst>
                                          <p:attrName>style.visibility</p:attrName>
                                        </p:attrNameLst>
                                      </p:cBhvr>
                                      <p:to>
                                        <p:strVal val="visible"/>
                                      </p:to>
                                    </p:set>
                                    <p:animEffect transition="in" filter="fade">
                                      <p:cBhvr>
                                        <p:cTn id="27" dur="1000"/>
                                        <p:tgtEl>
                                          <p:spTgt spid="20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fade">
                                      <p:cBhvr>
                                        <p:cTn id="32"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26"/>
          <p:cNvPicPr preferRelativeResize="0"/>
          <p:nvPr/>
        </p:nvPicPr>
        <p:blipFill rotWithShape="1">
          <a:blip r:embed="rId3">
            <a:alphaModFix/>
          </a:blip>
          <a:srcRect l="3775" t="34707" r="72757" b="55096"/>
          <a:stretch/>
        </p:blipFill>
        <p:spPr>
          <a:xfrm>
            <a:off x="4495800" y="25648"/>
            <a:ext cx="2347925" cy="788224"/>
          </a:xfrm>
          <a:prstGeom prst="rect">
            <a:avLst/>
          </a:prstGeom>
          <a:noFill/>
          <a:ln>
            <a:noFill/>
          </a:ln>
        </p:spPr>
      </p:pic>
      <p:pic>
        <p:nvPicPr>
          <p:cNvPr id="210" name="Google Shape;210;p26"/>
          <p:cNvPicPr preferRelativeResize="0"/>
          <p:nvPr/>
        </p:nvPicPr>
        <p:blipFill>
          <a:blip r:embed="rId4">
            <a:alphaModFix/>
          </a:blip>
          <a:stretch>
            <a:fillRect/>
          </a:stretch>
        </p:blipFill>
        <p:spPr>
          <a:xfrm>
            <a:off x="3091025" y="831527"/>
            <a:ext cx="2483225" cy="1738248"/>
          </a:xfrm>
          <a:prstGeom prst="rect">
            <a:avLst/>
          </a:prstGeom>
          <a:noFill/>
          <a:ln>
            <a:noFill/>
          </a:ln>
        </p:spPr>
      </p:pic>
      <p:pic>
        <p:nvPicPr>
          <p:cNvPr id="211" name="Google Shape;211;p26"/>
          <p:cNvPicPr preferRelativeResize="0"/>
          <p:nvPr/>
        </p:nvPicPr>
        <p:blipFill rotWithShape="1">
          <a:blip r:embed="rId5">
            <a:alphaModFix/>
          </a:blip>
          <a:srcRect l="4510" t="27568" r="62322" b="66421"/>
          <a:stretch/>
        </p:blipFill>
        <p:spPr>
          <a:xfrm>
            <a:off x="122500" y="149988"/>
            <a:ext cx="4382326" cy="613651"/>
          </a:xfrm>
          <a:prstGeom prst="rect">
            <a:avLst/>
          </a:prstGeom>
          <a:noFill/>
          <a:ln>
            <a:noFill/>
          </a:ln>
        </p:spPr>
      </p:pic>
      <p:sp>
        <p:nvSpPr>
          <p:cNvPr id="212" name="Google Shape;212;p26"/>
          <p:cNvSpPr txBox="1"/>
          <p:nvPr/>
        </p:nvSpPr>
        <p:spPr>
          <a:xfrm>
            <a:off x="173250" y="1306275"/>
            <a:ext cx="3271800" cy="354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Filippo Brunelleschi didn’t give up his art career after losing the competition to Ghiberti. He used the same baptistry he’d made the door example for to discover and define a mathematical representation of distance on a 2-D surface.</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t>He identified the following key elements in achieving and accurate </a:t>
            </a:r>
            <a:r>
              <a:rPr lang="en" sz="1000" b="1"/>
              <a:t>Linear Perspective </a:t>
            </a:r>
            <a:r>
              <a:rPr lang="en" sz="1000"/>
              <a:t>including:</a:t>
            </a:r>
            <a:endParaRPr sz="1000"/>
          </a:p>
          <a:p>
            <a:pPr marL="0" lvl="0" indent="0" algn="l" rtl="0">
              <a:spcBef>
                <a:spcPts val="0"/>
              </a:spcBef>
              <a:spcAft>
                <a:spcPts val="0"/>
              </a:spcAft>
              <a:buNone/>
            </a:pPr>
            <a:r>
              <a:rPr lang="en" sz="1000" b="1"/>
              <a:t>Horizon Line</a:t>
            </a:r>
            <a:r>
              <a:rPr lang="en" sz="1000"/>
              <a:t> - line between earth and sky</a:t>
            </a:r>
            <a:endParaRPr sz="1000"/>
          </a:p>
          <a:p>
            <a:pPr marL="0" lvl="0" indent="0" algn="l" rtl="0">
              <a:spcBef>
                <a:spcPts val="0"/>
              </a:spcBef>
              <a:spcAft>
                <a:spcPts val="0"/>
              </a:spcAft>
              <a:buNone/>
            </a:pPr>
            <a:r>
              <a:rPr lang="en" sz="1000" b="1"/>
              <a:t>Vanishing Point</a:t>
            </a:r>
            <a:r>
              <a:rPr lang="en" sz="1000"/>
              <a:t> - dot on horizon line (often in center)</a:t>
            </a:r>
            <a:endParaRPr sz="1000"/>
          </a:p>
          <a:p>
            <a:pPr marL="0" lvl="0" indent="0" algn="l" rtl="0">
              <a:spcBef>
                <a:spcPts val="0"/>
              </a:spcBef>
              <a:spcAft>
                <a:spcPts val="0"/>
              </a:spcAft>
              <a:buNone/>
            </a:pPr>
            <a:r>
              <a:rPr lang="en" sz="1000" b="1"/>
              <a:t>Orthogonals</a:t>
            </a:r>
            <a:r>
              <a:rPr lang="en" sz="1000"/>
              <a:t> - diagonal line connecting VP to corners of the picture creating a grid.</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t>These elements changed art not only in the Renaissance but for all future artists. </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b="1"/>
              <a:t>SKETCH IT:</a:t>
            </a:r>
            <a:endParaRPr sz="1000" b="1"/>
          </a:p>
          <a:p>
            <a:pPr marL="0" lvl="0" indent="0" algn="l" rtl="0">
              <a:spcBef>
                <a:spcPts val="0"/>
              </a:spcBef>
              <a:spcAft>
                <a:spcPts val="0"/>
              </a:spcAft>
              <a:buNone/>
            </a:pPr>
            <a:r>
              <a:rPr lang="en" sz="1000" b="1"/>
              <a:t>Using a ruler</a:t>
            </a:r>
            <a:r>
              <a:rPr lang="en" sz="1000"/>
              <a:t>, yes, a ruler is KEY, draw a horizon line, at least one vanishing point, and orthogonal lines.</a:t>
            </a:r>
            <a:endParaRPr sz="1000"/>
          </a:p>
        </p:txBody>
      </p:sp>
      <p:pic>
        <p:nvPicPr>
          <p:cNvPr id="213" name="Google Shape;213;p26"/>
          <p:cNvPicPr preferRelativeResize="0"/>
          <p:nvPr/>
        </p:nvPicPr>
        <p:blipFill>
          <a:blip r:embed="rId6">
            <a:alphaModFix/>
          </a:blip>
          <a:stretch>
            <a:fillRect/>
          </a:stretch>
        </p:blipFill>
        <p:spPr>
          <a:xfrm>
            <a:off x="5627575" y="724273"/>
            <a:ext cx="3364026" cy="1781875"/>
          </a:xfrm>
          <a:prstGeom prst="rect">
            <a:avLst/>
          </a:prstGeom>
          <a:noFill/>
          <a:ln>
            <a:noFill/>
          </a:ln>
        </p:spPr>
      </p:pic>
      <p:pic>
        <p:nvPicPr>
          <p:cNvPr id="214" name="Google Shape;214;p26"/>
          <p:cNvPicPr preferRelativeResize="0"/>
          <p:nvPr/>
        </p:nvPicPr>
        <p:blipFill>
          <a:blip r:embed="rId7">
            <a:alphaModFix/>
          </a:blip>
          <a:stretch>
            <a:fillRect/>
          </a:stretch>
        </p:blipFill>
        <p:spPr>
          <a:xfrm>
            <a:off x="6602750" y="2703577"/>
            <a:ext cx="2483225" cy="2227948"/>
          </a:xfrm>
          <a:prstGeom prst="rect">
            <a:avLst/>
          </a:prstGeom>
          <a:noFill/>
          <a:ln>
            <a:noFill/>
          </a:ln>
        </p:spPr>
      </p:pic>
      <p:pic>
        <p:nvPicPr>
          <p:cNvPr id="215" name="Google Shape;215;p26"/>
          <p:cNvPicPr preferRelativeResize="0"/>
          <p:nvPr/>
        </p:nvPicPr>
        <p:blipFill>
          <a:blip r:embed="rId8">
            <a:alphaModFix/>
          </a:blip>
          <a:stretch>
            <a:fillRect/>
          </a:stretch>
        </p:blipFill>
        <p:spPr>
          <a:xfrm>
            <a:off x="4154700" y="2637650"/>
            <a:ext cx="2483225" cy="2254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7"/>
          <p:cNvPicPr preferRelativeResize="0"/>
          <p:nvPr/>
        </p:nvPicPr>
        <p:blipFill>
          <a:blip r:embed="rId3">
            <a:alphaModFix/>
          </a:blip>
          <a:stretch>
            <a:fillRect/>
          </a:stretch>
        </p:blipFill>
        <p:spPr>
          <a:xfrm>
            <a:off x="4659029" y="167163"/>
            <a:ext cx="810300" cy="810300"/>
          </a:xfrm>
          <a:prstGeom prst="rect">
            <a:avLst/>
          </a:prstGeom>
          <a:noFill/>
          <a:ln>
            <a:noFill/>
          </a:ln>
        </p:spPr>
      </p:pic>
      <p:sp>
        <p:nvSpPr>
          <p:cNvPr id="221" name="Google Shape;221;p27"/>
          <p:cNvSpPr txBox="1"/>
          <p:nvPr/>
        </p:nvSpPr>
        <p:spPr>
          <a:xfrm>
            <a:off x="3173275" y="1957875"/>
            <a:ext cx="2670900" cy="308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b="1">
                <a:uFill>
                  <a:noFill/>
                </a:uFill>
                <a:hlinkClick r:id="rId4"/>
              </a:rPr>
              <a:t>Michelangelo Buonarroti (1475-1564)</a:t>
            </a:r>
            <a:endParaRPr sz="1100" b="1">
              <a:uFill>
                <a:noFill/>
              </a:uFill>
              <a:hlinkClick r:id="rId4"/>
            </a:endParaRPr>
          </a:p>
          <a:p>
            <a:pPr marL="0" lvl="0" indent="0" algn="l" rtl="0">
              <a:lnSpc>
                <a:spcPct val="100000"/>
              </a:lnSpc>
              <a:spcBef>
                <a:spcPts val="0"/>
              </a:spcBef>
              <a:spcAft>
                <a:spcPts val="0"/>
              </a:spcAft>
              <a:buNone/>
            </a:pPr>
            <a:r>
              <a:rPr lang="en" sz="1100"/>
              <a:t>- Trained in Florence.</a:t>
            </a:r>
            <a:endParaRPr sz="1100"/>
          </a:p>
          <a:p>
            <a:pPr marL="0" lvl="0" indent="0" algn="l" rtl="0">
              <a:lnSpc>
                <a:spcPct val="100000"/>
              </a:lnSpc>
              <a:spcBef>
                <a:spcPts val="0"/>
              </a:spcBef>
              <a:spcAft>
                <a:spcPts val="0"/>
              </a:spcAft>
              <a:buNone/>
            </a:pPr>
            <a:r>
              <a:rPr lang="en" sz="1100"/>
              <a:t>- Best known as a painter and sculptor, but did architecture &amp; wrote poetry.</a:t>
            </a:r>
            <a:endParaRPr sz="1100"/>
          </a:p>
          <a:p>
            <a:pPr marL="0" lvl="0" indent="0" algn="l" rtl="0">
              <a:lnSpc>
                <a:spcPct val="100000"/>
              </a:lnSpc>
              <a:spcBef>
                <a:spcPts val="0"/>
              </a:spcBef>
              <a:spcAft>
                <a:spcPts val="0"/>
              </a:spcAft>
              <a:buNone/>
            </a:pPr>
            <a:r>
              <a:rPr lang="en" sz="1100"/>
              <a:t>- Studied human anatomy, via dissection </a:t>
            </a:r>
            <a:r>
              <a:rPr lang="en" sz="1000" i="1"/>
              <a:t>(completely illegal, unless one was a physician)</a:t>
            </a:r>
            <a:r>
              <a:rPr lang="en" sz="1100"/>
              <a:t>, used for art.</a:t>
            </a:r>
            <a:endParaRPr sz="1100"/>
          </a:p>
          <a:p>
            <a:pPr marL="0" lvl="0" indent="0" algn="l" rtl="0">
              <a:lnSpc>
                <a:spcPct val="100000"/>
              </a:lnSpc>
              <a:spcBef>
                <a:spcPts val="0"/>
              </a:spcBef>
              <a:spcAft>
                <a:spcPts val="0"/>
              </a:spcAft>
              <a:buNone/>
            </a:pPr>
            <a:r>
              <a:rPr lang="en" sz="1100"/>
              <a:t>- Believed deeply and devoutly in God.</a:t>
            </a:r>
            <a:endParaRPr sz="1100"/>
          </a:p>
          <a:p>
            <a:pPr marL="0" lvl="0" indent="0" algn="l" rtl="0">
              <a:lnSpc>
                <a:spcPct val="100000"/>
              </a:lnSpc>
              <a:spcBef>
                <a:spcPts val="0"/>
              </a:spcBef>
              <a:spcAft>
                <a:spcPts val="0"/>
              </a:spcAft>
              <a:buNone/>
            </a:pPr>
            <a:r>
              <a:rPr lang="en" sz="1100"/>
              <a:t>- Medici (Lorenzo) was his first patron.</a:t>
            </a:r>
            <a:endParaRPr sz="1100"/>
          </a:p>
          <a:p>
            <a:pPr marL="0" lvl="0" indent="0" algn="l" rtl="0">
              <a:lnSpc>
                <a:spcPct val="100000"/>
              </a:lnSpc>
              <a:spcBef>
                <a:spcPts val="0"/>
              </a:spcBef>
              <a:spcAft>
                <a:spcPts val="0"/>
              </a:spcAft>
              <a:buNone/>
            </a:pPr>
            <a:r>
              <a:rPr lang="en" sz="1100"/>
              <a:t>- Disliked Leonardo, but was somewhat of a reluctant mentor to Raphael.</a:t>
            </a:r>
            <a:endParaRPr sz="1100"/>
          </a:p>
          <a:p>
            <a:pPr marL="0" lvl="0" indent="0" algn="l" rtl="0">
              <a:lnSpc>
                <a:spcPct val="100000"/>
              </a:lnSpc>
              <a:spcBef>
                <a:spcPts val="0"/>
              </a:spcBef>
              <a:spcAft>
                <a:spcPts val="0"/>
              </a:spcAft>
              <a:buNone/>
            </a:pPr>
            <a:r>
              <a:rPr lang="en" sz="1100"/>
              <a:t>- Worked in Rome 1496-1501, 1505, 1508-1516 and from 1534 until his death in 1564.</a:t>
            </a:r>
            <a:endParaRPr sz="1100"/>
          </a:p>
          <a:p>
            <a:pPr marL="0" lvl="0" indent="0" algn="l" rtl="0">
              <a:lnSpc>
                <a:spcPct val="100000"/>
              </a:lnSpc>
              <a:spcBef>
                <a:spcPts val="0"/>
              </a:spcBef>
              <a:spcAft>
                <a:spcPts val="0"/>
              </a:spcAft>
              <a:buNone/>
            </a:pPr>
            <a:r>
              <a:rPr lang="en" sz="1100"/>
              <a:t>- Was commissioned by Popes Julius II, Leo X, </a:t>
            </a:r>
            <a:r>
              <a:rPr lang="en" sz="1100">
                <a:uFill>
                  <a:noFill/>
                </a:uFill>
                <a:hlinkClick r:id="rId5"/>
              </a:rPr>
              <a:t>Clement VII</a:t>
            </a:r>
            <a:r>
              <a:rPr lang="en" sz="1100"/>
              <a:t>, Paul III Farnese, Clement VIII and Pius III.</a:t>
            </a:r>
            <a:endParaRPr sz="1100"/>
          </a:p>
          <a:p>
            <a:pPr marL="0" lvl="0" indent="0" algn="l" rtl="0">
              <a:lnSpc>
                <a:spcPct val="100000"/>
              </a:lnSpc>
              <a:spcBef>
                <a:spcPts val="0"/>
              </a:spcBef>
              <a:spcAft>
                <a:spcPts val="0"/>
              </a:spcAft>
              <a:buNone/>
            </a:pPr>
            <a:endParaRPr sz="1100"/>
          </a:p>
        </p:txBody>
      </p:sp>
      <p:sp>
        <p:nvSpPr>
          <p:cNvPr id="222" name="Google Shape;222;p27"/>
          <p:cNvSpPr txBox="1"/>
          <p:nvPr/>
        </p:nvSpPr>
        <p:spPr>
          <a:xfrm>
            <a:off x="237450" y="1947300"/>
            <a:ext cx="2553000" cy="3081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100" b="1">
                <a:uFill>
                  <a:noFill/>
                </a:uFill>
                <a:hlinkClick r:id="rId6"/>
              </a:rPr>
              <a:t>Leonardo da Vinci (1452-1519):</a:t>
            </a:r>
            <a:endParaRPr sz="1100"/>
          </a:p>
        </p:txBody>
      </p:sp>
      <p:sp>
        <p:nvSpPr>
          <p:cNvPr id="223" name="Google Shape;223;p27"/>
          <p:cNvSpPr txBox="1"/>
          <p:nvPr/>
        </p:nvSpPr>
        <p:spPr>
          <a:xfrm>
            <a:off x="6150800" y="1974200"/>
            <a:ext cx="2670900" cy="308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t>Raphael (1483-1520)</a:t>
            </a:r>
            <a:endParaRPr sz="1100" b="1"/>
          </a:p>
          <a:p>
            <a:pPr marL="0" lvl="0" indent="0" algn="l" rtl="0">
              <a:lnSpc>
                <a:spcPct val="100000"/>
              </a:lnSpc>
              <a:spcBef>
                <a:spcPts val="0"/>
              </a:spcBef>
              <a:spcAft>
                <a:spcPts val="0"/>
              </a:spcAft>
              <a:buNone/>
            </a:pPr>
            <a:r>
              <a:rPr lang="en" sz="1100" b="1"/>
              <a:t>- </a:t>
            </a:r>
            <a:r>
              <a:rPr lang="en" sz="1100"/>
              <a:t>Trained in Umbria, studied in Florence</a:t>
            </a:r>
            <a:endParaRPr sz="1100"/>
          </a:p>
          <a:p>
            <a:pPr marL="0" lvl="0" indent="0" algn="l" rtl="0">
              <a:lnSpc>
                <a:spcPct val="100000"/>
              </a:lnSpc>
              <a:spcBef>
                <a:spcPts val="0"/>
              </a:spcBef>
              <a:spcAft>
                <a:spcPts val="0"/>
              </a:spcAft>
              <a:buNone/>
            </a:pPr>
            <a:r>
              <a:rPr lang="en" sz="1100"/>
              <a:t>- Best known as a painter, but worked in architecture as well.</a:t>
            </a:r>
            <a:endParaRPr sz="1100"/>
          </a:p>
          <a:p>
            <a:pPr marL="0" lvl="0" indent="0" algn="l" rtl="0">
              <a:lnSpc>
                <a:spcPct val="100000"/>
              </a:lnSpc>
              <a:spcBef>
                <a:spcPts val="0"/>
              </a:spcBef>
              <a:spcAft>
                <a:spcPts val="0"/>
              </a:spcAft>
              <a:buNone/>
            </a:pPr>
            <a:r>
              <a:rPr lang="en" sz="1100"/>
              <a:t>- Studied human anatomy only to the extent that his figures were proportionally correct.</a:t>
            </a:r>
            <a:endParaRPr sz="1100"/>
          </a:p>
          <a:p>
            <a:pPr marL="0" lvl="0" indent="0" algn="l" rtl="0">
              <a:lnSpc>
                <a:spcPct val="100000"/>
              </a:lnSpc>
              <a:spcBef>
                <a:spcPts val="0"/>
              </a:spcBef>
              <a:spcAft>
                <a:spcPts val="0"/>
              </a:spcAft>
              <a:buNone/>
            </a:pPr>
            <a:r>
              <a:rPr lang="en" sz="1100"/>
              <a:t>- Believed in God, but didn't alienate the Humanists or Neo-Platonists.</a:t>
            </a:r>
            <a:endParaRPr sz="1100"/>
          </a:p>
          <a:p>
            <a:pPr marL="0" lvl="0" indent="0" algn="l" rtl="0">
              <a:lnSpc>
                <a:spcPct val="100000"/>
              </a:lnSpc>
              <a:spcBef>
                <a:spcPts val="0"/>
              </a:spcBef>
              <a:spcAft>
                <a:spcPts val="0"/>
              </a:spcAft>
              <a:buNone/>
            </a:pPr>
            <a:r>
              <a:rPr lang="en" sz="1100"/>
              <a:t>- His patrons, settled for him because da Vinci &amp; Michelangelo were busy.</a:t>
            </a:r>
            <a:endParaRPr sz="1100"/>
          </a:p>
          <a:p>
            <a:pPr marL="0" lvl="0" indent="0" algn="l" rtl="0">
              <a:lnSpc>
                <a:spcPct val="100000"/>
              </a:lnSpc>
              <a:spcBef>
                <a:spcPts val="0"/>
              </a:spcBef>
              <a:spcAft>
                <a:spcPts val="0"/>
              </a:spcAft>
              <a:buNone/>
            </a:pPr>
            <a:r>
              <a:rPr lang="en" sz="1100"/>
              <a:t>- Idolized Leonardo and managed to get along with Michelangelo.</a:t>
            </a:r>
            <a:endParaRPr sz="1100"/>
          </a:p>
          <a:p>
            <a:pPr marL="0" lvl="0" indent="0" algn="l" rtl="0">
              <a:lnSpc>
                <a:spcPct val="100000"/>
              </a:lnSpc>
              <a:spcBef>
                <a:spcPts val="0"/>
              </a:spcBef>
              <a:spcAft>
                <a:spcPts val="0"/>
              </a:spcAft>
              <a:buNone/>
            </a:pPr>
            <a:r>
              <a:rPr lang="en" sz="1100"/>
              <a:t>- Worked in Rome from 1508 until his death in 1520.</a:t>
            </a:r>
            <a:endParaRPr sz="1100"/>
          </a:p>
          <a:p>
            <a:pPr marL="0" lvl="0" indent="0" algn="l" rtl="0">
              <a:lnSpc>
                <a:spcPct val="100000"/>
              </a:lnSpc>
              <a:spcBef>
                <a:spcPts val="0"/>
              </a:spcBef>
              <a:spcAft>
                <a:spcPts val="0"/>
              </a:spcAft>
              <a:buNone/>
            </a:pPr>
            <a:r>
              <a:rPr lang="en" sz="1100"/>
              <a:t>- Was commissioned by Popes Julius II and Leo X.</a:t>
            </a:r>
            <a:endParaRPr sz="1100"/>
          </a:p>
        </p:txBody>
      </p:sp>
      <p:sp>
        <p:nvSpPr>
          <p:cNvPr id="224" name="Google Shape;224;p27"/>
          <p:cNvSpPr txBox="1"/>
          <p:nvPr/>
        </p:nvSpPr>
        <p:spPr>
          <a:xfrm>
            <a:off x="46300" y="545425"/>
            <a:ext cx="4676100" cy="1058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None/>
            </a:pPr>
            <a:r>
              <a:rPr lang="en" b="1"/>
              <a:t>The "Big Three Names" of the High Renaissance</a:t>
            </a:r>
            <a:endParaRPr b="1"/>
          </a:p>
        </p:txBody>
      </p:sp>
      <p:pic>
        <p:nvPicPr>
          <p:cNvPr id="225" name="Google Shape;225;p27"/>
          <p:cNvPicPr preferRelativeResize="0"/>
          <p:nvPr/>
        </p:nvPicPr>
        <p:blipFill>
          <a:blip r:embed="rId7">
            <a:alphaModFix/>
          </a:blip>
          <a:stretch>
            <a:fillRect/>
          </a:stretch>
        </p:blipFill>
        <p:spPr>
          <a:xfrm>
            <a:off x="5002874" y="1111719"/>
            <a:ext cx="657726" cy="933451"/>
          </a:xfrm>
          <a:prstGeom prst="rect">
            <a:avLst/>
          </a:prstGeom>
          <a:noFill/>
          <a:ln>
            <a:noFill/>
          </a:ln>
        </p:spPr>
      </p:pic>
      <p:pic>
        <p:nvPicPr>
          <p:cNvPr id="226" name="Google Shape;226;p27"/>
          <p:cNvPicPr preferRelativeResize="0"/>
          <p:nvPr/>
        </p:nvPicPr>
        <p:blipFill>
          <a:blip r:embed="rId8">
            <a:alphaModFix/>
          </a:blip>
          <a:stretch>
            <a:fillRect/>
          </a:stretch>
        </p:blipFill>
        <p:spPr>
          <a:xfrm>
            <a:off x="7932450" y="1164913"/>
            <a:ext cx="738625" cy="1058174"/>
          </a:xfrm>
          <a:prstGeom prst="rect">
            <a:avLst/>
          </a:prstGeom>
          <a:noFill/>
          <a:ln>
            <a:noFill/>
          </a:ln>
        </p:spPr>
      </p:pic>
      <p:pic>
        <p:nvPicPr>
          <p:cNvPr id="227" name="Google Shape;227;p27"/>
          <p:cNvPicPr preferRelativeResize="0"/>
          <p:nvPr/>
        </p:nvPicPr>
        <p:blipFill>
          <a:blip r:embed="rId9">
            <a:alphaModFix/>
          </a:blip>
          <a:stretch>
            <a:fillRect/>
          </a:stretch>
        </p:blipFill>
        <p:spPr>
          <a:xfrm>
            <a:off x="274892" y="2249025"/>
            <a:ext cx="687185" cy="715375"/>
          </a:xfrm>
          <a:prstGeom prst="rect">
            <a:avLst/>
          </a:prstGeom>
          <a:noFill/>
          <a:ln>
            <a:noFill/>
          </a:ln>
        </p:spPr>
      </p:pic>
      <p:pic>
        <p:nvPicPr>
          <p:cNvPr id="228" name="Google Shape;228;p27"/>
          <p:cNvPicPr preferRelativeResize="0"/>
          <p:nvPr/>
        </p:nvPicPr>
        <p:blipFill>
          <a:blip r:embed="rId10">
            <a:alphaModFix/>
          </a:blip>
          <a:stretch>
            <a:fillRect/>
          </a:stretch>
        </p:blipFill>
        <p:spPr>
          <a:xfrm>
            <a:off x="6608002" y="1021692"/>
            <a:ext cx="1346276" cy="933446"/>
          </a:xfrm>
          <a:prstGeom prst="rect">
            <a:avLst/>
          </a:prstGeom>
          <a:noFill/>
          <a:ln>
            <a:noFill/>
          </a:ln>
        </p:spPr>
      </p:pic>
      <p:pic>
        <p:nvPicPr>
          <p:cNvPr id="229" name="Google Shape;229;p27"/>
          <p:cNvPicPr preferRelativeResize="0"/>
          <p:nvPr/>
        </p:nvPicPr>
        <p:blipFill>
          <a:blip r:embed="rId11">
            <a:alphaModFix/>
          </a:blip>
          <a:stretch>
            <a:fillRect/>
          </a:stretch>
        </p:blipFill>
        <p:spPr>
          <a:xfrm>
            <a:off x="3782875" y="1071925"/>
            <a:ext cx="1215345" cy="860650"/>
          </a:xfrm>
          <a:prstGeom prst="rect">
            <a:avLst/>
          </a:prstGeom>
          <a:noFill/>
          <a:ln>
            <a:noFill/>
          </a:ln>
        </p:spPr>
      </p:pic>
      <p:pic>
        <p:nvPicPr>
          <p:cNvPr id="230" name="Google Shape;230;p27"/>
          <p:cNvPicPr preferRelativeResize="0"/>
          <p:nvPr/>
        </p:nvPicPr>
        <p:blipFill>
          <a:blip r:embed="rId12">
            <a:alphaModFix/>
          </a:blip>
          <a:stretch>
            <a:fillRect/>
          </a:stretch>
        </p:blipFill>
        <p:spPr>
          <a:xfrm>
            <a:off x="321225" y="1071913"/>
            <a:ext cx="2295126" cy="860675"/>
          </a:xfrm>
          <a:prstGeom prst="rect">
            <a:avLst/>
          </a:prstGeom>
          <a:noFill/>
          <a:ln>
            <a:noFill/>
          </a:ln>
        </p:spPr>
      </p:pic>
      <p:sp>
        <p:nvSpPr>
          <p:cNvPr id="231" name="Google Shape;231;p27"/>
          <p:cNvSpPr txBox="1"/>
          <p:nvPr/>
        </p:nvSpPr>
        <p:spPr>
          <a:xfrm>
            <a:off x="1069100" y="2199125"/>
            <a:ext cx="1699500" cy="810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chemeClr val="dk1"/>
                </a:solidFill>
              </a:rPr>
              <a:t>- Trained in Florence.</a:t>
            </a:r>
            <a:endParaRPr sz="1100">
              <a:solidFill>
                <a:schemeClr val="dk1"/>
              </a:solidFill>
            </a:endParaRPr>
          </a:p>
          <a:p>
            <a:pPr marL="0" lvl="0" indent="0" algn="l" rtl="0">
              <a:lnSpc>
                <a:spcPct val="100000"/>
              </a:lnSpc>
              <a:spcBef>
                <a:spcPts val="0"/>
              </a:spcBef>
              <a:spcAft>
                <a:spcPts val="0"/>
              </a:spcAft>
              <a:buNone/>
            </a:pPr>
            <a:r>
              <a:rPr lang="en" sz="1100">
                <a:solidFill>
                  <a:schemeClr val="dk1"/>
                </a:solidFill>
              </a:rPr>
              <a:t>- Best known as a painter, but did absolutely everything </a:t>
            </a:r>
            <a:endParaRPr/>
          </a:p>
        </p:txBody>
      </p:sp>
      <p:sp>
        <p:nvSpPr>
          <p:cNvPr id="232" name="Google Shape;232;p27"/>
          <p:cNvSpPr txBox="1"/>
          <p:nvPr/>
        </p:nvSpPr>
        <p:spPr>
          <a:xfrm>
            <a:off x="205225" y="2858800"/>
            <a:ext cx="2553000" cy="22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Studied human anatomy, via dissection </a:t>
            </a:r>
            <a:r>
              <a:rPr lang="en" sz="1100" i="1">
                <a:solidFill>
                  <a:schemeClr val="dk1"/>
                </a:solidFill>
              </a:rPr>
              <a:t>(completely illegal, unless one was a physician) </a:t>
            </a:r>
            <a:r>
              <a:rPr lang="en" sz="1100">
                <a:solidFill>
                  <a:schemeClr val="dk1"/>
                </a:solidFill>
              </a:rPr>
              <a:t>used for art</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Believed only in that which he could observe.</a:t>
            </a:r>
            <a:endParaRPr sz="1100">
              <a:solidFill>
                <a:schemeClr val="dk1"/>
              </a:solidFill>
            </a:endParaRPr>
          </a:p>
          <a:p>
            <a:pPr marL="0" lvl="0" indent="0" algn="l" rtl="0">
              <a:spcBef>
                <a:spcPts val="0"/>
              </a:spcBef>
              <a:spcAft>
                <a:spcPts val="0"/>
              </a:spcAft>
              <a:buNone/>
            </a:pPr>
            <a:r>
              <a:rPr lang="en" sz="1100">
                <a:solidFill>
                  <a:schemeClr val="dk1"/>
                </a:solidFill>
              </a:rPr>
              <a:t>Duke (of Milan) was his first patron.</a:t>
            </a:r>
            <a:endParaRPr sz="1100">
              <a:solidFill>
                <a:schemeClr val="dk1"/>
              </a:solidFill>
            </a:endParaRPr>
          </a:p>
          <a:p>
            <a:pPr marL="0" lvl="0" indent="0" algn="l" rtl="0">
              <a:spcBef>
                <a:spcPts val="0"/>
              </a:spcBef>
              <a:spcAft>
                <a:spcPts val="0"/>
              </a:spcAft>
              <a:buNone/>
            </a:pPr>
            <a:r>
              <a:rPr lang="en" sz="1100">
                <a:solidFill>
                  <a:schemeClr val="dk1"/>
                </a:solidFill>
              </a:rPr>
              <a:t>Disliked Michelangelo, but was somewhat of a mentor (albeit unseen) to Raphael.</a:t>
            </a:r>
            <a:endParaRPr sz="1100">
              <a:solidFill>
                <a:schemeClr val="dk1"/>
              </a:solidFill>
            </a:endParaRPr>
          </a:p>
          <a:p>
            <a:pPr marL="0" lvl="0" indent="0" algn="l" rtl="0">
              <a:spcBef>
                <a:spcPts val="0"/>
              </a:spcBef>
              <a:spcAft>
                <a:spcPts val="0"/>
              </a:spcAft>
              <a:buNone/>
            </a:pPr>
            <a:r>
              <a:rPr lang="en" sz="1100">
                <a:solidFill>
                  <a:schemeClr val="dk1"/>
                </a:solidFill>
              </a:rPr>
              <a:t>Worked in Rome from 1513 to 1516.</a:t>
            </a:r>
            <a:endParaRPr sz="1100">
              <a:solidFill>
                <a:schemeClr val="dk1"/>
              </a:solidFill>
            </a:endParaRPr>
          </a:p>
          <a:p>
            <a:pPr marL="0" lvl="0" indent="0" algn="l" rtl="0">
              <a:spcBef>
                <a:spcPts val="0"/>
              </a:spcBef>
              <a:spcAft>
                <a:spcPts val="0"/>
              </a:spcAft>
              <a:buNone/>
            </a:pPr>
            <a:r>
              <a:rPr lang="en" sz="1100">
                <a:solidFill>
                  <a:schemeClr val="dk1"/>
                </a:solidFill>
              </a:rPr>
              <a:t>Was commissioned by </a:t>
            </a:r>
            <a:r>
              <a:rPr lang="en" sz="1100">
                <a:solidFill>
                  <a:schemeClr val="dk1"/>
                </a:solidFill>
                <a:uFill>
                  <a:noFill/>
                </a:uFill>
                <a:hlinkClick r:id="rId13">
                  <a:extLst>
                    <a:ext uri="{A12FA001-AC4F-418D-AE19-62706E023703}">
                      <ahyp:hlinkClr xmlns:ahyp="http://schemas.microsoft.com/office/drawing/2018/hyperlinkcolor" val="tx"/>
                    </a:ext>
                  </a:extLst>
                </a:hlinkClick>
              </a:rPr>
              <a:t>Pope Leo X</a:t>
            </a:r>
            <a:r>
              <a:rPr lang="en" sz="1100">
                <a:solidFill>
                  <a:schemeClr val="dk1"/>
                </a:solidFill>
              </a:rPr>
              <a:t>.</a:t>
            </a:r>
            <a:endParaRPr/>
          </a:p>
        </p:txBody>
      </p:sp>
      <p:pic>
        <p:nvPicPr>
          <p:cNvPr id="233" name="Google Shape;233;p27"/>
          <p:cNvPicPr preferRelativeResize="0"/>
          <p:nvPr/>
        </p:nvPicPr>
        <p:blipFill rotWithShape="1">
          <a:blip r:embed="rId14">
            <a:alphaModFix/>
          </a:blip>
          <a:srcRect l="52050" t="32747" r="19454" b="57057"/>
          <a:stretch/>
        </p:blipFill>
        <p:spPr>
          <a:xfrm>
            <a:off x="5469325" y="142000"/>
            <a:ext cx="3112906" cy="860651"/>
          </a:xfrm>
          <a:prstGeom prst="rect">
            <a:avLst/>
          </a:prstGeom>
          <a:noFill/>
          <a:ln>
            <a:noFill/>
          </a:ln>
        </p:spPr>
      </p:pic>
      <p:pic>
        <p:nvPicPr>
          <p:cNvPr id="234" name="Google Shape;234;p27"/>
          <p:cNvPicPr preferRelativeResize="0"/>
          <p:nvPr/>
        </p:nvPicPr>
        <p:blipFill rotWithShape="1">
          <a:blip r:embed="rId15">
            <a:alphaModFix/>
          </a:blip>
          <a:srcRect l="4510" t="37657" r="62322" b="56332"/>
          <a:stretch/>
        </p:blipFill>
        <p:spPr>
          <a:xfrm>
            <a:off x="141700" y="167677"/>
            <a:ext cx="4382326" cy="6136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28"/>
          <p:cNvPicPr preferRelativeResize="0"/>
          <p:nvPr/>
        </p:nvPicPr>
        <p:blipFill rotWithShape="1">
          <a:blip r:embed="rId3">
            <a:alphaModFix/>
          </a:blip>
          <a:srcRect r="48511" b="88118"/>
          <a:stretch/>
        </p:blipFill>
        <p:spPr>
          <a:xfrm>
            <a:off x="4613627" y="160350"/>
            <a:ext cx="3315250" cy="760549"/>
          </a:xfrm>
          <a:prstGeom prst="rect">
            <a:avLst/>
          </a:prstGeom>
          <a:noFill/>
          <a:ln>
            <a:noFill/>
          </a:ln>
        </p:spPr>
      </p:pic>
      <p:pic>
        <p:nvPicPr>
          <p:cNvPr id="240" name="Google Shape;240;p28"/>
          <p:cNvPicPr preferRelativeResize="0"/>
          <p:nvPr/>
        </p:nvPicPr>
        <p:blipFill>
          <a:blip r:embed="rId4">
            <a:alphaModFix/>
          </a:blip>
          <a:stretch>
            <a:fillRect/>
          </a:stretch>
        </p:blipFill>
        <p:spPr>
          <a:xfrm>
            <a:off x="189675" y="978700"/>
            <a:ext cx="5571699" cy="2089375"/>
          </a:xfrm>
          <a:prstGeom prst="rect">
            <a:avLst/>
          </a:prstGeom>
          <a:noFill/>
          <a:ln>
            <a:noFill/>
          </a:ln>
        </p:spPr>
      </p:pic>
      <p:sp>
        <p:nvSpPr>
          <p:cNvPr id="241" name="Google Shape;241;p28"/>
          <p:cNvSpPr txBox="1"/>
          <p:nvPr/>
        </p:nvSpPr>
        <p:spPr>
          <a:xfrm>
            <a:off x="5973025" y="3142050"/>
            <a:ext cx="3121500" cy="133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What can we learn from Leonardo’s experiment?</a:t>
            </a:r>
            <a:endParaRPr/>
          </a:p>
          <a:p>
            <a:pPr marL="0" lvl="0" indent="0" algn="l" rtl="0">
              <a:spcBef>
                <a:spcPts val="0"/>
              </a:spcBef>
              <a:spcAft>
                <a:spcPts val="0"/>
              </a:spcAft>
              <a:buNone/>
            </a:pPr>
            <a:endParaRPr/>
          </a:p>
          <a:p>
            <a:pPr marL="0" lvl="0" indent="0" algn="l" rtl="0">
              <a:spcBef>
                <a:spcPts val="0"/>
              </a:spcBef>
              <a:spcAft>
                <a:spcPts val="0"/>
              </a:spcAft>
              <a:buNone/>
            </a:pPr>
            <a:r>
              <a:rPr lang="en"/>
              <a:t>Was it a</a:t>
            </a:r>
            <a:endParaRPr/>
          </a:p>
          <a:p>
            <a:pPr marL="0" lvl="0" indent="0" algn="l" rtl="0">
              <a:spcBef>
                <a:spcPts val="0"/>
              </a:spcBef>
              <a:spcAft>
                <a:spcPts val="0"/>
              </a:spcAft>
              <a:buNone/>
            </a:pPr>
            <a:r>
              <a:rPr lang="en"/>
              <a:t>failure?</a:t>
            </a:r>
            <a:endParaRPr/>
          </a:p>
        </p:txBody>
      </p:sp>
      <p:pic>
        <p:nvPicPr>
          <p:cNvPr id="242" name="Google Shape;242;p28"/>
          <p:cNvPicPr preferRelativeResize="0"/>
          <p:nvPr/>
        </p:nvPicPr>
        <p:blipFill>
          <a:blip r:embed="rId5">
            <a:alphaModFix/>
          </a:blip>
          <a:stretch>
            <a:fillRect/>
          </a:stretch>
        </p:blipFill>
        <p:spPr>
          <a:xfrm>
            <a:off x="6189475" y="759894"/>
            <a:ext cx="2401450" cy="1269780"/>
          </a:xfrm>
          <a:prstGeom prst="rect">
            <a:avLst/>
          </a:prstGeom>
          <a:noFill/>
          <a:ln>
            <a:noFill/>
          </a:ln>
        </p:spPr>
      </p:pic>
      <p:pic>
        <p:nvPicPr>
          <p:cNvPr id="243" name="Google Shape;243;p28"/>
          <p:cNvPicPr preferRelativeResize="0"/>
          <p:nvPr/>
        </p:nvPicPr>
        <p:blipFill>
          <a:blip r:embed="rId6">
            <a:alphaModFix/>
          </a:blip>
          <a:stretch>
            <a:fillRect/>
          </a:stretch>
        </p:blipFill>
        <p:spPr>
          <a:xfrm>
            <a:off x="6700744" y="2484000"/>
            <a:ext cx="746894" cy="560159"/>
          </a:xfrm>
          <a:prstGeom prst="rect">
            <a:avLst/>
          </a:prstGeom>
          <a:noFill/>
          <a:ln>
            <a:noFill/>
          </a:ln>
        </p:spPr>
      </p:pic>
      <p:pic>
        <p:nvPicPr>
          <p:cNvPr id="244" name="Google Shape;244;p28"/>
          <p:cNvPicPr preferRelativeResize="0"/>
          <p:nvPr/>
        </p:nvPicPr>
        <p:blipFill>
          <a:blip r:embed="rId7">
            <a:alphaModFix/>
          </a:blip>
          <a:stretch>
            <a:fillRect/>
          </a:stretch>
        </p:blipFill>
        <p:spPr>
          <a:xfrm>
            <a:off x="7500729" y="2484000"/>
            <a:ext cx="722284" cy="560159"/>
          </a:xfrm>
          <a:prstGeom prst="rect">
            <a:avLst/>
          </a:prstGeom>
          <a:noFill/>
          <a:ln>
            <a:noFill/>
          </a:ln>
        </p:spPr>
      </p:pic>
      <p:pic>
        <p:nvPicPr>
          <p:cNvPr id="245" name="Google Shape;245;p28"/>
          <p:cNvPicPr preferRelativeResize="0"/>
          <p:nvPr/>
        </p:nvPicPr>
        <p:blipFill>
          <a:blip r:embed="rId8">
            <a:alphaModFix/>
          </a:blip>
          <a:stretch>
            <a:fillRect/>
          </a:stretch>
        </p:blipFill>
        <p:spPr>
          <a:xfrm>
            <a:off x="8282777" y="2407800"/>
            <a:ext cx="560173" cy="560159"/>
          </a:xfrm>
          <a:prstGeom prst="rect">
            <a:avLst/>
          </a:prstGeom>
          <a:noFill/>
          <a:ln>
            <a:noFill/>
          </a:ln>
        </p:spPr>
      </p:pic>
      <p:pic>
        <p:nvPicPr>
          <p:cNvPr id="246" name="Google Shape;246;p28"/>
          <p:cNvPicPr preferRelativeResize="0"/>
          <p:nvPr/>
        </p:nvPicPr>
        <p:blipFill>
          <a:blip r:embed="rId9">
            <a:alphaModFix/>
          </a:blip>
          <a:stretch>
            <a:fillRect/>
          </a:stretch>
        </p:blipFill>
        <p:spPr>
          <a:xfrm>
            <a:off x="5973025" y="2561525"/>
            <a:ext cx="617134" cy="513600"/>
          </a:xfrm>
          <a:prstGeom prst="rect">
            <a:avLst/>
          </a:prstGeom>
          <a:noFill/>
          <a:ln>
            <a:noFill/>
          </a:ln>
        </p:spPr>
      </p:pic>
      <p:sp>
        <p:nvSpPr>
          <p:cNvPr id="247" name="Google Shape;247;p28"/>
          <p:cNvSpPr txBox="1"/>
          <p:nvPr/>
        </p:nvSpPr>
        <p:spPr>
          <a:xfrm>
            <a:off x="5973025" y="1858250"/>
            <a:ext cx="2860500" cy="56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Problem - wanted to slow down the drying process of the acrylic paint &amp; plaster</a:t>
            </a:r>
            <a:endParaRPr sz="1000"/>
          </a:p>
          <a:p>
            <a:pPr marL="0" lvl="0" indent="0" algn="ctr" rtl="0">
              <a:spcBef>
                <a:spcPts val="0"/>
              </a:spcBef>
              <a:spcAft>
                <a:spcPts val="0"/>
              </a:spcAft>
              <a:buNone/>
            </a:pPr>
            <a:r>
              <a:rPr lang="en" sz="1000"/>
              <a:t>Hypothesis: Mix Oil + Acrylic on Dry Plaster</a:t>
            </a:r>
            <a:endParaRPr sz="1000"/>
          </a:p>
        </p:txBody>
      </p:sp>
      <p:sp>
        <p:nvSpPr>
          <p:cNvPr id="248" name="Google Shape;248;p28"/>
          <p:cNvSpPr txBox="1"/>
          <p:nvPr/>
        </p:nvSpPr>
        <p:spPr>
          <a:xfrm>
            <a:off x="138350" y="3170875"/>
            <a:ext cx="5622900" cy="176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484E46"/>
                </a:solidFill>
              </a:rPr>
              <a:t>Leonardo hadn't worked on such a large painting and had no experience in the standard mural medium of fresco. “The Last Supper” painting was made using experimental pigments directly on the dry plaster wall in the Santa Maria delle Grazie monastery in Milan, Italy. Unlike frescos, where the pigments are mixed with the wet plaster, it has not stood the test of time well. Even before it was finished there were problems with the paint flaking from the wall and Leonardo had to repair it. Over the years it has crumbled, been vandalized bombed and restored. Today we are probably looking at very little of the original.</a:t>
            </a:r>
            <a:endParaRPr/>
          </a:p>
        </p:txBody>
      </p:sp>
      <p:pic>
        <p:nvPicPr>
          <p:cNvPr id="249" name="Google Shape;249;p28"/>
          <p:cNvPicPr preferRelativeResize="0"/>
          <p:nvPr/>
        </p:nvPicPr>
        <p:blipFill>
          <a:blip r:embed="rId10">
            <a:alphaModFix/>
          </a:blip>
          <a:stretch>
            <a:fillRect/>
          </a:stretch>
        </p:blipFill>
        <p:spPr>
          <a:xfrm>
            <a:off x="6892875" y="3704216"/>
            <a:ext cx="2024500" cy="1151450"/>
          </a:xfrm>
          <a:prstGeom prst="rect">
            <a:avLst/>
          </a:prstGeom>
          <a:noFill/>
          <a:ln>
            <a:noFill/>
          </a:ln>
        </p:spPr>
      </p:pic>
      <p:pic>
        <p:nvPicPr>
          <p:cNvPr id="250" name="Google Shape;250;p28"/>
          <p:cNvPicPr preferRelativeResize="0"/>
          <p:nvPr/>
        </p:nvPicPr>
        <p:blipFill rotWithShape="1">
          <a:blip r:embed="rId11">
            <a:alphaModFix/>
          </a:blip>
          <a:srcRect l="4510" t="47313" r="62322" b="46115"/>
          <a:stretch/>
        </p:blipFill>
        <p:spPr>
          <a:xfrm>
            <a:off x="189675" y="165625"/>
            <a:ext cx="4382326" cy="6606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Google Shape;255;p29"/>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256" name="Google Shape;256;p29"/>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57" name="Google Shape;257;p29"/>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27</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2CA86891-5590-1D93-BAA7-A2C3F30D7A3C}"/>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30"/>
          <p:cNvPicPr preferRelativeResize="0"/>
          <p:nvPr/>
        </p:nvPicPr>
        <p:blipFill rotWithShape="1">
          <a:blip r:embed="rId3">
            <a:alphaModFix/>
          </a:blip>
          <a:srcRect l="49870" t="3246" r="16604" b="84823"/>
          <a:stretch/>
        </p:blipFill>
        <p:spPr>
          <a:xfrm>
            <a:off x="813900" y="77550"/>
            <a:ext cx="3716225" cy="1021951"/>
          </a:xfrm>
          <a:prstGeom prst="rect">
            <a:avLst/>
          </a:prstGeom>
          <a:noFill/>
          <a:ln>
            <a:noFill/>
          </a:ln>
        </p:spPr>
      </p:pic>
      <p:sp>
        <p:nvSpPr>
          <p:cNvPr id="263" name="Google Shape;263;p30"/>
          <p:cNvSpPr txBox="1"/>
          <p:nvPr/>
        </p:nvSpPr>
        <p:spPr>
          <a:xfrm>
            <a:off x="539450" y="2699400"/>
            <a:ext cx="3466200" cy="218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Characteristics of DaVinci Artwork:</a:t>
            </a:r>
            <a:endParaRPr/>
          </a:p>
          <a:p>
            <a:pPr marL="457200" lvl="0" indent="-317500" algn="l" rtl="0">
              <a:spcBef>
                <a:spcPts val="0"/>
              </a:spcBef>
              <a:spcAft>
                <a:spcPts val="0"/>
              </a:spcAft>
              <a:buSzPts val="1400"/>
              <a:buChar char="●"/>
            </a:pPr>
            <a:r>
              <a:rPr lang="en"/>
              <a:t>Craggy mountainous rocks</a:t>
            </a:r>
            <a:endParaRPr/>
          </a:p>
          <a:p>
            <a:pPr marL="457200" lvl="0" indent="-317500" algn="l" rtl="0">
              <a:spcBef>
                <a:spcPts val="0"/>
              </a:spcBef>
              <a:spcAft>
                <a:spcPts val="0"/>
              </a:spcAft>
              <a:buSzPts val="1400"/>
              <a:buChar char="●"/>
            </a:pPr>
            <a:r>
              <a:rPr lang="en"/>
              <a:t>Triangular composition</a:t>
            </a:r>
            <a:endParaRPr/>
          </a:p>
          <a:p>
            <a:pPr marL="457200" lvl="0" indent="-317500" algn="l" rtl="0">
              <a:spcBef>
                <a:spcPts val="0"/>
              </a:spcBef>
              <a:spcAft>
                <a:spcPts val="0"/>
              </a:spcAft>
              <a:buSzPts val="1400"/>
              <a:buChar char="●"/>
            </a:pPr>
            <a:r>
              <a:rPr lang="en"/>
              <a:t>Adorning angel</a:t>
            </a:r>
            <a:endParaRPr/>
          </a:p>
          <a:p>
            <a:pPr marL="457200" lvl="0" indent="-317500" algn="l" rtl="0">
              <a:spcBef>
                <a:spcPts val="0"/>
              </a:spcBef>
              <a:spcAft>
                <a:spcPts val="0"/>
              </a:spcAft>
              <a:buSzPts val="1400"/>
              <a:buChar char="●"/>
            </a:pPr>
            <a:r>
              <a:rPr lang="en"/>
              <a:t>Water - winding rivers</a:t>
            </a:r>
            <a:endParaRPr/>
          </a:p>
          <a:p>
            <a:pPr marL="457200" lvl="0" indent="-317500" algn="l" rtl="0">
              <a:spcBef>
                <a:spcPts val="0"/>
              </a:spcBef>
              <a:spcAft>
                <a:spcPts val="0"/>
              </a:spcAft>
              <a:buSzPts val="1400"/>
              <a:buChar char="●"/>
            </a:pPr>
            <a:r>
              <a:rPr lang="en"/>
              <a:t>Interaction of looking </a:t>
            </a:r>
            <a:endParaRPr/>
          </a:p>
          <a:p>
            <a:pPr marL="457200" lvl="0" indent="-317500" algn="l" rtl="0">
              <a:spcBef>
                <a:spcPts val="0"/>
              </a:spcBef>
              <a:spcAft>
                <a:spcPts val="0"/>
              </a:spcAft>
              <a:buSzPts val="1400"/>
              <a:buChar char="●"/>
            </a:pPr>
            <a:r>
              <a:rPr lang="en"/>
              <a:t>Chiaroscuro - contrast of light and dark (softness of the body)</a:t>
            </a:r>
            <a:endParaRPr/>
          </a:p>
          <a:p>
            <a:pPr marL="457200" lvl="0" indent="-317500" algn="l" rtl="0">
              <a:spcBef>
                <a:spcPts val="0"/>
              </a:spcBef>
              <a:spcAft>
                <a:spcPts val="0"/>
              </a:spcAft>
              <a:buSzPts val="1400"/>
              <a:buChar char="●"/>
            </a:pPr>
            <a:r>
              <a:rPr lang="en"/>
              <a:t>Sfumato - hazy, foggy atmosphere</a:t>
            </a:r>
            <a:endParaRPr/>
          </a:p>
        </p:txBody>
      </p:sp>
      <p:pic>
        <p:nvPicPr>
          <p:cNvPr id="264" name="Google Shape;264;p30"/>
          <p:cNvPicPr preferRelativeResize="0"/>
          <p:nvPr/>
        </p:nvPicPr>
        <p:blipFill>
          <a:blip r:embed="rId4">
            <a:alphaModFix/>
          </a:blip>
          <a:stretch>
            <a:fillRect/>
          </a:stretch>
        </p:blipFill>
        <p:spPr>
          <a:xfrm>
            <a:off x="4629825" y="829230"/>
            <a:ext cx="2572290" cy="3831268"/>
          </a:xfrm>
          <a:prstGeom prst="rect">
            <a:avLst/>
          </a:prstGeom>
          <a:noFill/>
          <a:ln>
            <a:noFill/>
          </a:ln>
        </p:spPr>
      </p:pic>
      <p:pic>
        <p:nvPicPr>
          <p:cNvPr id="265" name="Google Shape;265;p30"/>
          <p:cNvPicPr preferRelativeResize="0"/>
          <p:nvPr/>
        </p:nvPicPr>
        <p:blipFill>
          <a:blip r:embed="rId5">
            <a:alphaModFix/>
          </a:blip>
          <a:stretch>
            <a:fillRect/>
          </a:stretch>
        </p:blipFill>
        <p:spPr>
          <a:xfrm>
            <a:off x="7301821" y="2809202"/>
            <a:ext cx="1573604" cy="1851298"/>
          </a:xfrm>
          <a:prstGeom prst="rect">
            <a:avLst/>
          </a:prstGeom>
          <a:noFill/>
          <a:ln>
            <a:noFill/>
          </a:ln>
        </p:spPr>
      </p:pic>
      <p:pic>
        <p:nvPicPr>
          <p:cNvPr id="266" name="Google Shape;266;p30"/>
          <p:cNvPicPr preferRelativeResize="0"/>
          <p:nvPr/>
        </p:nvPicPr>
        <p:blipFill>
          <a:blip r:embed="rId6">
            <a:alphaModFix/>
          </a:blip>
          <a:stretch>
            <a:fillRect/>
          </a:stretch>
        </p:blipFill>
        <p:spPr>
          <a:xfrm>
            <a:off x="7301821" y="829225"/>
            <a:ext cx="1573604" cy="1937256"/>
          </a:xfrm>
          <a:prstGeom prst="rect">
            <a:avLst/>
          </a:prstGeom>
          <a:noFill/>
          <a:ln>
            <a:noFill/>
          </a:ln>
        </p:spPr>
      </p:pic>
      <p:sp>
        <p:nvSpPr>
          <p:cNvPr id="267" name="Google Shape;267;p30"/>
          <p:cNvSpPr txBox="1"/>
          <p:nvPr/>
        </p:nvSpPr>
        <p:spPr>
          <a:xfrm>
            <a:off x="1559100" y="1134900"/>
            <a:ext cx="2817000" cy="118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Leonardo DaVinci:</a:t>
            </a:r>
            <a:endParaRPr/>
          </a:p>
          <a:p>
            <a:pPr marL="457200" lvl="0" indent="-317500" algn="l" rtl="0">
              <a:spcBef>
                <a:spcPts val="0"/>
              </a:spcBef>
              <a:spcAft>
                <a:spcPts val="0"/>
              </a:spcAft>
              <a:buSzPts val="1400"/>
              <a:buChar char="●"/>
            </a:pPr>
            <a:r>
              <a:rPr lang="en"/>
              <a:t>Studied a diversity of subjects</a:t>
            </a:r>
            <a:endParaRPr/>
          </a:p>
          <a:p>
            <a:pPr marL="457200" lvl="0" indent="-317500" algn="l" rtl="0">
              <a:spcBef>
                <a:spcPts val="0"/>
              </a:spcBef>
              <a:spcAft>
                <a:spcPts val="0"/>
              </a:spcAft>
              <a:buSzPts val="1400"/>
              <a:buChar char="●"/>
            </a:pPr>
            <a:r>
              <a:rPr lang="en"/>
              <a:t>Only 34 finished paintings</a:t>
            </a:r>
            <a:endParaRPr/>
          </a:p>
          <a:p>
            <a:pPr marL="457200" lvl="0" indent="-317500" algn="l" rtl="0">
              <a:spcBef>
                <a:spcPts val="0"/>
              </a:spcBef>
              <a:spcAft>
                <a:spcPts val="0"/>
              </a:spcAft>
              <a:buSzPts val="1400"/>
              <a:buChar char="●"/>
            </a:pPr>
            <a:r>
              <a:rPr lang="en"/>
              <a:t>Got distracted and didn’t finish many paintings.</a:t>
            </a:r>
            <a:endParaRPr/>
          </a:p>
        </p:txBody>
      </p:sp>
      <p:pic>
        <p:nvPicPr>
          <p:cNvPr id="268" name="Google Shape;268;p30"/>
          <p:cNvPicPr preferRelativeResize="0"/>
          <p:nvPr/>
        </p:nvPicPr>
        <p:blipFill>
          <a:blip r:embed="rId7">
            <a:alphaModFix/>
          </a:blip>
          <a:stretch>
            <a:fillRect/>
          </a:stretch>
        </p:blipFill>
        <p:spPr>
          <a:xfrm>
            <a:off x="539444" y="1247365"/>
            <a:ext cx="1019652" cy="1222822"/>
          </a:xfrm>
          <a:prstGeom prst="rect">
            <a:avLst/>
          </a:prstGeom>
          <a:noFill/>
          <a:ln>
            <a:noFill/>
          </a:ln>
        </p:spPr>
      </p:pic>
      <p:sp>
        <p:nvSpPr>
          <p:cNvPr id="269" name="Google Shape;269;p30"/>
          <p:cNvSpPr txBox="1"/>
          <p:nvPr/>
        </p:nvSpPr>
        <p:spPr>
          <a:xfrm>
            <a:off x="4629825" y="4642500"/>
            <a:ext cx="4254900" cy="44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(Left) Mona Lisa, (Top Right) Madonna and Child with a Pomegranate, (Bottom Right) Christ Baptism.</a:t>
            </a:r>
            <a:endParaRPr sz="900"/>
          </a:p>
        </p:txBody>
      </p:sp>
      <p:sp>
        <p:nvSpPr>
          <p:cNvPr id="270" name="Google Shape;270;p30"/>
          <p:cNvSpPr txBox="1"/>
          <p:nvPr/>
        </p:nvSpPr>
        <p:spPr>
          <a:xfrm>
            <a:off x="458300" y="2413225"/>
            <a:ext cx="1019700" cy="31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Self-Portrait</a:t>
            </a:r>
            <a:endParaRPr sz="900"/>
          </a:p>
        </p:txBody>
      </p:sp>
      <p:pic>
        <p:nvPicPr>
          <p:cNvPr id="271" name="Google Shape;271;p30"/>
          <p:cNvPicPr preferRelativeResize="0"/>
          <p:nvPr/>
        </p:nvPicPr>
        <p:blipFill>
          <a:blip r:embed="rId8">
            <a:alphaModFix/>
          </a:blip>
          <a:stretch>
            <a:fillRect/>
          </a:stretch>
        </p:blipFill>
        <p:spPr>
          <a:xfrm>
            <a:off x="7493901" y="1961875"/>
            <a:ext cx="467175" cy="467175"/>
          </a:xfrm>
          <a:prstGeom prst="rect">
            <a:avLst/>
          </a:prstGeom>
          <a:noFill/>
          <a:ln>
            <a:noFill/>
          </a:ln>
        </p:spPr>
      </p:pic>
      <p:pic>
        <p:nvPicPr>
          <p:cNvPr id="272" name="Google Shape;272;p30"/>
          <p:cNvPicPr preferRelativeResize="0"/>
          <p:nvPr/>
        </p:nvPicPr>
        <p:blipFill rotWithShape="1">
          <a:blip r:embed="rId9">
            <a:alphaModFix/>
          </a:blip>
          <a:srcRect l="4510" t="6021" r="62322" b="87968"/>
          <a:stretch/>
        </p:blipFill>
        <p:spPr>
          <a:xfrm>
            <a:off x="4629825" y="150361"/>
            <a:ext cx="4382326" cy="6136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31"/>
          <p:cNvPicPr preferRelativeResize="0"/>
          <p:nvPr/>
        </p:nvPicPr>
        <p:blipFill>
          <a:blip r:embed="rId3">
            <a:alphaModFix amt="11000"/>
          </a:blip>
          <a:stretch>
            <a:fillRect/>
          </a:stretch>
        </p:blipFill>
        <p:spPr>
          <a:xfrm>
            <a:off x="5038350" y="803100"/>
            <a:ext cx="3823025" cy="3823025"/>
          </a:xfrm>
          <a:prstGeom prst="rect">
            <a:avLst/>
          </a:prstGeom>
          <a:noFill/>
          <a:ln>
            <a:noFill/>
          </a:ln>
        </p:spPr>
      </p:pic>
      <p:pic>
        <p:nvPicPr>
          <p:cNvPr id="278" name="Google Shape;278;p31"/>
          <p:cNvPicPr preferRelativeResize="0"/>
          <p:nvPr/>
        </p:nvPicPr>
        <p:blipFill>
          <a:blip r:embed="rId4">
            <a:alphaModFix/>
          </a:blip>
          <a:stretch>
            <a:fillRect/>
          </a:stretch>
        </p:blipFill>
        <p:spPr>
          <a:xfrm>
            <a:off x="253225" y="803100"/>
            <a:ext cx="2211375" cy="2315580"/>
          </a:xfrm>
          <a:prstGeom prst="rect">
            <a:avLst/>
          </a:prstGeom>
          <a:noFill/>
          <a:ln>
            <a:noFill/>
          </a:ln>
        </p:spPr>
      </p:pic>
      <p:sp>
        <p:nvSpPr>
          <p:cNvPr id="279" name="Google Shape;279;p31"/>
          <p:cNvSpPr txBox="1"/>
          <p:nvPr/>
        </p:nvSpPr>
        <p:spPr>
          <a:xfrm>
            <a:off x="2617000" y="845400"/>
            <a:ext cx="6286500" cy="44505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 sz="1000"/>
              <a:t>1. Carved when he was 24 years old, the "Pieta" is the only Michelangelo artwork bearing the artist's name. He added it after overhearing the work as being that of another artist. </a:t>
            </a:r>
            <a:endParaRPr sz="1000"/>
          </a:p>
          <a:p>
            <a:pPr marL="0" lvl="0" indent="0" algn="just" rtl="0">
              <a:lnSpc>
                <a:spcPct val="100000"/>
              </a:lnSpc>
              <a:spcBef>
                <a:spcPts val="0"/>
              </a:spcBef>
              <a:spcAft>
                <a:spcPts val="0"/>
              </a:spcAft>
              <a:buClr>
                <a:schemeClr val="dk1"/>
              </a:buClr>
              <a:buSzPts val="1100"/>
              <a:buFont typeface="Arial"/>
              <a:buNone/>
            </a:pPr>
            <a:endParaRPr sz="1000"/>
          </a:p>
          <a:p>
            <a:pPr marL="0" lvl="0" indent="0" algn="just" rtl="0">
              <a:lnSpc>
                <a:spcPct val="100000"/>
              </a:lnSpc>
              <a:spcBef>
                <a:spcPts val="0"/>
              </a:spcBef>
              <a:spcAft>
                <a:spcPts val="0"/>
              </a:spcAft>
              <a:buClr>
                <a:schemeClr val="dk1"/>
              </a:buClr>
              <a:buSzPts val="1100"/>
              <a:buFont typeface="Arial"/>
              <a:buNone/>
            </a:pPr>
            <a:r>
              <a:rPr lang="en" sz="1000"/>
              <a:t>2. He may have signed "Pieta" twice. During a repair project in the early 1970s, restorers discovered the letter "M" engraved on the Virgin Mary's left palm. Because it was cleverly worked into the lines of the sculpture's skin, it had not been previously detected. The monogram may stand for Michelangelo, Mary or both. </a:t>
            </a:r>
            <a:endParaRPr sz="1000"/>
          </a:p>
          <a:p>
            <a:pPr marL="0" lvl="0" indent="0" algn="just" rtl="0">
              <a:lnSpc>
                <a:spcPct val="100000"/>
              </a:lnSpc>
              <a:spcBef>
                <a:spcPts val="0"/>
              </a:spcBef>
              <a:spcAft>
                <a:spcPts val="0"/>
              </a:spcAft>
              <a:buClr>
                <a:schemeClr val="dk1"/>
              </a:buClr>
              <a:buSzPts val="1100"/>
              <a:buFont typeface="Arial"/>
              <a:buNone/>
            </a:pPr>
            <a:endParaRPr sz="1000"/>
          </a:p>
          <a:p>
            <a:pPr marL="0" lvl="0" indent="0" algn="just" rtl="0">
              <a:lnSpc>
                <a:spcPct val="100000"/>
              </a:lnSpc>
              <a:spcBef>
                <a:spcPts val="0"/>
              </a:spcBef>
              <a:spcAft>
                <a:spcPts val="0"/>
              </a:spcAft>
              <a:buClr>
                <a:schemeClr val="dk1"/>
              </a:buClr>
              <a:buSzPts val="1100"/>
              <a:buFont typeface="Arial"/>
              <a:buNone/>
            </a:pPr>
            <a:r>
              <a:rPr lang="en" sz="1000"/>
              <a:t>3. Michelangelo sculpted the "Pieta" during a five-year period he spent in Rome, commissioned by Cardinal de Billheres. </a:t>
            </a:r>
            <a:endParaRPr sz="1000"/>
          </a:p>
          <a:p>
            <a:pPr marL="0" lvl="0" indent="0" algn="just" rtl="0">
              <a:lnSpc>
                <a:spcPct val="100000"/>
              </a:lnSpc>
              <a:spcBef>
                <a:spcPts val="0"/>
              </a:spcBef>
              <a:spcAft>
                <a:spcPts val="0"/>
              </a:spcAft>
              <a:buClr>
                <a:schemeClr val="dk1"/>
              </a:buClr>
              <a:buSzPts val="1100"/>
              <a:buFont typeface="Arial"/>
              <a:buNone/>
            </a:pPr>
            <a:endParaRPr sz="1000"/>
          </a:p>
          <a:p>
            <a:pPr marL="0" lvl="0" indent="0" algn="just" rtl="0">
              <a:lnSpc>
                <a:spcPct val="100000"/>
              </a:lnSpc>
              <a:spcBef>
                <a:spcPts val="0"/>
              </a:spcBef>
              <a:spcAft>
                <a:spcPts val="0"/>
              </a:spcAft>
              <a:buClr>
                <a:schemeClr val="dk1"/>
              </a:buClr>
              <a:buSzPts val="1100"/>
              <a:buFont typeface="Arial"/>
              <a:buNone/>
            </a:pPr>
            <a:r>
              <a:rPr lang="en" sz="1000"/>
              <a:t>4. The packaging created for the sculpture's Atlantic crossing was designed to withstand a shipwreck. If the ship went down, the crate would float. If the statue partially sunk, a radio transmitter inside the crate would serve as a location device. The loan of "Pieta" to the 1964 World's Fair in New York City was a high-security undertaking. A bulletproof enclosure consisting of two and a half tons of Plexiglas ensured the statue's safety. Electric-powered conveyor walkways kept crowds of viewers moving along. </a:t>
            </a:r>
            <a:endParaRPr sz="1000"/>
          </a:p>
          <a:p>
            <a:pPr marL="0" lvl="0" indent="0" algn="just" rtl="0">
              <a:lnSpc>
                <a:spcPct val="100000"/>
              </a:lnSpc>
              <a:spcBef>
                <a:spcPts val="0"/>
              </a:spcBef>
              <a:spcAft>
                <a:spcPts val="0"/>
              </a:spcAft>
              <a:buClr>
                <a:schemeClr val="dk1"/>
              </a:buClr>
              <a:buSzPts val="1100"/>
              <a:buFont typeface="Arial"/>
              <a:buNone/>
            </a:pPr>
            <a:endParaRPr sz="1000"/>
          </a:p>
          <a:p>
            <a:pPr marL="0" lvl="0" indent="0" algn="just" rtl="0">
              <a:lnSpc>
                <a:spcPct val="100000"/>
              </a:lnSpc>
              <a:spcBef>
                <a:spcPts val="0"/>
              </a:spcBef>
              <a:spcAft>
                <a:spcPts val="0"/>
              </a:spcAft>
              <a:buClr>
                <a:schemeClr val="dk1"/>
              </a:buClr>
              <a:buSzPts val="1100"/>
              <a:buFont typeface="Arial"/>
              <a:buNone/>
            </a:pPr>
            <a:r>
              <a:rPr lang="en" sz="1000"/>
              <a:t>5. Four fingers on Mary's left were broken and restored in 1736. </a:t>
            </a:r>
            <a:endParaRPr sz="1000"/>
          </a:p>
          <a:p>
            <a:pPr marL="0" lvl="0" indent="0" algn="just" rtl="0">
              <a:lnSpc>
                <a:spcPct val="100000"/>
              </a:lnSpc>
              <a:spcBef>
                <a:spcPts val="0"/>
              </a:spcBef>
              <a:spcAft>
                <a:spcPts val="0"/>
              </a:spcAft>
              <a:buClr>
                <a:schemeClr val="dk1"/>
              </a:buClr>
              <a:buSzPts val="1100"/>
              <a:buFont typeface="Arial"/>
              <a:buNone/>
            </a:pPr>
            <a:endParaRPr sz="1000"/>
          </a:p>
          <a:p>
            <a:pPr marL="0" lvl="0" indent="0" algn="just" rtl="0">
              <a:lnSpc>
                <a:spcPct val="100000"/>
              </a:lnSpc>
              <a:spcBef>
                <a:spcPts val="0"/>
              </a:spcBef>
              <a:spcAft>
                <a:spcPts val="0"/>
              </a:spcAft>
              <a:buNone/>
            </a:pPr>
            <a:r>
              <a:rPr lang="en" sz="1000"/>
              <a:t>6. In May 1972, a delusional Laszlo Toth damaged the "Pieta" with a hammer. After repair work was complete, the Vatican had the marble statue encased in a triple layer of bulletproof glass. Among the most difficult damage to repair was Mary's eyelid, which took approximately 20 tries before the restorers got it right. It took technicians several months to sort and identify all the fragments of marble dislodged by Toth's hammer. The entire restoration took about 10 months.</a:t>
            </a:r>
            <a:endParaRPr sz="1000"/>
          </a:p>
          <a:p>
            <a:pPr marL="0" lvl="0" indent="0" algn="just" rtl="0">
              <a:lnSpc>
                <a:spcPct val="100000"/>
              </a:lnSpc>
              <a:spcBef>
                <a:spcPts val="0"/>
              </a:spcBef>
              <a:spcAft>
                <a:spcPts val="0"/>
              </a:spcAft>
              <a:buNone/>
            </a:pPr>
            <a:endParaRPr sz="1000"/>
          </a:p>
          <a:p>
            <a:pPr marL="0" lvl="0" indent="0" algn="just" rtl="0">
              <a:lnSpc>
                <a:spcPct val="100000"/>
              </a:lnSpc>
              <a:spcBef>
                <a:spcPts val="0"/>
              </a:spcBef>
              <a:spcAft>
                <a:spcPts val="0"/>
              </a:spcAft>
              <a:buNone/>
            </a:pPr>
            <a:r>
              <a:rPr lang="en" sz="1000" b="1"/>
              <a:t>How do you feel about having to see Pieta behind glass? Is that too precautionary? Why or Why not?</a:t>
            </a:r>
            <a:endParaRPr sz="1000" b="1"/>
          </a:p>
        </p:txBody>
      </p:sp>
      <p:sp>
        <p:nvSpPr>
          <p:cNvPr id="280" name="Google Shape;280;p31"/>
          <p:cNvSpPr txBox="1"/>
          <p:nvPr/>
        </p:nvSpPr>
        <p:spPr>
          <a:xfrm>
            <a:off x="183275" y="4626125"/>
            <a:ext cx="1362000" cy="3420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600"/>
              </a:spcBef>
              <a:spcAft>
                <a:spcPts val="600"/>
              </a:spcAft>
              <a:buClr>
                <a:schemeClr val="dk1"/>
              </a:buClr>
              <a:buSzPts val="1100"/>
              <a:buFont typeface="Arial"/>
              <a:buNone/>
            </a:pPr>
            <a:r>
              <a:rPr lang="en" sz="900">
                <a:solidFill>
                  <a:srgbClr val="484E46"/>
                </a:solidFill>
              </a:rPr>
              <a:t>Michelangelo, </a:t>
            </a:r>
            <a:r>
              <a:rPr lang="en" sz="900" i="1">
                <a:solidFill>
                  <a:srgbClr val="484E46"/>
                </a:solidFill>
              </a:rPr>
              <a:t>Pieta.</a:t>
            </a:r>
            <a:endParaRPr sz="900" i="1"/>
          </a:p>
        </p:txBody>
      </p:sp>
      <p:pic>
        <p:nvPicPr>
          <p:cNvPr id="281" name="Google Shape;281;p31"/>
          <p:cNvPicPr preferRelativeResize="0"/>
          <p:nvPr/>
        </p:nvPicPr>
        <p:blipFill>
          <a:blip r:embed="rId5">
            <a:alphaModFix/>
          </a:blip>
          <a:stretch>
            <a:fillRect/>
          </a:stretch>
        </p:blipFill>
        <p:spPr>
          <a:xfrm>
            <a:off x="253232" y="3229950"/>
            <a:ext cx="2211375" cy="1489725"/>
          </a:xfrm>
          <a:prstGeom prst="rect">
            <a:avLst/>
          </a:prstGeom>
          <a:noFill/>
          <a:ln>
            <a:noFill/>
          </a:ln>
        </p:spPr>
      </p:pic>
      <p:pic>
        <p:nvPicPr>
          <p:cNvPr id="282" name="Google Shape;282;p31"/>
          <p:cNvPicPr preferRelativeResize="0"/>
          <p:nvPr/>
        </p:nvPicPr>
        <p:blipFill rotWithShape="1">
          <a:blip r:embed="rId6">
            <a:alphaModFix/>
          </a:blip>
          <a:srcRect l="43667" t="21474" r="38229" b="68112"/>
          <a:stretch/>
        </p:blipFill>
        <p:spPr>
          <a:xfrm>
            <a:off x="2860800" y="55900"/>
            <a:ext cx="1902161" cy="845402"/>
          </a:xfrm>
          <a:prstGeom prst="rect">
            <a:avLst/>
          </a:prstGeom>
          <a:noFill/>
          <a:ln>
            <a:noFill/>
          </a:ln>
        </p:spPr>
      </p:pic>
      <p:pic>
        <p:nvPicPr>
          <p:cNvPr id="283" name="Google Shape;283;p31"/>
          <p:cNvPicPr preferRelativeResize="0"/>
          <p:nvPr/>
        </p:nvPicPr>
        <p:blipFill rotWithShape="1">
          <a:blip r:embed="rId7">
            <a:alphaModFix/>
          </a:blip>
          <a:srcRect l="4510" t="16822" r="62322" b="77167"/>
          <a:stretch/>
        </p:blipFill>
        <p:spPr>
          <a:xfrm>
            <a:off x="4610400" y="171780"/>
            <a:ext cx="4382326" cy="613651"/>
          </a:xfrm>
          <a:prstGeom prst="rect">
            <a:avLst/>
          </a:prstGeom>
          <a:noFill/>
          <a:ln>
            <a:noFill/>
          </a:ln>
        </p:spPr>
      </p:pic>
      <p:sp>
        <p:nvSpPr>
          <p:cNvPr id="284" name="Google Shape;284;p31"/>
          <p:cNvSpPr txBox="1"/>
          <p:nvPr/>
        </p:nvSpPr>
        <p:spPr>
          <a:xfrm>
            <a:off x="253225" y="336925"/>
            <a:ext cx="26454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rPr>
              <a:t>Michelangelo's "Pieta"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3" name="Google Shape;63;p1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4" name="Google Shape;64;p1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25</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C0D34913-352C-A72D-2B17-1139046C627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32"/>
          <p:cNvPicPr preferRelativeResize="0"/>
          <p:nvPr/>
        </p:nvPicPr>
        <p:blipFill rotWithShape="1">
          <a:blip r:embed="rId3">
            <a:alphaModFix/>
          </a:blip>
          <a:srcRect l="49870" t="3246" r="16604" b="84823"/>
          <a:stretch/>
        </p:blipFill>
        <p:spPr>
          <a:xfrm>
            <a:off x="1329600" y="58475"/>
            <a:ext cx="3389541" cy="932124"/>
          </a:xfrm>
          <a:prstGeom prst="rect">
            <a:avLst/>
          </a:prstGeom>
          <a:noFill/>
          <a:ln>
            <a:noFill/>
          </a:ln>
        </p:spPr>
      </p:pic>
      <p:pic>
        <p:nvPicPr>
          <p:cNvPr id="290" name="Google Shape;290;p32"/>
          <p:cNvPicPr preferRelativeResize="0"/>
          <p:nvPr/>
        </p:nvPicPr>
        <p:blipFill>
          <a:blip r:embed="rId4">
            <a:alphaModFix/>
          </a:blip>
          <a:stretch>
            <a:fillRect/>
          </a:stretch>
        </p:blipFill>
        <p:spPr>
          <a:xfrm>
            <a:off x="2171751" y="1847400"/>
            <a:ext cx="1626550" cy="2473352"/>
          </a:xfrm>
          <a:prstGeom prst="rect">
            <a:avLst/>
          </a:prstGeom>
          <a:noFill/>
          <a:ln>
            <a:noFill/>
          </a:ln>
        </p:spPr>
      </p:pic>
      <p:pic>
        <p:nvPicPr>
          <p:cNvPr id="291" name="Google Shape;291;p32"/>
          <p:cNvPicPr preferRelativeResize="0"/>
          <p:nvPr/>
        </p:nvPicPr>
        <p:blipFill>
          <a:blip r:embed="rId5">
            <a:alphaModFix amt="72000"/>
          </a:blip>
          <a:stretch>
            <a:fillRect/>
          </a:stretch>
        </p:blipFill>
        <p:spPr>
          <a:xfrm rot="2700050">
            <a:off x="569087" y="1079897"/>
            <a:ext cx="1205250" cy="1205254"/>
          </a:xfrm>
          <a:prstGeom prst="rect">
            <a:avLst/>
          </a:prstGeom>
          <a:noFill/>
          <a:ln>
            <a:noFill/>
          </a:ln>
        </p:spPr>
      </p:pic>
      <p:pic>
        <p:nvPicPr>
          <p:cNvPr id="292" name="Google Shape;292;p32"/>
          <p:cNvPicPr preferRelativeResize="0"/>
          <p:nvPr/>
        </p:nvPicPr>
        <p:blipFill>
          <a:blip r:embed="rId6">
            <a:alphaModFix/>
          </a:blip>
          <a:stretch>
            <a:fillRect/>
          </a:stretch>
        </p:blipFill>
        <p:spPr>
          <a:xfrm>
            <a:off x="4269275" y="3634625"/>
            <a:ext cx="2260925" cy="1506905"/>
          </a:xfrm>
          <a:prstGeom prst="rect">
            <a:avLst/>
          </a:prstGeom>
          <a:noFill/>
          <a:ln>
            <a:noFill/>
          </a:ln>
        </p:spPr>
      </p:pic>
      <p:pic>
        <p:nvPicPr>
          <p:cNvPr id="293" name="Google Shape;293;p32"/>
          <p:cNvPicPr preferRelativeResize="0"/>
          <p:nvPr/>
        </p:nvPicPr>
        <p:blipFill>
          <a:blip r:embed="rId7">
            <a:alphaModFix/>
          </a:blip>
          <a:stretch>
            <a:fillRect/>
          </a:stretch>
        </p:blipFill>
        <p:spPr>
          <a:xfrm>
            <a:off x="6645525" y="2709900"/>
            <a:ext cx="2260925" cy="2445955"/>
          </a:xfrm>
          <a:prstGeom prst="rect">
            <a:avLst/>
          </a:prstGeom>
          <a:noFill/>
          <a:ln>
            <a:noFill/>
          </a:ln>
        </p:spPr>
      </p:pic>
      <p:pic>
        <p:nvPicPr>
          <p:cNvPr id="294" name="Google Shape;294;p32"/>
          <p:cNvPicPr preferRelativeResize="0"/>
          <p:nvPr/>
        </p:nvPicPr>
        <p:blipFill>
          <a:blip r:embed="rId8">
            <a:alphaModFix/>
          </a:blip>
          <a:stretch>
            <a:fillRect/>
          </a:stretch>
        </p:blipFill>
        <p:spPr>
          <a:xfrm>
            <a:off x="378675" y="2557500"/>
            <a:ext cx="1626545" cy="2445950"/>
          </a:xfrm>
          <a:prstGeom prst="rect">
            <a:avLst/>
          </a:prstGeom>
          <a:noFill/>
          <a:ln>
            <a:noFill/>
          </a:ln>
        </p:spPr>
      </p:pic>
      <p:pic>
        <p:nvPicPr>
          <p:cNvPr id="295" name="Google Shape;295;p32"/>
          <p:cNvPicPr preferRelativeResize="0"/>
          <p:nvPr/>
        </p:nvPicPr>
        <p:blipFill>
          <a:blip r:embed="rId9">
            <a:alphaModFix/>
          </a:blip>
          <a:stretch>
            <a:fillRect/>
          </a:stretch>
        </p:blipFill>
        <p:spPr>
          <a:xfrm>
            <a:off x="4269263" y="2709900"/>
            <a:ext cx="2260925" cy="775375"/>
          </a:xfrm>
          <a:prstGeom prst="rect">
            <a:avLst/>
          </a:prstGeom>
          <a:noFill/>
          <a:ln>
            <a:noFill/>
          </a:ln>
        </p:spPr>
      </p:pic>
      <p:pic>
        <p:nvPicPr>
          <p:cNvPr id="296" name="Google Shape;296;p32"/>
          <p:cNvPicPr preferRelativeResize="0"/>
          <p:nvPr/>
        </p:nvPicPr>
        <p:blipFill>
          <a:blip r:embed="rId10">
            <a:alphaModFix/>
          </a:blip>
          <a:stretch>
            <a:fillRect/>
          </a:stretch>
        </p:blipFill>
        <p:spPr>
          <a:xfrm>
            <a:off x="4572995" y="3235347"/>
            <a:ext cx="266630" cy="266628"/>
          </a:xfrm>
          <a:prstGeom prst="rect">
            <a:avLst/>
          </a:prstGeom>
          <a:noFill/>
          <a:ln>
            <a:noFill/>
          </a:ln>
        </p:spPr>
      </p:pic>
      <p:pic>
        <p:nvPicPr>
          <p:cNvPr id="297" name="Google Shape;297;p32"/>
          <p:cNvPicPr preferRelativeResize="0"/>
          <p:nvPr/>
        </p:nvPicPr>
        <p:blipFill>
          <a:blip r:embed="rId10">
            <a:alphaModFix/>
          </a:blip>
          <a:stretch>
            <a:fillRect/>
          </a:stretch>
        </p:blipFill>
        <p:spPr>
          <a:xfrm>
            <a:off x="826184" y="3453599"/>
            <a:ext cx="653737" cy="653741"/>
          </a:xfrm>
          <a:prstGeom prst="rect">
            <a:avLst/>
          </a:prstGeom>
          <a:noFill/>
          <a:ln>
            <a:noFill/>
          </a:ln>
        </p:spPr>
      </p:pic>
      <p:sp>
        <p:nvSpPr>
          <p:cNvPr id="298" name="Google Shape;298;p32"/>
          <p:cNvSpPr/>
          <p:nvPr/>
        </p:nvSpPr>
        <p:spPr>
          <a:xfrm>
            <a:off x="422125" y="972900"/>
            <a:ext cx="1595100" cy="1506900"/>
          </a:xfrm>
          <a:prstGeom prst="hear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9" name="Google Shape;299;p32"/>
          <p:cNvPicPr preferRelativeResize="0"/>
          <p:nvPr/>
        </p:nvPicPr>
        <p:blipFill>
          <a:blip r:embed="rId11">
            <a:alphaModFix/>
          </a:blip>
          <a:stretch>
            <a:fillRect/>
          </a:stretch>
        </p:blipFill>
        <p:spPr>
          <a:xfrm>
            <a:off x="6602900" y="923269"/>
            <a:ext cx="932100" cy="932136"/>
          </a:xfrm>
          <a:prstGeom prst="rect">
            <a:avLst/>
          </a:prstGeom>
          <a:noFill/>
          <a:ln>
            <a:noFill/>
          </a:ln>
        </p:spPr>
      </p:pic>
      <p:cxnSp>
        <p:nvCxnSpPr>
          <p:cNvPr id="300" name="Google Shape;300;p32"/>
          <p:cNvCxnSpPr/>
          <p:nvPr/>
        </p:nvCxnSpPr>
        <p:spPr>
          <a:xfrm>
            <a:off x="1511150" y="2372075"/>
            <a:ext cx="568500" cy="0"/>
          </a:xfrm>
          <a:prstGeom prst="straightConnector1">
            <a:avLst/>
          </a:prstGeom>
          <a:noFill/>
          <a:ln w="28575" cap="flat" cmpd="sng">
            <a:solidFill>
              <a:srgbClr val="FF0000"/>
            </a:solidFill>
            <a:prstDash val="solid"/>
            <a:round/>
            <a:headEnd type="none" w="med" len="med"/>
            <a:tailEnd type="triangle" w="med" len="med"/>
          </a:ln>
        </p:spPr>
      </p:cxnSp>
      <p:pic>
        <p:nvPicPr>
          <p:cNvPr id="301" name="Google Shape;301;p32"/>
          <p:cNvPicPr preferRelativeResize="0"/>
          <p:nvPr/>
        </p:nvPicPr>
        <p:blipFill rotWithShape="1">
          <a:blip r:embed="rId12">
            <a:alphaModFix/>
          </a:blip>
          <a:srcRect b="2162"/>
          <a:stretch/>
        </p:blipFill>
        <p:spPr>
          <a:xfrm>
            <a:off x="5598100" y="927700"/>
            <a:ext cx="932093" cy="1704500"/>
          </a:xfrm>
          <a:prstGeom prst="rect">
            <a:avLst/>
          </a:prstGeom>
          <a:noFill/>
          <a:ln>
            <a:noFill/>
          </a:ln>
        </p:spPr>
      </p:pic>
      <p:cxnSp>
        <p:nvCxnSpPr>
          <p:cNvPr id="302" name="Google Shape;302;p32"/>
          <p:cNvCxnSpPr/>
          <p:nvPr/>
        </p:nvCxnSpPr>
        <p:spPr>
          <a:xfrm rot="10800000" flipH="1">
            <a:off x="3569625" y="1443700"/>
            <a:ext cx="510000" cy="441300"/>
          </a:xfrm>
          <a:prstGeom prst="straightConnector1">
            <a:avLst/>
          </a:prstGeom>
          <a:noFill/>
          <a:ln w="28575" cap="flat" cmpd="sng">
            <a:solidFill>
              <a:srgbClr val="3D85C6"/>
            </a:solidFill>
            <a:prstDash val="solid"/>
            <a:round/>
            <a:headEnd type="none" w="med" len="med"/>
            <a:tailEnd type="triangle" w="med" len="med"/>
          </a:ln>
        </p:spPr>
      </p:cxnSp>
      <p:cxnSp>
        <p:nvCxnSpPr>
          <p:cNvPr id="303" name="Google Shape;303;p32"/>
          <p:cNvCxnSpPr/>
          <p:nvPr/>
        </p:nvCxnSpPr>
        <p:spPr>
          <a:xfrm>
            <a:off x="6645525" y="2143475"/>
            <a:ext cx="568500" cy="0"/>
          </a:xfrm>
          <a:prstGeom prst="straightConnector1">
            <a:avLst/>
          </a:prstGeom>
          <a:noFill/>
          <a:ln w="28575" cap="flat" cmpd="sng">
            <a:solidFill>
              <a:srgbClr val="3C78D8"/>
            </a:solidFill>
            <a:prstDash val="solid"/>
            <a:round/>
            <a:headEnd type="none" w="med" len="med"/>
            <a:tailEnd type="triangle" w="med" len="med"/>
          </a:ln>
        </p:spPr>
      </p:cxnSp>
      <p:sp>
        <p:nvSpPr>
          <p:cNvPr id="304" name="Google Shape;304;p32"/>
          <p:cNvSpPr txBox="1"/>
          <p:nvPr/>
        </p:nvSpPr>
        <p:spPr>
          <a:xfrm>
            <a:off x="2127525" y="4320750"/>
            <a:ext cx="1793700" cy="60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000006"/>
                </a:solidFill>
              </a:rPr>
              <a:t>Design for the Tomb of Pope Julius II della Rovere,</a:t>
            </a:r>
            <a:r>
              <a:rPr lang="en" sz="900">
                <a:solidFill>
                  <a:srgbClr val="7A7A7A"/>
                </a:solidFill>
              </a:rPr>
              <a:t>1505–6</a:t>
            </a:r>
            <a:endParaRPr sz="900"/>
          </a:p>
        </p:txBody>
      </p:sp>
      <p:sp>
        <p:nvSpPr>
          <p:cNvPr id="305" name="Google Shape;305;p32"/>
          <p:cNvSpPr txBox="1"/>
          <p:nvPr/>
        </p:nvSpPr>
        <p:spPr>
          <a:xfrm>
            <a:off x="2100150" y="1236050"/>
            <a:ext cx="1585500" cy="5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Michelangelo loved sculpting</a:t>
            </a:r>
            <a:endParaRPr/>
          </a:p>
        </p:txBody>
      </p:sp>
      <p:sp>
        <p:nvSpPr>
          <p:cNvPr id="306" name="Google Shape;306;p32"/>
          <p:cNvSpPr txBox="1"/>
          <p:nvPr/>
        </p:nvSpPr>
        <p:spPr>
          <a:xfrm>
            <a:off x="4003425" y="880450"/>
            <a:ext cx="1626600" cy="821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t>Pope Julius II pulled him off sculpting his tomb to paint the ceiling of the Sistine Chapel. Michelangelo was NOT happy. He did not feel like he</a:t>
            </a:r>
            <a:endParaRPr sz="1200"/>
          </a:p>
          <a:p>
            <a:pPr marL="0" lvl="0" indent="0" algn="r" rtl="0">
              <a:spcBef>
                <a:spcPts val="0"/>
              </a:spcBef>
              <a:spcAft>
                <a:spcPts val="0"/>
              </a:spcAft>
              <a:buNone/>
            </a:pPr>
            <a:r>
              <a:rPr lang="en" sz="1200"/>
              <a:t>could paint.</a:t>
            </a:r>
            <a:endParaRPr sz="1200"/>
          </a:p>
        </p:txBody>
      </p:sp>
      <p:sp>
        <p:nvSpPr>
          <p:cNvPr id="307" name="Google Shape;307;p32"/>
          <p:cNvSpPr txBox="1"/>
          <p:nvPr/>
        </p:nvSpPr>
        <p:spPr>
          <a:xfrm>
            <a:off x="7356225" y="927700"/>
            <a:ext cx="1626600" cy="1704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t>Just when he thought he was done, Pope Julius II hired him to paint </a:t>
            </a:r>
            <a:r>
              <a:rPr lang="en" sz="1200" i="1"/>
              <a:t>The Last Judgement</a:t>
            </a:r>
            <a:r>
              <a:rPr lang="en" sz="1200"/>
              <a:t> on the chapel wall too. Stone cutting tools aside again for 300 painted people. </a:t>
            </a:r>
            <a:endParaRPr sz="1200"/>
          </a:p>
        </p:txBody>
      </p:sp>
      <p:pic>
        <p:nvPicPr>
          <p:cNvPr id="308" name="Google Shape;308;p32"/>
          <p:cNvPicPr preferRelativeResize="0"/>
          <p:nvPr/>
        </p:nvPicPr>
        <p:blipFill rotWithShape="1">
          <a:blip r:embed="rId13">
            <a:alphaModFix/>
          </a:blip>
          <a:srcRect l="4510" t="27568" r="62322" b="66421"/>
          <a:stretch/>
        </p:blipFill>
        <p:spPr>
          <a:xfrm>
            <a:off x="4572000" y="217688"/>
            <a:ext cx="4382326" cy="6136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pic>
        <p:nvPicPr>
          <p:cNvPr id="313" name="Google Shape;313;p33"/>
          <p:cNvPicPr preferRelativeResize="0"/>
          <p:nvPr/>
        </p:nvPicPr>
        <p:blipFill rotWithShape="1">
          <a:blip r:embed="rId3">
            <a:alphaModFix/>
          </a:blip>
          <a:srcRect l="49870" t="3246" r="16604" b="84823"/>
          <a:stretch/>
        </p:blipFill>
        <p:spPr>
          <a:xfrm>
            <a:off x="1357500" y="172350"/>
            <a:ext cx="3214501" cy="883973"/>
          </a:xfrm>
          <a:prstGeom prst="rect">
            <a:avLst/>
          </a:prstGeom>
          <a:noFill/>
          <a:ln>
            <a:noFill/>
          </a:ln>
        </p:spPr>
      </p:pic>
      <p:pic>
        <p:nvPicPr>
          <p:cNvPr id="314" name="Google Shape;314;p33"/>
          <p:cNvPicPr preferRelativeResize="0"/>
          <p:nvPr/>
        </p:nvPicPr>
        <p:blipFill>
          <a:blip r:embed="rId4">
            <a:alphaModFix/>
          </a:blip>
          <a:stretch>
            <a:fillRect/>
          </a:stretch>
        </p:blipFill>
        <p:spPr>
          <a:xfrm>
            <a:off x="3196950" y="1056325"/>
            <a:ext cx="2712600" cy="3767471"/>
          </a:xfrm>
          <a:prstGeom prst="rect">
            <a:avLst/>
          </a:prstGeom>
          <a:noFill/>
          <a:ln>
            <a:noFill/>
          </a:ln>
        </p:spPr>
      </p:pic>
      <p:pic>
        <p:nvPicPr>
          <p:cNvPr id="315" name="Google Shape;315;p33"/>
          <p:cNvPicPr preferRelativeResize="0"/>
          <p:nvPr/>
        </p:nvPicPr>
        <p:blipFill>
          <a:blip r:embed="rId5">
            <a:alphaModFix/>
          </a:blip>
          <a:stretch>
            <a:fillRect/>
          </a:stretch>
        </p:blipFill>
        <p:spPr>
          <a:xfrm>
            <a:off x="6061943" y="3022087"/>
            <a:ext cx="2892376" cy="1801824"/>
          </a:xfrm>
          <a:prstGeom prst="rect">
            <a:avLst/>
          </a:prstGeom>
          <a:noFill/>
          <a:ln>
            <a:noFill/>
          </a:ln>
        </p:spPr>
      </p:pic>
      <p:pic>
        <p:nvPicPr>
          <p:cNvPr id="316" name="Google Shape;316;p33"/>
          <p:cNvPicPr preferRelativeResize="0"/>
          <p:nvPr/>
        </p:nvPicPr>
        <p:blipFill>
          <a:blip r:embed="rId6">
            <a:alphaModFix/>
          </a:blip>
          <a:stretch>
            <a:fillRect/>
          </a:stretch>
        </p:blipFill>
        <p:spPr>
          <a:xfrm>
            <a:off x="6061950" y="1056342"/>
            <a:ext cx="2892375" cy="1767546"/>
          </a:xfrm>
          <a:prstGeom prst="rect">
            <a:avLst/>
          </a:prstGeom>
          <a:noFill/>
          <a:ln>
            <a:noFill/>
          </a:ln>
        </p:spPr>
      </p:pic>
      <p:pic>
        <p:nvPicPr>
          <p:cNvPr id="317" name="Google Shape;317;p33"/>
          <p:cNvPicPr preferRelativeResize="0"/>
          <p:nvPr/>
        </p:nvPicPr>
        <p:blipFill>
          <a:blip r:embed="rId7">
            <a:alphaModFix/>
          </a:blip>
          <a:stretch>
            <a:fillRect/>
          </a:stretch>
        </p:blipFill>
        <p:spPr>
          <a:xfrm>
            <a:off x="6545329" y="4118038"/>
            <a:ext cx="470875" cy="470875"/>
          </a:xfrm>
          <a:prstGeom prst="rect">
            <a:avLst/>
          </a:prstGeom>
          <a:noFill/>
          <a:ln>
            <a:noFill/>
          </a:ln>
        </p:spPr>
      </p:pic>
      <p:pic>
        <p:nvPicPr>
          <p:cNvPr id="318" name="Google Shape;318;p33"/>
          <p:cNvPicPr preferRelativeResize="0"/>
          <p:nvPr/>
        </p:nvPicPr>
        <p:blipFill>
          <a:blip r:embed="rId7">
            <a:alphaModFix/>
          </a:blip>
          <a:stretch>
            <a:fillRect/>
          </a:stretch>
        </p:blipFill>
        <p:spPr>
          <a:xfrm>
            <a:off x="8078451" y="4245838"/>
            <a:ext cx="402300" cy="402300"/>
          </a:xfrm>
          <a:prstGeom prst="rect">
            <a:avLst/>
          </a:prstGeom>
          <a:noFill/>
          <a:ln>
            <a:noFill/>
          </a:ln>
        </p:spPr>
      </p:pic>
      <p:sp>
        <p:nvSpPr>
          <p:cNvPr id="319" name="Google Shape;319;p33"/>
          <p:cNvSpPr txBox="1"/>
          <p:nvPr/>
        </p:nvSpPr>
        <p:spPr>
          <a:xfrm>
            <a:off x="255750" y="1001925"/>
            <a:ext cx="2712600" cy="364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Rafael Characteristics</a:t>
            </a:r>
            <a:endParaRPr/>
          </a:p>
          <a:p>
            <a:pPr marL="457200" lvl="0" indent="-317500" algn="l" rtl="0">
              <a:spcBef>
                <a:spcPts val="0"/>
              </a:spcBef>
              <a:spcAft>
                <a:spcPts val="0"/>
              </a:spcAft>
              <a:buSzPts val="1400"/>
              <a:buChar char="●"/>
            </a:pPr>
            <a:r>
              <a:rPr lang="en"/>
              <a:t>Sentimental paintings </a:t>
            </a:r>
            <a:endParaRPr/>
          </a:p>
          <a:p>
            <a:pPr marL="457200" lvl="0" indent="-317500" algn="l" rtl="0">
              <a:spcBef>
                <a:spcPts val="0"/>
              </a:spcBef>
              <a:spcAft>
                <a:spcPts val="0"/>
              </a:spcAft>
              <a:buSzPts val="1400"/>
              <a:buChar char="●"/>
            </a:pPr>
            <a:r>
              <a:rPr lang="en"/>
              <a:t>Sometimes John the Baptist there, sometimes not (if there wears leather skin</a:t>
            </a:r>
            <a:endParaRPr/>
          </a:p>
          <a:p>
            <a:pPr marL="457200" lvl="0" indent="-317500" algn="l" rtl="0">
              <a:spcBef>
                <a:spcPts val="0"/>
              </a:spcBef>
              <a:spcAft>
                <a:spcPts val="0"/>
              </a:spcAft>
              <a:buSzPts val="1400"/>
              <a:buChar char="●"/>
            </a:pPr>
            <a:r>
              <a:rPr lang="en"/>
              <a:t>Synthesized the great together</a:t>
            </a:r>
            <a:endParaRPr/>
          </a:p>
          <a:p>
            <a:pPr marL="457200" lvl="0" indent="-317500" algn="l" rtl="0">
              <a:spcBef>
                <a:spcPts val="0"/>
              </a:spcBef>
              <a:spcAft>
                <a:spcPts val="0"/>
              </a:spcAft>
              <a:buSzPts val="1400"/>
              <a:buChar char="●"/>
            </a:pPr>
            <a:r>
              <a:rPr lang="en"/>
              <a:t>Sfumato - (hazy/foggy atmosphere) more subtle</a:t>
            </a:r>
            <a:endParaRPr/>
          </a:p>
          <a:p>
            <a:pPr marL="457200" lvl="0" indent="-317500" algn="l" rtl="0">
              <a:spcBef>
                <a:spcPts val="0"/>
              </a:spcBef>
              <a:spcAft>
                <a:spcPts val="0"/>
              </a:spcAft>
              <a:buSzPts val="1400"/>
              <a:buChar char="●"/>
            </a:pPr>
            <a:r>
              <a:rPr lang="en"/>
              <a:t>Triangular composition</a:t>
            </a:r>
            <a:endParaRPr/>
          </a:p>
          <a:p>
            <a:pPr marL="457200" lvl="0" indent="-317500" algn="l" rtl="0">
              <a:spcBef>
                <a:spcPts val="0"/>
              </a:spcBef>
              <a:spcAft>
                <a:spcPts val="0"/>
              </a:spcAft>
              <a:buSzPts val="1400"/>
              <a:buChar char="●"/>
            </a:pPr>
            <a:r>
              <a:rPr lang="en"/>
              <a:t>Peace, calm, quality</a:t>
            </a:r>
            <a:endParaRPr/>
          </a:p>
          <a:p>
            <a:pPr marL="457200" lvl="0" indent="-317500" algn="l" rtl="0">
              <a:spcBef>
                <a:spcPts val="0"/>
              </a:spcBef>
              <a:spcAft>
                <a:spcPts val="0"/>
              </a:spcAft>
              <a:buSzPts val="1400"/>
              <a:buChar char="●"/>
            </a:pPr>
            <a:r>
              <a:rPr lang="en"/>
              <a:t>Gestures looking in multiple directions</a:t>
            </a:r>
            <a:endParaRPr/>
          </a:p>
          <a:p>
            <a:pPr marL="457200" lvl="0" indent="-317500" algn="l" rtl="0">
              <a:spcBef>
                <a:spcPts val="0"/>
              </a:spcBef>
              <a:spcAft>
                <a:spcPts val="0"/>
              </a:spcAft>
              <a:buSzPts val="1400"/>
              <a:buChar char="●"/>
            </a:pPr>
            <a:r>
              <a:rPr lang="en"/>
              <a:t>Relationship between mother &amp; child (congregation &amp; church)</a:t>
            </a:r>
            <a:endParaRPr/>
          </a:p>
        </p:txBody>
      </p:sp>
      <p:pic>
        <p:nvPicPr>
          <p:cNvPr id="320" name="Google Shape;320;p33"/>
          <p:cNvPicPr preferRelativeResize="0"/>
          <p:nvPr/>
        </p:nvPicPr>
        <p:blipFill>
          <a:blip r:embed="rId7">
            <a:alphaModFix/>
          </a:blip>
          <a:stretch>
            <a:fillRect/>
          </a:stretch>
        </p:blipFill>
        <p:spPr>
          <a:xfrm>
            <a:off x="6138151" y="4371788"/>
            <a:ext cx="336000" cy="336000"/>
          </a:xfrm>
          <a:prstGeom prst="rect">
            <a:avLst/>
          </a:prstGeom>
          <a:noFill/>
          <a:ln>
            <a:noFill/>
          </a:ln>
        </p:spPr>
      </p:pic>
      <p:pic>
        <p:nvPicPr>
          <p:cNvPr id="321" name="Google Shape;321;p33"/>
          <p:cNvPicPr preferRelativeResize="0"/>
          <p:nvPr/>
        </p:nvPicPr>
        <p:blipFill>
          <a:blip r:embed="rId7">
            <a:alphaModFix/>
          </a:blip>
          <a:stretch>
            <a:fillRect/>
          </a:stretch>
        </p:blipFill>
        <p:spPr>
          <a:xfrm>
            <a:off x="7651976" y="4371788"/>
            <a:ext cx="336000" cy="336000"/>
          </a:xfrm>
          <a:prstGeom prst="rect">
            <a:avLst/>
          </a:prstGeom>
          <a:noFill/>
          <a:ln>
            <a:noFill/>
          </a:ln>
        </p:spPr>
      </p:pic>
      <p:pic>
        <p:nvPicPr>
          <p:cNvPr id="322" name="Google Shape;322;p33"/>
          <p:cNvPicPr preferRelativeResize="0"/>
          <p:nvPr/>
        </p:nvPicPr>
        <p:blipFill rotWithShape="1">
          <a:blip r:embed="rId8">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pic>
        <p:nvPicPr>
          <p:cNvPr id="327" name="Google Shape;327;p34"/>
          <p:cNvPicPr preferRelativeResize="0"/>
          <p:nvPr/>
        </p:nvPicPr>
        <p:blipFill rotWithShape="1">
          <a:blip r:embed="rId3">
            <a:alphaModFix/>
          </a:blip>
          <a:srcRect l="4110" t="49240" r="68902" b="39697"/>
          <a:stretch/>
        </p:blipFill>
        <p:spPr>
          <a:xfrm>
            <a:off x="2225925" y="42326"/>
            <a:ext cx="2457423" cy="778400"/>
          </a:xfrm>
          <a:prstGeom prst="rect">
            <a:avLst/>
          </a:prstGeom>
          <a:noFill/>
          <a:ln>
            <a:noFill/>
          </a:ln>
        </p:spPr>
      </p:pic>
      <p:pic>
        <p:nvPicPr>
          <p:cNvPr id="328" name="Google Shape;328;p34"/>
          <p:cNvPicPr preferRelativeResize="0"/>
          <p:nvPr/>
        </p:nvPicPr>
        <p:blipFill>
          <a:blip r:embed="rId4">
            <a:alphaModFix/>
          </a:blip>
          <a:stretch>
            <a:fillRect/>
          </a:stretch>
        </p:blipFill>
        <p:spPr>
          <a:xfrm>
            <a:off x="232700" y="794475"/>
            <a:ext cx="5821025" cy="3882575"/>
          </a:xfrm>
          <a:prstGeom prst="rect">
            <a:avLst/>
          </a:prstGeom>
          <a:noFill/>
          <a:ln>
            <a:noFill/>
          </a:ln>
        </p:spPr>
      </p:pic>
      <p:sp>
        <p:nvSpPr>
          <p:cNvPr id="329" name="Google Shape;329;p34"/>
          <p:cNvSpPr txBox="1"/>
          <p:nvPr/>
        </p:nvSpPr>
        <p:spPr>
          <a:xfrm>
            <a:off x="236425" y="4714800"/>
            <a:ext cx="5820900" cy="3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Raphael, Philosophy or The School of Athens</a:t>
            </a:r>
            <a:endParaRPr sz="900"/>
          </a:p>
        </p:txBody>
      </p:sp>
      <p:sp>
        <p:nvSpPr>
          <p:cNvPr id="330" name="Google Shape;330;p34"/>
          <p:cNvSpPr txBox="1"/>
          <p:nvPr/>
        </p:nvSpPr>
        <p:spPr>
          <a:xfrm>
            <a:off x="6151550" y="880250"/>
            <a:ext cx="2730000" cy="33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Philosophy”</a:t>
            </a:r>
            <a:endParaRPr sz="1000" i="1"/>
          </a:p>
          <a:p>
            <a:pPr marL="0" lvl="0" indent="0" algn="l" rtl="0">
              <a:spcBef>
                <a:spcPts val="0"/>
              </a:spcBef>
              <a:spcAft>
                <a:spcPts val="0"/>
              </a:spcAft>
              <a:buNone/>
            </a:pPr>
            <a:r>
              <a:rPr lang="en" sz="1000"/>
              <a:t>Also referred to as </a:t>
            </a:r>
            <a:r>
              <a:rPr lang="en" sz="1000" i="1"/>
              <a:t>‘The School of Athens’</a:t>
            </a:r>
            <a:endParaRPr sz="1000" i="1"/>
          </a:p>
          <a:p>
            <a:pPr marL="0" lvl="0" indent="0" algn="l" rtl="0">
              <a:spcBef>
                <a:spcPts val="0"/>
              </a:spcBef>
              <a:spcAft>
                <a:spcPts val="0"/>
              </a:spcAft>
              <a:buNone/>
            </a:pPr>
            <a:endParaRPr sz="1000" i="1">
              <a:solidFill>
                <a:schemeClr val="dk1"/>
              </a:solidFill>
              <a:highlight>
                <a:srgbClr val="FFFFFF"/>
              </a:highlight>
            </a:endParaRPr>
          </a:p>
          <a:p>
            <a:pPr marL="0" lvl="0" indent="0" algn="l" rtl="0">
              <a:spcBef>
                <a:spcPts val="0"/>
              </a:spcBef>
              <a:spcAft>
                <a:spcPts val="0"/>
              </a:spcAft>
              <a:buNone/>
            </a:pPr>
            <a:r>
              <a:rPr lang="en" sz="1000" i="1">
                <a:solidFill>
                  <a:schemeClr val="dk1"/>
                </a:solidFill>
                <a:highlight>
                  <a:srgbClr val="FFFFFF"/>
                </a:highlight>
              </a:rPr>
              <a:t>The School of Athens</a:t>
            </a:r>
            <a:r>
              <a:rPr lang="en" sz="1000">
                <a:solidFill>
                  <a:schemeClr val="dk1"/>
                </a:solidFill>
                <a:highlight>
                  <a:srgbClr val="FFFFFF"/>
                </a:highlight>
              </a:rPr>
              <a:t> is one of four wall frescoes in the Stanza della Segnatura, </a:t>
            </a:r>
            <a:endParaRPr sz="1000"/>
          </a:p>
          <a:p>
            <a:pPr marL="0" lvl="0" indent="0" algn="l" rtl="0">
              <a:spcBef>
                <a:spcPts val="0"/>
              </a:spcBef>
              <a:spcAft>
                <a:spcPts val="0"/>
              </a:spcAft>
              <a:buNone/>
            </a:pPr>
            <a:r>
              <a:rPr lang="en" sz="1000"/>
              <a:t>Neoplasticism - Greek/Roman reference exemplifying immaculate use of perspective</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b="1"/>
              <a:t>Can you find the following people?</a:t>
            </a:r>
            <a:endParaRPr sz="1000" b="1"/>
          </a:p>
          <a:p>
            <a:pPr marL="0" lvl="0" indent="0" algn="l" rtl="0">
              <a:spcBef>
                <a:spcPts val="0"/>
              </a:spcBef>
              <a:spcAft>
                <a:spcPts val="0"/>
              </a:spcAft>
              <a:buNone/>
            </a:pPr>
            <a:r>
              <a:rPr lang="en" sz="1000"/>
              <a:t>Aristotle</a:t>
            </a:r>
            <a:endParaRPr sz="1000"/>
          </a:p>
          <a:p>
            <a:pPr marL="0" lvl="0" indent="0" algn="l" rtl="0">
              <a:spcBef>
                <a:spcPts val="0"/>
              </a:spcBef>
              <a:spcAft>
                <a:spcPts val="0"/>
              </a:spcAft>
              <a:buNone/>
            </a:pPr>
            <a:r>
              <a:rPr lang="en" sz="1000"/>
              <a:t>Diogenes</a:t>
            </a:r>
            <a:endParaRPr sz="1000"/>
          </a:p>
          <a:p>
            <a:pPr marL="0" lvl="0" indent="0" algn="l" rtl="0">
              <a:spcBef>
                <a:spcPts val="0"/>
              </a:spcBef>
              <a:spcAft>
                <a:spcPts val="0"/>
              </a:spcAft>
              <a:buNone/>
            </a:pPr>
            <a:r>
              <a:rPr lang="en" sz="1000"/>
              <a:t>Euclid</a:t>
            </a:r>
            <a:endParaRPr sz="1000"/>
          </a:p>
          <a:p>
            <a:pPr marL="0" lvl="0" indent="0" algn="l" rtl="0">
              <a:spcBef>
                <a:spcPts val="0"/>
              </a:spcBef>
              <a:spcAft>
                <a:spcPts val="0"/>
              </a:spcAft>
              <a:buNone/>
            </a:pPr>
            <a:r>
              <a:rPr lang="en" sz="1000"/>
              <a:t>Heraclitus (Michelangelo)</a:t>
            </a:r>
            <a:endParaRPr sz="1000"/>
          </a:p>
          <a:p>
            <a:pPr marL="0" lvl="0" indent="0" algn="l" rtl="0">
              <a:spcBef>
                <a:spcPts val="0"/>
              </a:spcBef>
              <a:spcAft>
                <a:spcPts val="0"/>
              </a:spcAft>
              <a:buNone/>
            </a:pPr>
            <a:r>
              <a:rPr lang="en" sz="1000"/>
              <a:t>Plato (da Vinci)</a:t>
            </a:r>
            <a:endParaRPr sz="1000"/>
          </a:p>
          <a:p>
            <a:pPr marL="0" lvl="0" indent="0" algn="l" rtl="0">
              <a:spcBef>
                <a:spcPts val="0"/>
              </a:spcBef>
              <a:spcAft>
                <a:spcPts val="0"/>
              </a:spcAft>
              <a:buNone/>
            </a:pPr>
            <a:r>
              <a:rPr lang="en" sz="1000"/>
              <a:t>Ptolemy</a:t>
            </a:r>
            <a:endParaRPr sz="1000"/>
          </a:p>
          <a:p>
            <a:pPr marL="0" lvl="0" indent="0" algn="l" rtl="0">
              <a:spcBef>
                <a:spcPts val="0"/>
              </a:spcBef>
              <a:spcAft>
                <a:spcPts val="0"/>
              </a:spcAft>
              <a:buNone/>
            </a:pPr>
            <a:r>
              <a:rPr lang="en" sz="1000"/>
              <a:t>Pythagoras</a:t>
            </a:r>
            <a:endParaRPr sz="1000"/>
          </a:p>
          <a:p>
            <a:pPr marL="0" lvl="0" indent="0" algn="l" rtl="0">
              <a:spcBef>
                <a:spcPts val="0"/>
              </a:spcBef>
              <a:spcAft>
                <a:spcPts val="0"/>
              </a:spcAft>
              <a:buNone/>
            </a:pPr>
            <a:r>
              <a:rPr lang="en" sz="1000"/>
              <a:t>Self-portrait (Raphael)</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b="1"/>
              <a:t>Read the clues and</a:t>
            </a:r>
            <a:endParaRPr sz="1000" b="1"/>
          </a:p>
          <a:p>
            <a:pPr marL="0" lvl="0" indent="0" algn="l" rtl="0">
              <a:spcBef>
                <a:spcPts val="0"/>
              </a:spcBef>
              <a:spcAft>
                <a:spcPts val="0"/>
              </a:spcAft>
              <a:buNone/>
            </a:pPr>
            <a:r>
              <a:rPr lang="en" sz="1000" b="1"/>
              <a:t>search the painting.</a:t>
            </a:r>
            <a:endParaRPr sz="1000" b="1"/>
          </a:p>
          <a:p>
            <a:pPr marL="0" lvl="0" indent="0" algn="l" rtl="0">
              <a:spcBef>
                <a:spcPts val="0"/>
              </a:spcBef>
              <a:spcAft>
                <a:spcPts val="0"/>
              </a:spcAft>
              <a:buNone/>
            </a:pPr>
            <a:endParaRPr sz="1000"/>
          </a:p>
        </p:txBody>
      </p:sp>
      <p:pic>
        <p:nvPicPr>
          <p:cNvPr id="331" name="Google Shape;331;p34"/>
          <p:cNvPicPr preferRelativeResize="0"/>
          <p:nvPr/>
        </p:nvPicPr>
        <p:blipFill>
          <a:blip r:embed="rId5">
            <a:alphaModFix/>
          </a:blip>
          <a:stretch>
            <a:fillRect/>
          </a:stretch>
        </p:blipFill>
        <p:spPr>
          <a:xfrm>
            <a:off x="7583623" y="3551650"/>
            <a:ext cx="1570626" cy="1256500"/>
          </a:xfrm>
          <a:prstGeom prst="rect">
            <a:avLst/>
          </a:prstGeom>
          <a:noFill/>
          <a:ln>
            <a:noFill/>
          </a:ln>
        </p:spPr>
      </p:pic>
      <p:sp>
        <p:nvSpPr>
          <p:cNvPr id="332" name="Google Shape;332;p34"/>
          <p:cNvSpPr txBox="1"/>
          <p:nvPr/>
        </p:nvSpPr>
        <p:spPr>
          <a:xfrm>
            <a:off x="7544725" y="4741250"/>
            <a:ext cx="1570500" cy="17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solidFill>
                  <a:srgbClr val="8D8D8D"/>
                </a:solidFill>
                <a:highlight>
                  <a:srgbClr val="FFFFFF"/>
                </a:highlight>
              </a:rPr>
              <a:t>Sala della Segnatura</a:t>
            </a:r>
            <a:endParaRPr sz="900"/>
          </a:p>
        </p:txBody>
      </p:sp>
      <p:pic>
        <p:nvPicPr>
          <p:cNvPr id="333" name="Google Shape;333;p34"/>
          <p:cNvPicPr preferRelativeResize="0"/>
          <p:nvPr/>
        </p:nvPicPr>
        <p:blipFill rotWithShape="1">
          <a:blip r:embed="rId6">
            <a:alphaModFix/>
          </a:blip>
          <a:srcRect l="4510" t="47313" r="62322" b="46115"/>
          <a:stretch/>
        </p:blipFill>
        <p:spPr>
          <a:xfrm>
            <a:off x="4619525" y="154575"/>
            <a:ext cx="4382326" cy="6606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35"/>
          <p:cNvPicPr preferRelativeResize="0"/>
          <p:nvPr/>
        </p:nvPicPr>
        <p:blipFill>
          <a:blip r:embed="rId3">
            <a:alphaModFix/>
          </a:blip>
          <a:stretch>
            <a:fillRect/>
          </a:stretch>
        </p:blipFill>
        <p:spPr>
          <a:xfrm>
            <a:off x="4648500" y="787625"/>
            <a:ext cx="2438400" cy="1524000"/>
          </a:xfrm>
          <a:prstGeom prst="rect">
            <a:avLst/>
          </a:prstGeom>
          <a:noFill/>
          <a:ln>
            <a:noFill/>
          </a:ln>
        </p:spPr>
      </p:pic>
      <p:sp>
        <p:nvSpPr>
          <p:cNvPr id="339" name="Google Shape;339;p35"/>
          <p:cNvSpPr txBox="1"/>
          <p:nvPr/>
        </p:nvSpPr>
        <p:spPr>
          <a:xfrm>
            <a:off x="224300" y="628975"/>
            <a:ext cx="2521200" cy="55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PLATO AND ARISTOTLE</a:t>
            </a:r>
            <a:endParaRPr/>
          </a:p>
        </p:txBody>
      </p:sp>
      <p:sp>
        <p:nvSpPr>
          <p:cNvPr id="340" name="Google Shape;340;p35"/>
          <p:cNvSpPr txBox="1"/>
          <p:nvPr/>
        </p:nvSpPr>
        <p:spPr>
          <a:xfrm>
            <a:off x="2603025" y="628975"/>
            <a:ext cx="1329900" cy="40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SOCRATES</a:t>
            </a:r>
            <a:endParaRPr/>
          </a:p>
        </p:txBody>
      </p:sp>
      <p:sp>
        <p:nvSpPr>
          <p:cNvPr id="341" name="Google Shape;341;p35"/>
          <p:cNvSpPr txBox="1"/>
          <p:nvPr/>
        </p:nvSpPr>
        <p:spPr>
          <a:xfrm>
            <a:off x="5456425" y="1923125"/>
            <a:ext cx="1410600" cy="46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PYTHAGORAS</a:t>
            </a:r>
            <a:endParaRPr/>
          </a:p>
        </p:txBody>
      </p:sp>
      <p:sp>
        <p:nvSpPr>
          <p:cNvPr id="342" name="Google Shape;342;p35"/>
          <p:cNvSpPr txBox="1"/>
          <p:nvPr/>
        </p:nvSpPr>
        <p:spPr>
          <a:xfrm>
            <a:off x="228850" y="2908050"/>
            <a:ext cx="878700" cy="40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EUCLID</a:t>
            </a:r>
            <a:endParaRPr/>
          </a:p>
        </p:txBody>
      </p:sp>
      <p:sp>
        <p:nvSpPr>
          <p:cNvPr id="343" name="Google Shape;343;p35"/>
          <p:cNvSpPr txBox="1"/>
          <p:nvPr/>
        </p:nvSpPr>
        <p:spPr>
          <a:xfrm>
            <a:off x="7127750" y="2900175"/>
            <a:ext cx="1473600" cy="30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PTOLEMY</a:t>
            </a:r>
            <a:endParaRPr/>
          </a:p>
        </p:txBody>
      </p:sp>
      <p:sp>
        <p:nvSpPr>
          <p:cNvPr id="344" name="Google Shape;344;p35"/>
          <p:cNvSpPr txBox="1"/>
          <p:nvPr/>
        </p:nvSpPr>
        <p:spPr>
          <a:xfrm>
            <a:off x="7157625" y="3105150"/>
            <a:ext cx="1828500" cy="99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The great mathematician and astronomer Ptolemy is right next to Euclid, with his back to the viewer. Wearing a yellow robe, he holds a terrestrial globe in his hand. </a:t>
            </a:r>
            <a:endParaRPr sz="1000"/>
          </a:p>
        </p:txBody>
      </p:sp>
      <p:sp>
        <p:nvSpPr>
          <p:cNvPr id="345" name="Google Shape;345;p35"/>
          <p:cNvSpPr txBox="1"/>
          <p:nvPr/>
        </p:nvSpPr>
        <p:spPr>
          <a:xfrm>
            <a:off x="2557800" y="2915125"/>
            <a:ext cx="1410600" cy="55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DIOGENES</a:t>
            </a:r>
            <a:endParaRPr sz="1200" b="1">
              <a:solidFill>
                <a:schemeClr val="dk1"/>
              </a:solidFill>
            </a:endParaRPr>
          </a:p>
        </p:txBody>
      </p:sp>
      <p:sp>
        <p:nvSpPr>
          <p:cNvPr id="346" name="Google Shape;346;p35"/>
          <p:cNvSpPr txBox="1"/>
          <p:nvPr/>
        </p:nvSpPr>
        <p:spPr>
          <a:xfrm>
            <a:off x="4723888" y="2908050"/>
            <a:ext cx="1728600" cy="402900"/>
          </a:xfrm>
          <a:prstGeom prst="rect">
            <a:avLst/>
          </a:prstGeom>
          <a:noFill/>
          <a:ln>
            <a:noFill/>
          </a:ln>
        </p:spPr>
        <p:txBody>
          <a:bodyPr spcFirstLastPara="1" wrap="square" lIns="91425" tIns="91425" rIns="91425" bIns="91425" anchor="t" anchorCtr="0">
            <a:noAutofit/>
          </a:bodyPr>
          <a:lstStyle/>
          <a:p>
            <a:pPr marL="0" lvl="0" indent="0" algn="l" rtl="0">
              <a:lnSpc>
                <a:spcPct val="127000"/>
              </a:lnSpc>
              <a:spcBef>
                <a:spcPts val="0"/>
              </a:spcBef>
              <a:spcAft>
                <a:spcPts val="0"/>
              </a:spcAft>
              <a:buNone/>
            </a:pPr>
            <a:r>
              <a:rPr lang="en" sz="1200" b="1">
                <a:solidFill>
                  <a:schemeClr val="dk1"/>
                </a:solidFill>
              </a:rPr>
              <a:t>HERACLITUS</a:t>
            </a:r>
            <a:endParaRPr/>
          </a:p>
        </p:txBody>
      </p:sp>
      <p:sp>
        <p:nvSpPr>
          <p:cNvPr id="347" name="Google Shape;347;p35"/>
          <p:cNvSpPr txBox="1"/>
          <p:nvPr/>
        </p:nvSpPr>
        <p:spPr>
          <a:xfrm>
            <a:off x="7791200" y="2257650"/>
            <a:ext cx="878700" cy="4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Self-Portrait of Raphael</a:t>
            </a:r>
            <a:endParaRPr sz="1000"/>
          </a:p>
        </p:txBody>
      </p:sp>
      <p:sp>
        <p:nvSpPr>
          <p:cNvPr id="348" name="Google Shape;348;p35"/>
          <p:cNvSpPr txBox="1"/>
          <p:nvPr/>
        </p:nvSpPr>
        <p:spPr>
          <a:xfrm>
            <a:off x="5456425" y="2137925"/>
            <a:ext cx="1515300" cy="62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Known for his mathematical and scientific discoveries</a:t>
            </a:r>
            <a:endParaRPr sz="1000"/>
          </a:p>
        </p:txBody>
      </p:sp>
      <p:sp>
        <p:nvSpPr>
          <p:cNvPr id="349" name="Google Shape;349;p35"/>
          <p:cNvSpPr txBox="1"/>
          <p:nvPr/>
        </p:nvSpPr>
        <p:spPr>
          <a:xfrm>
            <a:off x="2582638" y="822650"/>
            <a:ext cx="1923600" cy="169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Raphael was able to use an ancient portrait bust of the philosopher as his guide.“Even the Manner of Reasoning of Socrates is Express’d: he holds the forefinger of his left hand between that, and the Thumb of his Right, and seems as if he was saying You grant me This and This.”</a:t>
            </a:r>
            <a:endParaRPr sz="1000"/>
          </a:p>
        </p:txBody>
      </p:sp>
      <p:sp>
        <p:nvSpPr>
          <p:cNvPr id="350" name="Google Shape;350;p35"/>
          <p:cNvSpPr txBox="1"/>
          <p:nvPr/>
        </p:nvSpPr>
        <p:spPr>
          <a:xfrm>
            <a:off x="208075" y="816650"/>
            <a:ext cx="2232300" cy="1861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dk1"/>
                </a:solidFill>
              </a:rPr>
              <a:t>The two men represent the different schools of philosophy—Plato and Aristotle. Plato’s gesture toward the sky is thought to indicate his Theory of Forms. Leonardo da Vinci’s face for Plato.Each man holds a copy of their books in their left hand—</a:t>
            </a:r>
            <a:r>
              <a:rPr lang="en" sz="1000" i="1">
                <a:solidFill>
                  <a:schemeClr val="dk1"/>
                </a:solidFill>
              </a:rPr>
              <a:t>Timaeus</a:t>
            </a:r>
            <a:r>
              <a:rPr lang="en" sz="1000">
                <a:solidFill>
                  <a:schemeClr val="dk1"/>
                </a:solidFill>
              </a:rPr>
              <a:t> for Plato and </a:t>
            </a:r>
            <a:r>
              <a:rPr lang="en" sz="1000" i="1">
                <a:solidFill>
                  <a:schemeClr val="dk1"/>
                </a:solidFill>
              </a:rPr>
              <a:t>Nicomachean Ethics</a:t>
            </a:r>
            <a:r>
              <a:rPr lang="en" sz="1000">
                <a:solidFill>
                  <a:schemeClr val="dk1"/>
                </a:solidFill>
              </a:rPr>
              <a:t> for Aristotle. Aristotle’s hand is a visual representation of his belief that knowledge comes from experience</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lnSpc>
                <a:spcPct val="100000"/>
              </a:lnSpc>
              <a:spcBef>
                <a:spcPts val="0"/>
              </a:spcBef>
              <a:spcAft>
                <a:spcPts val="0"/>
              </a:spcAft>
              <a:buNone/>
            </a:pPr>
            <a:endParaRPr sz="1000"/>
          </a:p>
        </p:txBody>
      </p:sp>
      <p:sp>
        <p:nvSpPr>
          <p:cNvPr id="351" name="Google Shape;351;p35"/>
          <p:cNvSpPr txBox="1"/>
          <p:nvPr/>
        </p:nvSpPr>
        <p:spPr>
          <a:xfrm>
            <a:off x="228850" y="3114750"/>
            <a:ext cx="2065200" cy="142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Mirroring Pythagoras’ position on the other side, Euclid is bent over demonstrating something with a compass. The Greek mathematician is known as the father of geometry. Experts believe that Euclid is a portrait of Raphael’s friend Bramante.</a:t>
            </a:r>
            <a:endParaRPr sz="1000"/>
          </a:p>
        </p:txBody>
      </p:sp>
      <p:sp>
        <p:nvSpPr>
          <p:cNvPr id="352" name="Google Shape;352;p35"/>
          <p:cNvSpPr txBox="1"/>
          <p:nvPr/>
        </p:nvSpPr>
        <p:spPr>
          <a:xfrm>
            <a:off x="2524300" y="3148175"/>
            <a:ext cx="2179500" cy="142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It’s universally agreed that the older gentleman sprawled on the steps is Diogenes. Founder of the Cynic philosophy, he was a controversial figure in his day, living a simple life and criticizing cultural conventions.</a:t>
            </a:r>
            <a:endParaRPr sz="1000"/>
          </a:p>
        </p:txBody>
      </p:sp>
      <p:sp>
        <p:nvSpPr>
          <p:cNvPr id="353" name="Google Shape;353;p35"/>
          <p:cNvSpPr txBox="1"/>
          <p:nvPr/>
        </p:nvSpPr>
        <p:spPr>
          <a:xfrm>
            <a:off x="4730250" y="3114750"/>
            <a:ext cx="2427300" cy="142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Long thought to be a portrait of Michelangelo himself, in the classic “thinker” position. This figure doesn’t show up in Raphael’s preliminary drawings and plaster analysis shows that it was added later.He was a self-taught pioneer of wisdom. He was a melancholy character and did not enjoy the company of others, making him one of the few isolated characters in the fresco. </a:t>
            </a:r>
            <a:endParaRPr sz="1000"/>
          </a:p>
        </p:txBody>
      </p:sp>
      <p:pic>
        <p:nvPicPr>
          <p:cNvPr id="354" name="Google Shape;354;p35"/>
          <p:cNvPicPr preferRelativeResize="0"/>
          <p:nvPr/>
        </p:nvPicPr>
        <p:blipFill rotWithShape="1">
          <a:blip r:embed="rId4">
            <a:alphaModFix/>
          </a:blip>
          <a:srcRect b="9066"/>
          <a:stretch/>
        </p:blipFill>
        <p:spPr>
          <a:xfrm>
            <a:off x="6851000" y="379033"/>
            <a:ext cx="2179499" cy="1742492"/>
          </a:xfrm>
          <a:prstGeom prst="rect">
            <a:avLst/>
          </a:prstGeom>
          <a:noFill/>
          <a:ln>
            <a:noFill/>
          </a:ln>
        </p:spPr>
      </p:pic>
      <p:sp>
        <p:nvSpPr>
          <p:cNvPr id="355" name="Google Shape;355;p35"/>
          <p:cNvSpPr/>
          <p:nvPr/>
        </p:nvSpPr>
        <p:spPr>
          <a:xfrm>
            <a:off x="4987900" y="1002050"/>
            <a:ext cx="812400" cy="302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6" name="Google Shape;356;p35"/>
          <p:cNvPicPr preferRelativeResize="0"/>
          <p:nvPr/>
        </p:nvPicPr>
        <p:blipFill rotWithShape="1">
          <a:blip r:embed="rId5">
            <a:alphaModFix/>
          </a:blip>
          <a:srcRect t="25618" b="14512"/>
          <a:stretch/>
        </p:blipFill>
        <p:spPr>
          <a:xfrm>
            <a:off x="4812613" y="664250"/>
            <a:ext cx="1574694" cy="628500"/>
          </a:xfrm>
          <a:prstGeom prst="rect">
            <a:avLst/>
          </a:prstGeom>
          <a:noFill/>
          <a:ln>
            <a:noFill/>
          </a:ln>
        </p:spPr>
      </p:pic>
      <p:pic>
        <p:nvPicPr>
          <p:cNvPr id="357" name="Google Shape;357;p35"/>
          <p:cNvPicPr preferRelativeResize="0"/>
          <p:nvPr/>
        </p:nvPicPr>
        <p:blipFill>
          <a:blip r:embed="rId6">
            <a:alphaModFix amt="48000"/>
          </a:blip>
          <a:stretch>
            <a:fillRect/>
          </a:stretch>
        </p:blipFill>
        <p:spPr>
          <a:xfrm>
            <a:off x="4780714" y="664257"/>
            <a:ext cx="1329900" cy="1476843"/>
          </a:xfrm>
          <a:prstGeom prst="rect">
            <a:avLst/>
          </a:prstGeom>
          <a:noFill/>
          <a:ln>
            <a:noFill/>
          </a:ln>
        </p:spPr>
      </p:pic>
      <p:sp>
        <p:nvSpPr>
          <p:cNvPr id="358" name="Google Shape;358;p35"/>
          <p:cNvSpPr txBox="1"/>
          <p:nvPr/>
        </p:nvSpPr>
        <p:spPr>
          <a:xfrm>
            <a:off x="7105400" y="2333850"/>
            <a:ext cx="878700" cy="4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BONUS:</a:t>
            </a:r>
            <a:endParaRPr sz="1200" b="1"/>
          </a:p>
        </p:txBody>
      </p:sp>
      <p:sp>
        <p:nvSpPr>
          <p:cNvPr id="359" name="Google Shape;359;p35"/>
          <p:cNvSpPr txBox="1"/>
          <p:nvPr/>
        </p:nvSpPr>
        <p:spPr>
          <a:xfrm>
            <a:off x="197375" y="263775"/>
            <a:ext cx="5308800" cy="30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Read the clues and circle the people in </a:t>
            </a:r>
            <a:r>
              <a:rPr lang="en" sz="1200" b="1" i="1"/>
              <a:t>Philosophy</a:t>
            </a:r>
            <a:r>
              <a:rPr lang="en" sz="1200" b="1"/>
              <a:t> by Raphael</a:t>
            </a:r>
            <a:endParaRPr sz="1200" b="1"/>
          </a:p>
        </p:txBody>
      </p:sp>
      <p:sp>
        <p:nvSpPr>
          <p:cNvPr id="360" name="Google Shape;360;p35"/>
          <p:cNvSpPr/>
          <p:nvPr/>
        </p:nvSpPr>
        <p:spPr>
          <a:xfrm>
            <a:off x="1577800" y="311625"/>
            <a:ext cx="742800" cy="3024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5"/>
          <p:cNvSpPr txBox="1"/>
          <p:nvPr/>
        </p:nvSpPr>
        <p:spPr>
          <a:xfrm>
            <a:off x="4812625" y="699800"/>
            <a:ext cx="812400" cy="90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t>7+</a:t>
            </a:r>
            <a:endParaRPr sz="30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pic>
        <p:nvPicPr>
          <p:cNvPr id="366" name="Google Shape;366;p36"/>
          <p:cNvPicPr preferRelativeResize="0"/>
          <p:nvPr/>
        </p:nvPicPr>
        <p:blipFill rotWithShape="1">
          <a:blip r:embed="rId3">
            <a:alphaModFix/>
          </a:blip>
          <a:srcRect l="4110" t="49240" r="68902" b="39697"/>
          <a:stretch/>
        </p:blipFill>
        <p:spPr>
          <a:xfrm>
            <a:off x="2225925" y="42326"/>
            <a:ext cx="2457423" cy="778400"/>
          </a:xfrm>
          <a:prstGeom prst="rect">
            <a:avLst/>
          </a:prstGeom>
          <a:noFill/>
          <a:ln>
            <a:noFill/>
          </a:ln>
        </p:spPr>
      </p:pic>
      <p:pic>
        <p:nvPicPr>
          <p:cNvPr id="367" name="Google Shape;367;p36"/>
          <p:cNvPicPr preferRelativeResize="0"/>
          <p:nvPr/>
        </p:nvPicPr>
        <p:blipFill rotWithShape="1">
          <a:blip r:embed="rId4">
            <a:alphaModFix/>
          </a:blip>
          <a:srcRect l="4510" t="47313" r="62322" b="46115"/>
          <a:stretch/>
        </p:blipFill>
        <p:spPr>
          <a:xfrm>
            <a:off x="4619525" y="154575"/>
            <a:ext cx="4382326" cy="660676"/>
          </a:xfrm>
          <a:prstGeom prst="rect">
            <a:avLst/>
          </a:prstGeom>
          <a:noFill/>
          <a:ln>
            <a:noFill/>
          </a:ln>
        </p:spPr>
      </p:pic>
      <p:pic>
        <p:nvPicPr>
          <p:cNvPr id="368" name="Google Shape;368;p36"/>
          <p:cNvPicPr preferRelativeResize="0"/>
          <p:nvPr/>
        </p:nvPicPr>
        <p:blipFill>
          <a:blip r:embed="rId5">
            <a:alphaModFix/>
          </a:blip>
          <a:stretch>
            <a:fillRect/>
          </a:stretch>
        </p:blipFill>
        <p:spPr>
          <a:xfrm>
            <a:off x="376701" y="901825"/>
            <a:ext cx="1988274" cy="1785200"/>
          </a:xfrm>
          <a:prstGeom prst="rect">
            <a:avLst/>
          </a:prstGeom>
          <a:noFill/>
          <a:ln>
            <a:noFill/>
          </a:ln>
        </p:spPr>
      </p:pic>
      <p:sp>
        <p:nvSpPr>
          <p:cNvPr id="369" name="Google Shape;369;p36"/>
          <p:cNvSpPr txBox="1"/>
          <p:nvPr/>
        </p:nvSpPr>
        <p:spPr>
          <a:xfrm>
            <a:off x="300500" y="2686375"/>
            <a:ext cx="2521200" cy="55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PLATO AND ARISTOTLE</a:t>
            </a:r>
            <a:endParaRPr/>
          </a:p>
        </p:txBody>
      </p:sp>
      <p:pic>
        <p:nvPicPr>
          <p:cNvPr id="370" name="Google Shape;370;p36"/>
          <p:cNvPicPr preferRelativeResize="0"/>
          <p:nvPr/>
        </p:nvPicPr>
        <p:blipFill>
          <a:blip r:embed="rId6">
            <a:alphaModFix/>
          </a:blip>
          <a:stretch>
            <a:fillRect/>
          </a:stretch>
        </p:blipFill>
        <p:spPr>
          <a:xfrm>
            <a:off x="2525875" y="864025"/>
            <a:ext cx="2416949" cy="1823000"/>
          </a:xfrm>
          <a:prstGeom prst="rect">
            <a:avLst/>
          </a:prstGeom>
          <a:noFill/>
          <a:ln>
            <a:noFill/>
          </a:ln>
        </p:spPr>
      </p:pic>
      <p:sp>
        <p:nvSpPr>
          <p:cNvPr id="371" name="Google Shape;371;p36"/>
          <p:cNvSpPr txBox="1"/>
          <p:nvPr/>
        </p:nvSpPr>
        <p:spPr>
          <a:xfrm>
            <a:off x="3974625" y="2686375"/>
            <a:ext cx="1329900" cy="40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SOCRATES</a:t>
            </a:r>
            <a:endParaRPr/>
          </a:p>
        </p:txBody>
      </p:sp>
      <p:sp>
        <p:nvSpPr>
          <p:cNvPr id="372" name="Google Shape;372;p36"/>
          <p:cNvSpPr txBox="1"/>
          <p:nvPr/>
        </p:nvSpPr>
        <p:spPr>
          <a:xfrm>
            <a:off x="5913625" y="2685125"/>
            <a:ext cx="1410600" cy="46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PYTHAGORAS</a:t>
            </a:r>
            <a:endParaRPr/>
          </a:p>
        </p:txBody>
      </p:sp>
      <p:pic>
        <p:nvPicPr>
          <p:cNvPr id="373" name="Google Shape;373;p36"/>
          <p:cNvPicPr preferRelativeResize="0"/>
          <p:nvPr/>
        </p:nvPicPr>
        <p:blipFill>
          <a:blip r:embed="rId7">
            <a:alphaModFix/>
          </a:blip>
          <a:stretch>
            <a:fillRect/>
          </a:stretch>
        </p:blipFill>
        <p:spPr>
          <a:xfrm>
            <a:off x="5095225" y="864025"/>
            <a:ext cx="2381968" cy="1823000"/>
          </a:xfrm>
          <a:prstGeom prst="rect">
            <a:avLst/>
          </a:prstGeom>
          <a:noFill/>
          <a:ln>
            <a:noFill/>
          </a:ln>
        </p:spPr>
      </p:pic>
      <p:pic>
        <p:nvPicPr>
          <p:cNvPr id="374" name="Google Shape;374;p36"/>
          <p:cNvPicPr preferRelativeResize="0"/>
          <p:nvPr/>
        </p:nvPicPr>
        <p:blipFill>
          <a:blip r:embed="rId8">
            <a:alphaModFix/>
          </a:blip>
          <a:stretch>
            <a:fillRect/>
          </a:stretch>
        </p:blipFill>
        <p:spPr>
          <a:xfrm>
            <a:off x="376700" y="3148025"/>
            <a:ext cx="1988275" cy="1522195"/>
          </a:xfrm>
          <a:prstGeom prst="rect">
            <a:avLst/>
          </a:prstGeom>
          <a:noFill/>
          <a:ln>
            <a:noFill/>
          </a:ln>
        </p:spPr>
      </p:pic>
      <p:sp>
        <p:nvSpPr>
          <p:cNvPr id="375" name="Google Shape;375;p36"/>
          <p:cNvSpPr txBox="1"/>
          <p:nvPr/>
        </p:nvSpPr>
        <p:spPr>
          <a:xfrm>
            <a:off x="1524250" y="4660650"/>
            <a:ext cx="878700" cy="40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EUCLID</a:t>
            </a:r>
            <a:endParaRPr/>
          </a:p>
        </p:txBody>
      </p:sp>
      <p:sp>
        <p:nvSpPr>
          <p:cNvPr id="376" name="Google Shape;376;p36"/>
          <p:cNvSpPr txBox="1"/>
          <p:nvPr/>
        </p:nvSpPr>
        <p:spPr>
          <a:xfrm>
            <a:off x="7127750" y="4652775"/>
            <a:ext cx="1473600" cy="30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PTOLEMY</a:t>
            </a:r>
            <a:endParaRPr/>
          </a:p>
        </p:txBody>
      </p:sp>
      <p:pic>
        <p:nvPicPr>
          <p:cNvPr id="377" name="Google Shape;377;p36"/>
          <p:cNvPicPr preferRelativeResize="0"/>
          <p:nvPr/>
        </p:nvPicPr>
        <p:blipFill rotWithShape="1">
          <a:blip r:embed="rId9">
            <a:alphaModFix/>
          </a:blip>
          <a:srcRect b="53356"/>
          <a:stretch/>
        </p:blipFill>
        <p:spPr>
          <a:xfrm>
            <a:off x="6845300" y="3148025"/>
            <a:ext cx="1790297" cy="1522200"/>
          </a:xfrm>
          <a:prstGeom prst="rect">
            <a:avLst/>
          </a:prstGeom>
          <a:noFill/>
          <a:ln>
            <a:noFill/>
          </a:ln>
        </p:spPr>
      </p:pic>
      <p:pic>
        <p:nvPicPr>
          <p:cNvPr id="378" name="Google Shape;378;p36"/>
          <p:cNvPicPr preferRelativeResize="0"/>
          <p:nvPr/>
        </p:nvPicPr>
        <p:blipFill>
          <a:blip r:embed="rId10">
            <a:alphaModFix/>
          </a:blip>
          <a:stretch>
            <a:fillRect/>
          </a:stretch>
        </p:blipFill>
        <p:spPr>
          <a:xfrm>
            <a:off x="2525875" y="3148025"/>
            <a:ext cx="2300497" cy="1522200"/>
          </a:xfrm>
          <a:prstGeom prst="rect">
            <a:avLst/>
          </a:prstGeom>
          <a:noFill/>
          <a:ln>
            <a:noFill/>
          </a:ln>
        </p:spPr>
      </p:pic>
      <p:sp>
        <p:nvSpPr>
          <p:cNvPr id="379" name="Google Shape;379;p36"/>
          <p:cNvSpPr txBox="1"/>
          <p:nvPr/>
        </p:nvSpPr>
        <p:spPr>
          <a:xfrm>
            <a:off x="3319800" y="4667725"/>
            <a:ext cx="1410600" cy="55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rPr>
              <a:t>DIOGENES</a:t>
            </a:r>
            <a:endParaRPr sz="1200" b="1">
              <a:solidFill>
                <a:schemeClr val="dk1"/>
              </a:solidFill>
            </a:endParaRPr>
          </a:p>
        </p:txBody>
      </p:sp>
      <p:pic>
        <p:nvPicPr>
          <p:cNvPr id="380" name="Google Shape;380;p36"/>
          <p:cNvPicPr preferRelativeResize="0"/>
          <p:nvPr/>
        </p:nvPicPr>
        <p:blipFill>
          <a:blip r:embed="rId11">
            <a:alphaModFix/>
          </a:blip>
          <a:stretch>
            <a:fillRect/>
          </a:stretch>
        </p:blipFill>
        <p:spPr>
          <a:xfrm>
            <a:off x="4951687" y="3148025"/>
            <a:ext cx="1730215" cy="1522200"/>
          </a:xfrm>
          <a:prstGeom prst="rect">
            <a:avLst/>
          </a:prstGeom>
          <a:noFill/>
          <a:ln>
            <a:noFill/>
          </a:ln>
        </p:spPr>
      </p:pic>
      <p:sp>
        <p:nvSpPr>
          <p:cNvPr id="381" name="Google Shape;381;p36"/>
          <p:cNvSpPr txBox="1"/>
          <p:nvPr/>
        </p:nvSpPr>
        <p:spPr>
          <a:xfrm>
            <a:off x="5181088" y="4660650"/>
            <a:ext cx="1728600" cy="402900"/>
          </a:xfrm>
          <a:prstGeom prst="rect">
            <a:avLst/>
          </a:prstGeom>
          <a:noFill/>
          <a:ln>
            <a:noFill/>
          </a:ln>
        </p:spPr>
        <p:txBody>
          <a:bodyPr spcFirstLastPara="1" wrap="square" lIns="91425" tIns="91425" rIns="91425" bIns="91425" anchor="t" anchorCtr="0">
            <a:noAutofit/>
          </a:bodyPr>
          <a:lstStyle/>
          <a:p>
            <a:pPr marL="0" lvl="0" indent="0" algn="l" rtl="0">
              <a:lnSpc>
                <a:spcPct val="127000"/>
              </a:lnSpc>
              <a:spcBef>
                <a:spcPts val="0"/>
              </a:spcBef>
              <a:spcAft>
                <a:spcPts val="0"/>
              </a:spcAft>
              <a:buNone/>
            </a:pPr>
            <a:r>
              <a:rPr lang="en" sz="1200" b="1">
                <a:solidFill>
                  <a:schemeClr val="dk1"/>
                </a:solidFill>
              </a:rPr>
              <a:t>HERACLITUS</a:t>
            </a:r>
            <a:endParaRPr/>
          </a:p>
        </p:txBody>
      </p:sp>
      <p:cxnSp>
        <p:nvCxnSpPr>
          <p:cNvPr id="382" name="Google Shape;382;p36"/>
          <p:cNvCxnSpPr>
            <a:stCxn id="383" idx="2"/>
          </p:cNvCxnSpPr>
          <p:nvPr/>
        </p:nvCxnSpPr>
        <p:spPr>
          <a:xfrm flipH="1">
            <a:off x="8331650" y="2660550"/>
            <a:ext cx="203700" cy="566100"/>
          </a:xfrm>
          <a:prstGeom prst="straightConnector1">
            <a:avLst/>
          </a:prstGeom>
          <a:noFill/>
          <a:ln w="9525" cap="flat" cmpd="sng">
            <a:solidFill>
              <a:srgbClr val="FF0000"/>
            </a:solidFill>
            <a:prstDash val="solid"/>
            <a:round/>
            <a:headEnd type="none" w="med" len="med"/>
            <a:tailEnd type="triangle" w="med" len="med"/>
          </a:ln>
        </p:spPr>
      </p:cxnSp>
      <p:sp>
        <p:nvSpPr>
          <p:cNvPr id="383" name="Google Shape;383;p36"/>
          <p:cNvSpPr txBox="1"/>
          <p:nvPr/>
        </p:nvSpPr>
        <p:spPr>
          <a:xfrm>
            <a:off x="8096000" y="2257650"/>
            <a:ext cx="878700" cy="4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Self-Portrait of Raphael</a:t>
            </a:r>
            <a:endParaRPr sz="1000"/>
          </a:p>
        </p:txBody>
      </p:sp>
      <p:sp>
        <p:nvSpPr>
          <p:cNvPr id="384" name="Google Shape;384;p36"/>
          <p:cNvSpPr/>
          <p:nvPr/>
        </p:nvSpPr>
        <p:spPr>
          <a:xfrm>
            <a:off x="707500" y="901825"/>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6"/>
          <p:cNvSpPr/>
          <p:nvPr/>
        </p:nvSpPr>
        <p:spPr>
          <a:xfrm>
            <a:off x="3818950" y="1193075"/>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6"/>
          <p:cNvSpPr/>
          <p:nvPr/>
        </p:nvSpPr>
        <p:spPr>
          <a:xfrm>
            <a:off x="5933063" y="1092750"/>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6"/>
          <p:cNvSpPr/>
          <p:nvPr/>
        </p:nvSpPr>
        <p:spPr>
          <a:xfrm>
            <a:off x="1227875" y="3291100"/>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6"/>
          <p:cNvSpPr/>
          <p:nvPr/>
        </p:nvSpPr>
        <p:spPr>
          <a:xfrm>
            <a:off x="3071975" y="3296050"/>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6"/>
          <p:cNvSpPr/>
          <p:nvPr/>
        </p:nvSpPr>
        <p:spPr>
          <a:xfrm>
            <a:off x="5249488" y="3148025"/>
            <a:ext cx="1172700" cy="11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6"/>
          <p:cNvSpPr/>
          <p:nvPr/>
        </p:nvSpPr>
        <p:spPr>
          <a:xfrm>
            <a:off x="7588200" y="3281071"/>
            <a:ext cx="821100" cy="8154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6"/>
          <p:cNvSpPr/>
          <p:nvPr/>
        </p:nvSpPr>
        <p:spPr>
          <a:xfrm>
            <a:off x="8096000" y="3243775"/>
            <a:ext cx="392100" cy="3894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
                                        </p:tgtEl>
                                        <p:attrNameLst>
                                          <p:attrName>style.visibility</p:attrName>
                                        </p:attrNameLst>
                                      </p:cBhvr>
                                      <p:to>
                                        <p:strVal val="visible"/>
                                      </p:to>
                                    </p:set>
                                    <p:animEffect transition="in" filter="fade">
                                      <p:cBhvr>
                                        <p:cTn id="7" dur="1000"/>
                                        <p:tgtEl>
                                          <p:spTgt spid="3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4"/>
                                        </p:tgtEl>
                                        <p:attrNameLst>
                                          <p:attrName>style.visibility</p:attrName>
                                        </p:attrNameLst>
                                      </p:cBhvr>
                                      <p:to>
                                        <p:strVal val="visible"/>
                                      </p:to>
                                    </p:set>
                                    <p:animEffect transition="in" filter="fade">
                                      <p:cBhvr>
                                        <p:cTn id="12" dur="1000"/>
                                        <p:tgtEl>
                                          <p:spTgt spid="3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0"/>
                                        </p:tgtEl>
                                        <p:attrNameLst>
                                          <p:attrName>style.visibility</p:attrName>
                                        </p:attrNameLst>
                                      </p:cBhvr>
                                      <p:to>
                                        <p:strVal val="visible"/>
                                      </p:to>
                                    </p:set>
                                    <p:animEffect transition="in" filter="fade">
                                      <p:cBhvr>
                                        <p:cTn id="17" dur="1000"/>
                                        <p:tgtEl>
                                          <p:spTgt spid="3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5"/>
                                        </p:tgtEl>
                                        <p:attrNameLst>
                                          <p:attrName>style.visibility</p:attrName>
                                        </p:attrNameLst>
                                      </p:cBhvr>
                                      <p:to>
                                        <p:strVal val="visible"/>
                                      </p:to>
                                    </p:set>
                                    <p:animEffect transition="in" filter="fade">
                                      <p:cBhvr>
                                        <p:cTn id="22" dur="1000"/>
                                        <p:tgtEl>
                                          <p:spTgt spid="38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3"/>
                                        </p:tgtEl>
                                        <p:attrNameLst>
                                          <p:attrName>style.visibility</p:attrName>
                                        </p:attrNameLst>
                                      </p:cBhvr>
                                      <p:to>
                                        <p:strVal val="visible"/>
                                      </p:to>
                                    </p:set>
                                    <p:animEffect transition="in" filter="fade">
                                      <p:cBhvr>
                                        <p:cTn id="27" dur="1000"/>
                                        <p:tgtEl>
                                          <p:spTgt spid="37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86"/>
                                        </p:tgtEl>
                                        <p:attrNameLst>
                                          <p:attrName>style.visibility</p:attrName>
                                        </p:attrNameLst>
                                      </p:cBhvr>
                                      <p:to>
                                        <p:strVal val="visible"/>
                                      </p:to>
                                    </p:set>
                                    <p:animEffect transition="in" filter="fade">
                                      <p:cBhvr>
                                        <p:cTn id="32" dur="1000"/>
                                        <p:tgtEl>
                                          <p:spTgt spid="38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4"/>
                                        </p:tgtEl>
                                        <p:attrNameLst>
                                          <p:attrName>style.visibility</p:attrName>
                                        </p:attrNameLst>
                                      </p:cBhvr>
                                      <p:to>
                                        <p:strVal val="visible"/>
                                      </p:to>
                                    </p:set>
                                    <p:animEffect transition="in" filter="fade">
                                      <p:cBhvr>
                                        <p:cTn id="37" dur="1000"/>
                                        <p:tgtEl>
                                          <p:spTgt spid="37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87"/>
                                        </p:tgtEl>
                                        <p:attrNameLst>
                                          <p:attrName>style.visibility</p:attrName>
                                        </p:attrNameLst>
                                      </p:cBhvr>
                                      <p:to>
                                        <p:strVal val="visible"/>
                                      </p:to>
                                    </p:set>
                                    <p:animEffect transition="in" filter="fade">
                                      <p:cBhvr>
                                        <p:cTn id="42" dur="1000"/>
                                        <p:tgtEl>
                                          <p:spTgt spid="38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78"/>
                                        </p:tgtEl>
                                        <p:attrNameLst>
                                          <p:attrName>style.visibility</p:attrName>
                                        </p:attrNameLst>
                                      </p:cBhvr>
                                      <p:to>
                                        <p:strVal val="visible"/>
                                      </p:to>
                                    </p:set>
                                    <p:animEffect transition="in" filter="fade">
                                      <p:cBhvr>
                                        <p:cTn id="47" dur="1000"/>
                                        <p:tgtEl>
                                          <p:spTgt spid="37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88"/>
                                        </p:tgtEl>
                                        <p:attrNameLst>
                                          <p:attrName>style.visibility</p:attrName>
                                        </p:attrNameLst>
                                      </p:cBhvr>
                                      <p:to>
                                        <p:strVal val="visible"/>
                                      </p:to>
                                    </p:set>
                                    <p:animEffect transition="in" filter="fade">
                                      <p:cBhvr>
                                        <p:cTn id="52" dur="1000"/>
                                        <p:tgtEl>
                                          <p:spTgt spid="3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80"/>
                                        </p:tgtEl>
                                        <p:attrNameLst>
                                          <p:attrName>style.visibility</p:attrName>
                                        </p:attrNameLst>
                                      </p:cBhvr>
                                      <p:to>
                                        <p:strVal val="visible"/>
                                      </p:to>
                                    </p:set>
                                    <p:animEffect transition="in" filter="fade">
                                      <p:cBhvr>
                                        <p:cTn id="57" dur="1000"/>
                                        <p:tgtEl>
                                          <p:spTgt spid="38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89"/>
                                        </p:tgtEl>
                                        <p:attrNameLst>
                                          <p:attrName>style.visibility</p:attrName>
                                        </p:attrNameLst>
                                      </p:cBhvr>
                                      <p:to>
                                        <p:strVal val="visible"/>
                                      </p:to>
                                    </p:set>
                                    <p:animEffect transition="in" filter="fade">
                                      <p:cBhvr>
                                        <p:cTn id="62" dur="1000"/>
                                        <p:tgtEl>
                                          <p:spTgt spid="38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77"/>
                                        </p:tgtEl>
                                        <p:attrNameLst>
                                          <p:attrName>style.visibility</p:attrName>
                                        </p:attrNameLst>
                                      </p:cBhvr>
                                      <p:to>
                                        <p:strVal val="visible"/>
                                      </p:to>
                                    </p:set>
                                    <p:animEffect transition="in" filter="fade">
                                      <p:cBhvr>
                                        <p:cTn id="67" dur="1000"/>
                                        <p:tgtEl>
                                          <p:spTgt spid="37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90"/>
                                        </p:tgtEl>
                                        <p:attrNameLst>
                                          <p:attrName>style.visibility</p:attrName>
                                        </p:attrNameLst>
                                      </p:cBhvr>
                                      <p:to>
                                        <p:strVal val="visible"/>
                                      </p:to>
                                    </p:set>
                                    <p:animEffect transition="in" filter="fade">
                                      <p:cBhvr>
                                        <p:cTn id="72" dur="1000"/>
                                        <p:tgtEl>
                                          <p:spTgt spid="39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82"/>
                                        </p:tgtEl>
                                        <p:attrNameLst>
                                          <p:attrName>style.visibility</p:attrName>
                                        </p:attrNameLst>
                                      </p:cBhvr>
                                      <p:to>
                                        <p:strVal val="visible"/>
                                      </p:to>
                                    </p:set>
                                    <p:animEffect transition="in" filter="fade">
                                      <p:cBhvr>
                                        <p:cTn id="77" dur="1000"/>
                                        <p:tgtEl>
                                          <p:spTgt spid="382"/>
                                        </p:tgtEl>
                                      </p:cBhvr>
                                    </p:animEffect>
                                  </p:childTnLst>
                                </p:cTn>
                              </p:par>
                              <p:par>
                                <p:cTn id="78" presetID="10" presetClass="entr" presetSubtype="0" fill="hold" nodeType="withEffect">
                                  <p:stCondLst>
                                    <p:cond delay="0"/>
                                  </p:stCondLst>
                                  <p:childTnLst>
                                    <p:set>
                                      <p:cBhvr>
                                        <p:cTn id="79" dur="1" fill="hold">
                                          <p:stCondLst>
                                            <p:cond delay="0"/>
                                          </p:stCondLst>
                                        </p:cTn>
                                        <p:tgtEl>
                                          <p:spTgt spid="391"/>
                                        </p:tgtEl>
                                        <p:attrNameLst>
                                          <p:attrName>style.visibility</p:attrName>
                                        </p:attrNameLst>
                                      </p:cBhvr>
                                      <p:to>
                                        <p:strVal val="visible"/>
                                      </p:to>
                                    </p:set>
                                    <p:animEffect transition="in" filter="fade">
                                      <p:cBhvr>
                                        <p:cTn id="80" dur="1000"/>
                                        <p:tgtEl>
                                          <p:spTgt spid="391"/>
                                        </p:tgtEl>
                                      </p:cBhvr>
                                    </p:animEffect>
                                  </p:childTnLst>
                                </p:cTn>
                              </p:par>
                              <p:par>
                                <p:cTn id="81" presetID="10" presetClass="entr" presetSubtype="0" fill="hold" nodeType="withEffect">
                                  <p:stCondLst>
                                    <p:cond delay="0"/>
                                  </p:stCondLst>
                                  <p:childTnLst>
                                    <p:set>
                                      <p:cBhvr>
                                        <p:cTn id="82" dur="1" fill="hold">
                                          <p:stCondLst>
                                            <p:cond delay="0"/>
                                          </p:stCondLst>
                                        </p:cTn>
                                        <p:tgtEl>
                                          <p:spTgt spid="383"/>
                                        </p:tgtEl>
                                        <p:attrNameLst>
                                          <p:attrName>style.visibility</p:attrName>
                                        </p:attrNameLst>
                                      </p:cBhvr>
                                      <p:to>
                                        <p:strVal val="visible"/>
                                      </p:to>
                                    </p:set>
                                    <p:animEffect transition="in" filter="fade">
                                      <p:cBhvr>
                                        <p:cTn id="83" dur="1000"/>
                                        <p:tgtEl>
                                          <p:spTgt spid="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p15"/>
          <p:cNvPicPr preferRelativeResize="0"/>
          <p:nvPr/>
        </p:nvPicPr>
        <p:blipFill>
          <a:blip r:embed="rId3">
            <a:alphaModFix/>
          </a:blip>
          <a:stretch>
            <a:fillRect/>
          </a:stretch>
        </p:blipFill>
        <p:spPr>
          <a:xfrm>
            <a:off x="6899950" y="145050"/>
            <a:ext cx="1060575" cy="1060575"/>
          </a:xfrm>
          <a:prstGeom prst="rect">
            <a:avLst/>
          </a:prstGeom>
          <a:noFill/>
          <a:ln>
            <a:noFill/>
          </a:ln>
        </p:spPr>
      </p:pic>
      <p:pic>
        <p:nvPicPr>
          <p:cNvPr id="70" name="Google Shape;70;p15"/>
          <p:cNvPicPr preferRelativeResize="0"/>
          <p:nvPr/>
        </p:nvPicPr>
        <p:blipFill>
          <a:blip r:embed="rId4">
            <a:alphaModFix/>
          </a:blip>
          <a:stretch>
            <a:fillRect/>
          </a:stretch>
        </p:blipFill>
        <p:spPr>
          <a:xfrm>
            <a:off x="1930775" y="3612663"/>
            <a:ext cx="3429000" cy="1933575"/>
          </a:xfrm>
          <a:prstGeom prst="rect">
            <a:avLst/>
          </a:prstGeom>
          <a:noFill/>
          <a:ln>
            <a:noFill/>
          </a:ln>
        </p:spPr>
      </p:pic>
      <p:sp>
        <p:nvSpPr>
          <p:cNvPr id="71" name="Google Shape;71;p15"/>
          <p:cNvSpPr txBox="1">
            <a:spLocks noGrp="1"/>
          </p:cNvSpPr>
          <p:nvPr>
            <p:ph type="ctrTitle"/>
          </p:nvPr>
        </p:nvSpPr>
        <p:spPr>
          <a:xfrm>
            <a:off x="189675" y="924800"/>
            <a:ext cx="40818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400" b="1">
                <a:latin typeface="Cambria"/>
                <a:ea typeface="Cambria"/>
                <a:cs typeface="Cambria"/>
                <a:sym typeface="Cambria"/>
              </a:rPr>
              <a:t>Renaissance 1390s - 1600s</a:t>
            </a:r>
            <a:endParaRPr sz="2400" b="1">
              <a:latin typeface="Cambria"/>
              <a:ea typeface="Cambria"/>
              <a:cs typeface="Cambria"/>
              <a:sym typeface="Cambria"/>
            </a:endParaRPr>
          </a:p>
        </p:txBody>
      </p:sp>
      <p:sp>
        <p:nvSpPr>
          <p:cNvPr id="72" name="Google Shape;72;p15"/>
          <p:cNvSpPr txBox="1"/>
          <p:nvPr/>
        </p:nvSpPr>
        <p:spPr>
          <a:xfrm>
            <a:off x="5543650" y="1575675"/>
            <a:ext cx="1659300" cy="2776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highlight>
                  <a:srgbClr val="FFFFFF"/>
                </a:highlight>
                <a:uFill>
                  <a:noFill/>
                </a:uFill>
                <a:hlinkClick r:id="rId5"/>
              </a:rPr>
              <a:t>High Renaissance</a:t>
            </a:r>
            <a:endParaRPr sz="1000">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000">
                <a:highlight>
                  <a:srgbClr val="FFFFFF"/>
                </a:highlight>
              </a:rPr>
              <a:t>Artists no longer pondered the art of antiquity. They now had the tools, technology, training, and confidence to go their own way. It was a convergence of talent concentrated in the same area during the same small window of time. One could argue that either Raphael's death or the </a:t>
            </a:r>
            <a:r>
              <a:rPr lang="en" sz="1000">
                <a:highlight>
                  <a:srgbClr val="FFFFFF"/>
                </a:highlight>
                <a:uFill>
                  <a:noFill/>
                </a:uFill>
                <a:hlinkClick r:id="rId6"/>
              </a:rPr>
              <a:t>Sack of Rome</a:t>
            </a:r>
            <a:r>
              <a:rPr lang="en" sz="1000">
                <a:highlight>
                  <a:srgbClr val="FFFFFF"/>
                </a:highlight>
              </a:rPr>
              <a:t>, in 1527, marked the end of the High Renaissance.</a:t>
            </a:r>
            <a:endParaRPr sz="1000">
              <a:highlight>
                <a:srgbClr val="FFFFFF"/>
              </a:highlight>
            </a:endParaRPr>
          </a:p>
          <a:p>
            <a:pPr marL="0" lvl="0" indent="0" algn="l" rtl="0">
              <a:lnSpc>
                <a:spcPct val="100000"/>
              </a:lnSpc>
              <a:spcBef>
                <a:spcPts val="0"/>
              </a:spcBef>
              <a:spcAft>
                <a:spcPts val="0"/>
              </a:spcAft>
              <a:buNone/>
            </a:pPr>
            <a:endParaRPr sz="1000"/>
          </a:p>
        </p:txBody>
      </p:sp>
      <p:pic>
        <p:nvPicPr>
          <p:cNvPr id="73" name="Google Shape;73;p15"/>
          <p:cNvPicPr preferRelativeResize="0"/>
          <p:nvPr/>
        </p:nvPicPr>
        <p:blipFill>
          <a:blip r:embed="rId7">
            <a:alphaModFix/>
          </a:blip>
          <a:stretch>
            <a:fillRect/>
          </a:stretch>
        </p:blipFill>
        <p:spPr>
          <a:xfrm>
            <a:off x="4612788" y="70650"/>
            <a:ext cx="2181225" cy="1085850"/>
          </a:xfrm>
          <a:prstGeom prst="rect">
            <a:avLst/>
          </a:prstGeom>
          <a:noFill/>
          <a:ln>
            <a:noFill/>
          </a:ln>
        </p:spPr>
      </p:pic>
      <p:pic>
        <p:nvPicPr>
          <p:cNvPr id="74" name="Google Shape;74;p15"/>
          <p:cNvPicPr preferRelativeResize="0"/>
          <p:nvPr/>
        </p:nvPicPr>
        <p:blipFill rotWithShape="1">
          <a:blip r:embed="rId8">
            <a:alphaModFix/>
          </a:blip>
          <a:srcRect l="4510" t="6021" r="62322" b="87968"/>
          <a:stretch/>
        </p:blipFill>
        <p:spPr>
          <a:xfrm>
            <a:off x="189675" y="145061"/>
            <a:ext cx="4382326" cy="613651"/>
          </a:xfrm>
          <a:prstGeom prst="rect">
            <a:avLst/>
          </a:prstGeom>
          <a:noFill/>
          <a:ln>
            <a:noFill/>
          </a:ln>
        </p:spPr>
      </p:pic>
      <p:sp>
        <p:nvSpPr>
          <p:cNvPr id="75" name="Google Shape;75;p15"/>
          <p:cNvSpPr txBox="1"/>
          <p:nvPr/>
        </p:nvSpPr>
        <p:spPr>
          <a:xfrm>
            <a:off x="157500" y="1595325"/>
            <a:ext cx="1863900" cy="357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181818"/>
                </a:solidFill>
              </a:rPr>
              <a:t>Origins of Renaissance Art</a:t>
            </a:r>
            <a:endParaRPr sz="1000">
              <a:solidFill>
                <a:srgbClr val="181818"/>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181818"/>
                </a:solidFill>
              </a:rPr>
              <a:t>The origins of Renaissance art can be traced to Italy in the late 13th and early 14th centuries. During this so-called “proto-Renaissance” period (1280-1400), Italian scholars and artists saw themselves as reawakening to the ideals and achievements of classical Roman culture. They looked back to ancient Greece and Rome and sought to revive the languages, values and intellectual traditions of those cultures after the long period of stagnation that had followed the fall of the Roman Empire in the sixth century.</a:t>
            </a:r>
            <a:endParaRPr sz="1000">
              <a:solidFill>
                <a:srgbClr val="181818"/>
              </a:solidFill>
            </a:endParaRPr>
          </a:p>
          <a:p>
            <a:pPr marL="0" lvl="0" indent="0" algn="l" rtl="0">
              <a:lnSpc>
                <a:spcPct val="100000"/>
              </a:lnSpc>
              <a:spcBef>
                <a:spcPts val="0"/>
              </a:spcBef>
              <a:spcAft>
                <a:spcPts val="0"/>
              </a:spcAft>
              <a:buNone/>
            </a:pPr>
            <a:endParaRPr sz="1000"/>
          </a:p>
        </p:txBody>
      </p:sp>
      <p:sp>
        <p:nvSpPr>
          <p:cNvPr id="76" name="Google Shape;76;p15"/>
          <p:cNvSpPr txBox="1"/>
          <p:nvPr/>
        </p:nvSpPr>
        <p:spPr>
          <a:xfrm>
            <a:off x="2021400" y="1596675"/>
            <a:ext cx="1620000" cy="201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181818"/>
                </a:solidFill>
              </a:rPr>
              <a:t>Early Renaissance Art (1401-1490s)</a:t>
            </a:r>
            <a:endParaRPr sz="1000">
              <a:solidFill>
                <a:srgbClr val="181818"/>
              </a:solidFill>
            </a:endParaRPr>
          </a:p>
          <a:p>
            <a:pPr marL="0" lvl="0" indent="0" algn="l" rtl="0">
              <a:lnSpc>
                <a:spcPct val="100000"/>
              </a:lnSpc>
              <a:spcBef>
                <a:spcPts val="0"/>
              </a:spcBef>
              <a:spcAft>
                <a:spcPts val="0"/>
              </a:spcAft>
              <a:buNone/>
            </a:pPr>
            <a:r>
              <a:rPr lang="en" sz="1000">
                <a:solidFill>
                  <a:srgbClr val="181818"/>
                </a:solidFill>
              </a:rPr>
              <a:t>In the later 14th century, the proto-Renaissance was stifled by plague and war, and its influences did not emerge again until the first years of the next century. The Catholic Church was the major patron of the arts. </a:t>
            </a:r>
            <a:endParaRPr sz="1000"/>
          </a:p>
        </p:txBody>
      </p:sp>
      <p:sp>
        <p:nvSpPr>
          <p:cNvPr id="77" name="Google Shape;77;p15"/>
          <p:cNvSpPr txBox="1"/>
          <p:nvPr/>
        </p:nvSpPr>
        <p:spPr>
          <a:xfrm>
            <a:off x="3660575" y="1575675"/>
            <a:ext cx="1863900" cy="2807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181818"/>
                </a:solidFill>
              </a:rPr>
              <a:t>Florence in the Renaissance</a:t>
            </a:r>
            <a:endParaRPr sz="1000">
              <a:solidFill>
                <a:srgbClr val="181818"/>
              </a:solidFill>
            </a:endParaRPr>
          </a:p>
          <a:p>
            <a:pPr marL="0" lvl="0" indent="0" algn="l" rtl="0">
              <a:lnSpc>
                <a:spcPct val="100000"/>
              </a:lnSpc>
              <a:spcBef>
                <a:spcPts val="0"/>
              </a:spcBef>
              <a:spcAft>
                <a:spcPts val="0"/>
              </a:spcAft>
              <a:buNone/>
            </a:pPr>
            <a:r>
              <a:rPr lang="en" sz="1000">
                <a:solidFill>
                  <a:srgbClr val="181818"/>
                </a:solidFill>
              </a:rPr>
              <a:t>Their identifying feature was COLOR - especially RED, and Romanesque statues. Here, art was commissioned by civil government, courts and wealthy individuals, such as the merchant families of Florence, most notably the Medici. From 1434 until 1492, when Lorenzo de’ Medici–known as “the Magnificent” for his strong leadership as well as his support of the arts. Paintings focuses on sensual and lyrical themes.</a:t>
            </a:r>
            <a:endParaRPr sz="1000"/>
          </a:p>
        </p:txBody>
      </p:sp>
      <p:sp>
        <p:nvSpPr>
          <p:cNvPr id="78" name="Google Shape;78;p15"/>
          <p:cNvSpPr txBox="1"/>
          <p:nvPr/>
        </p:nvSpPr>
        <p:spPr>
          <a:xfrm>
            <a:off x="7163650" y="1575675"/>
            <a:ext cx="1802400" cy="2980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181818"/>
                </a:solidFill>
              </a:rPr>
              <a:t>Expansion and Decline</a:t>
            </a:r>
            <a:endParaRPr sz="1000">
              <a:solidFill>
                <a:srgbClr val="181818"/>
              </a:solidFill>
            </a:endParaRPr>
          </a:p>
          <a:p>
            <a:pPr marL="0" lvl="0" indent="0" algn="l" rtl="0">
              <a:lnSpc>
                <a:spcPct val="100000"/>
              </a:lnSpc>
              <a:spcBef>
                <a:spcPts val="0"/>
              </a:spcBef>
              <a:spcAft>
                <a:spcPts val="0"/>
              </a:spcAft>
              <a:buNone/>
            </a:pPr>
            <a:r>
              <a:rPr lang="en" sz="1000">
                <a:solidFill>
                  <a:srgbClr val="181818"/>
                </a:solidFill>
              </a:rPr>
              <a:t>Over the course of the 15th and 16th centuries, the spirit of the Renaissance spread throughout Italy and into France, northern Europe and Spain. In Venice further developed a method of painting in oil directly on canvas; this technique of oil painting allowed the artist to rework an image­–as fresco painting (on plaster) did not–and it would dominate Western art to the present day.</a:t>
            </a:r>
            <a:endParaRPr sz="1000"/>
          </a:p>
        </p:txBody>
      </p:sp>
      <p:cxnSp>
        <p:nvCxnSpPr>
          <p:cNvPr id="79" name="Google Shape;79;p15"/>
          <p:cNvCxnSpPr/>
          <p:nvPr/>
        </p:nvCxnSpPr>
        <p:spPr>
          <a:xfrm rot="10800000" flipH="1">
            <a:off x="227975" y="1218025"/>
            <a:ext cx="6834600" cy="63900"/>
          </a:xfrm>
          <a:prstGeom prst="straightConnector1">
            <a:avLst/>
          </a:prstGeom>
          <a:noFill/>
          <a:ln w="19050" cap="flat" cmpd="sng">
            <a:solidFill>
              <a:srgbClr val="8E7CC3"/>
            </a:solidFill>
            <a:prstDash val="solid"/>
            <a:round/>
            <a:headEnd type="none" w="med" len="med"/>
            <a:tailEnd type="triangle" w="med" len="med"/>
          </a:ln>
        </p:spPr>
      </p:cxnSp>
      <p:sp>
        <p:nvSpPr>
          <p:cNvPr id="80" name="Google Shape;80;p15"/>
          <p:cNvSpPr txBox="1">
            <a:spLocks noGrp="1"/>
          </p:cNvSpPr>
          <p:nvPr>
            <p:ph type="ctrTitle"/>
          </p:nvPr>
        </p:nvSpPr>
        <p:spPr>
          <a:xfrm>
            <a:off x="227975" y="1343475"/>
            <a:ext cx="15801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 b="1"/>
              <a:t>Proto-Renaissance</a:t>
            </a:r>
            <a:endParaRPr sz="1200" b="1"/>
          </a:p>
        </p:txBody>
      </p:sp>
      <p:sp>
        <p:nvSpPr>
          <p:cNvPr id="81" name="Google Shape;81;p15"/>
          <p:cNvSpPr txBox="1">
            <a:spLocks noGrp="1"/>
          </p:cNvSpPr>
          <p:nvPr>
            <p:ph type="ctrTitle"/>
          </p:nvPr>
        </p:nvSpPr>
        <p:spPr>
          <a:xfrm>
            <a:off x="2056775" y="1343475"/>
            <a:ext cx="15801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 b="1"/>
              <a:t>Early Renaissance</a:t>
            </a:r>
            <a:endParaRPr sz="1200" b="1"/>
          </a:p>
        </p:txBody>
      </p:sp>
      <p:sp>
        <p:nvSpPr>
          <p:cNvPr id="82" name="Google Shape;82;p15"/>
          <p:cNvSpPr txBox="1">
            <a:spLocks noGrp="1"/>
          </p:cNvSpPr>
          <p:nvPr>
            <p:ph type="ctrTitle"/>
          </p:nvPr>
        </p:nvSpPr>
        <p:spPr>
          <a:xfrm>
            <a:off x="3504575" y="1343475"/>
            <a:ext cx="19767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 b="1"/>
              <a:t>    Venetian Renaissance</a:t>
            </a:r>
            <a:endParaRPr sz="1200" b="1"/>
          </a:p>
        </p:txBody>
      </p:sp>
      <p:sp>
        <p:nvSpPr>
          <p:cNvPr id="83" name="Google Shape;83;p15"/>
          <p:cNvSpPr txBox="1">
            <a:spLocks noGrp="1"/>
          </p:cNvSpPr>
          <p:nvPr>
            <p:ph type="ctrTitle"/>
          </p:nvPr>
        </p:nvSpPr>
        <p:spPr>
          <a:xfrm>
            <a:off x="5330375" y="1343475"/>
            <a:ext cx="18639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 b="1"/>
              <a:t>    High Renaissance</a:t>
            </a:r>
            <a:endParaRPr sz="1200" b="1"/>
          </a:p>
        </p:txBody>
      </p:sp>
      <p:sp>
        <p:nvSpPr>
          <p:cNvPr id="84" name="Google Shape;84;p15"/>
          <p:cNvSpPr txBox="1">
            <a:spLocks noGrp="1"/>
          </p:cNvSpPr>
          <p:nvPr>
            <p:ph type="ctrTitle"/>
          </p:nvPr>
        </p:nvSpPr>
        <p:spPr>
          <a:xfrm>
            <a:off x="7163650" y="1343475"/>
            <a:ext cx="1707000" cy="329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 b="1"/>
              <a:t>Expansion &amp; Decline</a:t>
            </a:r>
            <a:endParaRPr sz="1200" b="1"/>
          </a:p>
        </p:txBody>
      </p:sp>
      <p:cxnSp>
        <p:nvCxnSpPr>
          <p:cNvPr id="85" name="Google Shape;85;p15"/>
          <p:cNvCxnSpPr/>
          <p:nvPr/>
        </p:nvCxnSpPr>
        <p:spPr>
          <a:xfrm>
            <a:off x="8383975" y="718325"/>
            <a:ext cx="408900" cy="291000"/>
          </a:xfrm>
          <a:prstGeom prst="straightConnector1">
            <a:avLst/>
          </a:prstGeom>
          <a:noFill/>
          <a:ln w="19050" cap="flat" cmpd="sng">
            <a:solidFill>
              <a:srgbClr val="8E7CC3"/>
            </a:solidFill>
            <a:prstDash val="solid"/>
            <a:round/>
            <a:headEnd type="none" w="med" len="med"/>
            <a:tailEnd type="triangle" w="med" len="med"/>
          </a:ln>
        </p:spPr>
      </p:cxnSp>
      <p:cxnSp>
        <p:nvCxnSpPr>
          <p:cNvPr id="86" name="Google Shape;86;p15"/>
          <p:cNvCxnSpPr/>
          <p:nvPr/>
        </p:nvCxnSpPr>
        <p:spPr>
          <a:xfrm rot="10800000" flipH="1">
            <a:off x="7133475" y="608175"/>
            <a:ext cx="1195500" cy="605700"/>
          </a:xfrm>
          <a:prstGeom prst="straightConnector1">
            <a:avLst/>
          </a:prstGeom>
          <a:noFill/>
          <a:ln w="19050" cap="flat" cmpd="sng">
            <a:solidFill>
              <a:srgbClr val="8E7CC3"/>
            </a:solidFill>
            <a:prstDash val="solid"/>
            <a:round/>
            <a:headEnd type="none" w="med" len="med"/>
            <a:tailEnd type="triangle" w="med" len="med"/>
          </a:ln>
        </p:spPr>
      </p:cxnSp>
      <p:pic>
        <p:nvPicPr>
          <p:cNvPr id="87" name="Google Shape;87;p15"/>
          <p:cNvPicPr preferRelativeResize="0"/>
          <p:nvPr/>
        </p:nvPicPr>
        <p:blipFill rotWithShape="1">
          <a:blip r:embed="rId4">
            <a:alphaModFix/>
          </a:blip>
          <a:srcRect l="69070" t="32787" b="40877"/>
          <a:stretch/>
        </p:blipFill>
        <p:spPr>
          <a:xfrm>
            <a:off x="5330375" y="4241800"/>
            <a:ext cx="1060575" cy="509225"/>
          </a:xfrm>
          <a:prstGeom prst="rect">
            <a:avLst/>
          </a:prstGeom>
          <a:noFill/>
          <a:ln>
            <a:noFill/>
          </a:ln>
        </p:spPr>
      </p:pic>
      <p:pic>
        <p:nvPicPr>
          <p:cNvPr id="88" name="Google Shape;88;p15"/>
          <p:cNvPicPr preferRelativeResize="0"/>
          <p:nvPr/>
        </p:nvPicPr>
        <p:blipFill rotWithShape="1">
          <a:blip r:embed="rId4">
            <a:alphaModFix/>
          </a:blip>
          <a:srcRect l="69070" t="32787" b="40877"/>
          <a:stretch/>
        </p:blipFill>
        <p:spPr>
          <a:xfrm>
            <a:off x="6343775" y="4241800"/>
            <a:ext cx="1060575" cy="509225"/>
          </a:xfrm>
          <a:prstGeom prst="rect">
            <a:avLst/>
          </a:prstGeom>
          <a:noFill/>
          <a:ln>
            <a:noFill/>
          </a:ln>
        </p:spPr>
      </p:pic>
      <p:pic>
        <p:nvPicPr>
          <p:cNvPr id="89" name="Google Shape;89;p15"/>
          <p:cNvPicPr preferRelativeResize="0"/>
          <p:nvPr/>
        </p:nvPicPr>
        <p:blipFill rotWithShape="1">
          <a:blip r:embed="rId4">
            <a:alphaModFix/>
          </a:blip>
          <a:srcRect l="69070" t="32787" b="40877"/>
          <a:stretch/>
        </p:blipFill>
        <p:spPr>
          <a:xfrm>
            <a:off x="7386825" y="4241800"/>
            <a:ext cx="1060575" cy="509225"/>
          </a:xfrm>
          <a:prstGeom prst="rect">
            <a:avLst/>
          </a:prstGeom>
          <a:noFill/>
          <a:ln>
            <a:noFill/>
          </a:ln>
        </p:spPr>
      </p:pic>
      <p:pic>
        <p:nvPicPr>
          <p:cNvPr id="90" name="Google Shape;90;p15"/>
          <p:cNvPicPr preferRelativeResize="0"/>
          <p:nvPr/>
        </p:nvPicPr>
        <p:blipFill rotWithShape="1">
          <a:blip r:embed="rId4">
            <a:alphaModFix/>
          </a:blip>
          <a:srcRect l="69070" t="32787" b="40877"/>
          <a:stretch/>
        </p:blipFill>
        <p:spPr>
          <a:xfrm>
            <a:off x="8223650" y="4241800"/>
            <a:ext cx="1060575" cy="509225"/>
          </a:xfrm>
          <a:prstGeom prst="rect">
            <a:avLst/>
          </a:prstGeom>
          <a:noFill/>
          <a:ln>
            <a:noFill/>
          </a:ln>
        </p:spPr>
      </p:pic>
      <p:pic>
        <p:nvPicPr>
          <p:cNvPr id="91" name="Google Shape;91;p15"/>
          <p:cNvPicPr preferRelativeResize="0"/>
          <p:nvPr/>
        </p:nvPicPr>
        <p:blipFill>
          <a:blip r:embed="rId9">
            <a:alphaModFix/>
          </a:blip>
          <a:stretch>
            <a:fillRect/>
          </a:stretch>
        </p:blipFill>
        <p:spPr>
          <a:xfrm>
            <a:off x="7284743" y="608175"/>
            <a:ext cx="291000" cy="291000"/>
          </a:xfrm>
          <a:prstGeom prst="rect">
            <a:avLst/>
          </a:prstGeom>
          <a:noFill/>
          <a:ln>
            <a:noFill/>
          </a:ln>
        </p:spPr>
      </p:pic>
      <p:sp>
        <p:nvSpPr>
          <p:cNvPr id="92" name="Google Shape;92;p15"/>
          <p:cNvSpPr txBox="1"/>
          <p:nvPr/>
        </p:nvSpPr>
        <p:spPr>
          <a:xfrm>
            <a:off x="3969425" y="4677125"/>
            <a:ext cx="4977300" cy="36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Write each of the areas in a separate box and 1-2 key components of their era.</a:t>
            </a:r>
            <a:endParaRPr sz="10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6"/>
          <p:cNvPicPr preferRelativeResize="0"/>
          <p:nvPr/>
        </p:nvPicPr>
        <p:blipFill rotWithShape="1">
          <a:blip r:embed="rId3">
            <a:alphaModFix/>
          </a:blip>
          <a:srcRect l="3607" t="4988" r="58344" b="81995"/>
          <a:stretch/>
        </p:blipFill>
        <p:spPr>
          <a:xfrm>
            <a:off x="884525" y="76200"/>
            <a:ext cx="4052227" cy="1071099"/>
          </a:xfrm>
          <a:prstGeom prst="rect">
            <a:avLst/>
          </a:prstGeom>
          <a:noFill/>
          <a:ln>
            <a:noFill/>
          </a:ln>
        </p:spPr>
      </p:pic>
      <p:pic>
        <p:nvPicPr>
          <p:cNvPr id="98" name="Google Shape;98;p16" descr="portrait of Rogier van der Weyden" title="Rogier van der Weyden"/>
          <p:cNvPicPr preferRelativeResize="0"/>
          <p:nvPr/>
        </p:nvPicPr>
        <p:blipFill>
          <a:blip r:embed="rId4">
            <a:alphaModFix/>
          </a:blip>
          <a:stretch>
            <a:fillRect/>
          </a:stretch>
        </p:blipFill>
        <p:spPr>
          <a:xfrm>
            <a:off x="4441913" y="876300"/>
            <a:ext cx="1143000" cy="1619250"/>
          </a:xfrm>
          <a:prstGeom prst="rect">
            <a:avLst/>
          </a:prstGeom>
          <a:noFill/>
          <a:ln w="9525" cap="flat" cmpd="sng">
            <a:solidFill>
              <a:srgbClr val="222222"/>
            </a:solidFill>
            <a:prstDash val="solid"/>
            <a:miter lim="8000"/>
            <a:headEnd type="none" w="sm" len="sm"/>
            <a:tailEnd type="none" w="sm" len="sm"/>
          </a:ln>
        </p:spPr>
      </p:pic>
      <p:sp>
        <p:nvSpPr>
          <p:cNvPr id="99" name="Google Shape;99;p16"/>
          <p:cNvSpPr txBox="1"/>
          <p:nvPr/>
        </p:nvSpPr>
        <p:spPr>
          <a:xfrm>
            <a:off x="176075" y="785425"/>
            <a:ext cx="3245400" cy="4249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000" b="1"/>
              <a:t>Rogier van der Weyden</a:t>
            </a:r>
            <a:endParaRPr sz="1000" b="1"/>
          </a:p>
          <a:p>
            <a:pPr marL="0" lvl="0" indent="0" algn="l" rtl="0">
              <a:lnSpc>
                <a:spcPct val="100000"/>
              </a:lnSpc>
              <a:spcBef>
                <a:spcPts val="0"/>
              </a:spcBef>
              <a:spcAft>
                <a:spcPts val="0"/>
              </a:spcAft>
              <a:buNone/>
            </a:pPr>
            <a:r>
              <a:rPr lang="en" sz="1000"/>
              <a:t>1399/1400 - 1464</a:t>
            </a:r>
            <a:endParaRPr sz="1000"/>
          </a:p>
          <a:p>
            <a:pPr marL="0" lvl="0" indent="0" algn="l" rtl="0">
              <a:lnSpc>
                <a:spcPct val="100000"/>
              </a:lnSpc>
              <a:spcBef>
                <a:spcPts val="0"/>
              </a:spcBef>
              <a:spcAft>
                <a:spcPts val="0"/>
              </a:spcAft>
              <a:buNone/>
            </a:pPr>
            <a:r>
              <a:rPr lang="en" sz="1000"/>
              <a:t>South-Netherlandish painter, chronologically halfway up the list of mediaeval West-European innovators, ranking between </a:t>
            </a:r>
            <a:r>
              <a:rPr lang="en" sz="1000">
                <a:uFill>
                  <a:noFill/>
                </a:uFill>
                <a:hlinkClick r:id="rId5"/>
              </a:rPr>
              <a:t>Jan van Eyck</a:t>
            </a:r>
            <a:r>
              <a:rPr lang="en" sz="1000"/>
              <a:t> and </a:t>
            </a:r>
            <a:r>
              <a:rPr lang="en" sz="1000">
                <a:uFill>
                  <a:noFill/>
                </a:uFill>
                <a:hlinkClick r:id="rId6"/>
              </a:rPr>
              <a:t>Hugo van der Goes</a:t>
            </a:r>
            <a:r>
              <a:rPr lang="en" sz="1000"/>
              <a:t>, known as the Flemish primitives.</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a:t>Van der Weyden painted mostly religious themes – with the exception of several portraits his worldly work has been lost. He never signed his work, so art historians to this day are trying to discover which works are his. Most likely he ran a workshop with a large number of assistants and students.</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a:t>Characteristic of his work are the clear composition and the lively use of colors, in which he incorporated much symbolism. For at least half a century his style was much imitated.</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i="1"/>
              <a:t>St Luke Drawing the Virgin</a:t>
            </a:r>
            <a:r>
              <a:rPr lang="en" sz="1000"/>
              <a:t> gave precedence to the artistic field. His highlight of pre-planning stage of art an artist engages in before a piece can be painted.</a:t>
            </a:r>
            <a:endParaRPr sz="1000"/>
          </a:p>
          <a:p>
            <a:pPr marL="0" lvl="0" indent="0" algn="l" rtl="0">
              <a:lnSpc>
                <a:spcPct val="100000"/>
              </a:lnSpc>
              <a:spcBef>
                <a:spcPts val="0"/>
              </a:spcBef>
              <a:spcAft>
                <a:spcPts val="0"/>
              </a:spcAft>
              <a:buNone/>
            </a:pPr>
            <a:endParaRPr sz="1000"/>
          </a:p>
          <a:p>
            <a:pPr marL="0" lvl="0" indent="0" algn="l" rtl="0">
              <a:spcBef>
                <a:spcPts val="0"/>
              </a:spcBef>
              <a:spcAft>
                <a:spcPts val="0"/>
              </a:spcAft>
              <a:buClr>
                <a:schemeClr val="dk1"/>
              </a:buClr>
              <a:buSzPts val="1100"/>
              <a:buFont typeface="Arial"/>
              <a:buNone/>
            </a:pPr>
            <a:r>
              <a:rPr lang="en" sz="1000" b="1">
                <a:solidFill>
                  <a:schemeClr val="dk1"/>
                </a:solidFill>
              </a:rPr>
              <a:t>What artistic foundations did he do well that other artists would have wanted to copy?</a:t>
            </a:r>
            <a:endParaRPr sz="1000" b="1">
              <a:solidFill>
                <a:schemeClr val="dk1"/>
              </a:solidFill>
            </a:endParaRPr>
          </a:p>
          <a:p>
            <a:pPr marL="0" lvl="0" indent="0" algn="l" rtl="0">
              <a:spcBef>
                <a:spcPts val="0"/>
              </a:spcBef>
              <a:spcAft>
                <a:spcPts val="0"/>
              </a:spcAft>
              <a:buNone/>
            </a:pPr>
            <a:r>
              <a:rPr lang="en" sz="1000" b="1">
                <a:solidFill>
                  <a:schemeClr val="dk1"/>
                </a:solidFill>
              </a:rPr>
              <a:t>What still needed work?</a:t>
            </a:r>
            <a:endParaRPr sz="1000" b="1"/>
          </a:p>
        </p:txBody>
      </p:sp>
      <p:pic>
        <p:nvPicPr>
          <p:cNvPr id="100" name="Google Shape;100;p16"/>
          <p:cNvPicPr preferRelativeResize="0"/>
          <p:nvPr/>
        </p:nvPicPr>
        <p:blipFill>
          <a:blip r:embed="rId7">
            <a:alphaModFix/>
          </a:blip>
          <a:stretch>
            <a:fillRect/>
          </a:stretch>
        </p:blipFill>
        <p:spPr>
          <a:xfrm>
            <a:off x="7253550" y="876300"/>
            <a:ext cx="1739175" cy="1759843"/>
          </a:xfrm>
          <a:prstGeom prst="rect">
            <a:avLst/>
          </a:prstGeom>
          <a:noFill/>
          <a:ln>
            <a:noFill/>
          </a:ln>
        </p:spPr>
      </p:pic>
      <p:pic>
        <p:nvPicPr>
          <p:cNvPr id="101" name="Google Shape;101;p16"/>
          <p:cNvPicPr preferRelativeResize="0"/>
          <p:nvPr/>
        </p:nvPicPr>
        <p:blipFill>
          <a:blip r:embed="rId8">
            <a:alphaModFix/>
          </a:blip>
          <a:stretch>
            <a:fillRect/>
          </a:stretch>
        </p:blipFill>
        <p:spPr>
          <a:xfrm>
            <a:off x="5849475" y="2803213"/>
            <a:ext cx="3143250" cy="2085975"/>
          </a:xfrm>
          <a:prstGeom prst="rect">
            <a:avLst/>
          </a:prstGeom>
          <a:noFill/>
          <a:ln>
            <a:noFill/>
          </a:ln>
        </p:spPr>
      </p:pic>
      <p:sp>
        <p:nvSpPr>
          <p:cNvPr id="102" name="Google Shape;102;p16"/>
          <p:cNvSpPr txBox="1"/>
          <p:nvPr/>
        </p:nvSpPr>
        <p:spPr>
          <a:xfrm>
            <a:off x="5770200" y="4838375"/>
            <a:ext cx="3149400" cy="3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The Crucifixion Triptych</a:t>
            </a:r>
            <a:endParaRPr sz="900"/>
          </a:p>
        </p:txBody>
      </p:sp>
      <p:pic>
        <p:nvPicPr>
          <p:cNvPr id="103" name="Google Shape;103;p16"/>
          <p:cNvPicPr preferRelativeResize="0"/>
          <p:nvPr/>
        </p:nvPicPr>
        <p:blipFill>
          <a:blip r:embed="rId9">
            <a:alphaModFix/>
          </a:blip>
          <a:stretch>
            <a:fillRect/>
          </a:stretch>
        </p:blipFill>
        <p:spPr>
          <a:xfrm>
            <a:off x="5671584" y="876300"/>
            <a:ext cx="1495314" cy="1759848"/>
          </a:xfrm>
          <a:prstGeom prst="rect">
            <a:avLst/>
          </a:prstGeom>
          <a:noFill/>
          <a:ln>
            <a:noFill/>
          </a:ln>
        </p:spPr>
      </p:pic>
      <p:sp>
        <p:nvSpPr>
          <p:cNvPr id="104" name="Google Shape;104;p16"/>
          <p:cNvSpPr txBox="1"/>
          <p:nvPr/>
        </p:nvSpPr>
        <p:spPr>
          <a:xfrm>
            <a:off x="6716650" y="2548550"/>
            <a:ext cx="2482800" cy="354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900">
                <a:solidFill>
                  <a:schemeClr val="dk1"/>
                </a:solidFill>
              </a:rPr>
              <a:t>Rogier van der Weyden, </a:t>
            </a:r>
            <a:r>
              <a:rPr lang="en" sz="900" i="1">
                <a:solidFill>
                  <a:schemeClr val="dk1"/>
                </a:solidFill>
              </a:rPr>
              <a:t>The Annunciation</a:t>
            </a:r>
            <a:r>
              <a:rPr lang="en" sz="900">
                <a:solidFill>
                  <a:schemeClr val="dk1"/>
                </a:solidFill>
              </a:rPr>
              <a:t> </a:t>
            </a: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900" i="1">
              <a:solidFill>
                <a:schemeClr val="dk1"/>
              </a:solidFill>
            </a:endParaRPr>
          </a:p>
          <a:p>
            <a:pPr marL="0" lvl="0" indent="0" algn="l" rtl="0">
              <a:lnSpc>
                <a:spcPct val="100000"/>
              </a:lnSpc>
              <a:spcBef>
                <a:spcPts val="0"/>
              </a:spcBef>
              <a:spcAft>
                <a:spcPts val="0"/>
              </a:spcAft>
              <a:buNone/>
            </a:pPr>
            <a:endParaRPr sz="900"/>
          </a:p>
        </p:txBody>
      </p:sp>
      <p:pic>
        <p:nvPicPr>
          <p:cNvPr id="105" name="Google Shape;105;p16"/>
          <p:cNvPicPr preferRelativeResize="0"/>
          <p:nvPr/>
        </p:nvPicPr>
        <p:blipFill>
          <a:blip r:embed="rId10">
            <a:alphaModFix/>
          </a:blip>
          <a:stretch>
            <a:fillRect/>
          </a:stretch>
        </p:blipFill>
        <p:spPr>
          <a:xfrm>
            <a:off x="7985751" y="2196925"/>
            <a:ext cx="154400" cy="154400"/>
          </a:xfrm>
          <a:prstGeom prst="rect">
            <a:avLst/>
          </a:prstGeom>
          <a:noFill/>
          <a:ln>
            <a:noFill/>
          </a:ln>
        </p:spPr>
      </p:pic>
      <p:pic>
        <p:nvPicPr>
          <p:cNvPr id="106" name="Google Shape;106;p16"/>
          <p:cNvPicPr preferRelativeResize="0"/>
          <p:nvPr/>
        </p:nvPicPr>
        <p:blipFill rotWithShape="1">
          <a:blip r:embed="rId11">
            <a:alphaModFix/>
          </a:blip>
          <a:srcRect l="4510" t="16822" r="62322" b="77167"/>
          <a:stretch/>
        </p:blipFill>
        <p:spPr>
          <a:xfrm>
            <a:off x="4610400" y="171780"/>
            <a:ext cx="4382326" cy="613651"/>
          </a:xfrm>
          <a:prstGeom prst="rect">
            <a:avLst/>
          </a:prstGeom>
          <a:noFill/>
          <a:ln>
            <a:noFill/>
          </a:ln>
        </p:spPr>
      </p:pic>
      <p:pic>
        <p:nvPicPr>
          <p:cNvPr id="107" name="Google Shape;107;p16"/>
          <p:cNvPicPr preferRelativeResize="0"/>
          <p:nvPr/>
        </p:nvPicPr>
        <p:blipFill>
          <a:blip r:embed="rId12">
            <a:alphaModFix/>
          </a:blip>
          <a:stretch>
            <a:fillRect/>
          </a:stretch>
        </p:blipFill>
        <p:spPr>
          <a:xfrm>
            <a:off x="3559895" y="2803225"/>
            <a:ext cx="2210305" cy="2085975"/>
          </a:xfrm>
          <a:prstGeom prst="rect">
            <a:avLst/>
          </a:prstGeom>
          <a:noFill/>
          <a:ln w="9525" cap="flat" cmpd="sng">
            <a:solidFill>
              <a:srgbClr val="222222"/>
            </a:solidFill>
            <a:prstDash val="solid"/>
            <a:miter lim="8000"/>
            <a:headEnd type="none" w="sm" len="sm"/>
            <a:tailEnd type="none" w="sm" len="sm"/>
          </a:ln>
        </p:spPr>
      </p:pic>
      <p:pic>
        <p:nvPicPr>
          <p:cNvPr id="108" name="Google Shape;108;p16"/>
          <p:cNvPicPr preferRelativeResize="0"/>
          <p:nvPr/>
        </p:nvPicPr>
        <p:blipFill>
          <a:blip r:embed="rId10">
            <a:alphaModFix/>
          </a:blip>
          <a:stretch>
            <a:fillRect/>
          </a:stretch>
        </p:blipFill>
        <p:spPr>
          <a:xfrm>
            <a:off x="4017077" y="3838200"/>
            <a:ext cx="201800" cy="201800"/>
          </a:xfrm>
          <a:prstGeom prst="rect">
            <a:avLst/>
          </a:prstGeom>
          <a:noFill/>
          <a:ln>
            <a:noFill/>
          </a:ln>
        </p:spPr>
      </p:pic>
      <p:pic>
        <p:nvPicPr>
          <p:cNvPr id="109" name="Google Shape;109;p16"/>
          <p:cNvPicPr preferRelativeResize="0"/>
          <p:nvPr/>
        </p:nvPicPr>
        <p:blipFill>
          <a:blip r:embed="rId10">
            <a:alphaModFix/>
          </a:blip>
          <a:stretch>
            <a:fillRect/>
          </a:stretch>
        </p:blipFill>
        <p:spPr>
          <a:xfrm>
            <a:off x="3933549" y="3600050"/>
            <a:ext cx="285325" cy="285325"/>
          </a:xfrm>
          <a:prstGeom prst="rect">
            <a:avLst/>
          </a:prstGeom>
          <a:noFill/>
          <a:ln>
            <a:noFill/>
          </a:ln>
        </p:spPr>
      </p:pic>
      <p:pic>
        <p:nvPicPr>
          <p:cNvPr id="110" name="Google Shape;110;p16"/>
          <p:cNvPicPr preferRelativeResize="0"/>
          <p:nvPr/>
        </p:nvPicPr>
        <p:blipFill>
          <a:blip r:embed="rId13">
            <a:alphaModFix/>
          </a:blip>
          <a:stretch>
            <a:fillRect/>
          </a:stretch>
        </p:blipFill>
        <p:spPr>
          <a:xfrm rot="-1717792">
            <a:off x="3625436" y="1702625"/>
            <a:ext cx="1143000" cy="1143000"/>
          </a:xfrm>
          <a:prstGeom prst="rect">
            <a:avLst/>
          </a:prstGeom>
          <a:noFill/>
          <a:ln>
            <a:noFill/>
          </a:ln>
        </p:spPr>
      </p:pic>
      <p:sp>
        <p:nvSpPr>
          <p:cNvPr id="111" name="Google Shape;111;p16"/>
          <p:cNvSpPr txBox="1"/>
          <p:nvPr/>
        </p:nvSpPr>
        <p:spPr>
          <a:xfrm>
            <a:off x="3707425" y="762825"/>
            <a:ext cx="821100" cy="76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St. Luke may be a self- portrait of Rogier van der Weyden</a:t>
            </a:r>
            <a:endParaRPr sz="900"/>
          </a:p>
        </p:txBody>
      </p:sp>
      <p:sp>
        <p:nvSpPr>
          <p:cNvPr id="112" name="Google Shape;112;p16"/>
          <p:cNvSpPr txBox="1"/>
          <p:nvPr/>
        </p:nvSpPr>
        <p:spPr>
          <a:xfrm>
            <a:off x="3484200" y="4838375"/>
            <a:ext cx="3149400" cy="35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Saint Luke Drawing the Virgin</a:t>
            </a:r>
            <a:endParaRPr sz="9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7"/>
          <p:cNvPicPr preferRelativeResize="0"/>
          <p:nvPr/>
        </p:nvPicPr>
        <p:blipFill>
          <a:blip r:embed="rId3">
            <a:alphaModFix/>
          </a:blip>
          <a:stretch>
            <a:fillRect/>
          </a:stretch>
        </p:blipFill>
        <p:spPr>
          <a:xfrm>
            <a:off x="268075" y="238250"/>
            <a:ext cx="3167825" cy="4360050"/>
          </a:xfrm>
          <a:prstGeom prst="rect">
            <a:avLst/>
          </a:prstGeom>
          <a:noFill/>
          <a:ln>
            <a:noFill/>
          </a:ln>
        </p:spPr>
      </p:pic>
      <p:sp>
        <p:nvSpPr>
          <p:cNvPr id="118" name="Google Shape;118;p17"/>
          <p:cNvSpPr txBox="1"/>
          <p:nvPr/>
        </p:nvSpPr>
        <p:spPr>
          <a:xfrm>
            <a:off x="-303050" y="4710600"/>
            <a:ext cx="3121500" cy="39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 name="Google Shape;119;p17"/>
          <p:cNvSpPr txBox="1"/>
          <p:nvPr/>
        </p:nvSpPr>
        <p:spPr>
          <a:xfrm>
            <a:off x="3677350" y="1239850"/>
            <a:ext cx="5277000" cy="361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chemeClr val="dk1"/>
                </a:solidFill>
              </a:rPr>
              <a:t>Arnolfinis</a:t>
            </a:r>
            <a:r>
              <a:rPr lang="en" sz="1000">
                <a:solidFill>
                  <a:schemeClr val="dk1"/>
                </a:solidFill>
              </a:rPr>
              <a:t> are not aristocrats, they are prosperous middle class and the portrait was intended to indicate their wealth. Take note of the furs decorating the couple’s dresses, tapestry and a brass chandelier. </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They are taking their </a:t>
            </a:r>
            <a:r>
              <a:rPr lang="en" sz="1000" b="1">
                <a:solidFill>
                  <a:schemeClr val="dk1"/>
                </a:solidFill>
              </a:rPr>
              <a:t>marriage vows </a:t>
            </a:r>
            <a:r>
              <a:rPr lang="en" sz="1000">
                <a:solidFill>
                  <a:schemeClr val="dk1"/>
                </a:solidFill>
              </a:rPr>
              <a:t>in a public reception area, not a bedroom.</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a:t>
            </a:r>
            <a:r>
              <a:rPr lang="en" sz="1000" b="1">
                <a:solidFill>
                  <a:schemeClr val="dk1"/>
                </a:solidFill>
              </a:rPr>
              <a:t> finial </a:t>
            </a:r>
            <a:r>
              <a:rPr lang="en" sz="1000">
                <a:solidFill>
                  <a:schemeClr val="dk1"/>
                </a:solidFill>
              </a:rPr>
              <a:t>of the marriage bed is a tiny statue of Saint Margaret - patron saint of childbirth.</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 </a:t>
            </a:r>
            <a:r>
              <a:rPr lang="en" sz="1000" b="1">
                <a:solidFill>
                  <a:schemeClr val="dk1"/>
                </a:solidFill>
              </a:rPr>
              <a:t>woman</a:t>
            </a:r>
            <a:r>
              <a:rPr lang="en" sz="1000">
                <a:solidFill>
                  <a:schemeClr val="dk1"/>
                </a:solidFill>
              </a:rPr>
              <a:t> is not </a:t>
            </a:r>
            <a:r>
              <a:rPr lang="en" sz="1000" i="1">
                <a:solidFill>
                  <a:schemeClr val="dk1"/>
                </a:solidFill>
              </a:rPr>
              <a:t>yet</a:t>
            </a:r>
            <a:r>
              <a:rPr lang="en" sz="1000">
                <a:solidFill>
                  <a:schemeClr val="dk1"/>
                </a:solidFill>
              </a:rPr>
              <a:t> pregnant! The bump under the dress is just a mere fashion whimsy.</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From finial hangs a </a:t>
            </a:r>
            <a:r>
              <a:rPr lang="en" sz="1000" b="1">
                <a:solidFill>
                  <a:schemeClr val="dk1"/>
                </a:solidFill>
              </a:rPr>
              <a:t>whiskbroom</a:t>
            </a:r>
            <a:r>
              <a:rPr lang="en" sz="1000">
                <a:solidFill>
                  <a:schemeClr val="dk1"/>
                </a:solidFill>
              </a:rPr>
              <a:t> symbolic of domestic care.</a:t>
            </a:r>
            <a:endParaRPr sz="1000">
              <a:solidFill>
                <a:schemeClr val="dk1"/>
              </a:solidFill>
            </a:endParaRPr>
          </a:p>
          <a:p>
            <a:pPr marL="0" lvl="0" indent="0" algn="l" rtl="0">
              <a:lnSpc>
                <a:spcPct val="115000"/>
              </a:lnSpc>
              <a:spcBef>
                <a:spcPts val="0"/>
              </a:spcBef>
              <a:spcAft>
                <a:spcPts val="0"/>
              </a:spcAft>
              <a:buNone/>
            </a:pPr>
            <a:r>
              <a:rPr lang="en" sz="1000" b="1">
                <a:solidFill>
                  <a:schemeClr val="dk1"/>
                </a:solidFill>
              </a:rPr>
              <a:t>Woman stands</a:t>
            </a:r>
            <a:r>
              <a:rPr lang="en" sz="1000">
                <a:solidFill>
                  <a:schemeClr val="dk1"/>
                </a:solidFill>
              </a:rPr>
              <a:t> near the bed and in the room.</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 </a:t>
            </a:r>
            <a:r>
              <a:rPr lang="en" sz="1000" b="1">
                <a:solidFill>
                  <a:schemeClr val="dk1"/>
                </a:solidFill>
              </a:rPr>
              <a:t>man stands </a:t>
            </a:r>
            <a:r>
              <a:rPr lang="en" sz="1000">
                <a:solidFill>
                  <a:schemeClr val="dk1"/>
                </a:solidFill>
              </a:rPr>
              <a:t>near the open window, symbolic of the outside world.</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A </a:t>
            </a:r>
            <a:r>
              <a:rPr lang="en" sz="1000" b="1">
                <a:solidFill>
                  <a:schemeClr val="dk1"/>
                </a:solidFill>
              </a:rPr>
              <a:t>single candle</a:t>
            </a:r>
            <a:r>
              <a:rPr lang="en" sz="1000">
                <a:solidFill>
                  <a:schemeClr val="dk1"/>
                </a:solidFill>
              </a:rPr>
              <a:t> in the chandelier could stand for the unity of the couple and at the same time could be symbolic of the all-seeing eye of God.</a:t>
            </a:r>
            <a:endParaRPr sz="1000">
              <a:solidFill>
                <a:schemeClr val="dk1"/>
              </a:solidFill>
            </a:endParaRPr>
          </a:p>
          <a:p>
            <a:pPr marL="0" lvl="0" indent="0" algn="l" rtl="0">
              <a:lnSpc>
                <a:spcPct val="115000"/>
              </a:lnSpc>
              <a:spcBef>
                <a:spcPts val="0"/>
              </a:spcBef>
              <a:spcAft>
                <a:spcPts val="0"/>
              </a:spcAft>
              <a:buNone/>
            </a:pPr>
            <a:r>
              <a:rPr lang="en" sz="1000" b="1">
                <a:solidFill>
                  <a:schemeClr val="dk1"/>
                </a:solidFill>
              </a:rPr>
              <a:t>Oranges</a:t>
            </a:r>
            <a:r>
              <a:rPr lang="en" sz="1000">
                <a:solidFill>
                  <a:schemeClr val="dk1"/>
                </a:solidFill>
              </a:rPr>
              <a:t> could be signaling the couples’ affluence, as they were expensive at that time and region, but they are also universally recognized as symbols of fertility.</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The </a:t>
            </a:r>
            <a:r>
              <a:rPr lang="en" sz="1000" b="1">
                <a:solidFill>
                  <a:schemeClr val="dk1"/>
                </a:solidFill>
              </a:rPr>
              <a:t>wooden clogs</a:t>
            </a:r>
            <a:r>
              <a:rPr lang="en" sz="1000">
                <a:solidFill>
                  <a:schemeClr val="dk1"/>
                </a:solidFill>
              </a:rPr>
              <a:t>, may also be a reference to the quote in the Book of Exodus: "Put off the shoes from thy feet..." signalling the sacred nature of the event occurring.</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 </a:t>
            </a:r>
            <a:r>
              <a:rPr lang="en" sz="1000" b="1">
                <a:solidFill>
                  <a:schemeClr val="dk1"/>
                </a:solidFill>
              </a:rPr>
              <a:t>dog </a:t>
            </a:r>
            <a:r>
              <a:rPr lang="en" sz="1000">
                <a:solidFill>
                  <a:schemeClr val="dk1"/>
                </a:solidFill>
              </a:rPr>
              <a:t>symbolizes fidelity.</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 </a:t>
            </a:r>
            <a:r>
              <a:rPr lang="en" sz="1000" b="1">
                <a:solidFill>
                  <a:schemeClr val="dk1"/>
                </a:solidFill>
              </a:rPr>
              <a:t>ornate Latin signature </a:t>
            </a:r>
            <a:r>
              <a:rPr lang="en" sz="1000">
                <a:solidFill>
                  <a:schemeClr val="dk1"/>
                </a:solidFill>
              </a:rPr>
              <a:t>above the mirror translates as: ”Jan van Eyck was here 1434”. </a:t>
            </a: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The </a:t>
            </a:r>
            <a:r>
              <a:rPr lang="en" sz="1000" b="1">
                <a:solidFill>
                  <a:schemeClr val="dk1"/>
                </a:solidFill>
              </a:rPr>
              <a:t>wooden frame </a:t>
            </a:r>
            <a:r>
              <a:rPr lang="en" sz="1000">
                <a:solidFill>
                  <a:schemeClr val="dk1"/>
                </a:solidFill>
              </a:rPr>
              <a:t>holding the mirror is decorated with glass panels depicting scenes from the Passion of Christ and could represent a promise of salvation to the couple.</a:t>
            </a:r>
            <a:endParaRPr sz="1000">
              <a:solidFill>
                <a:schemeClr val="dk1"/>
              </a:solidFill>
            </a:endParaRPr>
          </a:p>
          <a:p>
            <a:pPr marL="0" lvl="0" indent="0" algn="l" rtl="0">
              <a:lnSpc>
                <a:spcPct val="115000"/>
              </a:lnSpc>
              <a:spcBef>
                <a:spcPts val="0"/>
              </a:spcBef>
              <a:spcAft>
                <a:spcPts val="0"/>
              </a:spcAft>
              <a:buNone/>
            </a:pPr>
            <a:r>
              <a:rPr lang="en" sz="1000" b="1">
                <a:solidFill>
                  <a:schemeClr val="dk1"/>
                </a:solidFill>
              </a:rPr>
              <a:t>Convex mirror</a:t>
            </a:r>
            <a:r>
              <a:rPr lang="en" sz="1000">
                <a:solidFill>
                  <a:schemeClr val="dk1"/>
                </a:solidFill>
              </a:rPr>
              <a:t> shows two people entering the room, one being the artist. </a:t>
            </a:r>
            <a:endParaRPr sz="1000">
              <a:solidFill>
                <a:schemeClr val="dk1"/>
              </a:solidFill>
            </a:endParaRPr>
          </a:p>
        </p:txBody>
      </p:sp>
      <p:sp>
        <p:nvSpPr>
          <p:cNvPr id="120" name="Google Shape;120;p17"/>
          <p:cNvSpPr txBox="1"/>
          <p:nvPr/>
        </p:nvSpPr>
        <p:spPr>
          <a:xfrm>
            <a:off x="-15000" y="4598300"/>
            <a:ext cx="3565800" cy="335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000" b="1">
                <a:latin typeface="Verdana"/>
                <a:ea typeface="Verdana"/>
                <a:cs typeface="Verdana"/>
                <a:sym typeface="Verdana"/>
              </a:rPr>
              <a:t>The Arnolfini Portrait by Jan van Eyck, 1434</a:t>
            </a:r>
            <a:endParaRPr sz="1000" b="1">
              <a:latin typeface="Verdana"/>
              <a:ea typeface="Verdana"/>
              <a:cs typeface="Verdana"/>
              <a:sym typeface="Verdana"/>
            </a:endParaRPr>
          </a:p>
          <a:p>
            <a:pPr marL="0" lvl="0" indent="0" algn="ctr" rtl="0">
              <a:lnSpc>
                <a:spcPct val="100000"/>
              </a:lnSpc>
              <a:spcBef>
                <a:spcPts val="0"/>
              </a:spcBef>
              <a:spcAft>
                <a:spcPts val="0"/>
              </a:spcAft>
              <a:buNone/>
            </a:pPr>
            <a:r>
              <a:rPr lang="en" sz="1000" i="1">
                <a:latin typeface="Verdana"/>
                <a:ea typeface="Verdana"/>
                <a:cs typeface="Verdana"/>
                <a:sym typeface="Verdana"/>
              </a:rPr>
              <a:t>Interpretation of Flemish Oil Painting: The Arnolfini Marriage</a:t>
            </a:r>
            <a:endParaRPr sz="1000"/>
          </a:p>
        </p:txBody>
      </p:sp>
      <p:sp>
        <p:nvSpPr>
          <p:cNvPr id="121" name="Google Shape;121;p17"/>
          <p:cNvSpPr txBox="1"/>
          <p:nvPr/>
        </p:nvSpPr>
        <p:spPr>
          <a:xfrm>
            <a:off x="3677350" y="987200"/>
            <a:ext cx="2981700" cy="74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Symbols in Art</a:t>
            </a:r>
            <a:endParaRPr b="1"/>
          </a:p>
        </p:txBody>
      </p:sp>
      <p:pic>
        <p:nvPicPr>
          <p:cNvPr id="122" name="Google Shape;122;p17"/>
          <p:cNvPicPr preferRelativeResize="0"/>
          <p:nvPr/>
        </p:nvPicPr>
        <p:blipFill rotWithShape="1">
          <a:blip r:embed="rId4">
            <a:alphaModFix/>
          </a:blip>
          <a:srcRect l="7566" t="27568" r="66086" b="66421"/>
          <a:stretch/>
        </p:blipFill>
        <p:spPr>
          <a:xfrm>
            <a:off x="5473125" y="238250"/>
            <a:ext cx="3481224" cy="613651"/>
          </a:xfrm>
          <a:prstGeom prst="rect">
            <a:avLst/>
          </a:prstGeom>
          <a:noFill/>
          <a:ln>
            <a:noFill/>
          </a:ln>
        </p:spPr>
      </p:pic>
      <p:pic>
        <p:nvPicPr>
          <p:cNvPr id="123" name="Google Shape;123;p17"/>
          <p:cNvPicPr preferRelativeResize="0"/>
          <p:nvPr/>
        </p:nvPicPr>
        <p:blipFill>
          <a:blip r:embed="rId5">
            <a:alphaModFix/>
          </a:blip>
          <a:stretch>
            <a:fillRect/>
          </a:stretch>
        </p:blipFill>
        <p:spPr>
          <a:xfrm>
            <a:off x="3550794" y="267244"/>
            <a:ext cx="1937300" cy="55566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18"/>
          <p:cNvPicPr preferRelativeResize="0"/>
          <p:nvPr/>
        </p:nvPicPr>
        <p:blipFill rotWithShape="1">
          <a:blip r:embed="rId3">
            <a:alphaModFix/>
          </a:blip>
          <a:srcRect l="7566" t="27568" r="66086" b="66421"/>
          <a:stretch/>
        </p:blipFill>
        <p:spPr>
          <a:xfrm>
            <a:off x="6780823" y="152400"/>
            <a:ext cx="2173450" cy="383125"/>
          </a:xfrm>
          <a:prstGeom prst="rect">
            <a:avLst/>
          </a:prstGeom>
          <a:noFill/>
          <a:ln>
            <a:noFill/>
          </a:ln>
        </p:spPr>
      </p:pic>
      <p:pic>
        <p:nvPicPr>
          <p:cNvPr id="129" name="Google Shape;129;p18"/>
          <p:cNvPicPr preferRelativeResize="0"/>
          <p:nvPr/>
        </p:nvPicPr>
        <p:blipFill>
          <a:blip r:embed="rId4">
            <a:alphaModFix/>
          </a:blip>
          <a:stretch>
            <a:fillRect/>
          </a:stretch>
        </p:blipFill>
        <p:spPr>
          <a:xfrm>
            <a:off x="7032987" y="535530"/>
            <a:ext cx="1669114" cy="478737"/>
          </a:xfrm>
          <a:prstGeom prst="rect">
            <a:avLst/>
          </a:prstGeom>
          <a:noFill/>
          <a:ln>
            <a:noFill/>
          </a:ln>
        </p:spPr>
      </p:pic>
      <p:pic>
        <p:nvPicPr>
          <p:cNvPr id="130" name="Google Shape;130;p18"/>
          <p:cNvPicPr preferRelativeResize="0"/>
          <p:nvPr/>
        </p:nvPicPr>
        <p:blipFill>
          <a:blip r:embed="rId5">
            <a:alphaModFix/>
          </a:blip>
          <a:stretch>
            <a:fillRect/>
          </a:stretch>
        </p:blipFill>
        <p:spPr>
          <a:xfrm>
            <a:off x="263738" y="152400"/>
            <a:ext cx="6445871" cy="4838701"/>
          </a:xfrm>
          <a:prstGeom prst="rect">
            <a:avLst/>
          </a:prstGeom>
          <a:noFill/>
          <a:ln>
            <a:noFill/>
          </a:ln>
        </p:spPr>
      </p:pic>
      <p:sp>
        <p:nvSpPr>
          <p:cNvPr id="131" name="Google Shape;131;p18"/>
          <p:cNvSpPr txBox="1"/>
          <p:nvPr/>
        </p:nvSpPr>
        <p:spPr>
          <a:xfrm>
            <a:off x="6989875" y="1240125"/>
            <a:ext cx="1964400" cy="367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04040"/>
                </a:solidFill>
                <a:highlight>
                  <a:srgbClr val="FFFFFF"/>
                </a:highlight>
              </a:rPr>
              <a:t>Convex mirrors allowed to portray a picture within a picture and helped the artist learn how to compress a large space onto a small panel (as usually seen in Flemish art). Incorporating a mirror in a composition also allowed the artist to see and portray angles he would not normally see, thus breaking the preconceived notion that painting was limited to representing a single viewpoint.</a:t>
            </a:r>
            <a:endParaRPr sz="1000">
              <a:solidFill>
                <a:srgbClr val="404040"/>
              </a:solidFill>
              <a:highlight>
                <a:srgbClr val="FFFFFF"/>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19"/>
          <p:cNvPicPr preferRelativeResize="0"/>
          <p:nvPr/>
        </p:nvPicPr>
        <p:blipFill>
          <a:blip r:embed="rId3">
            <a:alphaModFix/>
          </a:blip>
          <a:stretch>
            <a:fillRect/>
          </a:stretch>
        </p:blipFill>
        <p:spPr>
          <a:xfrm>
            <a:off x="0" y="959838"/>
            <a:ext cx="6096000" cy="3438525"/>
          </a:xfrm>
          <a:prstGeom prst="rect">
            <a:avLst/>
          </a:prstGeom>
          <a:noFill/>
          <a:ln>
            <a:noFill/>
          </a:ln>
        </p:spPr>
      </p:pic>
      <p:pic>
        <p:nvPicPr>
          <p:cNvPr id="137" name="Google Shape;137;p19"/>
          <p:cNvPicPr preferRelativeResize="0"/>
          <p:nvPr/>
        </p:nvPicPr>
        <p:blipFill>
          <a:blip r:embed="rId4">
            <a:alphaModFix/>
          </a:blip>
          <a:stretch>
            <a:fillRect/>
          </a:stretch>
        </p:blipFill>
        <p:spPr>
          <a:xfrm>
            <a:off x="5853542" y="959850"/>
            <a:ext cx="3290458" cy="3438525"/>
          </a:xfrm>
          <a:prstGeom prst="rect">
            <a:avLst/>
          </a:prstGeom>
          <a:noFill/>
          <a:ln>
            <a:noFill/>
          </a:ln>
        </p:spPr>
      </p:pic>
      <p:pic>
        <p:nvPicPr>
          <p:cNvPr id="138" name="Google Shape;138;p19"/>
          <p:cNvPicPr preferRelativeResize="0"/>
          <p:nvPr/>
        </p:nvPicPr>
        <p:blipFill rotWithShape="1">
          <a:blip r:embed="rId5">
            <a:alphaModFix/>
          </a:blip>
          <a:srcRect l="7566" t="27568" r="66086" b="66421"/>
          <a:stretch/>
        </p:blipFill>
        <p:spPr>
          <a:xfrm>
            <a:off x="5473125" y="238250"/>
            <a:ext cx="3481224" cy="613651"/>
          </a:xfrm>
          <a:prstGeom prst="rect">
            <a:avLst/>
          </a:prstGeom>
          <a:noFill/>
          <a:ln>
            <a:noFill/>
          </a:ln>
        </p:spPr>
      </p:pic>
      <p:pic>
        <p:nvPicPr>
          <p:cNvPr id="139" name="Google Shape;139;p19"/>
          <p:cNvPicPr preferRelativeResize="0"/>
          <p:nvPr/>
        </p:nvPicPr>
        <p:blipFill>
          <a:blip r:embed="rId6">
            <a:alphaModFix/>
          </a:blip>
          <a:stretch>
            <a:fillRect/>
          </a:stretch>
        </p:blipFill>
        <p:spPr>
          <a:xfrm>
            <a:off x="3550794" y="267244"/>
            <a:ext cx="1937300" cy="55566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0"/>
          <p:cNvPicPr preferRelativeResize="0"/>
          <p:nvPr/>
        </p:nvPicPr>
        <p:blipFill rotWithShape="1">
          <a:blip r:embed="rId3">
            <a:alphaModFix/>
          </a:blip>
          <a:srcRect l="70812" t="66432" b="17769"/>
          <a:stretch/>
        </p:blipFill>
        <p:spPr>
          <a:xfrm>
            <a:off x="2615457" y="0"/>
            <a:ext cx="2136969" cy="1149875"/>
          </a:xfrm>
          <a:prstGeom prst="rect">
            <a:avLst/>
          </a:prstGeom>
          <a:noFill/>
          <a:ln>
            <a:noFill/>
          </a:ln>
        </p:spPr>
      </p:pic>
      <p:sp>
        <p:nvSpPr>
          <p:cNvPr id="145" name="Google Shape;145;p20"/>
          <p:cNvSpPr txBox="1"/>
          <p:nvPr/>
        </p:nvSpPr>
        <p:spPr>
          <a:xfrm>
            <a:off x="1835100" y="1081500"/>
            <a:ext cx="5090100" cy="23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t>Johannes Gutenberg &amp; The Printing Press</a:t>
            </a:r>
            <a:endParaRPr sz="1800" b="1"/>
          </a:p>
        </p:txBody>
      </p:sp>
      <p:pic>
        <p:nvPicPr>
          <p:cNvPr id="146" name="Google Shape;146;p20"/>
          <p:cNvPicPr preferRelativeResize="0"/>
          <p:nvPr/>
        </p:nvPicPr>
        <p:blipFill>
          <a:blip r:embed="rId4">
            <a:alphaModFix/>
          </a:blip>
          <a:stretch>
            <a:fillRect/>
          </a:stretch>
        </p:blipFill>
        <p:spPr>
          <a:xfrm>
            <a:off x="243650" y="191400"/>
            <a:ext cx="1179725" cy="1337025"/>
          </a:xfrm>
          <a:prstGeom prst="rect">
            <a:avLst/>
          </a:prstGeom>
          <a:noFill/>
          <a:ln>
            <a:noFill/>
          </a:ln>
        </p:spPr>
      </p:pic>
      <p:pic>
        <p:nvPicPr>
          <p:cNvPr id="147" name="Google Shape;147;p20" descr="Thanks to Johannes Gutenberg, today’s high-speed commercial printing presses can produce up to 15,000 sheets an hour! His invention of metal movable type in 1450 has accurately been called “an invention that changed the world.” And the first major book he printed was the Bible! It’s estimated there were about 30,000 books in all of Europe before Gutenberg’s press. &#10;&#10;Less than fifty years later there were as many as twelve million books, and the book that was printed was often the Bible. As people became more interested in studying the Bible, Bibles were printed not only in Latin, but in German, French, and even ancient Greek. Many believe that without the Gutenberg press, the Protestant Reformation of the sixteenth century might not have been possible. Engage with the Bible.  Experience the book that shapes history!&#10;&#10;Sign up to receive The Book in your inbox daily at https://museumofthebible.org/thebook&#10;&#10;Copyright © 2017 Museum of the Bible. All rights reserved." title="The Gutenberg Press An Invention That Changed the World">
            <a:hlinkClick r:id="rId5"/>
          </p:cNvPr>
          <p:cNvPicPr preferRelativeResize="0"/>
          <p:nvPr/>
        </p:nvPicPr>
        <p:blipFill>
          <a:blip r:embed="rId6">
            <a:alphaModFix/>
          </a:blip>
          <a:stretch>
            <a:fillRect/>
          </a:stretch>
        </p:blipFill>
        <p:spPr>
          <a:xfrm>
            <a:off x="342076" y="1680300"/>
            <a:ext cx="3994700" cy="2996025"/>
          </a:xfrm>
          <a:prstGeom prst="rect">
            <a:avLst/>
          </a:prstGeom>
          <a:noFill/>
          <a:ln>
            <a:noFill/>
          </a:ln>
        </p:spPr>
      </p:pic>
      <p:pic>
        <p:nvPicPr>
          <p:cNvPr id="148" name="Google Shape;148;p20" descr="Beautiful working replica of the Gutenberg printing press found at the Crandall Printing Museum in Provo, Utah. The museum includes the most complete working printing museum in the world.&#10;&#10;For more information visit: http://www.crandallprintingmuseum.org/&#10;&#10;No portion of this video, in full or part, may be copied, re-uploaded, or edited in any way without permission." title="Gutenberg Printing Press">
            <a:hlinkClick r:id="rId7"/>
          </p:cNvPr>
          <p:cNvPicPr preferRelativeResize="0"/>
          <p:nvPr/>
        </p:nvPicPr>
        <p:blipFill>
          <a:blip r:embed="rId8">
            <a:alphaModFix/>
          </a:blip>
          <a:stretch>
            <a:fillRect/>
          </a:stretch>
        </p:blipFill>
        <p:spPr>
          <a:xfrm>
            <a:off x="4609275" y="1680300"/>
            <a:ext cx="3994700" cy="2996015"/>
          </a:xfrm>
          <a:prstGeom prst="rect">
            <a:avLst/>
          </a:prstGeom>
          <a:noFill/>
          <a:ln>
            <a:noFill/>
          </a:ln>
        </p:spPr>
      </p:pic>
      <p:pic>
        <p:nvPicPr>
          <p:cNvPr id="149" name="Google Shape;149;p20"/>
          <p:cNvPicPr preferRelativeResize="0"/>
          <p:nvPr/>
        </p:nvPicPr>
        <p:blipFill rotWithShape="1">
          <a:blip r:embed="rId9">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1"/>
          <p:cNvPicPr preferRelativeResize="0"/>
          <p:nvPr/>
        </p:nvPicPr>
        <p:blipFill rotWithShape="1">
          <a:blip r:embed="rId3">
            <a:alphaModFix/>
          </a:blip>
          <a:srcRect l="4444" t="28414" r="79967" b="62909"/>
          <a:stretch/>
        </p:blipFill>
        <p:spPr>
          <a:xfrm>
            <a:off x="3143350" y="87324"/>
            <a:ext cx="1444348" cy="621225"/>
          </a:xfrm>
          <a:prstGeom prst="rect">
            <a:avLst/>
          </a:prstGeom>
          <a:noFill/>
          <a:ln>
            <a:noFill/>
          </a:ln>
        </p:spPr>
      </p:pic>
      <p:sp>
        <p:nvSpPr>
          <p:cNvPr id="155" name="Google Shape;155;p21"/>
          <p:cNvSpPr txBox="1"/>
          <p:nvPr/>
        </p:nvSpPr>
        <p:spPr>
          <a:xfrm>
            <a:off x="4572000" y="908538"/>
            <a:ext cx="4182300" cy="181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Diptych (dip-tick)</a:t>
            </a:r>
            <a:endParaRPr/>
          </a:p>
          <a:p>
            <a:pPr marL="0" lvl="0" indent="0" algn="l" rtl="0">
              <a:spcBef>
                <a:spcPts val="0"/>
              </a:spcBef>
              <a:spcAft>
                <a:spcPts val="0"/>
              </a:spcAft>
              <a:buNone/>
            </a:pPr>
            <a:endParaRPr/>
          </a:p>
          <a:p>
            <a:pPr marL="0" lvl="0" indent="0" algn="l" rtl="0">
              <a:spcBef>
                <a:spcPts val="0"/>
              </a:spcBef>
              <a:spcAft>
                <a:spcPts val="0"/>
              </a:spcAft>
              <a:buNone/>
            </a:pPr>
            <a:r>
              <a:rPr lang="en" sz="1100">
                <a:solidFill>
                  <a:srgbClr val="222222"/>
                </a:solidFill>
                <a:highlight>
                  <a:srgbClr val="FFFFFF"/>
                </a:highlight>
                <a:latin typeface="Roboto"/>
                <a:ea typeface="Roboto"/>
                <a:cs typeface="Roboto"/>
                <a:sym typeface="Roboto"/>
              </a:rPr>
              <a:t>a painting, especially an altarpiece, on two hinged wooden panels which may be closed like a book.</a:t>
            </a:r>
            <a:endParaRPr sz="1100">
              <a:solidFill>
                <a:srgbClr val="222222"/>
              </a:solidFill>
              <a:highlight>
                <a:srgbClr val="FFFFFF"/>
              </a:highlight>
              <a:latin typeface="Roboto"/>
              <a:ea typeface="Roboto"/>
              <a:cs typeface="Roboto"/>
              <a:sym typeface="Roboto"/>
            </a:endParaRPr>
          </a:p>
          <a:p>
            <a:pPr marL="0" lvl="0" indent="0" algn="l" rtl="0">
              <a:spcBef>
                <a:spcPts val="0"/>
              </a:spcBef>
              <a:spcAft>
                <a:spcPts val="0"/>
              </a:spcAft>
              <a:buNone/>
            </a:pPr>
            <a:endParaRPr sz="1100">
              <a:solidFill>
                <a:srgbClr val="222222"/>
              </a:solidFill>
              <a:highlight>
                <a:srgbClr val="FFFFFF"/>
              </a:highlight>
              <a:latin typeface="Roboto"/>
              <a:ea typeface="Roboto"/>
              <a:cs typeface="Roboto"/>
              <a:sym typeface="Roboto"/>
            </a:endParaRPr>
          </a:p>
          <a:p>
            <a:pPr marL="0" lvl="0" indent="0" algn="l" rtl="0">
              <a:spcBef>
                <a:spcPts val="0"/>
              </a:spcBef>
              <a:spcAft>
                <a:spcPts val="0"/>
              </a:spcAft>
              <a:buNone/>
            </a:pPr>
            <a:r>
              <a:rPr lang="en" sz="1100" b="1">
                <a:solidFill>
                  <a:srgbClr val="222222"/>
                </a:solidFill>
                <a:highlight>
                  <a:srgbClr val="FFFFFF"/>
                </a:highlight>
                <a:latin typeface="Roboto"/>
                <a:ea typeface="Roboto"/>
                <a:cs typeface="Roboto"/>
                <a:sym typeface="Roboto"/>
              </a:rPr>
              <a:t>Using the same layout as Jean Fouquet did on his diptych, </a:t>
            </a:r>
            <a:r>
              <a:rPr lang="en" sz="1100" b="1" i="1">
                <a:solidFill>
                  <a:srgbClr val="222222"/>
                </a:solidFill>
                <a:highlight>
                  <a:srgbClr val="FFFFFF"/>
                </a:highlight>
                <a:latin typeface="Roboto"/>
                <a:ea typeface="Roboto"/>
                <a:cs typeface="Roboto"/>
                <a:sym typeface="Roboto"/>
              </a:rPr>
              <a:t>Melun Diptych</a:t>
            </a:r>
            <a:r>
              <a:rPr lang="en" sz="1100" b="1">
                <a:solidFill>
                  <a:srgbClr val="222222"/>
                </a:solidFill>
                <a:highlight>
                  <a:srgbClr val="FFFFFF"/>
                </a:highlight>
                <a:latin typeface="Roboto"/>
                <a:ea typeface="Roboto"/>
                <a:cs typeface="Roboto"/>
                <a:sym typeface="Roboto"/>
              </a:rPr>
              <a:t>, (the semi-circle with vanishing point on the right) sketch your own adding your own subjects.</a:t>
            </a:r>
            <a:endParaRPr sz="1100" b="1">
              <a:solidFill>
                <a:srgbClr val="222222"/>
              </a:solidFill>
              <a:highlight>
                <a:srgbClr val="FFFFFF"/>
              </a:highlight>
              <a:latin typeface="Roboto"/>
              <a:ea typeface="Roboto"/>
              <a:cs typeface="Roboto"/>
              <a:sym typeface="Roboto"/>
            </a:endParaRPr>
          </a:p>
        </p:txBody>
      </p:sp>
      <p:pic>
        <p:nvPicPr>
          <p:cNvPr id="156" name="Google Shape;156;p21"/>
          <p:cNvPicPr preferRelativeResize="0"/>
          <p:nvPr/>
        </p:nvPicPr>
        <p:blipFill>
          <a:blip r:embed="rId4">
            <a:alphaModFix/>
          </a:blip>
          <a:stretch>
            <a:fillRect/>
          </a:stretch>
        </p:blipFill>
        <p:spPr>
          <a:xfrm>
            <a:off x="0" y="2621750"/>
            <a:ext cx="4571998" cy="2496306"/>
          </a:xfrm>
          <a:prstGeom prst="rect">
            <a:avLst/>
          </a:prstGeom>
          <a:noFill/>
          <a:ln>
            <a:noFill/>
          </a:ln>
        </p:spPr>
      </p:pic>
      <p:pic>
        <p:nvPicPr>
          <p:cNvPr id="157" name="Google Shape;157;p21"/>
          <p:cNvPicPr preferRelativeResize="0"/>
          <p:nvPr/>
        </p:nvPicPr>
        <p:blipFill>
          <a:blip r:embed="rId5">
            <a:alphaModFix/>
          </a:blip>
          <a:stretch>
            <a:fillRect/>
          </a:stretch>
        </p:blipFill>
        <p:spPr>
          <a:xfrm>
            <a:off x="3371043" y="3483962"/>
            <a:ext cx="509186" cy="509185"/>
          </a:xfrm>
          <a:prstGeom prst="rect">
            <a:avLst/>
          </a:prstGeom>
          <a:noFill/>
          <a:ln>
            <a:noFill/>
          </a:ln>
        </p:spPr>
      </p:pic>
      <p:pic>
        <p:nvPicPr>
          <p:cNvPr id="158" name="Google Shape;158;p21"/>
          <p:cNvPicPr preferRelativeResize="0"/>
          <p:nvPr/>
        </p:nvPicPr>
        <p:blipFill>
          <a:blip r:embed="rId5">
            <a:alphaModFix/>
          </a:blip>
          <a:stretch>
            <a:fillRect/>
          </a:stretch>
        </p:blipFill>
        <p:spPr>
          <a:xfrm>
            <a:off x="3735503" y="4273218"/>
            <a:ext cx="318950" cy="318950"/>
          </a:xfrm>
          <a:prstGeom prst="rect">
            <a:avLst/>
          </a:prstGeom>
          <a:noFill/>
          <a:ln>
            <a:noFill/>
          </a:ln>
        </p:spPr>
      </p:pic>
      <p:pic>
        <p:nvPicPr>
          <p:cNvPr id="159" name="Google Shape;159;p21"/>
          <p:cNvPicPr preferRelativeResize="0"/>
          <p:nvPr/>
        </p:nvPicPr>
        <p:blipFill rotWithShape="1">
          <a:blip r:embed="rId6">
            <a:alphaModFix/>
          </a:blip>
          <a:srcRect l="2626" t="6147" r="3247" b="6774"/>
          <a:stretch/>
        </p:blipFill>
        <p:spPr>
          <a:xfrm>
            <a:off x="189688" y="626675"/>
            <a:ext cx="4239226" cy="2129400"/>
          </a:xfrm>
          <a:prstGeom prst="rect">
            <a:avLst/>
          </a:prstGeom>
          <a:noFill/>
          <a:ln>
            <a:noFill/>
          </a:ln>
        </p:spPr>
      </p:pic>
      <p:pic>
        <p:nvPicPr>
          <p:cNvPr id="160" name="Google Shape;160;p21"/>
          <p:cNvPicPr preferRelativeResize="0"/>
          <p:nvPr/>
        </p:nvPicPr>
        <p:blipFill>
          <a:blip r:embed="rId5">
            <a:alphaModFix/>
          </a:blip>
          <a:stretch>
            <a:fillRect/>
          </a:stretch>
        </p:blipFill>
        <p:spPr>
          <a:xfrm>
            <a:off x="3353326" y="1325050"/>
            <a:ext cx="514375" cy="514375"/>
          </a:xfrm>
          <a:prstGeom prst="rect">
            <a:avLst/>
          </a:prstGeom>
          <a:noFill/>
          <a:ln>
            <a:noFill/>
          </a:ln>
        </p:spPr>
      </p:pic>
      <p:pic>
        <p:nvPicPr>
          <p:cNvPr id="161" name="Google Shape;161;p21"/>
          <p:cNvPicPr preferRelativeResize="0"/>
          <p:nvPr/>
        </p:nvPicPr>
        <p:blipFill>
          <a:blip r:embed="rId5">
            <a:alphaModFix/>
          </a:blip>
          <a:stretch>
            <a:fillRect/>
          </a:stretch>
        </p:blipFill>
        <p:spPr>
          <a:xfrm>
            <a:off x="3721500" y="2100963"/>
            <a:ext cx="322200" cy="322200"/>
          </a:xfrm>
          <a:prstGeom prst="rect">
            <a:avLst/>
          </a:prstGeom>
          <a:noFill/>
          <a:ln>
            <a:noFill/>
          </a:ln>
        </p:spPr>
      </p:pic>
      <p:sp>
        <p:nvSpPr>
          <p:cNvPr id="162" name="Google Shape;162;p21"/>
          <p:cNvSpPr txBox="1"/>
          <p:nvPr/>
        </p:nvSpPr>
        <p:spPr>
          <a:xfrm>
            <a:off x="4572000" y="2571750"/>
            <a:ext cx="4365000" cy="241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solidFill>
                  <a:srgbClr val="222222"/>
                </a:solidFill>
                <a:highlight>
                  <a:srgbClr val="FFFFFF"/>
                </a:highlight>
              </a:rPr>
              <a:t>The Melun Diptych</a:t>
            </a:r>
            <a:r>
              <a:rPr lang="en" sz="900">
                <a:solidFill>
                  <a:srgbClr val="222222"/>
                </a:solidFill>
                <a:highlight>
                  <a:srgbClr val="FFFFFF"/>
                </a:highlight>
              </a:rPr>
              <a:t> is a two-panel oil painting by the French court painter Jean Fouquet created around 1452.  Notice the focal point and composition of the two panels. The translucent skin referred to the purity of Mary and Jesus, the infant.</a:t>
            </a:r>
            <a:endParaRPr sz="900">
              <a:solidFill>
                <a:srgbClr val="222222"/>
              </a:solidFill>
              <a:highlight>
                <a:srgbClr val="FFFFFF"/>
              </a:highlight>
            </a:endParaRPr>
          </a:p>
          <a:p>
            <a:pPr marL="0" lvl="0" indent="0" algn="l" rtl="0">
              <a:spcBef>
                <a:spcPts val="0"/>
              </a:spcBef>
              <a:spcAft>
                <a:spcPts val="0"/>
              </a:spcAft>
              <a:buNone/>
            </a:pPr>
            <a:endParaRPr sz="900">
              <a:solidFill>
                <a:srgbClr val="222222"/>
              </a:solidFill>
              <a:highlight>
                <a:srgbClr val="FFFFFF"/>
              </a:highlight>
            </a:endParaRPr>
          </a:p>
          <a:p>
            <a:pPr marL="0" lvl="0" indent="0" algn="l" rtl="0">
              <a:spcBef>
                <a:spcPts val="0"/>
              </a:spcBef>
              <a:spcAft>
                <a:spcPts val="0"/>
              </a:spcAft>
              <a:buNone/>
            </a:pPr>
            <a:r>
              <a:rPr lang="en" sz="900">
                <a:solidFill>
                  <a:srgbClr val="00131E"/>
                </a:solidFill>
              </a:rPr>
              <a:t>Chevalier was treasurer to king Charles VII of France. Fouquet worked at the court of the king. The diptych was made to be displayed on Chevalier's grave. Saint Stephen is holding a rock resting on a Bible signifying his stoning by death.</a:t>
            </a:r>
            <a:endParaRPr sz="900">
              <a:solidFill>
                <a:srgbClr val="00131E"/>
              </a:solidFill>
            </a:endParaRPr>
          </a:p>
          <a:p>
            <a:pPr marL="0" lvl="0" indent="0" algn="l" rtl="0">
              <a:spcBef>
                <a:spcPts val="0"/>
              </a:spcBef>
              <a:spcAft>
                <a:spcPts val="0"/>
              </a:spcAft>
              <a:buClr>
                <a:schemeClr val="dk1"/>
              </a:buClr>
              <a:buSzPts val="1100"/>
              <a:buFont typeface="Arial"/>
              <a:buNone/>
            </a:pPr>
            <a:endParaRPr sz="900">
              <a:solidFill>
                <a:srgbClr val="00131E"/>
              </a:solidFill>
            </a:endParaRPr>
          </a:p>
          <a:p>
            <a:pPr marL="0" lvl="0" indent="0" algn="l" rtl="0">
              <a:spcBef>
                <a:spcPts val="0"/>
              </a:spcBef>
              <a:spcAft>
                <a:spcPts val="0"/>
              </a:spcAft>
              <a:buClr>
                <a:schemeClr val="dk1"/>
              </a:buClr>
              <a:buSzPts val="1100"/>
              <a:buFont typeface="Arial"/>
              <a:buNone/>
            </a:pPr>
            <a:r>
              <a:rPr lang="en" sz="900">
                <a:solidFill>
                  <a:srgbClr val="00131E"/>
                </a:solidFill>
              </a:rPr>
              <a:t>It appears that the atmosphere at the court must have entered Fouquet's painting. Mary is dressed in a fashionable wardrobe and looks very aristocratic. The red and blue cherubs block the view on the background. Their presence does give the work something sacred.</a:t>
            </a:r>
            <a:endParaRPr sz="900">
              <a:solidFill>
                <a:srgbClr val="00131E"/>
              </a:solidFill>
            </a:endParaRPr>
          </a:p>
          <a:p>
            <a:pPr marL="0" lvl="0" indent="0" algn="l" rtl="0">
              <a:spcBef>
                <a:spcPts val="0"/>
              </a:spcBef>
              <a:spcAft>
                <a:spcPts val="0"/>
              </a:spcAft>
              <a:buNone/>
            </a:pPr>
            <a:endParaRPr sz="900">
              <a:solidFill>
                <a:srgbClr val="222222"/>
              </a:solidFill>
              <a:highlight>
                <a:srgbClr val="FFFFFF"/>
              </a:highlight>
            </a:endParaRPr>
          </a:p>
          <a:p>
            <a:pPr marL="0" lvl="0" indent="0" algn="l" rtl="0">
              <a:spcBef>
                <a:spcPts val="0"/>
              </a:spcBef>
              <a:spcAft>
                <a:spcPts val="0"/>
              </a:spcAft>
              <a:buNone/>
            </a:pPr>
            <a:r>
              <a:rPr lang="en" sz="900">
                <a:solidFill>
                  <a:schemeClr val="dk1"/>
                </a:solidFill>
                <a:highlight>
                  <a:srgbClr val="FFFFFF"/>
                </a:highlight>
              </a:rPr>
              <a:t>It was originally framed in opulent blue velvet, decorated with gilt medallions and strands of gold and silver thread, in which the donor's initials were woven in pearls, and placed above the tomb of Chevalier's wife in the church of Notre Dame in his native Melun.</a:t>
            </a:r>
            <a:endParaRPr sz="900">
              <a:solidFill>
                <a:srgbClr val="222222"/>
              </a:solidFill>
              <a:highlight>
                <a:srgbClr val="FFFFFF"/>
              </a:highlight>
            </a:endParaRPr>
          </a:p>
        </p:txBody>
      </p:sp>
      <p:pic>
        <p:nvPicPr>
          <p:cNvPr id="163" name="Google Shape;163;p21"/>
          <p:cNvPicPr preferRelativeResize="0"/>
          <p:nvPr/>
        </p:nvPicPr>
        <p:blipFill rotWithShape="1">
          <a:blip r:embed="rId7">
            <a:alphaModFix/>
          </a:blip>
          <a:srcRect l="4510" t="47313" r="62322" b="46115"/>
          <a:stretch/>
        </p:blipFill>
        <p:spPr>
          <a:xfrm>
            <a:off x="4610538" y="192875"/>
            <a:ext cx="4382326" cy="66067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3740</Words>
  <Application>Microsoft Macintosh PowerPoint</Application>
  <PresentationFormat>On-screen Show (16:9)</PresentationFormat>
  <Paragraphs>256</Paragraphs>
  <Slides>24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Bree Serif</vt:lpstr>
      <vt:lpstr>Economica</vt:lpstr>
      <vt:lpstr>Verdana</vt:lpstr>
      <vt:lpstr>Lora</vt:lpstr>
      <vt:lpstr>Arial</vt:lpstr>
      <vt:lpstr>Cambria</vt:lpstr>
      <vt:lpstr>Roboto</vt:lpstr>
      <vt:lpstr>Simple Light</vt:lpstr>
      <vt:lpstr>PowerPoint Presentation</vt:lpstr>
      <vt:lpstr>PowerPoint Presentation</vt:lpstr>
      <vt:lpstr>Renaissance 1390s - 1600s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2024-06-28T03:20:29Z</dcterms:modified>
</cp:coreProperties>
</file>