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0"/>
  </p:notesMasterIdLst>
  <p:sldIdLst>
    <p:sldId id="256" r:id="rId2"/>
    <p:sldId id="280" r:id="rId3"/>
    <p:sldId id="281" r:id="rId4"/>
    <p:sldId id="282" r:id="rId5"/>
    <p:sldId id="283" r:id="rId6"/>
    <p:sldId id="284" r:id="rId7"/>
    <p:sldId id="285" r:id="rId8"/>
    <p:sldId id="286" r:id="rId9"/>
    <p:sldId id="287"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 id="306" r:id="rId29"/>
  </p:sldIdLst>
  <p:sldSz cx="9144000" cy="5143500" type="screen16x9"/>
  <p:notesSz cx="6858000" cy="9144000"/>
  <p:embeddedFontLst>
    <p:embeddedFont>
      <p:font typeface="Alegreya" pitchFamily="2" charset="0"/>
      <p:regular r:id="rId31"/>
      <p:bold r:id="rId32"/>
      <p:italic r:id="rId33"/>
      <p:boldItalic r:id="rId34"/>
    </p:embeddedFont>
    <p:embeddedFont>
      <p:font typeface="Bree Serif" panose="02000503040000020004" pitchFamily="2" charset="77"/>
      <p:regular r:id="rId35"/>
    </p:embeddedFont>
    <p:embeddedFont>
      <p:font typeface="Economica" panose="02000506040000020004" pitchFamily="2" charset="77"/>
      <p:regular r:id="rId36"/>
      <p:bold r:id="rId37"/>
      <p:italic r:id="rId38"/>
      <p:boldItalic r:id="rId39"/>
    </p:embeddedFont>
    <p:embeddedFont>
      <p:font typeface="Georgia" panose="02040502050405020303" pitchFamily="18" charset="0"/>
      <p:regular r:id="rId40"/>
      <p:bold r:id="rId41"/>
      <p:italic r:id="rId42"/>
      <p:boldItalic r:id="rId43"/>
    </p:embeddedFont>
    <p:embeddedFont>
      <p:font typeface="Open Sans" panose="020B0606030504020204" pitchFamily="34" charset="0"/>
      <p:regular r:id="rId44"/>
      <p:bold r:id="rId45"/>
      <p:italic r:id="rId46"/>
      <p:boldItalic r:id="rId47"/>
    </p:embeddedFont>
    <p:embeddedFont>
      <p:font typeface="Roboto" panose="02000000000000000000" pitchFamily="2"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font" Target="fonts/font20.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font" Target="fonts/font2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font" Target="fonts/font11.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font" Target="fonts/font1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vam.ac.uk/content/articles/s/style-guide-manneris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nationalgallery.org.uk/artists/titian"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theartstory.org/artist/titian/"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italiantribune.com/restoration-reveals-sticky-secret/"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bruegel2018.at/en/six-seasons-for-a-dining-room/"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gerryco23.wordpress.com/2015/07/03/in-pursuit-of-bruegel-the-holy-grail-in-vienna/"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bruegel2018.at/en/six-seasons-for-a-dining-room/"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gerryco23.wordpress.com/2015/07/03/in-pursuit-of-bruegel-the-holy-grail-in-vienna/"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definition.org/proverbs-painting/"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definition.org/proverbs-painting/"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definition.org/proverbs-painting/"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definition.org/proverbs-painting/"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definition.org/proverbs-paintin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definition.org/proverbs-painting/"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theartstory.org/artist-durer-albrecht-life-and-legacy.ht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metmuseum.org/art/collection/search/356497" TargetMode="External"/><Relationship Id="rId7" Type="http://schemas.openxmlformats.org/officeDocument/2006/relationships/hyperlink" Target="https://www.britannica.com/biography/Albrecht-Durer-German-artist"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https://express.google.com/u/0/product/11034601689316504978_2889745727955936252_6696515?utm_source=google_shopping&amp;utm_medium=tu_image&amp;utm_content=eid-lsjeuxoeqt%2Ceid-wuakzuqbuq&amp;gtim=COSa3bT2pPf6xAEQyOCPstTlnKsCGLDk0w8iA1VTRCiQ6K3qBTDD3JgD&amp;utm_campaign=6696515&amp;gclid=Cj0KCQjwyerpBRD9ARIsAH-ITn-C7d81AbgozmHzFbrIyhvy3mYOVlitz_91eB5l_ep84JlgDDsOGSIaAtCBEALw_wcB" TargetMode="External"/><Relationship Id="rId5" Type="http://schemas.openxmlformats.org/officeDocument/2006/relationships/hyperlink" Target="https://www.khanacademy.org/humanities/renaissance-reformation/northern/durer/v/printmaking-woodcuts-and-engravings" TargetMode="External"/><Relationship Id="rId4" Type="http://schemas.openxmlformats.org/officeDocument/2006/relationships/hyperlink" Target="https://www.carredartistes.com/en/blog/the-history-of-the-durer-rhinoceros-n109"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khanacademy.org/humanities/renaissance-reformation/high-ren-florence-rome/bramante/a/bramante-etal-saint-peters-basilica"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learnodo-newtonic.com/donatello-famous-works"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theartstory.org/artist/donatello/" TargetMode="External"/><Relationship Id="rId5" Type="http://schemas.openxmlformats.org/officeDocument/2006/relationships/hyperlink" Target="https://www.theartstory.org/artist-donatello.htm" TargetMode="External"/><Relationship Id="rId4" Type="http://schemas.openxmlformats.org/officeDocument/2006/relationships/hyperlink" Target="https://www.metmuseum.org/toah/hd/dona/hd_dona.htm"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blog.artsome.co/decoding-symbols-in-renaissance-art/"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5ded24dbb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5ded24dbb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g5e07f88e9a_0_56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7" name="Google Shape;497;g5e07f88e9a_0_5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http://www.vam.ac.uk/content/articles/s/style-guide-mannerism/</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5e07f88e9a_0_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5e07f88e9a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accent5"/>
                </a:solidFill>
                <a:hlinkClick r:id="rId3">
                  <a:extLst>
                    <a:ext uri="{A12FA001-AC4F-418D-AE19-62706E023703}">
                      <ahyp:hlinkClr xmlns:ahyp="http://schemas.microsoft.com/office/drawing/2018/hyperlinkcolor" val="tx"/>
                    </a:ext>
                  </a:extLst>
                </a:hlinkClick>
              </a:rPr>
              <a:t>https://www.nationalgallery.org.uk/artists/titian</a:t>
            </a:r>
            <a:endParaRPr/>
          </a:p>
          <a:p>
            <a:pPr marL="0" lvl="0" indent="0" algn="l" rtl="0">
              <a:spcBef>
                <a:spcPts val="0"/>
              </a:spcBef>
              <a:spcAft>
                <a:spcPts val="0"/>
              </a:spcAft>
              <a:buClr>
                <a:schemeClr val="dk1"/>
              </a:buClr>
              <a:buSzPts val="1100"/>
              <a:buFont typeface="Arial"/>
              <a:buNone/>
            </a:pPr>
            <a:r>
              <a:rPr lang="en" u="sng">
                <a:solidFill>
                  <a:schemeClr val="hlink"/>
                </a:solidFill>
                <a:hlinkClick r:id="rId4"/>
              </a:rPr>
              <a:t>https://www.theartstory.org/artist/titian/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5e07f88e9a_0_5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5e07f88e9a_0_5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http://www.italiantribune.com/restoration-reveals-sticky-secret/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g5e45a8f0d2_0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0" name="Google Shape;540;g5e45a8f0d2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 Taken from Garner’s Art Through the Ages, Chapter 9, High Renaissance and Mannerism in Europe, p. 270.</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g5e07f88e9a_0_3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2" name="Google Shape;552;g5e07f88e9a_0_3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https://www.bruegel2018.at/en/six-seasons-for-a-dining-room/</a:t>
            </a:r>
            <a:endParaRPr/>
          </a:p>
          <a:p>
            <a:pPr marL="0" lvl="0" indent="0" algn="l" rtl="0">
              <a:spcBef>
                <a:spcPts val="0"/>
              </a:spcBef>
              <a:spcAft>
                <a:spcPts val="0"/>
              </a:spcAft>
              <a:buNone/>
            </a:pPr>
            <a:r>
              <a:rPr lang="en" u="sng">
                <a:solidFill>
                  <a:schemeClr val="hlink"/>
                </a:solidFill>
                <a:hlinkClick r:id="rId4"/>
              </a:rPr>
              <a:t>https://gerryco23.wordpress.com/2015/07/03/in-pursuit-of-bruegel-the-holy-grail-in-vienna/</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22e201aa6f2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9" name="Google Shape;569;g22e201aa6f2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https://www.bruegel2018.at/en/six-seasons-for-a-dining-room/</a:t>
            </a:r>
            <a:endParaRPr/>
          </a:p>
          <a:p>
            <a:pPr marL="0" lvl="0" indent="0" algn="l" rtl="0">
              <a:spcBef>
                <a:spcPts val="0"/>
              </a:spcBef>
              <a:spcAft>
                <a:spcPts val="0"/>
              </a:spcAft>
              <a:buNone/>
            </a:pPr>
            <a:r>
              <a:rPr lang="en" u="sng">
                <a:solidFill>
                  <a:schemeClr val="hlink"/>
                </a:solidFill>
                <a:hlinkClick r:id="rId4"/>
              </a:rPr>
              <a:t>https://gerryco23.wordpress.com/2015/07/03/in-pursuit-of-bruegel-the-holy-grail-in-vienna/</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2120b470291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4" name="Google Shape;594;g2120b470291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5ded24dbb2_0_1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1" name="Google Shape;601;g5ded24dbb2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http://definition.org/proverbs-painting/</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g5e07f88e9a_0_3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0" name="Google Shape;610;g5e07f88e9a_0_3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http://definition.org/proverbs-painting/</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g5e07f88e9a_0_3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9" name="Google Shape;619;g5e07f88e9a_0_3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http://definition.org/proverbs-painting/</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2120b470291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2120b470291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5e07f88e9a_0_9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8" name="Google Shape;628;g5e07f88e9a_0_9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5"/>
        <p:cNvGrpSpPr/>
        <p:nvPr/>
      </p:nvGrpSpPr>
      <p:grpSpPr>
        <a:xfrm>
          <a:off x="0" y="0"/>
          <a:ext cx="0" cy="0"/>
          <a:chOff x="0" y="0"/>
          <a:chExt cx="0" cy="0"/>
        </a:xfrm>
      </p:grpSpPr>
      <p:sp>
        <p:nvSpPr>
          <p:cNvPr id="636" name="Google Shape;636;g5e07f88e9a_0_9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7" name="Google Shape;637;g5e07f88e9a_0_9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5e07f88e9a_0_3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6" name="Google Shape;646;g5e07f88e9a_0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http://definition.org/proverbs-painting/</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g5e07f88e9a_0_3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5" name="Google Shape;655;g5e07f88e9a_0_3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http://definition.org/proverbs-painting/</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g5e07f88e9a_0_35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4" name="Google Shape;664;g5e07f88e9a_0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http://definition.org/proverbs-painting/</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g5e07f88e9a_0_4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3" name="Google Shape;673;g5e07f88e9a_0_4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https://www.theartstory.org/artist-durer-albrecht-life-and-legacy.htm</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9"/>
        <p:cNvGrpSpPr/>
        <p:nvPr/>
      </p:nvGrpSpPr>
      <p:grpSpPr>
        <a:xfrm>
          <a:off x="0" y="0"/>
          <a:ext cx="0" cy="0"/>
          <a:chOff x="0" y="0"/>
          <a:chExt cx="0" cy="0"/>
        </a:xfrm>
      </p:grpSpPr>
      <p:sp>
        <p:nvSpPr>
          <p:cNvPr id="690" name="Google Shape;690;g5ded24dbb2_0_1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1" name="Google Shape;691;g5ded24dbb2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https://www.metmuseum.org/art/collection/search/356497</a:t>
            </a:r>
            <a:endParaRPr/>
          </a:p>
          <a:p>
            <a:pPr marL="0" lvl="0" indent="0" algn="l" rtl="0">
              <a:spcBef>
                <a:spcPts val="0"/>
              </a:spcBef>
              <a:spcAft>
                <a:spcPts val="0"/>
              </a:spcAft>
              <a:buNone/>
            </a:pPr>
            <a:r>
              <a:rPr lang="en" u="sng">
                <a:solidFill>
                  <a:schemeClr val="hlink"/>
                </a:solidFill>
                <a:hlinkClick r:id="rId4"/>
              </a:rPr>
              <a:t>https://www.carredartistes.com/en/blog/the-history-of-the-durer-rhinoceros-n109</a:t>
            </a:r>
            <a:endParaRPr/>
          </a:p>
          <a:p>
            <a:pPr marL="0" lvl="0" indent="0" algn="l" rtl="0">
              <a:spcBef>
                <a:spcPts val="0"/>
              </a:spcBef>
              <a:spcAft>
                <a:spcPts val="0"/>
              </a:spcAft>
              <a:buNone/>
            </a:pPr>
            <a:r>
              <a:rPr lang="en" u="sng">
                <a:solidFill>
                  <a:schemeClr val="hlink"/>
                </a:solidFill>
                <a:hlinkClick r:id="rId5"/>
              </a:rPr>
              <a:t>https://www.khanacademy.org/humanities/renaissance-reformation/northern/durer/v/printmaking-woodcuts-and-engravings</a:t>
            </a:r>
            <a:endParaRPr/>
          </a:p>
          <a:p>
            <a:pPr marL="0" lvl="0" indent="0" algn="l" rtl="0">
              <a:spcBef>
                <a:spcPts val="0"/>
              </a:spcBef>
              <a:spcAft>
                <a:spcPts val="0"/>
              </a:spcAft>
              <a:buNone/>
            </a:pPr>
            <a:r>
              <a:rPr lang="en" u="sng">
                <a:solidFill>
                  <a:schemeClr val="hlink"/>
                </a:solidFill>
                <a:hlinkClick r:id="rId6"/>
              </a:rPr>
              <a:t>https://express.google.com/u/0/product/11034601689316504978_2889745727955936252_6696515?utm_source=google_shopping&amp;utm_medium=tu_image&amp;utm_content=eid-lsjeuxoeqt%2Ceid-wuakzuqbuq&amp;gtim=COSa3bT2pPf6xAEQyOCPstTlnKsCGLDk0w8iA1VTRCiQ6K3qBTDD3JgD&amp;utm_campaign=6696515&amp;gclid=Cj0KCQjwyerpBRD9ARIsAH-ITn-C7d81AbgozmHzFbrIyhvy3mYOVlitz_91eB5l_ep84JlgDDsOGSIaAtCBEALw_wcB</a:t>
            </a:r>
            <a:endParaRPr/>
          </a:p>
          <a:p>
            <a:pPr marL="0" lvl="0" indent="0" algn="l" rtl="0">
              <a:spcBef>
                <a:spcPts val="0"/>
              </a:spcBef>
              <a:spcAft>
                <a:spcPts val="0"/>
              </a:spcAft>
              <a:buNone/>
            </a:pPr>
            <a:r>
              <a:rPr lang="en" u="sng">
                <a:solidFill>
                  <a:schemeClr val="hlink"/>
                </a:solidFill>
                <a:hlinkClick r:id="rId7"/>
              </a:rPr>
              <a:t>https://www.britannica.com/biography/Albrecht-Durer-German-artist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g5e07f88e9a_0_6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8" name="Google Shape;708;g5e07f88e9a_0_6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https://www.khanacademy.org/humanities/renaissance-reformation/high-ren-florence-rome/bramante/a/bramante-etal-saint-peters-basilica</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g5e45a8f0d2_0_3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4" name="Google Shape;724;g5e45a8f0d2_0_3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5e07f88e9a_0_4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5e07f88e9a_0_4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https://learnodo-newtonic.com/donatello-famous-works</a:t>
            </a:r>
            <a:endParaRPr/>
          </a:p>
          <a:p>
            <a:pPr marL="0" lvl="0" indent="0" algn="l" rtl="0">
              <a:spcBef>
                <a:spcPts val="0"/>
              </a:spcBef>
              <a:spcAft>
                <a:spcPts val="0"/>
              </a:spcAft>
              <a:buNone/>
            </a:pPr>
            <a:r>
              <a:rPr lang="en" u="sng">
                <a:solidFill>
                  <a:schemeClr val="hlink"/>
                </a:solidFill>
                <a:hlinkClick r:id="rId4"/>
              </a:rPr>
              <a:t>https://www.metmuseum.org/toah/hd/dona/hd_dona.htm</a:t>
            </a:r>
            <a:endParaRPr/>
          </a:p>
          <a:p>
            <a:pPr marL="0" lvl="0" indent="0" algn="l" rtl="0">
              <a:spcBef>
                <a:spcPts val="0"/>
              </a:spcBef>
              <a:spcAft>
                <a:spcPts val="0"/>
              </a:spcAft>
              <a:buNone/>
            </a:pPr>
            <a:r>
              <a:rPr lang="en" u="sng">
                <a:solidFill>
                  <a:schemeClr val="hlink"/>
                </a:solidFill>
                <a:hlinkClick r:id="rId4"/>
              </a:rPr>
              <a:t>https://www.metmuseum.org/toah/hd/dona/hd_dona.htm</a:t>
            </a:r>
            <a:endParaRPr/>
          </a:p>
          <a:p>
            <a:pPr marL="0" lvl="0" indent="0" algn="l" rtl="0">
              <a:spcBef>
                <a:spcPts val="0"/>
              </a:spcBef>
              <a:spcAft>
                <a:spcPts val="0"/>
              </a:spcAft>
              <a:buNone/>
            </a:pPr>
            <a:r>
              <a:rPr lang="en" u="sng">
                <a:solidFill>
                  <a:schemeClr val="hlink"/>
                </a:solidFill>
                <a:hlinkClick r:id="rId5"/>
              </a:rPr>
              <a:t>https://www.theartstory.org/artist-donatello.htm</a:t>
            </a:r>
            <a:endParaRPr/>
          </a:p>
          <a:p>
            <a:pPr marL="0" lvl="0" indent="0" algn="l" rtl="0">
              <a:spcBef>
                <a:spcPts val="0"/>
              </a:spcBef>
              <a:spcAft>
                <a:spcPts val="0"/>
              </a:spcAft>
              <a:buNone/>
            </a:pPr>
            <a:r>
              <a:rPr lang="en" u="sng">
                <a:solidFill>
                  <a:schemeClr val="hlink"/>
                </a:solidFill>
                <a:hlinkClick r:id="rId6"/>
              </a:rPr>
              <a:t>https://www.theartstory.org/artist/donatello/</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5e07f88e9a_0_4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5e07f88e9a_0_4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5e07f88e9a_0_9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5e07f88e9a_0_9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5e07f88e9a_0_2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5e07f88e9a_0_2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g5e07f88e9a_0_59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1" name="Google Shape;461;g5e07f88e9a_0_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e07f88e9a_0_6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e07f88e9a_0_6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http://blog.artsome.co/decoding-symbols-in-renaissance-art/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g2120b470291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0" name="Google Shape;490;g2120b470291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28.jp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12.pn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8" Type="http://schemas.openxmlformats.org/officeDocument/2006/relationships/hyperlink" Target="https://www.theartstory.org/movement/high-renaissance/" TargetMode="External"/><Relationship Id="rId3" Type="http://schemas.openxmlformats.org/officeDocument/2006/relationships/image" Target="../media/image3.jp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33.png"/><Relationship Id="rId5" Type="http://schemas.openxmlformats.org/officeDocument/2006/relationships/image" Target="../media/image8.jpg"/><Relationship Id="rId10" Type="http://schemas.openxmlformats.org/officeDocument/2006/relationships/hyperlink" Target="https://www.theartstory.org/movement/baroque-art-and-architecture/" TargetMode="External"/><Relationship Id="rId4" Type="http://schemas.openxmlformats.org/officeDocument/2006/relationships/image" Target="../media/image32.png"/><Relationship Id="rId9" Type="http://schemas.openxmlformats.org/officeDocument/2006/relationships/hyperlink" Target="https://www.theartstory.org/movement/manneris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8.jp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8.jpg"/><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9.png"/><Relationship Id="rId7" Type="http://schemas.openxmlformats.org/officeDocument/2006/relationships/image" Target="../media/image43.jp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42.jpg"/><Relationship Id="rId5" Type="http://schemas.openxmlformats.org/officeDocument/2006/relationships/image" Target="../media/image41.jpg"/><Relationship Id="rId10" Type="http://schemas.openxmlformats.org/officeDocument/2006/relationships/image" Target="../media/image8.jpg"/><Relationship Id="rId4" Type="http://schemas.openxmlformats.org/officeDocument/2006/relationships/image" Target="../media/image40.jpg"/><Relationship Id="rId9" Type="http://schemas.openxmlformats.org/officeDocument/2006/relationships/image" Target="../media/image45.png"/></Relationships>
</file>

<file path=ppt/slides/_rels/slide15.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9.png"/><Relationship Id="rId7" Type="http://schemas.openxmlformats.org/officeDocument/2006/relationships/image" Target="../media/image43.jp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42.jpg"/><Relationship Id="rId5" Type="http://schemas.openxmlformats.org/officeDocument/2006/relationships/image" Target="../media/image41.jpg"/><Relationship Id="rId10" Type="http://schemas.openxmlformats.org/officeDocument/2006/relationships/image" Target="../media/image8.jpg"/><Relationship Id="rId4" Type="http://schemas.openxmlformats.org/officeDocument/2006/relationships/image" Target="../media/image40.jpg"/><Relationship Id="rId9"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46.png"/><Relationship Id="rId4" Type="http://schemas.openxmlformats.org/officeDocument/2006/relationships/image" Target="../media/image8.jpg"/></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36.jp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36.jpg"/><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36.jpg"/><Relationship Id="rId4" Type="http://schemas.openxmlformats.org/officeDocument/2006/relationships/image" Target="../media/image8.jpg"/></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11.xml"/><Relationship Id="rId5" Type="http://schemas.openxmlformats.org/officeDocument/2006/relationships/image" Target="../media/image36.jpg"/><Relationship Id="rId4" Type="http://schemas.openxmlformats.org/officeDocument/2006/relationships/image" Target="../media/image8.jpg"/></Relationships>
</file>

<file path=ppt/slides/_rels/slide2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2.xml"/><Relationship Id="rId1" Type="http://schemas.openxmlformats.org/officeDocument/2006/relationships/slideLayout" Target="../slideLayouts/slideLayout11.xml"/><Relationship Id="rId5" Type="http://schemas.openxmlformats.org/officeDocument/2006/relationships/image" Target="../media/image36.jpg"/><Relationship Id="rId4" Type="http://schemas.openxmlformats.org/officeDocument/2006/relationships/image" Target="../media/image8.jpg"/></Relationships>
</file>

<file path=ppt/slides/_rels/slide2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8.jpg"/><Relationship Id="rId4" Type="http://schemas.openxmlformats.org/officeDocument/2006/relationships/image" Target="../media/image52.jpg"/></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4.xml"/><Relationship Id="rId1" Type="http://schemas.openxmlformats.org/officeDocument/2006/relationships/slideLayout" Target="../slideLayouts/slideLayout11.xml"/><Relationship Id="rId5" Type="http://schemas.openxmlformats.org/officeDocument/2006/relationships/image" Target="../media/image53.jpg"/><Relationship Id="rId4" Type="http://schemas.openxmlformats.org/officeDocument/2006/relationships/image" Target="../media/image36.jpg"/></Relationships>
</file>

<file path=ppt/slides/_rels/slide25.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3.jpg"/><Relationship Id="rId7"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11.xml"/><Relationship Id="rId6" Type="http://schemas.openxmlformats.org/officeDocument/2006/relationships/image" Target="../media/image54.png"/><Relationship Id="rId11" Type="http://schemas.openxmlformats.org/officeDocument/2006/relationships/image" Target="../media/image8.jpg"/><Relationship Id="rId5" Type="http://schemas.openxmlformats.org/officeDocument/2006/relationships/hyperlink" Target="https://www.theartstory.org/artist-titian.htm" TargetMode="External"/><Relationship Id="rId10" Type="http://schemas.openxmlformats.org/officeDocument/2006/relationships/image" Target="../media/image58.png"/><Relationship Id="rId4" Type="http://schemas.openxmlformats.org/officeDocument/2006/relationships/hyperlink" Target="https://www.theartstory.org/artist-raphael.htm" TargetMode="External"/><Relationship Id="rId9" Type="http://schemas.openxmlformats.org/officeDocument/2006/relationships/image" Target="../media/image57.png"/></Relationships>
</file>

<file path=ppt/slides/_rels/slide26.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59.jpg"/><Relationship Id="rId7" Type="http://schemas.openxmlformats.org/officeDocument/2006/relationships/image" Target="../media/image63.pn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image" Target="../media/image8.jpg"/></Relationships>
</file>

<file path=ppt/slides/_rels/slide28.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3.jpg"/><Relationship Id="rId7" Type="http://schemas.openxmlformats.org/officeDocument/2006/relationships/image" Target="../media/image72.png"/><Relationship Id="rId2" Type="http://schemas.openxmlformats.org/officeDocument/2006/relationships/notesSlide" Target="../notesSlides/notesSlide28.xml"/><Relationship Id="rId1" Type="http://schemas.openxmlformats.org/officeDocument/2006/relationships/slideLayout" Target="../slideLayouts/slideLayout11.xml"/><Relationship Id="rId6" Type="http://schemas.openxmlformats.org/officeDocument/2006/relationships/image" Target="../media/image71.png"/><Relationship Id="rId11" Type="http://schemas.openxmlformats.org/officeDocument/2006/relationships/image" Target="../media/image75.png"/><Relationship Id="rId5" Type="http://schemas.openxmlformats.org/officeDocument/2006/relationships/image" Target="../media/image70.png"/><Relationship Id="rId10" Type="http://schemas.openxmlformats.org/officeDocument/2006/relationships/image" Target="../media/image74.png"/><Relationship Id="rId4" Type="http://schemas.openxmlformats.org/officeDocument/2006/relationships/image" Target="../media/image8.jpg"/><Relationship Id="rId9" Type="http://schemas.openxmlformats.org/officeDocument/2006/relationships/hyperlink" Target="https://en.wikipedia.org/wiki/Coat_of_arms"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hyperlink" Target="https://www.google.com/search?sa=X&amp;biw=1432&amp;bih=715&amp;q=Lorenzo+Ghiberti&amp;stick=H4sIAAAAAAAAAOPgE-LQz9U3yDI1S1HiBLEMTS3NirTkM8qt9JPzc3JSk0sy8_P0C1LzC3JSrVJTSpMTQQKLWAV88otS86ryFdwzMpNSi0oyAQVGjlxLAAAA&amp;ved=2ahUKEwiMm7iL8ezjAhXBFzQIHbFGAcYQmxMoATApegQIFRAc" TargetMode="External"/><Relationship Id="rId4" Type="http://schemas.openxmlformats.org/officeDocument/2006/relationships/image" Target="../media/image4.png"/><Relationship Id="rId9" Type="http://schemas.openxmlformats.org/officeDocument/2006/relationships/hyperlink" Target="https://www.theartstory.org/movement/early-renaissance/"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image" Target="../media/image9.png"/><Relationship Id="rId7"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2.png"/><Relationship Id="rId11" Type="http://schemas.openxmlformats.org/officeDocument/2006/relationships/image" Target="../media/image8.jpg"/><Relationship Id="rId5" Type="http://schemas.openxmlformats.org/officeDocument/2006/relationships/image" Target="../media/image11.png"/><Relationship Id="rId10" Type="http://schemas.openxmlformats.org/officeDocument/2006/relationships/image" Target="../media/image3.jpg"/><Relationship Id="rId4" Type="http://schemas.openxmlformats.org/officeDocument/2006/relationships/image" Target="../media/image10.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jpg"/><Relationship Id="rId7"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8.jp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55" name="Google Shape;55;p13"/>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6" name="Google Shape;56;p13"/>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5</a:t>
            </a:r>
            <a:endParaRPr sz="2400">
              <a:latin typeface="Economica"/>
              <a:ea typeface="Economica"/>
              <a:cs typeface="Economica"/>
              <a:sym typeface="Economica"/>
            </a:endParaRPr>
          </a:p>
        </p:txBody>
      </p:sp>
      <p:sp>
        <p:nvSpPr>
          <p:cNvPr id="57" name="Google Shape;57;p13"/>
          <p:cNvSpPr txBox="1"/>
          <p:nvPr/>
        </p:nvSpPr>
        <p:spPr>
          <a:xfrm>
            <a:off x="3635700" y="3192700"/>
            <a:ext cx="4165500" cy="884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Economica"/>
              <a:ea typeface="Economica"/>
              <a:cs typeface="Economica"/>
              <a:sym typeface="Economica"/>
            </a:endParaRPr>
          </a:p>
        </p:txBody>
      </p:sp>
      <p:pic>
        <p:nvPicPr>
          <p:cNvPr id="2" name="Picture 1">
            <a:extLst>
              <a:ext uri="{FF2B5EF4-FFF2-40B4-BE49-F238E27FC236}">
                <a16:creationId xmlns:a16="http://schemas.microsoft.com/office/drawing/2014/main" id="{79FC7624-1D1F-5A5A-5742-5EB119634811}"/>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pic>
        <p:nvPicPr>
          <p:cNvPr id="499" name="Google Shape;499;p45"/>
          <p:cNvPicPr preferRelativeResize="0"/>
          <p:nvPr/>
        </p:nvPicPr>
        <p:blipFill rotWithShape="1">
          <a:blip r:embed="rId3">
            <a:alphaModFix/>
          </a:blip>
          <a:srcRect l="2768" t="16704" r="76782" b="71365"/>
          <a:stretch/>
        </p:blipFill>
        <p:spPr>
          <a:xfrm>
            <a:off x="2380975" y="231587"/>
            <a:ext cx="3081775" cy="1389352"/>
          </a:xfrm>
          <a:prstGeom prst="rect">
            <a:avLst/>
          </a:prstGeom>
          <a:noFill/>
          <a:ln>
            <a:noFill/>
          </a:ln>
        </p:spPr>
      </p:pic>
      <p:sp>
        <p:nvSpPr>
          <p:cNvPr id="500" name="Google Shape;500;p45"/>
          <p:cNvSpPr txBox="1"/>
          <p:nvPr/>
        </p:nvSpPr>
        <p:spPr>
          <a:xfrm>
            <a:off x="2131350" y="1461575"/>
            <a:ext cx="4615200" cy="30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t>Mannerism - Begins in Italy in 1520</a:t>
            </a:r>
            <a:endParaRPr sz="1100" b="1"/>
          </a:p>
          <a:p>
            <a:pPr marL="0" lvl="0" indent="0" algn="l" rtl="0">
              <a:spcBef>
                <a:spcPts val="0"/>
              </a:spcBef>
              <a:spcAft>
                <a:spcPts val="0"/>
              </a:spcAft>
              <a:buNone/>
            </a:pPr>
            <a:r>
              <a:rPr lang="en" sz="1100" b="1">
                <a:solidFill>
                  <a:srgbClr val="222222"/>
                </a:solidFill>
                <a:highlight>
                  <a:srgbClr val="FFFFFF"/>
                </a:highlight>
                <a:latin typeface="Roboto"/>
                <a:ea typeface="Roboto"/>
                <a:cs typeface="Roboto"/>
                <a:sym typeface="Roboto"/>
              </a:rPr>
              <a:t>Characteristics: </a:t>
            </a:r>
            <a:endParaRPr sz="1100" b="1">
              <a:solidFill>
                <a:srgbClr val="222222"/>
              </a:solidFill>
              <a:highlight>
                <a:srgbClr val="FFFFFF"/>
              </a:highlight>
              <a:latin typeface="Roboto"/>
              <a:ea typeface="Roboto"/>
              <a:cs typeface="Roboto"/>
              <a:sym typeface="Roboto"/>
            </a:endParaRPr>
          </a:p>
          <a:p>
            <a:pPr marL="0" lvl="0" indent="0" algn="l" rtl="0">
              <a:spcBef>
                <a:spcPts val="0"/>
              </a:spcBef>
              <a:spcAft>
                <a:spcPts val="0"/>
              </a:spcAft>
              <a:buNone/>
            </a:pPr>
            <a:r>
              <a:rPr lang="en" sz="1100" b="1">
                <a:solidFill>
                  <a:srgbClr val="222222"/>
                </a:solidFill>
                <a:highlight>
                  <a:srgbClr val="FFFFFF"/>
                </a:highlight>
                <a:latin typeface="Roboto"/>
                <a:ea typeface="Roboto"/>
                <a:cs typeface="Roboto"/>
                <a:sym typeface="Roboto"/>
              </a:rPr>
              <a:t>Exaggerated Forms</a:t>
            </a:r>
            <a:r>
              <a:rPr lang="en" sz="1100">
                <a:solidFill>
                  <a:srgbClr val="222222"/>
                </a:solidFill>
                <a:highlight>
                  <a:srgbClr val="FFFFFF"/>
                </a:highlight>
                <a:latin typeface="Roboto"/>
                <a:ea typeface="Roboto"/>
                <a:cs typeface="Roboto"/>
                <a:sym typeface="Roboto"/>
              </a:rPr>
              <a:t> - </a:t>
            </a:r>
            <a:r>
              <a:rPr lang="en" sz="1100">
                <a:highlight>
                  <a:srgbClr val="FFFFFF"/>
                </a:highlight>
                <a:latin typeface="Roboto"/>
                <a:ea typeface="Roboto"/>
                <a:cs typeface="Roboto"/>
                <a:sym typeface="Roboto"/>
              </a:rPr>
              <a:t>Human figures usually appear slightly elongated or stretched, especially the necks and limbs to heighten the emotion in an artwork.</a:t>
            </a:r>
            <a:endParaRPr sz="1100">
              <a:highlight>
                <a:srgbClr val="FFFFFF"/>
              </a:highlight>
              <a:latin typeface="Roboto"/>
              <a:ea typeface="Roboto"/>
              <a:cs typeface="Roboto"/>
              <a:sym typeface="Roboto"/>
            </a:endParaRPr>
          </a:p>
          <a:p>
            <a:pPr marL="0" lvl="0" indent="0" algn="l" rtl="0">
              <a:spcBef>
                <a:spcPts val="0"/>
              </a:spcBef>
              <a:spcAft>
                <a:spcPts val="0"/>
              </a:spcAft>
              <a:buNone/>
            </a:pPr>
            <a:r>
              <a:rPr lang="en" sz="1100" b="1">
                <a:highlight>
                  <a:srgbClr val="FFFFFF"/>
                </a:highlight>
                <a:latin typeface="Roboto"/>
                <a:ea typeface="Roboto"/>
                <a:cs typeface="Roboto"/>
                <a:sym typeface="Roboto"/>
              </a:rPr>
              <a:t>Humor </a:t>
            </a:r>
            <a:r>
              <a:rPr lang="en" sz="1100">
                <a:highlight>
                  <a:srgbClr val="FFFFFF"/>
                </a:highlight>
                <a:latin typeface="Roboto"/>
                <a:ea typeface="Roboto"/>
                <a:cs typeface="Roboto"/>
                <a:sym typeface="Roboto"/>
              </a:rPr>
              <a:t>- </a:t>
            </a:r>
            <a:r>
              <a:rPr lang="en" sz="1100"/>
              <a:t>aimed to delight and surprise their patrons with inventive and playful motifs. Bizarre combinations of objects, characters, plants or animals were a common element. Sometimes a hidden joke was revealed when the object was used</a:t>
            </a:r>
            <a:endParaRPr sz="1100">
              <a:highlight>
                <a:srgbClr val="FFFFFF"/>
              </a:highlight>
              <a:latin typeface="Roboto"/>
              <a:ea typeface="Roboto"/>
              <a:cs typeface="Roboto"/>
              <a:sym typeface="Roboto"/>
            </a:endParaRPr>
          </a:p>
          <a:p>
            <a:pPr marL="0" lvl="0" indent="0" algn="l" rtl="0">
              <a:spcBef>
                <a:spcPts val="0"/>
              </a:spcBef>
              <a:spcAft>
                <a:spcPts val="0"/>
              </a:spcAft>
              <a:buNone/>
            </a:pPr>
            <a:r>
              <a:rPr lang="en" sz="1100" b="1">
                <a:highlight>
                  <a:srgbClr val="FFFFFF"/>
                </a:highlight>
                <a:latin typeface="Roboto"/>
                <a:ea typeface="Roboto"/>
                <a:cs typeface="Roboto"/>
                <a:sym typeface="Roboto"/>
              </a:rPr>
              <a:t>Lavish Decoration</a:t>
            </a:r>
            <a:r>
              <a:rPr lang="en" sz="1100">
                <a:highlight>
                  <a:srgbClr val="FFFFFF"/>
                </a:highlight>
                <a:latin typeface="Roboto"/>
                <a:ea typeface="Roboto"/>
                <a:cs typeface="Roboto"/>
                <a:sym typeface="Roboto"/>
              </a:rPr>
              <a:t> - </a:t>
            </a:r>
            <a:r>
              <a:rPr lang="en" sz="1100"/>
              <a:t>Both flat and three-dimensional surfaces were covered with patterns, motifs and sculptural ornament. Different types of pattern are often mixed together. </a:t>
            </a:r>
            <a:endParaRPr sz="1100">
              <a:highlight>
                <a:srgbClr val="FFFFFF"/>
              </a:highlight>
              <a:latin typeface="Roboto"/>
              <a:ea typeface="Roboto"/>
              <a:cs typeface="Roboto"/>
              <a:sym typeface="Roboto"/>
            </a:endParaRPr>
          </a:p>
          <a:p>
            <a:pPr marL="0" lvl="0" indent="0" algn="l" rtl="0">
              <a:spcBef>
                <a:spcPts val="0"/>
              </a:spcBef>
              <a:spcAft>
                <a:spcPts val="0"/>
              </a:spcAft>
              <a:buNone/>
            </a:pPr>
            <a:r>
              <a:rPr lang="en" sz="1100" b="1">
                <a:highlight>
                  <a:srgbClr val="FFFFFF"/>
                </a:highlight>
                <a:latin typeface="Roboto"/>
                <a:ea typeface="Roboto"/>
                <a:cs typeface="Roboto"/>
                <a:sym typeface="Roboto"/>
              </a:rPr>
              <a:t>The Natural World</a:t>
            </a:r>
            <a:r>
              <a:rPr lang="en" sz="1100">
                <a:highlight>
                  <a:srgbClr val="FFFFFF"/>
                </a:highlight>
                <a:latin typeface="Roboto"/>
                <a:ea typeface="Roboto"/>
                <a:cs typeface="Roboto"/>
                <a:sym typeface="Roboto"/>
              </a:rPr>
              <a:t> - </a:t>
            </a:r>
            <a:r>
              <a:rPr lang="en" sz="1100"/>
              <a:t>A taste for variety and imagination in design, combined with a love of the bizarre, led artists to change and adapt natural forms. Sometimes they used real specimens, but presented them in novel and outlandish ways, enhancing their rarity with elaborate settings.</a:t>
            </a:r>
            <a:endParaRPr sz="1100"/>
          </a:p>
        </p:txBody>
      </p:sp>
      <p:pic>
        <p:nvPicPr>
          <p:cNvPr id="501" name="Google Shape;501;p45"/>
          <p:cNvPicPr preferRelativeResize="0"/>
          <p:nvPr/>
        </p:nvPicPr>
        <p:blipFill>
          <a:blip r:embed="rId4">
            <a:alphaModFix/>
          </a:blip>
          <a:stretch>
            <a:fillRect/>
          </a:stretch>
        </p:blipFill>
        <p:spPr>
          <a:xfrm>
            <a:off x="6776525" y="1461575"/>
            <a:ext cx="2024925" cy="3258442"/>
          </a:xfrm>
          <a:prstGeom prst="rect">
            <a:avLst/>
          </a:prstGeom>
          <a:noFill/>
          <a:ln>
            <a:noFill/>
          </a:ln>
        </p:spPr>
      </p:pic>
      <p:sp>
        <p:nvSpPr>
          <p:cNvPr id="502" name="Google Shape;502;p45"/>
          <p:cNvSpPr txBox="1"/>
          <p:nvPr/>
        </p:nvSpPr>
        <p:spPr>
          <a:xfrm>
            <a:off x="6745438" y="4643825"/>
            <a:ext cx="2087100" cy="50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666666"/>
                </a:solidFill>
              </a:rPr>
              <a:t>Parmigianino, Madonna with the long neck </a:t>
            </a:r>
            <a:endParaRPr sz="1000">
              <a:solidFill>
                <a:srgbClr val="666666"/>
              </a:solidFill>
            </a:endParaRPr>
          </a:p>
        </p:txBody>
      </p:sp>
      <p:pic>
        <p:nvPicPr>
          <p:cNvPr id="503" name="Google Shape;503;p45"/>
          <p:cNvPicPr preferRelativeResize="0"/>
          <p:nvPr/>
        </p:nvPicPr>
        <p:blipFill>
          <a:blip r:embed="rId5">
            <a:alphaModFix/>
          </a:blip>
          <a:stretch>
            <a:fillRect/>
          </a:stretch>
        </p:blipFill>
        <p:spPr>
          <a:xfrm>
            <a:off x="265375" y="154500"/>
            <a:ext cx="1199475" cy="1199475"/>
          </a:xfrm>
          <a:prstGeom prst="rect">
            <a:avLst/>
          </a:prstGeom>
          <a:noFill/>
          <a:ln>
            <a:noFill/>
          </a:ln>
        </p:spPr>
      </p:pic>
      <p:pic>
        <p:nvPicPr>
          <p:cNvPr id="504" name="Google Shape;504;p45"/>
          <p:cNvPicPr preferRelativeResize="0"/>
          <p:nvPr/>
        </p:nvPicPr>
        <p:blipFill>
          <a:blip r:embed="rId6">
            <a:alphaModFix/>
          </a:blip>
          <a:stretch>
            <a:fillRect/>
          </a:stretch>
        </p:blipFill>
        <p:spPr>
          <a:xfrm>
            <a:off x="7329500" y="3044150"/>
            <a:ext cx="425100" cy="425100"/>
          </a:xfrm>
          <a:prstGeom prst="rect">
            <a:avLst/>
          </a:prstGeom>
          <a:noFill/>
          <a:ln>
            <a:noFill/>
          </a:ln>
        </p:spPr>
      </p:pic>
      <p:sp>
        <p:nvSpPr>
          <p:cNvPr id="505" name="Google Shape;505;p45"/>
          <p:cNvSpPr txBox="1"/>
          <p:nvPr/>
        </p:nvSpPr>
        <p:spPr>
          <a:xfrm>
            <a:off x="1300425" y="981075"/>
            <a:ext cx="1500600" cy="37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rPr>
              <a:t>Parmigianino, Self-Portrait</a:t>
            </a:r>
            <a:endParaRPr/>
          </a:p>
        </p:txBody>
      </p:sp>
      <p:sp>
        <p:nvSpPr>
          <p:cNvPr id="506" name="Google Shape;506;p45"/>
          <p:cNvSpPr txBox="1"/>
          <p:nvPr/>
        </p:nvSpPr>
        <p:spPr>
          <a:xfrm>
            <a:off x="2122375" y="4457150"/>
            <a:ext cx="4443600" cy="42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chemeClr val="dk1"/>
                </a:solidFill>
              </a:rPr>
              <a:t>Watch for </a:t>
            </a:r>
            <a:r>
              <a:rPr lang="en" sz="1100" b="1">
                <a:solidFill>
                  <a:schemeClr val="dk1"/>
                </a:solidFill>
              </a:rPr>
              <a:t>SNAKE-LIKE</a:t>
            </a:r>
            <a:r>
              <a:rPr lang="en" sz="1100">
                <a:solidFill>
                  <a:schemeClr val="dk1"/>
                </a:solidFill>
              </a:rPr>
              <a:t> forms of people</a:t>
            </a:r>
            <a:endParaRPr sz="1100">
              <a:solidFill>
                <a:schemeClr val="dk1"/>
              </a:solidFill>
            </a:endParaRPr>
          </a:p>
          <a:p>
            <a:pPr marL="0" lvl="0" indent="0" algn="l" rtl="0">
              <a:spcBef>
                <a:spcPts val="0"/>
              </a:spcBef>
              <a:spcAft>
                <a:spcPts val="0"/>
              </a:spcAft>
              <a:buClr>
                <a:schemeClr val="dk1"/>
              </a:buClr>
              <a:buSzPts val="1100"/>
              <a:buFont typeface="Arial"/>
              <a:buNone/>
            </a:pPr>
            <a:r>
              <a:rPr lang="en" sz="1100">
                <a:solidFill>
                  <a:schemeClr val="dk1"/>
                </a:solidFill>
              </a:rPr>
              <a:t>                                 (Look especially at the Madonna and the baby.) </a:t>
            </a:r>
            <a:endParaRPr sz="1100"/>
          </a:p>
        </p:txBody>
      </p:sp>
      <p:pic>
        <p:nvPicPr>
          <p:cNvPr id="507" name="Google Shape;507;p45"/>
          <p:cNvPicPr preferRelativeResize="0"/>
          <p:nvPr/>
        </p:nvPicPr>
        <p:blipFill>
          <a:blip r:embed="rId7">
            <a:alphaModFix/>
          </a:blip>
          <a:stretch>
            <a:fillRect/>
          </a:stretch>
        </p:blipFill>
        <p:spPr>
          <a:xfrm>
            <a:off x="265366" y="1461575"/>
            <a:ext cx="1704610" cy="3258451"/>
          </a:xfrm>
          <a:prstGeom prst="rect">
            <a:avLst/>
          </a:prstGeom>
          <a:noFill/>
          <a:ln>
            <a:noFill/>
          </a:ln>
        </p:spPr>
      </p:pic>
      <p:sp>
        <p:nvSpPr>
          <p:cNvPr id="508" name="Google Shape;508;p45"/>
          <p:cNvSpPr txBox="1"/>
          <p:nvPr/>
        </p:nvSpPr>
        <p:spPr>
          <a:xfrm>
            <a:off x="189200" y="4656825"/>
            <a:ext cx="1933200" cy="42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333333"/>
                </a:solidFill>
                <a:highlight>
                  <a:srgbClr val="FFFFFF"/>
                </a:highlight>
              </a:rPr>
              <a:t>El Greco, entitled </a:t>
            </a:r>
            <a:r>
              <a:rPr lang="en" sz="900" i="1">
                <a:solidFill>
                  <a:srgbClr val="333333"/>
                </a:solidFill>
                <a:highlight>
                  <a:srgbClr val="FFFFFF"/>
                </a:highlight>
              </a:rPr>
              <a:t>Madonna and Child with St. Martina &amp; St. Agnes</a:t>
            </a:r>
            <a:endParaRPr sz="900"/>
          </a:p>
        </p:txBody>
      </p:sp>
      <p:pic>
        <p:nvPicPr>
          <p:cNvPr id="509" name="Google Shape;509;p45"/>
          <p:cNvPicPr preferRelativeResize="0"/>
          <p:nvPr/>
        </p:nvPicPr>
        <p:blipFill rotWithShape="1">
          <a:blip r:embed="rId8">
            <a:alphaModFix/>
          </a:blip>
          <a:srcRect l="4510" t="6021" r="62322" b="87968"/>
          <a:stretch/>
        </p:blipFill>
        <p:spPr>
          <a:xfrm>
            <a:off x="4572000" y="231586"/>
            <a:ext cx="4382326" cy="6136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pic>
        <p:nvPicPr>
          <p:cNvPr id="514" name="Google Shape;514;p46"/>
          <p:cNvPicPr preferRelativeResize="0"/>
          <p:nvPr/>
        </p:nvPicPr>
        <p:blipFill rotWithShape="1">
          <a:blip r:embed="rId3">
            <a:alphaModFix/>
          </a:blip>
          <a:srcRect l="49870" t="3246" r="16604" b="84823"/>
          <a:stretch/>
        </p:blipFill>
        <p:spPr>
          <a:xfrm>
            <a:off x="2799513" y="171765"/>
            <a:ext cx="2810437" cy="772876"/>
          </a:xfrm>
          <a:prstGeom prst="rect">
            <a:avLst/>
          </a:prstGeom>
          <a:noFill/>
          <a:ln>
            <a:noFill/>
          </a:ln>
        </p:spPr>
      </p:pic>
      <p:pic>
        <p:nvPicPr>
          <p:cNvPr id="515" name="Google Shape;515;p46"/>
          <p:cNvPicPr preferRelativeResize="0"/>
          <p:nvPr/>
        </p:nvPicPr>
        <p:blipFill rotWithShape="1">
          <a:blip r:embed="rId4">
            <a:alphaModFix/>
          </a:blip>
          <a:srcRect l="35294" t="13137" r="34097" b="12848"/>
          <a:stretch/>
        </p:blipFill>
        <p:spPr>
          <a:xfrm>
            <a:off x="7194699" y="2222825"/>
            <a:ext cx="1580051" cy="2542800"/>
          </a:xfrm>
          <a:prstGeom prst="rect">
            <a:avLst/>
          </a:prstGeom>
          <a:noFill/>
          <a:ln>
            <a:noFill/>
          </a:ln>
        </p:spPr>
      </p:pic>
      <p:pic>
        <p:nvPicPr>
          <p:cNvPr id="516" name="Google Shape;516;p46"/>
          <p:cNvPicPr preferRelativeResize="0"/>
          <p:nvPr/>
        </p:nvPicPr>
        <p:blipFill rotWithShape="1">
          <a:blip r:embed="rId5">
            <a:alphaModFix/>
          </a:blip>
          <a:srcRect l="7661" t="16822" r="66944" b="77167"/>
          <a:stretch/>
        </p:blipFill>
        <p:spPr>
          <a:xfrm>
            <a:off x="5636225" y="171775"/>
            <a:ext cx="3355374" cy="613651"/>
          </a:xfrm>
          <a:prstGeom prst="rect">
            <a:avLst/>
          </a:prstGeom>
          <a:noFill/>
          <a:ln>
            <a:noFill/>
          </a:ln>
        </p:spPr>
      </p:pic>
      <p:pic>
        <p:nvPicPr>
          <p:cNvPr id="517" name="Google Shape;517;p46"/>
          <p:cNvPicPr preferRelativeResize="0"/>
          <p:nvPr/>
        </p:nvPicPr>
        <p:blipFill>
          <a:blip r:embed="rId6">
            <a:alphaModFix/>
          </a:blip>
          <a:stretch>
            <a:fillRect/>
          </a:stretch>
        </p:blipFill>
        <p:spPr>
          <a:xfrm>
            <a:off x="177088" y="152400"/>
            <a:ext cx="2629728" cy="4838700"/>
          </a:xfrm>
          <a:prstGeom prst="rect">
            <a:avLst/>
          </a:prstGeom>
          <a:noFill/>
          <a:ln>
            <a:noFill/>
          </a:ln>
        </p:spPr>
      </p:pic>
      <p:pic>
        <p:nvPicPr>
          <p:cNvPr id="518" name="Google Shape;518;p46"/>
          <p:cNvPicPr preferRelativeResize="0"/>
          <p:nvPr/>
        </p:nvPicPr>
        <p:blipFill>
          <a:blip r:embed="rId7">
            <a:alphaModFix/>
          </a:blip>
          <a:stretch>
            <a:fillRect/>
          </a:stretch>
        </p:blipFill>
        <p:spPr>
          <a:xfrm>
            <a:off x="722627" y="2453725"/>
            <a:ext cx="205500" cy="205500"/>
          </a:xfrm>
          <a:prstGeom prst="rect">
            <a:avLst/>
          </a:prstGeom>
          <a:noFill/>
          <a:ln>
            <a:noFill/>
          </a:ln>
        </p:spPr>
      </p:pic>
      <p:pic>
        <p:nvPicPr>
          <p:cNvPr id="519" name="Google Shape;519;p46"/>
          <p:cNvPicPr preferRelativeResize="0"/>
          <p:nvPr/>
        </p:nvPicPr>
        <p:blipFill>
          <a:blip r:embed="rId7">
            <a:alphaModFix/>
          </a:blip>
          <a:stretch>
            <a:fillRect/>
          </a:stretch>
        </p:blipFill>
        <p:spPr>
          <a:xfrm>
            <a:off x="1163902" y="2997475"/>
            <a:ext cx="205500" cy="205500"/>
          </a:xfrm>
          <a:prstGeom prst="rect">
            <a:avLst/>
          </a:prstGeom>
          <a:noFill/>
          <a:ln>
            <a:noFill/>
          </a:ln>
        </p:spPr>
      </p:pic>
      <p:pic>
        <p:nvPicPr>
          <p:cNvPr id="520" name="Google Shape;520;p46"/>
          <p:cNvPicPr preferRelativeResize="0"/>
          <p:nvPr/>
        </p:nvPicPr>
        <p:blipFill>
          <a:blip r:embed="rId7">
            <a:alphaModFix/>
          </a:blip>
          <a:stretch>
            <a:fillRect/>
          </a:stretch>
        </p:blipFill>
        <p:spPr>
          <a:xfrm>
            <a:off x="2126952" y="2997475"/>
            <a:ext cx="205500" cy="205500"/>
          </a:xfrm>
          <a:prstGeom prst="rect">
            <a:avLst/>
          </a:prstGeom>
          <a:noFill/>
          <a:ln>
            <a:noFill/>
          </a:ln>
        </p:spPr>
      </p:pic>
      <p:pic>
        <p:nvPicPr>
          <p:cNvPr id="521" name="Google Shape;521;p46"/>
          <p:cNvPicPr preferRelativeResize="0"/>
          <p:nvPr/>
        </p:nvPicPr>
        <p:blipFill>
          <a:blip r:embed="rId7">
            <a:alphaModFix/>
          </a:blip>
          <a:stretch>
            <a:fillRect/>
          </a:stretch>
        </p:blipFill>
        <p:spPr>
          <a:xfrm>
            <a:off x="2332452" y="2350975"/>
            <a:ext cx="205500" cy="205500"/>
          </a:xfrm>
          <a:prstGeom prst="rect">
            <a:avLst/>
          </a:prstGeom>
          <a:noFill/>
          <a:ln>
            <a:noFill/>
          </a:ln>
        </p:spPr>
      </p:pic>
      <p:sp>
        <p:nvSpPr>
          <p:cNvPr id="522" name="Google Shape;522;p46"/>
          <p:cNvSpPr txBox="1"/>
          <p:nvPr/>
        </p:nvSpPr>
        <p:spPr>
          <a:xfrm>
            <a:off x="6969750" y="1101975"/>
            <a:ext cx="1888800" cy="96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350">
                <a:solidFill>
                  <a:schemeClr val="dk1"/>
                </a:solidFill>
                <a:latin typeface="Roboto"/>
                <a:ea typeface="Roboto"/>
                <a:cs typeface="Roboto"/>
                <a:sym typeface="Roboto"/>
              </a:rPr>
              <a:t>"A good painter needs only three colors: black, white and red" </a:t>
            </a:r>
            <a:endParaRPr sz="1350">
              <a:solidFill>
                <a:schemeClr val="dk1"/>
              </a:solidFill>
              <a:latin typeface="Roboto"/>
              <a:ea typeface="Roboto"/>
              <a:cs typeface="Roboto"/>
              <a:sym typeface="Roboto"/>
            </a:endParaRPr>
          </a:p>
          <a:p>
            <a:pPr marL="0" lvl="0" indent="0" algn="ctr" rtl="0">
              <a:spcBef>
                <a:spcPts val="0"/>
              </a:spcBef>
              <a:spcAft>
                <a:spcPts val="0"/>
              </a:spcAft>
              <a:buNone/>
            </a:pPr>
            <a:r>
              <a:rPr lang="en" sz="1350">
                <a:solidFill>
                  <a:schemeClr val="dk1"/>
                </a:solidFill>
                <a:latin typeface="Roboto"/>
                <a:ea typeface="Roboto"/>
                <a:cs typeface="Roboto"/>
                <a:sym typeface="Roboto"/>
              </a:rPr>
              <a:t>- Titian</a:t>
            </a:r>
            <a:endParaRPr/>
          </a:p>
        </p:txBody>
      </p:sp>
      <p:sp>
        <p:nvSpPr>
          <p:cNvPr id="523" name="Google Shape;523;p46"/>
          <p:cNvSpPr txBox="1"/>
          <p:nvPr/>
        </p:nvSpPr>
        <p:spPr>
          <a:xfrm>
            <a:off x="2939600" y="837025"/>
            <a:ext cx="4108800" cy="380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Titian</a:t>
            </a:r>
            <a:endParaRPr/>
          </a:p>
          <a:p>
            <a:pPr marL="0" lvl="0" indent="0" algn="l" rtl="0">
              <a:spcBef>
                <a:spcPts val="0"/>
              </a:spcBef>
              <a:spcAft>
                <a:spcPts val="0"/>
              </a:spcAft>
              <a:buNone/>
            </a:pPr>
            <a:r>
              <a:rPr lang="en" sz="1000"/>
              <a:t>Given name: Tiziano Vecelli</a:t>
            </a:r>
            <a:endParaRPr sz="1000"/>
          </a:p>
          <a:p>
            <a:pPr marL="0" lvl="0" indent="0" algn="l" rtl="0">
              <a:spcBef>
                <a:spcPts val="0"/>
              </a:spcBef>
              <a:spcAft>
                <a:spcPts val="0"/>
              </a:spcAft>
              <a:buNone/>
            </a:pPr>
            <a:r>
              <a:rPr lang="en" sz="1000"/>
              <a:t>1490-1576</a:t>
            </a:r>
            <a:endParaRPr sz="1000"/>
          </a:p>
          <a:p>
            <a:pPr marL="0" lvl="0" indent="0" algn="l" rtl="0">
              <a:spcBef>
                <a:spcPts val="0"/>
              </a:spcBef>
              <a:spcAft>
                <a:spcPts val="0"/>
              </a:spcAft>
              <a:buNone/>
            </a:pPr>
            <a:endParaRPr sz="1000"/>
          </a:p>
          <a:p>
            <a:pPr marL="0" lvl="0" indent="0" algn="l" rtl="0">
              <a:spcBef>
                <a:spcPts val="0"/>
              </a:spcBef>
              <a:spcAft>
                <a:spcPts val="0"/>
              </a:spcAft>
              <a:buNone/>
            </a:pPr>
            <a:r>
              <a:rPr lang="en" sz="1000">
                <a:latin typeface="Roboto"/>
                <a:ea typeface="Roboto"/>
                <a:cs typeface="Roboto"/>
                <a:sym typeface="Roboto"/>
              </a:rPr>
              <a:t>Titian was one of the greatest Renaissance painters, combining </a:t>
            </a:r>
            <a:r>
              <a:rPr lang="en" sz="1000">
                <a:uFill>
                  <a:noFill/>
                </a:uFill>
                <a:latin typeface="Roboto"/>
                <a:ea typeface="Roboto"/>
                <a:cs typeface="Roboto"/>
                <a:sym typeface="Roboto"/>
                <a:hlinkClick r:id="rId8"/>
              </a:rPr>
              <a:t>High Renaissance</a:t>
            </a:r>
            <a:r>
              <a:rPr lang="en" sz="1000">
                <a:latin typeface="Roboto"/>
                <a:ea typeface="Roboto"/>
                <a:cs typeface="Roboto"/>
                <a:sym typeface="Roboto"/>
              </a:rPr>
              <a:t> and </a:t>
            </a:r>
            <a:r>
              <a:rPr lang="en" sz="1000">
                <a:uFill>
                  <a:noFill/>
                </a:uFill>
                <a:latin typeface="Roboto"/>
                <a:ea typeface="Roboto"/>
                <a:cs typeface="Roboto"/>
                <a:sym typeface="Roboto"/>
                <a:hlinkClick r:id="rId9"/>
              </a:rPr>
              <a:t>Mannerist</a:t>
            </a:r>
            <a:r>
              <a:rPr lang="en" sz="1000">
                <a:latin typeface="Roboto"/>
                <a:ea typeface="Roboto"/>
                <a:cs typeface="Roboto"/>
                <a:sym typeface="Roboto"/>
              </a:rPr>
              <a:t> ideas to develop a style which was well ahead of his time. He dominated Venetian art with a creativity that allowed the city to rival the previously acknowledged artistic centers of Florence and Rome and he painted some of the most important and eminent personalities of the time including Charles V, Holy Roman Emperor, Pope Paul III, Philip II of Spain, and Henry III of France. </a:t>
            </a:r>
            <a:endParaRPr sz="1000">
              <a:latin typeface="Roboto"/>
              <a:ea typeface="Roboto"/>
              <a:cs typeface="Roboto"/>
              <a:sym typeface="Roboto"/>
            </a:endParaRPr>
          </a:p>
          <a:p>
            <a:pPr marL="0" lvl="0" indent="0" algn="l" rtl="0">
              <a:spcBef>
                <a:spcPts val="0"/>
              </a:spcBef>
              <a:spcAft>
                <a:spcPts val="0"/>
              </a:spcAft>
              <a:buNone/>
            </a:pPr>
            <a:endParaRPr sz="1000">
              <a:latin typeface="Roboto"/>
              <a:ea typeface="Roboto"/>
              <a:cs typeface="Roboto"/>
              <a:sym typeface="Roboto"/>
            </a:endParaRPr>
          </a:p>
          <a:p>
            <a:pPr marL="0" lvl="0" indent="0" algn="l" rtl="0">
              <a:spcBef>
                <a:spcPts val="0"/>
              </a:spcBef>
              <a:spcAft>
                <a:spcPts val="0"/>
              </a:spcAft>
              <a:buNone/>
            </a:pPr>
            <a:r>
              <a:rPr lang="en" sz="1000">
                <a:latin typeface="Roboto"/>
                <a:ea typeface="Roboto"/>
                <a:cs typeface="Roboto"/>
                <a:sym typeface="Roboto"/>
              </a:rPr>
              <a:t>As well as portraiture, he also painted a range of religious and mythological subjects, sometimes on a vast scale. </a:t>
            </a:r>
            <a:endParaRPr sz="1000">
              <a:latin typeface="Roboto"/>
              <a:ea typeface="Roboto"/>
              <a:cs typeface="Roboto"/>
              <a:sym typeface="Roboto"/>
            </a:endParaRPr>
          </a:p>
          <a:p>
            <a:pPr marL="0" lvl="0" indent="0" algn="l" rtl="0">
              <a:spcBef>
                <a:spcPts val="0"/>
              </a:spcBef>
              <a:spcAft>
                <a:spcPts val="0"/>
              </a:spcAft>
              <a:buNone/>
            </a:pPr>
            <a:endParaRPr sz="1000">
              <a:latin typeface="Roboto"/>
              <a:ea typeface="Roboto"/>
              <a:cs typeface="Roboto"/>
              <a:sym typeface="Roboto"/>
            </a:endParaRPr>
          </a:p>
          <a:p>
            <a:pPr marL="0" lvl="0" indent="0" algn="l" rtl="0">
              <a:spcBef>
                <a:spcPts val="0"/>
              </a:spcBef>
              <a:spcAft>
                <a:spcPts val="0"/>
              </a:spcAft>
              <a:buNone/>
            </a:pPr>
            <a:r>
              <a:rPr lang="en" sz="1000">
                <a:latin typeface="Roboto"/>
                <a:ea typeface="Roboto"/>
                <a:cs typeface="Roboto"/>
                <a:sym typeface="Roboto"/>
              </a:rPr>
              <a:t>During a long and prolific career his work developed from traditional Renaissance imagery to increasingly energetic canvases which rejected balanced compositions and replaced them with asymmetry and dynamic subjects. Towards the end of his life, his work became darker and more impressionistic. He had a huge impact on his contemporaries and his canvases can be seen as forerunners of the emotional drama of </a:t>
            </a:r>
            <a:r>
              <a:rPr lang="en" sz="1000">
                <a:uFill>
                  <a:noFill/>
                </a:uFill>
                <a:latin typeface="Roboto"/>
                <a:ea typeface="Roboto"/>
                <a:cs typeface="Roboto"/>
                <a:sym typeface="Roboto"/>
                <a:hlinkClick r:id="rId10"/>
              </a:rPr>
              <a:t>Baroque art</a:t>
            </a:r>
            <a:r>
              <a:rPr lang="en" sz="1000">
                <a:latin typeface="Roboto"/>
                <a:ea typeface="Roboto"/>
                <a:cs typeface="Roboto"/>
                <a:sym typeface="Roboto"/>
              </a:rPr>
              <a:t> as well as influencing later innovators.</a:t>
            </a:r>
            <a:endParaRPr sz="1000"/>
          </a:p>
        </p:txBody>
      </p:sp>
      <p:sp>
        <p:nvSpPr>
          <p:cNvPr id="524" name="Google Shape;524;p46"/>
          <p:cNvSpPr txBox="1"/>
          <p:nvPr/>
        </p:nvSpPr>
        <p:spPr>
          <a:xfrm>
            <a:off x="2939600" y="4707900"/>
            <a:ext cx="3798600" cy="28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i="1"/>
              <a:t>Assumption of the Virgin</a:t>
            </a:r>
            <a:r>
              <a:rPr lang="en" sz="900"/>
              <a:t>, 1515-1518</a:t>
            </a:r>
            <a:endParaRPr sz="900"/>
          </a:p>
        </p:txBody>
      </p:sp>
      <p:sp>
        <p:nvSpPr>
          <p:cNvPr id="525" name="Google Shape;525;p46"/>
          <p:cNvSpPr txBox="1"/>
          <p:nvPr/>
        </p:nvSpPr>
        <p:spPr>
          <a:xfrm>
            <a:off x="6969750" y="4611625"/>
            <a:ext cx="1988400" cy="3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Titan - The Great Blender</a:t>
            </a:r>
            <a:endParaRPr sz="12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pic>
        <p:nvPicPr>
          <p:cNvPr id="530" name="Google Shape;530;p47"/>
          <p:cNvPicPr preferRelativeResize="0"/>
          <p:nvPr/>
        </p:nvPicPr>
        <p:blipFill rotWithShape="1">
          <a:blip r:embed="rId3">
            <a:alphaModFix/>
          </a:blip>
          <a:srcRect l="49869" t="14741" r="24819" b="77667"/>
          <a:stretch/>
        </p:blipFill>
        <p:spPr>
          <a:xfrm>
            <a:off x="1195650" y="175975"/>
            <a:ext cx="3500999" cy="811474"/>
          </a:xfrm>
          <a:prstGeom prst="rect">
            <a:avLst/>
          </a:prstGeom>
          <a:noFill/>
          <a:ln>
            <a:noFill/>
          </a:ln>
        </p:spPr>
      </p:pic>
      <p:pic>
        <p:nvPicPr>
          <p:cNvPr id="531" name="Google Shape;531;p47"/>
          <p:cNvPicPr preferRelativeResize="0"/>
          <p:nvPr/>
        </p:nvPicPr>
        <p:blipFill>
          <a:blip r:embed="rId4">
            <a:alphaModFix/>
          </a:blip>
          <a:stretch>
            <a:fillRect/>
          </a:stretch>
        </p:blipFill>
        <p:spPr>
          <a:xfrm>
            <a:off x="5775638" y="1119750"/>
            <a:ext cx="3220924" cy="2115225"/>
          </a:xfrm>
          <a:prstGeom prst="rect">
            <a:avLst/>
          </a:prstGeom>
          <a:noFill/>
          <a:ln>
            <a:noFill/>
          </a:ln>
        </p:spPr>
      </p:pic>
      <p:sp>
        <p:nvSpPr>
          <p:cNvPr id="532" name="Google Shape;532;p47"/>
          <p:cNvSpPr txBox="1"/>
          <p:nvPr/>
        </p:nvSpPr>
        <p:spPr>
          <a:xfrm>
            <a:off x="181100" y="987450"/>
            <a:ext cx="2556000" cy="3371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950" b="1"/>
              <a:t>Restoration Reveals Sticky Secret</a:t>
            </a:r>
            <a:endParaRPr sz="950" b="1"/>
          </a:p>
          <a:p>
            <a:pPr marL="0" lvl="0" indent="0" algn="l" rtl="0">
              <a:lnSpc>
                <a:spcPct val="100000"/>
              </a:lnSpc>
              <a:spcBef>
                <a:spcPts val="0"/>
              </a:spcBef>
              <a:spcAft>
                <a:spcPts val="0"/>
              </a:spcAft>
              <a:buClr>
                <a:schemeClr val="dk1"/>
              </a:buClr>
              <a:buSzPts val="1100"/>
              <a:buFont typeface="Arial"/>
              <a:buNone/>
            </a:pPr>
            <a:r>
              <a:rPr lang="en" sz="950"/>
              <a:t>on 8 May, 2014 at 10:46</a:t>
            </a:r>
            <a:endParaRPr sz="950"/>
          </a:p>
          <a:p>
            <a:pPr marL="0" lvl="0" indent="0" algn="l" rtl="0">
              <a:lnSpc>
                <a:spcPct val="100000"/>
              </a:lnSpc>
              <a:spcBef>
                <a:spcPts val="0"/>
              </a:spcBef>
              <a:spcAft>
                <a:spcPts val="0"/>
              </a:spcAft>
              <a:buClr>
                <a:schemeClr val="dk1"/>
              </a:buClr>
              <a:buSzPts val="1100"/>
              <a:buFont typeface="Arial"/>
              <a:buNone/>
            </a:pPr>
            <a:endParaRPr sz="950"/>
          </a:p>
          <a:p>
            <a:pPr marL="0" lvl="0" indent="0" algn="l" rtl="0">
              <a:lnSpc>
                <a:spcPct val="100000"/>
              </a:lnSpc>
              <a:spcBef>
                <a:spcPts val="0"/>
              </a:spcBef>
              <a:spcAft>
                <a:spcPts val="0"/>
              </a:spcAft>
              <a:buClr>
                <a:schemeClr val="dk1"/>
              </a:buClr>
              <a:buSzPts val="1100"/>
              <a:buFont typeface="Arial"/>
              <a:buNone/>
            </a:pPr>
            <a:r>
              <a:rPr lang="en" sz="950"/>
              <a:t>     Restorers had wondered what holds together the five poplar wood planks which make up the enigmatic painting.</a:t>
            </a:r>
            <a:endParaRPr sz="950"/>
          </a:p>
          <a:p>
            <a:pPr marL="0" lvl="0" indent="0" algn="l" rtl="0">
              <a:lnSpc>
                <a:spcPct val="100000"/>
              </a:lnSpc>
              <a:spcBef>
                <a:spcPts val="0"/>
              </a:spcBef>
              <a:spcAft>
                <a:spcPts val="0"/>
              </a:spcAft>
              <a:buClr>
                <a:schemeClr val="dk1"/>
              </a:buClr>
              <a:buSzPts val="1100"/>
              <a:buFont typeface="Arial"/>
              <a:buNone/>
            </a:pPr>
            <a:r>
              <a:rPr lang="en" sz="950"/>
              <a:t>“We believe they were pieced together with a caseine-based glue,” said restorer Daniele Rossi. Caseine is a group of proteins commonly found in mammalian milk.“Cheese glue was very popular at that time and was normally used to join wood planks. We are going to carry out special chemical analyses for bindings to get a definitive answer,” Rossi said.</a:t>
            </a:r>
            <a:endParaRPr sz="950"/>
          </a:p>
          <a:p>
            <a:pPr marL="0" lvl="0" indent="0" algn="l" rtl="0">
              <a:lnSpc>
                <a:spcPct val="100000"/>
              </a:lnSpc>
              <a:spcBef>
                <a:spcPts val="0"/>
              </a:spcBef>
              <a:spcAft>
                <a:spcPts val="0"/>
              </a:spcAft>
              <a:buClr>
                <a:schemeClr val="dk1"/>
              </a:buClr>
              <a:buSzPts val="1100"/>
              <a:buFont typeface="Arial"/>
              <a:buNone/>
            </a:pPr>
            <a:r>
              <a:rPr lang="en" sz="950"/>
              <a:t>     Described in the 16th century Compendium of Rational Secrets as a “great secret of nature, a super glue which withstands dampness and heat,” cheese glue was already detailed in the artists’ manuals of both Theophilus, a 12th century monk and 15th century Italian painter Cennino Cennini.</a:t>
            </a:r>
            <a:endParaRPr sz="950"/>
          </a:p>
          <a:p>
            <a:pPr marL="0" lvl="0" indent="0" algn="l" rtl="0">
              <a:spcBef>
                <a:spcPts val="0"/>
              </a:spcBef>
              <a:spcAft>
                <a:spcPts val="0"/>
              </a:spcAft>
              <a:buClr>
                <a:schemeClr val="dk1"/>
              </a:buClr>
              <a:buSzPts val="1100"/>
              <a:buFont typeface="Arial"/>
              <a:buNone/>
            </a:pPr>
            <a:r>
              <a:rPr lang="en" sz="950"/>
              <a:t>     The recipe for the potent adhesive relied on polypeptide casein protein molecules and included ingredients such as hot water and quicklime. The goat or cow cheese-</a:t>
            </a:r>
            <a:endParaRPr sz="950"/>
          </a:p>
        </p:txBody>
      </p:sp>
      <p:sp>
        <p:nvSpPr>
          <p:cNvPr id="533" name="Google Shape;533;p47"/>
          <p:cNvSpPr txBox="1"/>
          <p:nvPr/>
        </p:nvSpPr>
        <p:spPr>
          <a:xfrm>
            <a:off x="5706412" y="3158775"/>
            <a:ext cx="3359400" cy="68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t>Jacopo da Pontormo (1494- 1556), Visitation, 1528–1529, oil on panel </a:t>
            </a:r>
            <a:endParaRPr sz="800"/>
          </a:p>
        </p:txBody>
      </p:sp>
      <p:sp>
        <p:nvSpPr>
          <p:cNvPr id="534" name="Google Shape;534;p47"/>
          <p:cNvSpPr txBox="1"/>
          <p:nvPr/>
        </p:nvSpPr>
        <p:spPr>
          <a:xfrm>
            <a:off x="2872150" y="1053325"/>
            <a:ext cx="2649000" cy="40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50"/>
              <a:t>based concoction resulted in a sticky and thick compound which dried hard as stone, making it extremely hard for wood joints to separate.</a:t>
            </a:r>
            <a:endParaRPr sz="950"/>
          </a:p>
          <a:p>
            <a:pPr marL="0" lvl="0" indent="0" algn="l" rtl="0">
              <a:spcBef>
                <a:spcPts val="0"/>
              </a:spcBef>
              <a:spcAft>
                <a:spcPts val="0"/>
              </a:spcAft>
              <a:buClr>
                <a:schemeClr val="dk1"/>
              </a:buClr>
              <a:buSzPts val="1100"/>
              <a:buFont typeface="Arial"/>
              <a:buNone/>
            </a:pPr>
            <a:r>
              <a:rPr lang="en" sz="950"/>
              <a:t>     “Whatever glue was used there, it was a powerful one. It’s still holding after five centuries,” Rossi said.</a:t>
            </a:r>
            <a:endParaRPr sz="950"/>
          </a:p>
          <a:p>
            <a:pPr marL="0" lvl="0" indent="0" algn="l" rtl="0">
              <a:spcBef>
                <a:spcPts val="0"/>
              </a:spcBef>
              <a:spcAft>
                <a:spcPts val="0"/>
              </a:spcAft>
              <a:buNone/>
            </a:pPr>
            <a:r>
              <a:rPr lang="en" sz="950"/>
              <a:t>     Pontormo completed “Visitation” around 1529, but the oil painting remained almost unknown until 1904, when it was rediscovered in the Church of San Michele in Carmignano, a village west of Florence.</a:t>
            </a:r>
            <a:endParaRPr sz="950"/>
          </a:p>
          <a:p>
            <a:pPr marL="0" lvl="0" indent="0" algn="l" rtl="0">
              <a:spcBef>
                <a:spcPts val="0"/>
              </a:spcBef>
              <a:spcAft>
                <a:spcPts val="0"/>
              </a:spcAft>
              <a:buNone/>
            </a:pPr>
            <a:r>
              <a:rPr lang="en" sz="950"/>
              <a:t>    The painting depicts the biblical meeting of the Virgin Mary, pregnant with Jesus, and Elizabeth, pregnant with St. John the Baptist. Staring fixedly into space, two statuesque figures in the background represent their alter egos. The younger of the two wears the same color clothing of the Virgin Mary, but reversed. The older one appears to be Elizabeth shown in a sort of doubling.</a:t>
            </a:r>
            <a:endParaRPr sz="950"/>
          </a:p>
          <a:p>
            <a:pPr marL="0" lvl="0" indent="0" algn="l" rtl="0">
              <a:spcBef>
                <a:spcPts val="0"/>
              </a:spcBef>
              <a:spcAft>
                <a:spcPts val="0"/>
              </a:spcAft>
              <a:buNone/>
            </a:pPr>
            <a:r>
              <a:rPr lang="en" sz="950"/>
              <a:t>     “This intensely abstract atmosphere is sustained by the disproportionate size of the figures in comparison to the Florentine architectural backdrop and by the artist’s multiplication— as though in a mirror—of the number of figures witnessing the scene,”</a:t>
            </a:r>
            <a:endParaRPr sz="950"/>
          </a:p>
        </p:txBody>
      </p:sp>
      <p:sp>
        <p:nvSpPr>
          <p:cNvPr id="535" name="Google Shape;535;p47"/>
          <p:cNvSpPr txBox="1"/>
          <p:nvPr/>
        </p:nvSpPr>
        <p:spPr>
          <a:xfrm>
            <a:off x="5706400" y="3384200"/>
            <a:ext cx="3303300" cy="157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950"/>
              <a:t>writes art critic Antonio Geremicca. “These figurative devices make it more complicated to interpret the painting, whose significance scholars have yet to fathom in full.”</a:t>
            </a:r>
            <a:endParaRPr sz="950"/>
          </a:p>
          <a:p>
            <a:pPr marL="0" lvl="0" indent="0" algn="l" rtl="0">
              <a:spcBef>
                <a:spcPts val="0"/>
              </a:spcBef>
              <a:spcAft>
                <a:spcPts val="0"/>
              </a:spcAft>
              <a:buNone/>
            </a:pPr>
            <a:r>
              <a:rPr lang="en" sz="950"/>
              <a:t>In addition to finding the ‘super glue,’ the restorer filled 1,673 woodworm holes and removed the heavy repainting of past restorations. Luminous colors, which previous interventions covered with a yellow varnish, re-emerged in full glory.</a:t>
            </a:r>
            <a:endParaRPr sz="950"/>
          </a:p>
          <a:p>
            <a:pPr marL="0" lvl="0" indent="0" algn="l" rtl="0">
              <a:spcBef>
                <a:spcPts val="0"/>
              </a:spcBef>
              <a:spcAft>
                <a:spcPts val="0"/>
              </a:spcAft>
              <a:buNone/>
            </a:pPr>
            <a:endParaRPr sz="950"/>
          </a:p>
          <a:p>
            <a:pPr marL="0" lvl="0" indent="0" algn="l" rtl="0">
              <a:spcBef>
                <a:spcPts val="0"/>
              </a:spcBef>
              <a:spcAft>
                <a:spcPts val="0"/>
              </a:spcAft>
              <a:buNone/>
            </a:pPr>
            <a:r>
              <a:rPr lang="en" sz="950" b="1"/>
              <a:t>What can be learned from painting restoration?</a:t>
            </a:r>
            <a:endParaRPr sz="950" b="1"/>
          </a:p>
        </p:txBody>
      </p:sp>
      <p:pic>
        <p:nvPicPr>
          <p:cNvPr id="536" name="Google Shape;536;p47"/>
          <p:cNvPicPr preferRelativeResize="0"/>
          <p:nvPr/>
        </p:nvPicPr>
        <p:blipFill rotWithShape="1">
          <a:blip r:embed="rId5">
            <a:alphaModFix/>
          </a:blip>
          <a:srcRect l="4510" t="27568" r="62322" b="66421"/>
          <a:stretch/>
        </p:blipFill>
        <p:spPr>
          <a:xfrm>
            <a:off x="4572000" y="217688"/>
            <a:ext cx="4382326" cy="613651"/>
          </a:xfrm>
          <a:prstGeom prst="rect">
            <a:avLst/>
          </a:prstGeom>
          <a:noFill/>
          <a:ln>
            <a:noFill/>
          </a:ln>
        </p:spPr>
      </p:pic>
      <p:pic>
        <p:nvPicPr>
          <p:cNvPr id="537" name="Google Shape;537;p47"/>
          <p:cNvPicPr preferRelativeResize="0"/>
          <p:nvPr/>
        </p:nvPicPr>
        <p:blipFill>
          <a:blip r:embed="rId6">
            <a:alphaModFix amt="60000"/>
          </a:blip>
          <a:stretch>
            <a:fillRect/>
          </a:stretch>
        </p:blipFill>
        <p:spPr>
          <a:xfrm>
            <a:off x="408150" y="143674"/>
            <a:ext cx="1050450" cy="8760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p48"/>
          <p:cNvPicPr preferRelativeResize="0"/>
          <p:nvPr/>
        </p:nvPicPr>
        <p:blipFill rotWithShape="1">
          <a:blip r:embed="rId3">
            <a:alphaModFix/>
          </a:blip>
          <a:srcRect l="42832" t="43601" r="18951" b="45551"/>
          <a:stretch/>
        </p:blipFill>
        <p:spPr>
          <a:xfrm>
            <a:off x="888925" y="149687"/>
            <a:ext cx="3683076" cy="807700"/>
          </a:xfrm>
          <a:prstGeom prst="rect">
            <a:avLst/>
          </a:prstGeom>
          <a:noFill/>
          <a:ln>
            <a:noFill/>
          </a:ln>
        </p:spPr>
      </p:pic>
      <p:sp>
        <p:nvSpPr>
          <p:cNvPr id="543" name="Google Shape;543;p48"/>
          <p:cNvSpPr txBox="1"/>
          <p:nvPr/>
        </p:nvSpPr>
        <p:spPr>
          <a:xfrm>
            <a:off x="111675" y="3767925"/>
            <a:ext cx="4074000" cy="75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Tintoretto,</a:t>
            </a:r>
            <a:r>
              <a:rPr lang="en" sz="900" i="1"/>
              <a:t> Last Supper</a:t>
            </a:r>
            <a:r>
              <a:rPr lang="en" sz="900"/>
              <a:t>, 1594, Mannerism</a:t>
            </a:r>
            <a:endParaRPr sz="900"/>
          </a:p>
        </p:txBody>
      </p:sp>
      <p:pic>
        <p:nvPicPr>
          <p:cNvPr id="544" name="Google Shape;544;p48"/>
          <p:cNvPicPr preferRelativeResize="0"/>
          <p:nvPr/>
        </p:nvPicPr>
        <p:blipFill>
          <a:blip r:embed="rId4">
            <a:alphaModFix/>
          </a:blip>
          <a:stretch>
            <a:fillRect/>
          </a:stretch>
        </p:blipFill>
        <p:spPr>
          <a:xfrm>
            <a:off x="187875" y="928950"/>
            <a:ext cx="4272701" cy="2838975"/>
          </a:xfrm>
          <a:prstGeom prst="rect">
            <a:avLst/>
          </a:prstGeom>
          <a:noFill/>
          <a:ln>
            <a:noFill/>
          </a:ln>
        </p:spPr>
      </p:pic>
      <p:pic>
        <p:nvPicPr>
          <p:cNvPr id="545" name="Google Shape;545;p48"/>
          <p:cNvPicPr preferRelativeResize="0"/>
          <p:nvPr/>
        </p:nvPicPr>
        <p:blipFill>
          <a:blip r:embed="rId5">
            <a:alphaModFix/>
          </a:blip>
          <a:stretch>
            <a:fillRect/>
          </a:stretch>
        </p:blipFill>
        <p:spPr>
          <a:xfrm>
            <a:off x="4572000" y="928950"/>
            <a:ext cx="4382325" cy="1643369"/>
          </a:xfrm>
          <a:prstGeom prst="rect">
            <a:avLst/>
          </a:prstGeom>
          <a:noFill/>
          <a:ln>
            <a:noFill/>
          </a:ln>
        </p:spPr>
      </p:pic>
      <p:sp>
        <p:nvSpPr>
          <p:cNvPr id="546" name="Google Shape;546;p48"/>
          <p:cNvSpPr txBox="1"/>
          <p:nvPr/>
        </p:nvSpPr>
        <p:spPr>
          <a:xfrm>
            <a:off x="4572000" y="2617400"/>
            <a:ext cx="4074000" cy="75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Leonardo Da Vinci, </a:t>
            </a:r>
            <a:r>
              <a:rPr lang="en" sz="900" i="1"/>
              <a:t>Last Supper,</a:t>
            </a:r>
            <a:r>
              <a:rPr lang="en" sz="900"/>
              <a:t> 1594, High Renaissance</a:t>
            </a:r>
            <a:endParaRPr sz="900"/>
          </a:p>
        </p:txBody>
      </p:sp>
      <p:pic>
        <p:nvPicPr>
          <p:cNvPr id="547" name="Google Shape;547;p48"/>
          <p:cNvPicPr preferRelativeResize="0"/>
          <p:nvPr/>
        </p:nvPicPr>
        <p:blipFill rotWithShape="1">
          <a:blip r:embed="rId6">
            <a:alphaModFix/>
          </a:blip>
          <a:srcRect l="4510" t="37657" r="62322" b="56332"/>
          <a:stretch/>
        </p:blipFill>
        <p:spPr>
          <a:xfrm>
            <a:off x="4572000" y="203402"/>
            <a:ext cx="4382326" cy="613651"/>
          </a:xfrm>
          <a:prstGeom prst="rect">
            <a:avLst/>
          </a:prstGeom>
          <a:noFill/>
          <a:ln>
            <a:noFill/>
          </a:ln>
        </p:spPr>
      </p:pic>
      <p:sp>
        <p:nvSpPr>
          <p:cNvPr id="548" name="Google Shape;548;p48"/>
          <p:cNvSpPr txBox="1"/>
          <p:nvPr/>
        </p:nvSpPr>
        <p:spPr>
          <a:xfrm>
            <a:off x="4766200" y="3146600"/>
            <a:ext cx="4207800" cy="164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Look at these two paintings. Both are of the same subject. What is different about them? What is similar? What mood is conveyed by the artist?</a:t>
            </a:r>
            <a:endParaRPr/>
          </a:p>
          <a:p>
            <a:pPr marL="0" lvl="0" indent="0" algn="l" rtl="0">
              <a:spcBef>
                <a:spcPts val="0"/>
              </a:spcBef>
              <a:spcAft>
                <a:spcPts val="0"/>
              </a:spcAft>
              <a:buNone/>
            </a:pPr>
            <a:endParaRPr/>
          </a:p>
          <a:p>
            <a:pPr marL="0" lvl="0" indent="0" algn="l" rtl="0">
              <a:spcBef>
                <a:spcPts val="0"/>
              </a:spcBef>
              <a:spcAft>
                <a:spcPts val="0"/>
              </a:spcAft>
              <a:buNone/>
            </a:pPr>
            <a:r>
              <a:rPr lang="en"/>
              <a:t>Which do you prefer and why?</a:t>
            </a:r>
            <a:endParaRPr/>
          </a:p>
        </p:txBody>
      </p:sp>
      <p:sp>
        <p:nvSpPr>
          <p:cNvPr id="549" name="Google Shape;549;p48"/>
          <p:cNvSpPr txBox="1"/>
          <p:nvPr/>
        </p:nvSpPr>
        <p:spPr>
          <a:xfrm>
            <a:off x="187875" y="4137550"/>
            <a:ext cx="4207800" cy="75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“Tintoretto [Jacopo Robusti] claimed to be student of Titian and aspired to combine Titian’s color with Michaelangelo’s drawing.” *</a:t>
            </a:r>
            <a:endParaRPr sz="1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pic>
        <p:nvPicPr>
          <p:cNvPr id="554" name="Google Shape;554;p49"/>
          <p:cNvPicPr preferRelativeResize="0"/>
          <p:nvPr/>
        </p:nvPicPr>
        <p:blipFill>
          <a:blip r:embed="rId3">
            <a:alphaModFix/>
          </a:blip>
          <a:stretch>
            <a:fillRect/>
          </a:stretch>
        </p:blipFill>
        <p:spPr>
          <a:xfrm>
            <a:off x="2972825" y="144651"/>
            <a:ext cx="1671400" cy="979750"/>
          </a:xfrm>
          <a:prstGeom prst="rect">
            <a:avLst/>
          </a:prstGeom>
          <a:noFill/>
          <a:ln>
            <a:noFill/>
          </a:ln>
        </p:spPr>
      </p:pic>
      <p:pic>
        <p:nvPicPr>
          <p:cNvPr id="555" name="Google Shape;555;p49"/>
          <p:cNvPicPr preferRelativeResize="0"/>
          <p:nvPr/>
        </p:nvPicPr>
        <p:blipFill>
          <a:blip r:embed="rId4">
            <a:alphaModFix/>
          </a:blip>
          <a:stretch>
            <a:fillRect/>
          </a:stretch>
        </p:blipFill>
        <p:spPr>
          <a:xfrm>
            <a:off x="6842664" y="3118642"/>
            <a:ext cx="1803476" cy="1291608"/>
          </a:xfrm>
          <a:prstGeom prst="rect">
            <a:avLst/>
          </a:prstGeom>
          <a:noFill/>
          <a:ln>
            <a:noFill/>
          </a:ln>
        </p:spPr>
      </p:pic>
      <p:pic>
        <p:nvPicPr>
          <p:cNvPr id="556" name="Google Shape;556;p49"/>
          <p:cNvPicPr preferRelativeResize="0"/>
          <p:nvPr/>
        </p:nvPicPr>
        <p:blipFill>
          <a:blip r:embed="rId5">
            <a:alphaModFix/>
          </a:blip>
          <a:stretch>
            <a:fillRect/>
          </a:stretch>
        </p:blipFill>
        <p:spPr>
          <a:xfrm>
            <a:off x="6842725" y="1616463"/>
            <a:ext cx="1803476" cy="1291602"/>
          </a:xfrm>
          <a:prstGeom prst="rect">
            <a:avLst/>
          </a:prstGeom>
          <a:noFill/>
          <a:ln>
            <a:noFill/>
          </a:ln>
        </p:spPr>
      </p:pic>
      <p:pic>
        <p:nvPicPr>
          <p:cNvPr id="557" name="Google Shape;557;p49"/>
          <p:cNvPicPr preferRelativeResize="0"/>
          <p:nvPr/>
        </p:nvPicPr>
        <p:blipFill>
          <a:blip r:embed="rId6">
            <a:alphaModFix/>
          </a:blip>
          <a:stretch>
            <a:fillRect/>
          </a:stretch>
        </p:blipFill>
        <p:spPr>
          <a:xfrm>
            <a:off x="4840498" y="3118636"/>
            <a:ext cx="1803476" cy="1291621"/>
          </a:xfrm>
          <a:prstGeom prst="rect">
            <a:avLst/>
          </a:prstGeom>
          <a:noFill/>
          <a:ln>
            <a:noFill/>
          </a:ln>
        </p:spPr>
      </p:pic>
      <p:pic>
        <p:nvPicPr>
          <p:cNvPr id="558" name="Google Shape;558;p49"/>
          <p:cNvPicPr preferRelativeResize="0"/>
          <p:nvPr/>
        </p:nvPicPr>
        <p:blipFill>
          <a:blip r:embed="rId7">
            <a:alphaModFix/>
          </a:blip>
          <a:stretch>
            <a:fillRect/>
          </a:stretch>
        </p:blipFill>
        <p:spPr>
          <a:xfrm>
            <a:off x="2838277" y="1616450"/>
            <a:ext cx="1803476" cy="1291600"/>
          </a:xfrm>
          <a:prstGeom prst="rect">
            <a:avLst/>
          </a:prstGeom>
          <a:noFill/>
          <a:ln>
            <a:noFill/>
          </a:ln>
        </p:spPr>
      </p:pic>
      <p:pic>
        <p:nvPicPr>
          <p:cNvPr id="559" name="Google Shape;559;p49"/>
          <p:cNvPicPr preferRelativeResize="0"/>
          <p:nvPr/>
        </p:nvPicPr>
        <p:blipFill>
          <a:blip r:embed="rId8">
            <a:alphaModFix/>
          </a:blip>
          <a:stretch>
            <a:fillRect/>
          </a:stretch>
        </p:blipFill>
        <p:spPr>
          <a:xfrm>
            <a:off x="4840500" y="1616447"/>
            <a:ext cx="1803476" cy="1291617"/>
          </a:xfrm>
          <a:prstGeom prst="rect">
            <a:avLst/>
          </a:prstGeom>
          <a:noFill/>
          <a:ln>
            <a:noFill/>
          </a:ln>
        </p:spPr>
      </p:pic>
      <p:sp>
        <p:nvSpPr>
          <p:cNvPr id="560" name="Google Shape;560;p49"/>
          <p:cNvSpPr txBox="1"/>
          <p:nvPr/>
        </p:nvSpPr>
        <p:spPr>
          <a:xfrm>
            <a:off x="272950" y="1038950"/>
            <a:ext cx="8373300" cy="72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i="1">
                <a:solidFill>
                  <a:schemeClr val="dk1"/>
                </a:solidFill>
              </a:rPr>
              <a:t>The Seasons</a:t>
            </a:r>
            <a:r>
              <a:rPr lang="en" sz="1050">
                <a:solidFill>
                  <a:schemeClr val="dk1"/>
                </a:solidFill>
              </a:rPr>
              <a:t> are Pieter Bruegel the Elder’s most famous work. The series originally comprised six large-scale panel paintings. Bruegel produced them for the merchant and collector Nicholaes Jongelinck’s country home. The paintings probably once adorned the dining room.</a:t>
            </a:r>
            <a:endParaRPr sz="1050" b="1">
              <a:solidFill>
                <a:schemeClr val="dk1"/>
              </a:solidFill>
            </a:endParaRPr>
          </a:p>
        </p:txBody>
      </p:sp>
      <p:sp>
        <p:nvSpPr>
          <p:cNvPr id="561" name="Google Shape;561;p49"/>
          <p:cNvSpPr txBox="1"/>
          <p:nvPr/>
        </p:nvSpPr>
        <p:spPr>
          <a:xfrm>
            <a:off x="272950" y="3788425"/>
            <a:ext cx="1881000" cy="104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dk1"/>
                </a:solidFill>
              </a:rPr>
              <a:t>1. The Hunters in the Snow</a:t>
            </a:r>
            <a:endParaRPr sz="1000" b="1">
              <a:solidFill>
                <a:schemeClr val="dk1"/>
              </a:solidFill>
            </a:endParaRPr>
          </a:p>
          <a:p>
            <a:pPr marL="0" lvl="0" indent="0" algn="l" rtl="0">
              <a:spcBef>
                <a:spcPts val="0"/>
              </a:spcBef>
              <a:spcAft>
                <a:spcPts val="0"/>
              </a:spcAft>
              <a:buNone/>
            </a:pPr>
            <a:r>
              <a:rPr lang="en" sz="1000">
                <a:solidFill>
                  <a:schemeClr val="dk1"/>
                </a:solidFill>
              </a:rPr>
              <a:t>(Winter)</a:t>
            </a:r>
            <a:endParaRPr sz="1000">
              <a:solidFill>
                <a:schemeClr val="dk1"/>
              </a:solidFill>
            </a:endParaRPr>
          </a:p>
          <a:p>
            <a:pPr marL="0" lvl="0" indent="0" algn="l" rtl="0">
              <a:spcBef>
                <a:spcPts val="0"/>
              </a:spcBef>
              <a:spcAft>
                <a:spcPts val="0"/>
              </a:spcAft>
              <a:buNone/>
            </a:pPr>
            <a:r>
              <a:rPr lang="en" sz="1000" b="1">
                <a:solidFill>
                  <a:schemeClr val="dk1"/>
                </a:solidFill>
              </a:rPr>
              <a:t>2. The Gloomy Day</a:t>
            </a: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a:solidFill>
                  <a:schemeClr val="dk1"/>
                </a:solidFill>
              </a:rPr>
              <a:t>(Early Spring)</a:t>
            </a:r>
            <a:endParaRPr sz="1000">
              <a:solidFill>
                <a:schemeClr val="dk1"/>
              </a:solidFill>
            </a:endParaRPr>
          </a:p>
          <a:p>
            <a:pPr marL="0" lvl="0" indent="0" algn="l" rtl="0">
              <a:spcBef>
                <a:spcPts val="0"/>
              </a:spcBef>
              <a:spcAft>
                <a:spcPts val="0"/>
              </a:spcAft>
              <a:buNone/>
            </a:pPr>
            <a:r>
              <a:rPr lang="en" sz="1000" b="1">
                <a:solidFill>
                  <a:schemeClr val="dk1"/>
                </a:solidFill>
              </a:rPr>
              <a:t>3. ???</a:t>
            </a: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a:solidFill>
                  <a:schemeClr val="dk1"/>
                </a:solidFill>
              </a:rPr>
              <a:t>(Late Spring)</a:t>
            </a:r>
            <a:endParaRPr sz="1000">
              <a:solidFill>
                <a:schemeClr val="dk1"/>
              </a:solidFill>
            </a:endParaRPr>
          </a:p>
        </p:txBody>
      </p:sp>
      <p:sp>
        <p:nvSpPr>
          <p:cNvPr id="562" name="Google Shape;562;p49"/>
          <p:cNvSpPr/>
          <p:nvPr/>
        </p:nvSpPr>
        <p:spPr>
          <a:xfrm>
            <a:off x="2838200" y="3118688"/>
            <a:ext cx="1803600" cy="12915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49"/>
          <p:cNvSpPr txBox="1"/>
          <p:nvPr/>
        </p:nvSpPr>
        <p:spPr>
          <a:xfrm>
            <a:off x="272950" y="1319175"/>
            <a:ext cx="2525700" cy="24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050">
              <a:solidFill>
                <a:schemeClr val="dk1"/>
              </a:solidFill>
            </a:endParaRPr>
          </a:p>
          <a:p>
            <a:pPr marL="0" lvl="0" indent="0" algn="l" rtl="0">
              <a:spcBef>
                <a:spcPts val="0"/>
              </a:spcBef>
              <a:spcAft>
                <a:spcPts val="0"/>
              </a:spcAft>
              <a:buClr>
                <a:schemeClr val="dk1"/>
              </a:buClr>
              <a:buSzPts val="1100"/>
              <a:buFont typeface="Arial"/>
              <a:buNone/>
            </a:pPr>
            <a:r>
              <a:rPr lang="en" sz="1050">
                <a:solidFill>
                  <a:schemeClr val="dk1"/>
                </a:solidFill>
              </a:rPr>
              <a:t>Today, we would visualize the seasons in four paintings; in the sixteenth century in the Low Countries, however, the seasons were divided into six periods: in addition to autumn and winter there were early spring and spring, and early summer and late summer. [Of the six original paintings only five are extant.] </a:t>
            </a:r>
            <a:r>
              <a:rPr lang="en" sz="1050" b="1">
                <a:solidFill>
                  <a:schemeClr val="dk1"/>
                </a:solidFill>
              </a:rPr>
              <a:t>Can you match the titles with the artwork? Which is your favorite season and why?</a:t>
            </a:r>
            <a:endParaRPr sz="1050" b="1">
              <a:solidFill>
                <a:schemeClr val="dk1"/>
              </a:solidFill>
            </a:endParaRPr>
          </a:p>
          <a:p>
            <a:pPr marL="0" lvl="0" indent="0" algn="l" rtl="0">
              <a:spcBef>
                <a:spcPts val="0"/>
              </a:spcBef>
              <a:spcAft>
                <a:spcPts val="0"/>
              </a:spcAft>
              <a:buClr>
                <a:schemeClr val="dk1"/>
              </a:buClr>
              <a:buSzPts val="1100"/>
              <a:buFont typeface="Arial"/>
              <a:buNone/>
            </a:pPr>
            <a:r>
              <a:rPr lang="en" sz="1050" b="1">
                <a:solidFill>
                  <a:schemeClr val="dk1"/>
                </a:solidFill>
              </a:rPr>
              <a:t>Sketch what you think Late Spring would have looked like.</a:t>
            </a:r>
            <a:endParaRPr sz="1050" b="1">
              <a:solidFill>
                <a:schemeClr val="dk1"/>
              </a:solidFill>
            </a:endParaRPr>
          </a:p>
          <a:p>
            <a:pPr marL="0" lvl="0" indent="0" algn="l" rtl="0">
              <a:spcBef>
                <a:spcPts val="0"/>
              </a:spcBef>
              <a:spcAft>
                <a:spcPts val="0"/>
              </a:spcAft>
              <a:buNone/>
            </a:pPr>
            <a:endParaRPr/>
          </a:p>
        </p:txBody>
      </p:sp>
      <p:sp>
        <p:nvSpPr>
          <p:cNvPr id="564" name="Google Shape;564;p49"/>
          <p:cNvSpPr txBox="1"/>
          <p:nvPr/>
        </p:nvSpPr>
        <p:spPr>
          <a:xfrm>
            <a:off x="2127550" y="3768925"/>
            <a:ext cx="1803600" cy="108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dk1"/>
                </a:solidFill>
              </a:rPr>
              <a:t>4. Haymaking</a:t>
            </a:r>
            <a:endParaRPr sz="1000" b="1">
              <a:solidFill>
                <a:schemeClr val="dk1"/>
              </a:solidFill>
            </a:endParaRPr>
          </a:p>
          <a:p>
            <a:pPr marL="0" lvl="0" indent="0" algn="l" rtl="0">
              <a:spcBef>
                <a:spcPts val="0"/>
              </a:spcBef>
              <a:spcAft>
                <a:spcPts val="0"/>
              </a:spcAft>
              <a:buNone/>
            </a:pPr>
            <a:r>
              <a:rPr lang="en" sz="1000">
                <a:solidFill>
                  <a:schemeClr val="dk1"/>
                </a:solidFill>
              </a:rPr>
              <a:t>(Early Summer)</a:t>
            </a:r>
            <a:endParaRPr sz="1000">
              <a:solidFill>
                <a:schemeClr val="dk1"/>
              </a:solidFill>
            </a:endParaRPr>
          </a:p>
          <a:p>
            <a:pPr marL="0" lvl="0" indent="0" algn="l" rtl="0">
              <a:spcBef>
                <a:spcPts val="0"/>
              </a:spcBef>
              <a:spcAft>
                <a:spcPts val="0"/>
              </a:spcAft>
              <a:buClr>
                <a:schemeClr val="dk1"/>
              </a:buClr>
              <a:buSzPts val="1100"/>
              <a:buFont typeface="Arial"/>
              <a:buNone/>
            </a:pPr>
            <a:r>
              <a:rPr lang="en" sz="1000" b="1">
                <a:solidFill>
                  <a:schemeClr val="dk1"/>
                </a:solidFill>
              </a:rPr>
              <a:t>5. The Harvesters</a:t>
            </a: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a:solidFill>
                  <a:schemeClr val="dk1"/>
                </a:solidFill>
              </a:rPr>
              <a:t>(Late Summer)</a:t>
            </a:r>
            <a:endParaRPr sz="1000">
              <a:solidFill>
                <a:schemeClr val="dk1"/>
              </a:solidFill>
            </a:endParaRPr>
          </a:p>
          <a:p>
            <a:pPr marL="0" lvl="0" indent="0" algn="l" rtl="0">
              <a:spcBef>
                <a:spcPts val="0"/>
              </a:spcBef>
              <a:spcAft>
                <a:spcPts val="0"/>
              </a:spcAft>
              <a:buClr>
                <a:schemeClr val="dk1"/>
              </a:buClr>
              <a:buSzPts val="1100"/>
              <a:buFont typeface="Arial"/>
              <a:buNone/>
            </a:pPr>
            <a:r>
              <a:rPr lang="en" sz="1000" b="1">
                <a:solidFill>
                  <a:schemeClr val="dk1"/>
                </a:solidFill>
              </a:rPr>
              <a:t>6. The Return of the Herd</a:t>
            </a: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a:solidFill>
                  <a:schemeClr val="dk1"/>
                </a:solidFill>
              </a:rPr>
              <a:t>(Autumn)</a:t>
            </a:r>
            <a:endParaRPr sz="1000">
              <a:solidFill>
                <a:schemeClr val="dk1"/>
              </a:solidFill>
            </a:endParaRPr>
          </a:p>
          <a:p>
            <a:pPr marL="0" lvl="0" indent="0" algn="l" rtl="0">
              <a:spcBef>
                <a:spcPts val="0"/>
              </a:spcBef>
              <a:spcAft>
                <a:spcPts val="0"/>
              </a:spcAft>
              <a:buClr>
                <a:schemeClr val="dk1"/>
              </a:buClr>
              <a:buSzPts val="1100"/>
              <a:buFont typeface="Arial"/>
              <a:buNone/>
            </a:pPr>
            <a:endParaRPr sz="1000">
              <a:solidFill>
                <a:schemeClr val="dk1"/>
              </a:solidFill>
            </a:endParaRPr>
          </a:p>
          <a:p>
            <a:pPr marL="0" lvl="0" indent="0" algn="l" rtl="0">
              <a:spcBef>
                <a:spcPts val="0"/>
              </a:spcBef>
              <a:spcAft>
                <a:spcPts val="0"/>
              </a:spcAft>
              <a:buNone/>
            </a:pPr>
            <a:endParaRPr/>
          </a:p>
        </p:txBody>
      </p:sp>
      <p:pic>
        <p:nvPicPr>
          <p:cNvPr id="565" name="Google Shape;565;p49"/>
          <p:cNvPicPr preferRelativeResize="0"/>
          <p:nvPr/>
        </p:nvPicPr>
        <p:blipFill>
          <a:blip r:embed="rId9">
            <a:alphaModFix/>
          </a:blip>
          <a:stretch>
            <a:fillRect/>
          </a:stretch>
        </p:blipFill>
        <p:spPr>
          <a:xfrm>
            <a:off x="2434725" y="144637"/>
            <a:ext cx="663913" cy="663913"/>
          </a:xfrm>
          <a:prstGeom prst="rect">
            <a:avLst/>
          </a:prstGeom>
          <a:noFill/>
          <a:ln>
            <a:noFill/>
          </a:ln>
        </p:spPr>
      </p:pic>
      <p:pic>
        <p:nvPicPr>
          <p:cNvPr id="566" name="Google Shape;566;p49"/>
          <p:cNvPicPr preferRelativeResize="0"/>
          <p:nvPr/>
        </p:nvPicPr>
        <p:blipFill rotWithShape="1">
          <a:blip r:embed="rId10">
            <a:alphaModFix/>
          </a:blip>
          <a:srcRect l="4510" t="47313" r="62322" b="46115"/>
          <a:stretch/>
        </p:blipFill>
        <p:spPr>
          <a:xfrm>
            <a:off x="4603475" y="207475"/>
            <a:ext cx="4382326" cy="6606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pic>
        <p:nvPicPr>
          <p:cNvPr id="571" name="Google Shape;571;p50"/>
          <p:cNvPicPr preferRelativeResize="0"/>
          <p:nvPr/>
        </p:nvPicPr>
        <p:blipFill>
          <a:blip r:embed="rId3">
            <a:alphaModFix/>
          </a:blip>
          <a:stretch>
            <a:fillRect/>
          </a:stretch>
        </p:blipFill>
        <p:spPr>
          <a:xfrm>
            <a:off x="2972825" y="144651"/>
            <a:ext cx="1671400" cy="979750"/>
          </a:xfrm>
          <a:prstGeom prst="rect">
            <a:avLst/>
          </a:prstGeom>
          <a:noFill/>
          <a:ln>
            <a:noFill/>
          </a:ln>
        </p:spPr>
      </p:pic>
      <p:pic>
        <p:nvPicPr>
          <p:cNvPr id="572" name="Google Shape;572;p50"/>
          <p:cNvPicPr preferRelativeResize="0"/>
          <p:nvPr/>
        </p:nvPicPr>
        <p:blipFill>
          <a:blip r:embed="rId4">
            <a:alphaModFix/>
          </a:blip>
          <a:stretch>
            <a:fillRect/>
          </a:stretch>
        </p:blipFill>
        <p:spPr>
          <a:xfrm>
            <a:off x="6842664" y="3118642"/>
            <a:ext cx="1803476" cy="1291608"/>
          </a:xfrm>
          <a:prstGeom prst="rect">
            <a:avLst/>
          </a:prstGeom>
          <a:noFill/>
          <a:ln>
            <a:noFill/>
          </a:ln>
        </p:spPr>
      </p:pic>
      <p:pic>
        <p:nvPicPr>
          <p:cNvPr id="573" name="Google Shape;573;p50"/>
          <p:cNvPicPr preferRelativeResize="0"/>
          <p:nvPr/>
        </p:nvPicPr>
        <p:blipFill>
          <a:blip r:embed="rId5">
            <a:alphaModFix/>
          </a:blip>
          <a:stretch>
            <a:fillRect/>
          </a:stretch>
        </p:blipFill>
        <p:spPr>
          <a:xfrm>
            <a:off x="6842725" y="1616463"/>
            <a:ext cx="1803476" cy="1291602"/>
          </a:xfrm>
          <a:prstGeom prst="rect">
            <a:avLst/>
          </a:prstGeom>
          <a:noFill/>
          <a:ln>
            <a:noFill/>
          </a:ln>
        </p:spPr>
      </p:pic>
      <p:pic>
        <p:nvPicPr>
          <p:cNvPr id="574" name="Google Shape;574;p50"/>
          <p:cNvPicPr preferRelativeResize="0"/>
          <p:nvPr/>
        </p:nvPicPr>
        <p:blipFill>
          <a:blip r:embed="rId6">
            <a:alphaModFix/>
          </a:blip>
          <a:stretch>
            <a:fillRect/>
          </a:stretch>
        </p:blipFill>
        <p:spPr>
          <a:xfrm>
            <a:off x="4840498" y="3118636"/>
            <a:ext cx="1803476" cy="1291621"/>
          </a:xfrm>
          <a:prstGeom prst="rect">
            <a:avLst/>
          </a:prstGeom>
          <a:noFill/>
          <a:ln>
            <a:noFill/>
          </a:ln>
        </p:spPr>
      </p:pic>
      <p:pic>
        <p:nvPicPr>
          <p:cNvPr id="575" name="Google Shape;575;p50"/>
          <p:cNvPicPr preferRelativeResize="0"/>
          <p:nvPr/>
        </p:nvPicPr>
        <p:blipFill>
          <a:blip r:embed="rId7">
            <a:alphaModFix/>
          </a:blip>
          <a:stretch>
            <a:fillRect/>
          </a:stretch>
        </p:blipFill>
        <p:spPr>
          <a:xfrm>
            <a:off x="2838277" y="1616450"/>
            <a:ext cx="1803476" cy="1291600"/>
          </a:xfrm>
          <a:prstGeom prst="rect">
            <a:avLst/>
          </a:prstGeom>
          <a:noFill/>
          <a:ln>
            <a:noFill/>
          </a:ln>
        </p:spPr>
      </p:pic>
      <p:pic>
        <p:nvPicPr>
          <p:cNvPr id="576" name="Google Shape;576;p50"/>
          <p:cNvPicPr preferRelativeResize="0"/>
          <p:nvPr/>
        </p:nvPicPr>
        <p:blipFill>
          <a:blip r:embed="rId8">
            <a:alphaModFix/>
          </a:blip>
          <a:stretch>
            <a:fillRect/>
          </a:stretch>
        </p:blipFill>
        <p:spPr>
          <a:xfrm>
            <a:off x="4840500" y="1616447"/>
            <a:ext cx="1803476" cy="1291617"/>
          </a:xfrm>
          <a:prstGeom prst="rect">
            <a:avLst/>
          </a:prstGeom>
          <a:noFill/>
          <a:ln>
            <a:noFill/>
          </a:ln>
        </p:spPr>
      </p:pic>
      <p:sp>
        <p:nvSpPr>
          <p:cNvPr id="577" name="Google Shape;577;p50"/>
          <p:cNvSpPr txBox="1"/>
          <p:nvPr/>
        </p:nvSpPr>
        <p:spPr>
          <a:xfrm>
            <a:off x="272950" y="1038950"/>
            <a:ext cx="8373300" cy="72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i="1">
                <a:solidFill>
                  <a:schemeClr val="dk1"/>
                </a:solidFill>
              </a:rPr>
              <a:t>The Seasons</a:t>
            </a:r>
            <a:r>
              <a:rPr lang="en" sz="1050">
                <a:solidFill>
                  <a:schemeClr val="dk1"/>
                </a:solidFill>
              </a:rPr>
              <a:t> are Pieter Bruegel the Elder’s most famous work. The series originally comprised six large-scale panel paintings; one has been lost. Bruegel produced them for the merchant and collector Nicholaes Jongelinck’s country home. The paintings probably once adorned the dining room.</a:t>
            </a:r>
            <a:endParaRPr sz="1050" b="1">
              <a:solidFill>
                <a:schemeClr val="dk1"/>
              </a:solidFill>
            </a:endParaRPr>
          </a:p>
        </p:txBody>
      </p:sp>
      <p:sp>
        <p:nvSpPr>
          <p:cNvPr id="578" name="Google Shape;578;p50"/>
          <p:cNvSpPr txBox="1"/>
          <p:nvPr/>
        </p:nvSpPr>
        <p:spPr>
          <a:xfrm>
            <a:off x="272950" y="3788425"/>
            <a:ext cx="1881000" cy="104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dk1"/>
                </a:solidFill>
              </a:rPr>
              <a:t>1. The Hunters in the Snow</a:t>
            </a:r>
            <a:endParaRPr sz="1000" b="1">
              <a:solidFill>
                <a:schemeClr val="dk1"/>
              </a:solidFill>
            </a:endParaRPr>
          </a:p>
          <a:p>
            <a:pPr marL="0" lvl="0" indent="0" algn="l" rtl="0">
              <a:spcBef>
                <a:spcPts val="0"/>
              </a:spcBef>
              <a:spcAft>
                <a:spcPts val="0"/>
              </a:spcAft>
              <a:buNone/>
            </a:pPr>
            <a:r>
              <a:rPr lang="en" sz="1000">
                <a:solidFill>
                  <a:schemeClr val="dk1"/>
                </a:solidFill>
              </a:rPr>
              <a:t>(Winter)</a:t>
            </a:r>
            <a:endParaRPr sz="1000">
              <a:solidFill>
                <a:schemeClr val="dk1"/>
              </a:solidFill>
            </a:endParaRPr>
          </a:p>
          <a:p>
            <a:pPr marL="0" lvl="0" indent="0" algn="l" rtl="0">
              <a:spcBef>
                <a:spcPts val="0"/>
              </a:spcBef>
              <a:spcAft>
                <a:spcPts val="0"/>
              </a:spcAft>
              <a:buNone/>
            </a:pPr>
            <a:r>
              <a:rPr lang="en" sz="1000" b="1">
                <a:solidFill>
                  <a:schemeClr val="dk1"/>
                </a:solidFill>
              </a:rPr>
              <a:t>2. The Gloomy Day</a:t>
            </a: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a:solidFill>
                  <a:schemeClr val="dk1"/>
                </a:solidFill>
              </a:rPr>
              <a:t>(Early Spring)</a:t>
            </a:r>
            <a:endParaRPr sz="1000">
              <a:solidFill>
                <a:schemeClr val="dk1"/>
              </a:solidFill>
            </a:endParaRPr>
          </a:p>
          <a:p>
            <a:pPr marL="0" lvl="0" indent="0" algn="l" rtl="0">
              <a:spcBef>
                <a:spcPts val="0"/>
              </a:spcBef>
              <a:spcAft>
                <a:spcPts val="0"/>
              </a:spcAft>
              <a:buNone/>
            </a:pPr>
            <a:r>
              <a:rPr lang="en" sz="1000" b="1">
                <a:solidFill>
                  <a:schemeClr val="dk1"/>
                </a:solidFill>
              </a:rPr>
              <a:t>3. ???</a:t>
            </a: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a:solidFill>
                  <a:schemeClr val="dk1"/>
                </a:solidFill>
              </a:rPr>
              <a:t>(Late Spring)</a:t>
            </a:r>
            <a:endParaRPr sz="1000">
              <a:solidFill>
                <a:schemeClr val="dk1"/>
              </a:solidFill>
            </a:endParaRPr>
          </a:p>
        </p:txBody>
      </p:sp>
      <p:sp>
        <p:nvSpPr>
          <p:cNvPr id="579" name="Google Shape;579;p50"/>
          <p:cNvSpPr/>
          <p:nvPr/>
        </p:nvSpPr>
        <p:spPr>
          <a:xfrm>
            <a:off x="2838200" y="3118688"/>
            <a:ext cx="1803600" cy="12915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50"/>
          <p:cNvSpPr txBox="1"/>
          <p:nvPr/>
        </p:nvSpPr>
        <p:spPr>
          <a:xfrm>
            <a:off x="272950" y="1395375"/>
            <a:ext cx="2525700" cy="24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050">
              <a:solidFill>
                <a:schemeClr val="dk1"/>
              </a:solidFill>
            </a:endParaRPr>
          </a:p>
          <a:p>
            <a:pPr marL="0" lvl="0" indent="0" algn="l" rtl="0">
              <a:spcBef>
                <a:spcPts val="0"/>
              </a:spcBef>
              <a:spcAft>
                <a:spcPts val="0"/>
              </a:spcAft>
              <a:buClr>
                <a:schemeClr val="dk1"/>
              </a:buClr>
              <a:buSzPts val="1100"/>
              <a:buFont typeface="Arial"/>
              <a:buNone/>
            </a:pPr>
            <a:r>
              <a:rPr lang="en" sz="1050">
                <a:solidFill>
                  <a:schemeClr val="dk1"/>
                </a:solidFill>
              </a:rPr>
              <a:t>Today, we would visualize the seasons in four paintings; in the sixteenth century in the Low Countries, however, the seasons were divided into six periods: in addition to autumn and winter there were early spring and spring, and early summer and late summer. [Of the six original paintings only five are extant.] </a:t>
            </a:r>
            <a:r>
              <a:rPr lang="en" sz="1050" b="1">
                <a:solidFill>
                  <a:schemeClr val="dk1"/>
                </a:solidFill>
              </a:rPr>
              <a:t>Can you match the titles with the artwork? Which is your favorite season and why?</a:t>
            </a:r>
            <a:endParaRPr sz="1050" b="1">
              <a:solidFill>
                <a:schemeClr val="dk1"/>
              </a:solidFill>
            </a:endParaRPr>
          </a:p>
          <a:p>
            <a:pPr marL="0" lvl="0" indent="0" algn="l" rtl="0">
              <a:spcBef>
                <a:spcPts val="0"/>
              </a:spcBef>
              <a:spcAft>
                <a:spcPts val="0"/>
              </a:spcAft>
              <a:buClr>
                <a:schemeClr val="dk1"/>
              </a:buClr>
              <a:buSzPts val="1100"/>
              <a:buFont typeface="Arial"/>
              <a:buNone/>
            </a:pPr>
            <a:r>
              <a:rPr lang="en" sz="1050" b="1">
                <a:solidFill>
                  <a:schemeClr val="dk1"/>
                </a:solidFill>
              </a:rPr>
              <a:t>Sketch what you think Late Spring would have looked like.</a:t>
            </a:r>
            <a:endParaRPr sz="1050" b="1">
              <a:solidFill>
                <a:schemeClr val="dk1"/>
              </a:solidFill>
            </a:endParaRPr>
          </a:p>
          <a:p>
            <a:pPr marL="0" lvl="0" indent="0" algn="l" rtl="0">
              <a:spcBef>
                <a:spcPts val="0"/>
              </a:spcBef>
              <a:spcAft>
                <a:spcPts val="0"/>
              </a:spcAft>
              <a:buNone/>
            </a:pPr>
            <a:endParaRPr/>
          </a:p>
        </p:txBody>
      </p:sp>
      <p:sp>
        <p:nvSpPr>
          <p:cNvPr id="581" name="Google Shape;581;p50"/>
          <p:cNvSpPr txBox="1"/>
          <p:nvPr/>
        </p:nvSpPr>
        <p:spPr>
          <a:xfrm>
            <a:off x="2127550" y="3768925"/>
            <a:ext cx="1803600" cy="108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dk1"/>
                </a:solidFill>
              </a:rPr>
              <a:t>4. Haymaking</a:t>
            </a:r>
            <a:endParaRPr sz="1000" b="1">
              <a:solidFill>
                <a:schemeClr val="dk1"/>
              </a:solidFill>
            </a:endParaRPr>
          </a:p>
          <a:p>
            <a:pPr marL="0" lvl="0" indent="0" algn="l" rtl="0">
              <a:spcBef>
                <a:spcPts val="0"/>
              </a:spcBef>
              <a:spcAft>
                <a:spcPts val="0"/>
              </a:spcAft>
              <a:buNone/>
            </a:pPr>
            <a:r>
              <a:rPr lang="en" sz="1000">
                <a:solidFill>
                  <a:schemeClr val="dk1"/>
                </a:solidFill>
              </a:rPr>
              <a:t>(Early Summer)</a:t>
            </a:r>
            <a:endParaRPr sz="1000">
              <a:solidFill>
                <a:schemeClr val="dk1"/>
              </a:solidFill>
            </a:endParaRPr>
          </a:p>
          <a:p>
            <a:pPr marL="0" lvl="0" indent="0" algn="l" rtl="0">
              <a:spcBef>
                <a:spcPts val="0"/>
              </a:spcBef>
              <a:spcAft>
                <a:spcPts val="0"/>
              </a:spcAft>
              <a:buClr>
                <a:schemeClr val="dk1"/>
              </a:buClr>
              <a:buSzPts val="1100"/>
              <a:buFont typeface="Arial"/>
              <a:buNone/>
            </a:pPr>
            <a:r>
              <a:rPr lang="en" sz="1000" b="1">
                <a:solidFill>
                  <a:schemeClr val="dk1"/>
                </a:solidFill>
              </a:rPr>
              <a:t>5. The Harvesters</a:t>
            </a: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a:solidFill>
                  <a:schemeClr val="dk1"/>
                </a:solidFill>
              </a:rPr>
              <a:t>(Late Summer)</a:t>
            </a:r>
            <a:endParaRPr sz="1000">
              <a:solidFill>
                <a:schemeClr val="dk1"/>
              </a:solidFill>
            </a:endParaRPr>
          </a:p>
          <a:p>
            <a:pPr marL="0" lvl="0" indent="0" algn="l" rtl="0">
              <a:spcBef>
                <a:spcPts val="0"/>
              </a:spcBef>
              <a:spcAft>
                <a:spcPts val="0"/>
              </a:spcAft>
              <a:buClr>
                <a:schemeClr val="dk1"/>
              </a:buClr>
              <a:buSzPts val="1100"/>
              <a:buFont typeface="Arial"/>
              <a:buNone/>
            </a:pPr>
            <a:r>
              <a:rPr lang="en" sz="1000" b="1">
                <a:solidFill>
                  <a:schemeClr val="dk1"/>
                </a:solidFill>
              </a:rPr>
              <a:t>6. The Return of the Herd</a:t>
            </a: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a:solidFill>
                  <a:schemeClr val="dk1"/>
                </a:solidFill>
              </a:rPr>
              <a:t>(Autumn)</a:t>
            </a:r>
            <a:endParaRPr sz="1000">
              <a:solidFill>
                <a:schemeClr val="dk1"/>
              </a:solidFill>
            </a:endParaRPr>
          </a:p>
          <a:p>
            <a:pPr marL="0" lvl="0" indent="0" algn="l" rtl="0">
              <a:spcBef>
                <a:spcPts val="0"/>
              </a:spcBef>
              <a:spcAft>
                <a:spcPts val="0"/>
              </a:spcAft>
              <a:buClr>
                <a:schemeClr val="dk1"/>
              </a:buClr>
              <a:buSzPts val="1100"/>
              <a:buFont typeface="Arial"/>
              <a:buNone/>
            </a:pPr>
            <a:endParaRPr sz="1000">
              <a:solidFill>
                <a:schemeClr val="dk1"/>
              </a:solidFill>
            </a:endParaRPr>
          </a:p>
          <a:p>
            <a:pPr marL="0" lvl="0" indent="0" algn="l" rtl="0">
              <a:spcBef>
                <a:spcPts val="0"/>
              </a:spcBef>
              <a:spcAft>
                <a:spcPts val="0"/>
              </a:spcAft>
              <a:buNone/>
            </a:pPr>
            <a:endParaRPr/>
          </a:p>
        </p:txBody>
      </p:sp>
      <p:pic>
        <p:nvPicPr>
          <p:cNvPr id="582" name="Google Shape;582;p50"/>
          <p:cNvPicPr preferRelativeResize="0"/>
          <p:nvPr/>
        </p:nvPicPr>
        <p:blipFill>
          <a:blip r:embed="rId9">
            <a:alphaModFix/>
          </a:blip>
          <a:stretch>
            <a:fillRect/>
          </a:stretch>
        </p:blipFill>
        <p:spPr>
          <a:xfrm>
            <a:off x="2434725" y="144637"/>
            <a:ext cx="663913" cy="663913"/>
          </a:xfrm>
          <a:prstGeom prst="rect">
            <a:avLst/>
          </a:prstGeom>
          <a:noFill/>
          <a:ln>
            <a:noFill/>
          </a:ln>
        </p:spPr>
      </p:pic>
      <p:pic>
        <p:nvPicPr>
          <p:cNvPr id="583" name="Google Shape;583;p50"/>
          <p:cNvPicPr preferRelativeResize="0"/>
          <p:nvPr/>
        </p:nvPicPr>
        <p:blipFill rotWithShape="1">
          <a:blip r:embed="rId10">
            <a:alphaModFix/>
          </a:blip>
          <a:srcRect l="4510" t="47313" r="62322" b="46115"/>
          <a:stretch/>
        </p:blipFill>
        <p:spPr>
          <a:xfrm>
            <a:off x="4603475" y="207475"/>
            <a:ext cx="4382326" cy="660676"/>
          </a:xfrm>
          <a:prstGeom prst="rect">
            <a:avLst/>
          </a:prstGeom>
          <a:noFill/>
          <a:ln>
            <a:noFill/>
          </a:ln>
        </p:spPr>
      </p:pic>
      <p:sp>
        <p:nvSpPr>
          <p:cNvPr id="584" name="Google Shape;584;p50"/>
          <p:cNvSpPr txBox="1"/>
          <p:nvPr/>
        </p:nvSpPr>
        <p:spPr>
          <a:xfrm>
            <a:off x="5846175" y="1593225"/>
            <a:ext cx="934500" cy="800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a:solidFill>
                  <a:schemeClr val="lt1"/>
                </a:solidFill>
              </a:rPr>
              <a:t>1. The Hunters in the Snow</a:t>
            </a:r>
            <a:endParaRPr sz="1000" b="1">
              <a:solidFill>
                <a:schemeClr val="lt1"/>
              </a:solidFill>
            </a:endParaRPr>
          </a:p>
          <a:p>
            <a:pPr marL="0" lvl="0" indent="0" algn="l" rtl="0">
              <a:spcBef>
                <a:spcPts val="0"/>
              </a:spcBef>
              <a:spcAft>
                <a:spcPts val="0"/>
              </a:spcAft>
              <a:buNone/>
            </a:pPr>
            <a:r>
              <a:rPr lang="en" sz="1000">
                <a:solidFill>
                  <a:schemeClr val="lt1"/>
                </a:solidFill>
              </a:rPr>
              <a:t>(Winter)</a:t>
            </a:r>
            <a:endParaRPr>
              <a:solidFill>
                <a:schemeClr val="lt1"/>
              </a:solidFill>
            </a:endParaRPr>
          </a:p>
        </p:txBody>
      </p:sp>
      <p:sp>
        <p:nvSpPr>
          <p:cNvPr id="585" name="Google Shape;585;p50"/>
          <p:cNvSpPr txBox="1"/>
          <p:nvPr/>
        </p:nvSpPr>
        <p:spPr>
          <a:xfrm>
            <a:off x="6842725" y="2415475"/>
            <a:ext cx="14205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a:solidFill>
                  <a:schemeClr val="lt1"/>
                </a:solidFill>
              </a:rPr>
              <a:t>2. The Gloomy Day</a:t>
            </a:r>
            <a:endParaRPr sz="1000" b="1">
              <a:solidFill>
                <a:schemeClr val="lt1"/>
              </a:solidFill>
            </a:endParaRPr>
          </a:p>
          <a:p>
            <a:pPr marL="0" lvl="0" indent="0" algn="l" rtl="0">
              <a:spcBef>
                <a:spcPts val="0"/>
              </a:spcBef>
              <a:spcAft>
                <a:spcPts val="0"/>
              </a:spcAft>
              <a:buNone/>
            </a:pPr>
            <a:r>
              <a:rPr lang="en" sz="1000">
                <a:solidFill>
                  <a:schemeClr val="lt1"/>
                </a:solidFill>
              </a:rPr>
              <a:t>(Early Spring)</a:t>
            </a:r>
            <a:endParaRPr>
              <a:solidFill>
                <a:schemeClr val="lt1"/>
              </a:solidFill>
            </a:endParaRPr>
          </a:p>
        </p:txBody>
      </p:sp>
      <p:sp>
        <p:nvSpPr>
          <p:cNvPr id="586" name="Google Shape;586;p50"/>
          <p:cNvSpPr txBox="1"/>
          <p:nvPr/>
        </p:nvSpPr>
        <p:spPr>
          <a:xfrm>
            <a:off x="4911675" y="3544825"/>
            <a:ext cx="934500" cy="800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a:solidFill>
                  <a:schemeClr val="lt1"/>
                </a:solidFill>
              </a:rPr>
              <a:t>4. Haymaking</a:t>
            </a:r>
            <a:endParaRPr sz="1000" b="1">
              <a:solidFill>
                <a:schemeClr val="lt1"/>
              </a:solidFill>
            </a:endParaRPr>
          </a:p>
          <a:p>
            <a:pPr marL="0" lvl="0" indent="0" algn="l" rtl="0">
              <a:spcBef>
                <a:spcPts val="0"/>
              </a:spcBef>
              <a:spcAft>
                <a:spcPts val="0"/>
              </a:spcAft>
              <a:buNone/>
            </a:pPr>
            <a:r>
              <a:rPr lang="en" sz="1000">
                <a:solidFill>
                  <a:schemeClr val="lt1"/>
                </a:solidFill>
              </a:rPr>
              <a:t>(Early Summer)</a:t>
            </a:r>
            <a:endParaRPr>
              <a:solidFill>
                <a:schemeClr val="lt1"/>
              </a:solidFill>
            </a:endParaRPr>
          </a:p>
        </p:txBody>
      </p:sp>
      <p:sp>
        <p:nvSpPr>
          <p:cNvPr id="587" name="Google Shape;587;p50"/>
          <p:cNvSpPr txBox="1"/>
          <p:nvPr/>
        </p:nvSpPr>
        <p:spPr>
          <a:xfrm>
            <a:off x="7520875" y="3401600"/>
            <a:ext cx="934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588" name="Google Shape;588;p50"/>
          <p:cNvSpPr txBox="1"/>
          <p:nvPr/>
        </p:nvSpPr>
        <p:spPr>
          <a:xfrm>
            <a:off x="2906650" y="2043575"/>
            <a:ext cx="1024500" cy="800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a:solidFill>
                  <a:schemeClr val="lt1"/>
                </a:solidFill>
              </a:rPr>
              <a:t>5. The Harvesters</a:t>
            </a:r>
            <a:endParaRPr sz="1000" b="1">
              <a:solidFill>
                <a:schemeClr val="lt1"/>
              </a:solidFill>
            </a:endParaRPr>
          </a:p>
          <a:p>
            <a:pPr marL="0" lvl="0" indent="0" algn="l" rtl="0">
              <a:spcBef>
                <a:spcPts val="0"/>
              </a:spcBef>
              <a:spcAft>
                <a:spcPts val="0"/>
              </a:spcAft>
              <a:buNone/>
            </a:pPr>
            <a:r>
              <a:rPr lang="en" sz="1000">
                <a:solidFill>
                  <a:schemeClr val="lt1"/>
                </a:solidFill>
              </a:rPr>
              <a:t>(Late Summer)</a:t>
            </a:r>
            <a:endParaRPr>
              <a:solidFill>
                <a:schemeClr val="lt1"/>
              </a:solidFill>
            </a:endParaRPr>
          </a:p>
        </p:txBody>
      </p:sp>
      <p:sp>
        <p:nvSpPr>
          <p:cNvPr id="589" name="Google Shape;589;p50"/>
          <p:cNvSpPr txBox="1"/>
          <p:nvPr/>
        </p:nvSpPr>
        <p:spPr>
          <a:xfrm>
            <a:off x="7872900" y="3167650"/>
            <a:ext cx="859800" cy="800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a:solidFill>
                  <a:schemeClr val="lt1"/>
                </a:solidFill>
              </a:rPr>
              <a:t>6. The Return of the Herd</a:t>
            </a:r>
            <a:endParaRPr sz="1000" b="1">
              <a:solidFill>
                <a:schemeClr val="lt1"/>
              </a:solidFill>
            </a:endParaRPr>
          </a:p>
          <a:p>
            <a:pPr marL="0" lvl="0" indent="0" algn="l" rtl="0">
              <a:spcBef>
                <a:spcPts val="0"/>
              </a:spcBef>
              <a:spcAft>
                <a:spcPts val="0"/>
              </a:spcAft>
              <a:buNone/>
            </a:pPr>
            <a:r>
              <a:rPr lang="en" sz="1000">
                <a:solidFill>
                  <a:schemeClr val="lt1"/>
                </a:solidFill>
              </a:rPr>
              <a:t>(Autumn)</a:t>
            </a:r>
            <a:endParaRPr>
              <a:solidFill>
                <a:schemeClr val="lt1"/>
              </a:solidFill>
            </a:endParaRPr>
          </a:p>
        </p:txBody>
      </p:sp>
      <p:sp>
        <p:nvSpPr>
          <p:cNvPr id="590" name="Google Shape;590;p50"/>
          <p:cNvSpPr txBox="1"/>
          <p:nvPr/>
        </p:nvSpPr>
        <p:spPr>
          <a:xfrm>
            <a:off x="3700625" y="3244600"/>
            <a:ext cx="822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591" name="Google Shape;591;p50"/>
          <p:cNvSpPr txBox="1"/>
          <p:nvPr/>
        </p:nvSpPr>
        <p:spPr>
          <a:xfrm>
            <a:off x="3700625" y="3244600"/>
            <a:ext cx="8223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b="1">
                <a:solidFill>
                  <a:schemeClr val="lt1"/>
                </a:solidFill>
              </a:rPr>
              <a:t>3. ???</a:t>
            </a:r>
            <a:endParaRPr sz="1000" b="1">
              <a:solidFill>
                <a:schemeClr val="lt1"/>
              </a:solidFill>
            </a:endParaRPr>
          </a:p>
          <a:p>
            <a:pPr marL="0" lvl="0" indent="0" algn="l" rtl="0">
              <a:spcBef>
                <a:spcPts val="0"/>
              </a:spcBef>
              <a:spcAft>
                <a:spcPts val="0"/>
              </a:spcAft>
              <a:buNone/>
            </a:pPr>
            <a:r>
              <a:rPr lang="en" sz="1000">
                <a:solidFill>
                  <a:schemeClr val="lt1"/>
                </a:solidFill>
              </a:rPr>
              <a:t>(Late Spring)</a:t>
            </a:r>
            <a:endParaRPr>
              <a:solidFill>
                <a:schemeClr val="l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9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pic>
        <p:nvPicPr>
          <p:cNvPr id="596" name="Google Shape;596;p51"/>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597" name="Google Shape;597;p51"/>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98" name="Google Shape;598;p51"/>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5   •   W E E K   30</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A7559E6C-B49C-B8DB-BFA8-3BF12269CF69}"/>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pic>
        <p:nvPicPr>
          <p:cNvPr id="603" name="Google Shape;603;p52"/>
          <p:cNvPicPr preferRelativeResize="0"/>
          <p:nvPr/>
        </p:nvPicPr>
        <p:blipFill rotWithShape="1">
          <a:blip r:embed="rId3">
            <a:alphaModFix/>
          </a:blip>
          <a:srcRect l="4442" t="4769" r="66895" b="83299"/>
          <a:stretch/>
        </p:blipFill>
        <p:spPr>
          <a:xfrm>
            <a:off x="1675700" y="89175"/>
            <a:ext cx="2968948" cy="954924"/>
          </a:xfrm>
          <a:prstGeom prst="rect">
            <a:avLst/>
          </a:prstGeom>
          <a:noFill/>
          <a:ln>
            <a:noFill/>
          </a:ln>
        </p:spPr>
      </p:pic>
      <p:pic>
        <p:nvPicPr>
          <p:cNvPr id="604" name="Google Shape;604;p52"/>
          <p:cNvPicPr preferRelativeResize="0"/>
          <p:nvPr/>
        </p:nvPicPr>
        <p:blipFill rotWithShape="1">
          <a:blip r:embed="rId4">
            <a:alphaModFix/>
          </a:blip>
          <a:srcRect l="4510" t="6021" r="62322" b="87968"/>
          <a:stretch/>
        </p:blipFill>
        <p:spPr>
          <a:xfrm>
            <a:off x="4572000" y="183436"/>
            <a:ext cx="4382326" cy="613651"/>
          </a:xfrm>
          <a:prstGeom prst="rect">
            <a:avLst/>
          </a:prstGeom>
          <a:noFill/>
          <a:ln>
            <a:noFill/>
          </a:ln>
        </p:spPr>
      </p:pic>
      <p:sp>
        <p:nvSpPr>
          <p:cNvPr id="605" name="Google Shape;605;p52"/>
          <p:cNvSpPr txBox="1"/>
          <p:nvPr/>
        </p:nvSpPr>
        <p:spPr>
          <a:xfrm>
            <a:off x="131875" y="1254900"/>
            <a:ext cx="2786400" cy="3540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a:t>Created in 1559, Pieter Bruegel the Elder’s painting is known as </a:t>
            </a:r>
            <a:r>
              <a:rPr lang="en" sz="1000" i="1"/>
              <a:t>Netherlandish Proverbs</a:t>
            </a:r>
            <a:r>
              <a:rPr lang="en" sz="1000"/>
              <a:t>. The oil on panel painting, which measures at 46 inches by 64 inches, displays a small town where over 100 individual characters literally act out famous Danish sayings. Many of these sayings are used in American culture today.</a:t>
            </a:r>
            <a:endParaRPr sz="1000"/>
          </a:p>
          <a:p>
            <a:pPr marL="0" lvl="0" indent="0" algn="l" rtl="0">
              <a:lnSpc>
                <a:spcPct val="100000"/>
              </a:lnSpc>
              <a:spcBef>
                <a:spcPts val="0"/>
              </a:spcBef>
              <a:spcAft>
                <a:spcPts val="0"/>
              </a:spcAft>
              <a:buNone/>
            </a:pPr>
            <a:endParaRPr sz="1000"/>
          </a:p>
          <a:p>
            <a:pPr marL="0" lvl="0" indent="0" algn="l" rtl="0">
              <a:lnSpc>
                <a:spcPct val="100000"/>
              </a:lnSpc>
              <a:spcBef>
                <a:spcPts val="0"/>
              </a:spcBef>
              <a:spcAft>
                <a:spcPts val="0"/>
              </a:spcAft>
              <a:buClr>
                <a:schemeClr val="dk1"/>
              </a:buClr>
              <a:buSzPts val="1100"/>
              <a:buFont typeface="Arial"/>
              <a:buNone/>
            </a:pPr>
            <a:r>
              <a:rPr lang="en" sz="1000"/>
              <a:t>The examples in Brugel’s work run the gamut from reality-based idioms to more fantastical sayings. Read the idiom and find the picture that matches:</a:t>
            </a:r>
            <a:endParaRPr sz="1000"/>
          </a:p>
          <a:p>
            <a:pPr marL="0" lvl="0" indent="0" algn="l" rtl="0">
              <a:lnSpc>
                <a:spcPct val="100000"/>
              </a:lnSpc>
              <a:spcBef>
                <a:spcPts val="0"/>
              </a:spcBef>
              <a:spcAft>
                <a:spcPts val="0"/>
              </a:spcAft>
              <a:buClr>
                <a:schemeClr val="dk1"/>
              </a:buClr>
              <a:buSzPts val="1100"/>
              <a:buFont typeface="Arial"/>
              <a:buNone/>
            </a:pPr>
            <a:r>
              <a:rPr lang="en" sz="950" b="1"/>
              <a:t>“Let the cards (chips) fall where they may.”</a:t>
            </a:r>
            <a:endParaRPr sz="950" b="1"/>
          </a:p>
          <a:p>
            <a:pPr marL="0" lvl="0" indent="0" algn="l" rtl="0">
              <a:lnSpc>
                <a:spcPct val="100000"/>
              </a:lnSpc>
              <a:spcBef>
                <a:spcPts val="0"/>
              </a:spcBef>
              <a:spcAft>
                <a:spcPts val="0"/>
              </a:spcAft>
              <a:buNone/>
            </a:pPr>
            <a:r>
              <a:rPr lang="en" sz="950" b="1">
                <a:highlight>
                  <a:srgbClr val="FFFFFF"/>
                </a:highlight>
              </a:rPr>
              <a:t>“The blind leading the blind.”</a:t>
            </a:r>
            <a:endParaRPr sz="950" b="1">
              <a:highlight>
                <a:srgbClr val="FFFFFF"/>
              </a:highlight>
            </a:endParaRPr>
          </a:p>
          <a:p>
            <a:pPr marL="0" lvl="0" indent="0" algn="l" rtl="0">
              <a:lnSpc>
                <a:spcPct val="100000"/>
              </a:lnSpc>
              <a:spcBef>
                <a:spcPts val="0"/>
              </a:spcBef>
              <a:spcAft>
                <a:spcPts val="0"/>
              </a:spcAft>
              <a:buNone/>
            </a:pPr>
            <a:r>
              <a:rPr lang="en" sz="950" b="1">
                <a:highlight>
                  <a:srgbClr val="FFFFFF"/>
                </a:highlight>
              </a:rPr>
              <a:t>Someone beating their head against a brick wall trying to get a point across.</a:t>
            </a:r>
            <a:endParaRPr sz="950" b="1">
              <a:highlight>
                <a:srgbClr val="FFFFFF"/>
              </a:highlight>
            </a:endParaRPr>
          </a:p>
          <a:p>
            <a:pPr marL="0" lvl="0" indent="0" algn="l" rtl="0">
              <a:spcBef>
                <a:spcPts val="0"/>
              </a:spcBef>
              <a:spcAft>
                <a:spcPts val="0"/>
              </a:spcAft>
              <a:buClr>
                <a:schemeClr val="dk1"/>
              </a:buClr>
              <a:buSzPts val="1100"/>
              <a:buFont typeface="Arial"/>
              <a:buNone/>
            </a:pPr>
            <a:r>
              <a:rPr lang="en" sz="950" b="1"/>
              <a:t>“One shears sheep, the other shears pigs.”</a:t>
            </a:r>
            <a:endParaRPr sz="950" b="1"/>
          </a:p>
          <a:p>
            <a:pPr marL="0" lvl="0" indent="0" algn="l" rtl="0">
              <a:spcBef>
                <a:spcPts val="0"/>
              </a:spcBef>
              <a:spcAft>
                <a:spcPts val="0"/>
              </a:spcAft>
              <a:buClr>
                <a:schemeClr val="dk1"/>
              </a:buClr>
              <a:buSzPts val="1100"/>
              <a:buFont typeface="Arial"/>
              <a:buNone/>
            </a:pPr>
            <a:r>
              <a:rPr lang="en" sz="950" b="1"/>
              <a:t>“Liar, liar your pants on fire.”</a:t>
            </a:r>
            <a:endParaRPr sz="950" b="1"/>
          </a:p>
          <a:p>
            <a:pPr marL="0" lvl="0" indent="0" algn="l" rtl="0">
              <a:spcBef>
                <a:spcPts val="0"/>
              </a:spcBef>
              <a:spcAft>
                <a:spcPts val="0"/>
              </a:spcAft>
              <a:buNone/>
            </a:pPr>
            <a:r>
              <a:rPr lang="en" sz="950" b="1"/>
              <a:t>“If the blind lead the blind, both will fall in the ditch.”</a:t>
            </a:r>
            <a:endParaRPr sz="950" b="1"/>
          </a:p>
          <a:p>
            <a:pPr marL="0" lvl="0" indent="0" algn="l" rtl="0">
              <a:spcBef>
                <a:spcPts val="0"/>
              </a:spcBef>
              <a:spcAft>
                <a:spcPts val="0"/>
              </a:spcAft>
              <a:buNone/>
            </a:pPr>
            <a:r>
              <a:rPr lang="en" sz="950" b="1"/>
              <a:t>A roof tiled with tarts - snarky reference to wealth or today “gold-plated”</a:t>
            </a:r>
            <a:endParaRPr sz="950" b="1"/>
          </a:p>
          <a:p>
            <a:pPr marL="0" lvl="0" indent="0" algn="l" rtl="0">
              <a:spcBef>
                <a:spcPts val="0"/>
              </a:spcBef>
              <a:spcAft>
                <a:spcPts val="0"/>
              </a:spcAft>
              <a:buNone/>
            </a:pPr>
            <a:r>
              <a:rPr lang="en" sz="950" b="1"/>
              <a:t>Can you spot more?</a:t>
            </a:r>
            <a:endParaRPr sz="950" b="1"/>
          </a:p>
          <a:p>
            <a:pPr marL="0" lvl="0" indent="0" algn="l" rtl="0">
              <a:spcBef>
                <a:spcPts val="0"/>
              </a:spcBef>
              <a:spcAft>
                <a:spcPts val="0"/>
              </a:spcAft>
              <a:buClr>
                <a:schemeClr val="dk1"/>
              </a:buClr>
              <a:buSzPts val="1100"/>
              <a:buFont typeface="Arial"/>
              <a:buNone/>
            </a:pPr>
            <a:endParaRPr sz="1000"/>
          </a:p>
        </p:txBody>
      </p:sp>
      <p:pic>
        <p:nvPicPr>
          <p:cNvPr id="606" name="Google Shape;606;p52"/>
          <p:cNvPicPr preferRelativeResize="0"/>
          <p:nvPr/>
        </p:nvPicPr>
        <p:blipFill>
          <a:blip r:embed="rId5">
            <a:alphaModFix/>
          </a:blip>
          <a:stretch>
            <a:fillRect/>
          </a:stretch>
        </p:blipFill>
        <p:spPr>
          <a:xfrm>
            <a:off x="2918275" y="1324325"/>
            <a:ext cx="6149524" cy="3471506"/>
          </a:xfrm>
          <a:prstGeom prst="rect">
            <a:avLst/>
          </a:prstGeom>
          <a:noFill/>
          <a:ln>
            <a:noFill/>
          </a:ln>
        </p:spPr>
      </p:pic>
      <p:sp>
        <p:nvSpPr>
          <p:cNvPr id="607" name="Google Shape;607;p52"/>
          <p:cNvSpPr txBox="1"/>
          <p:nvPr/>
        </p:nvSpPr>
        <p:spPr>
          <a:xfrm>
            <a:off x="136800" y="840525"/>
            <a:ext cx="67869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Over thousands of years, pearls of wisdom have been translated into hundreds of languages called metaphors. They’ve been incorporated into books, philosophies, novels, plays, and — in at least one case — a painting.</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pic>
        <p:nvPicPr>
          <p:cNvPr id="612" name="Google Shape;612;p53"/>
          <p:cNvPicPr preferRelativeResize="0"/>
          <p:nvPr/>
        </p:nvPicPr>
        <p:blipFill rotWithShape="1">
          <a:blip r:embed="rId3">
            <a:alphaModFix/>
          </a:blip>
          <a:srcRect l="4510" t="6021" r="62322" b="87968"/>
          <a:stretch/>
        </p:blipFill>
        <p:spPr>
          <a:xfrm>
            <a:off x="6165600" y="254204"/>
            <a:ext cx="2788727" cy="390501"/>
          </a:xfrm>
          <a:prstGeom prst="rect">
            <a:avLst/>
          </a:prstGeom>
          <a:noFill/>
          <a:ln>
            <a:noFill/>
          </a:ln>
        </p:spPr>
      </p:pic>
      <p:sp>
        <p:nvSpPr>
          <p:cNvPr id="613" name="Google Shape;613;p53"/>
          <p:cNvSpPr txBox="1"/>
          <p:nvPr/>
        </p:nvSpPr>
        <p:spPr>
          <a:xfrm>
            <a:off x="457200" y="542825"/>
            <a:ext cx="5251200" cy="5667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2100"/>
              </a:spcAft>
              <a:buNone/>
            </a:pPr>
            <a:r>
              <a:rPr lang="en" sz="1350">
                <a:solidFill>
                  <a:srgbClr val="444444"/>
                </a:solidFill>
              </a:rPr>
              <a:t>“Let the cards (chips) fall where they may.”</a:t>
            </a:r>
            <a:endParaRPr sz="1350">
              <a:solidFill>
                <a:srgbClr val="444444"/>
              </a:solidFill>
            </a:endParaRPr>
          </a:p>
        </p:txBody>
      </p:sp>
      <p:sp>
        <p:nvSpPr>
          <p:cNvPr id="614" name="Google Shape;614;p53"/>
          <p:cNvSpPr txBox="1"/>
          <p:nvPr/>
        </p:nvSpPr>
        <p:spPr>
          <a:xfrm>
            <a:off x="457200" y="4697775"/>
            <a:ext cx="3484800" cy="29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444444"/>
                </a:solidFill>
                <a:highlight>
                  <a:srgbClr val="FFFFFF"/>
                </a:highlight>
                <a:latin typeface="Georgia"/>
                <a:ea typeface="Georgia"/>
                <a:cs typeface="Georgia"/>
                <a:sym typeface="Georgia"/>
              </a:rPr>
              <a:t>Source: Netherlandish Proverbs Painting</a:t>
            </a:r>
            <a:endParaRPr/>
          </a:p>
        </p:txBody>
      </p:sp>
      <p:pic>
        <p:nvPicPr>
          <p:cNvPr id="615" name="Google Shape;615;p53"/>
          <p:cNvPicPr preferRelativeResize="0"/>
          <p:nvPr/>
        </p:nvPicPr>
        <p:blipFill>
          <a:blip r:embed="rId4">
            <a:alphaModFix/>
          </a:blip>
          <a:stretch>
            <a:fillRect/>
          </a:stretch>
        </p:blipFill>
        <p:spPr>
          <a:xfrm>
            <a:off x="535900" y="865175"/>
            <a:ext cx="5766379" cy="3832600"/>
          </a:xfrm>
          <a:prstGeom prst="rect">
            <a:avLst/>
          </a:prstGeom>
          <a:noFill/>
          <a:ln>
            <a:noFill/>
          </a:ln>
        </p:spPr>
      </p:pic>
      <p:pic>
        <p:nvPicPr>
          <p:cNvPr id="616" name="Google Shape;616;p53"/>
          <p:cNvPicPr preferRelativeResize="0"/>
          <p:nvPr/>
        </p:nvPicPr>
        <p:blipFill rotWithShape="1">
          <a:blip r:embed="rId5">
            <a:alphaModFix/>
          </a:blip>
          <a:srcRect l="4442" t="4769" r="66895" b="83299"/>
          <a:stretch/>
        </p:blipFill>
        <p:spPr>
          <a:xfrm>
            <a:off x="6824049" y="644700"/>
            <a:ext cx="2130274" cy="6851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pic>
        <p:nvPicPr>
          <p:cNvPr id="621" name="Google Shape;621;p54"/>
          <p:cNvPicPr preferRelativeResize="0"/>
          <p:nvPr/>
        </p:nvPicPr>
        <p:blipFill>
          <a:blip r:embed="rId3">
            <a:alphaModFix/>
          </a:blip>
          <a:stretch>
            <a:fillRect/>
          </a:stretch>
        </p:blipFill>
        <p:spPr>
          <a:xfrm>
            <a:off x="230050" y="882000"/>
            <a:ext cx="6529809" cy="3686175"/>
          </a:xfrm>
          <a:prstGeom prst="rect">
            <a:avLst/>
          </a:prstGeom>
          <a:noFill/>
          <a:ln>
            <a:noFill/>
          </a:ln>
        </p:spPr>
      </p:pic>
      <p:sp>
        <p:nvSpPr>
          <p:cNvPr id="622" name="Google Shape;622;p54"/>
          <p:cNvSpPr txBox="1"/>
          <p:nvPr/>
        </p:nvSpPr>
        <p:spPr>
          <a:xfrm>
            <a:off x="153850" y="522700"/>
            <a:ext cx="7715400" cy="489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2100"/>
              </a:spcAft>
              <a:buNone/>
            </a:pPr>
            <a:r>
              <a:rPr lang="en" sz="1350">
                <a:solidFill>
                  <a:srgbClr val="444444"/>
                </a:solidFill>
              </a:rPr>
              <a:t>Someone beating their head against a brick wall trying to get a point across.</a:t>
            </a:r>
            <a:endParaRPr sz="1350">
              <a:solidFill>
                <a:srgbClr val="444444"/>
              </a:solidFill>
            </a:endParaRPr>
          </a:p>
        </p:txBody>
      </p:sp>
      <p:sp>
        <p:nvSpPr>
          <p:cNvPr id="623" name="Google Shape;623;p54"/>
          <p:cNvSpPr txBox="1"/>
          <p:nvPr/>
        </p:nvSpPr>
        <p:spPr>
          <a:xfrm>
            <a:off x="213100" y="4517025"/>
            <a:ext cx="3484800" cy="29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444444"/>
                </a:solidFill>
                <a:highlight>
                  <a:srgbClr val="FFFFFF"/>
                </a:highlight>
                <a:latin typeface="Georgia"/>
                <a:ea typeface="Georgia"/>
                <a:cs typeface="Georgia"/>
                <a:sym typeface="Georgia"/>
              </a:rPr>
              <a:t>Source: Netherlandish Proverbs Painting</a:t>
            </a:r>
            <a:endParaRPr/>
          </a:p>
        </p:txBody>
      </p:sp>
      <p:pic>
        <p:nvPicPr>
          <p:cNvPr id="624" name="Google Shape;624;p54"/>
          <p:cNvPicPr preferRelativeResize="0"/>
          <p:nvPr/>
        </p:nvPicPr>
        <p:blipFill rotWithShape="1">
          <a:blip r:embed="rId4">
            <a:alphaModFix/>
          </a:blip>
          <a:srcRect l="4510" t="6021" r="62322" b="87968"/>
          <a:stretch/>
        </p:blipFill>
        <p:spPr>
          <a:xfrm>
            <a:off x="6165600" y="254204"/>
            <a:ext cx="2788727" cy="390501"/>
          </a:xfrm>
          <a:prstGeom prst="rect">
            <a:avLst/>
          </a:prstGeom>
          <a:noFill/>
          <a:ln>
            <a:noFill/>
          </a:ln>
        </p:spPr>
      </p:pic>
      <p:pic>
        <p:nvPicPr>
          <p:cNvPr id="625" name="Google Shape;625;p54"/>
          <p:cNvPicPr preferRelativeResize="0"/>
          <p:nvPr/>
        </p:nvPicPr>
        <p:blipFill rotWithShape="1">
          <a:blip r:embed="rId5">
            <a:alphaModFix/>
          </a:blip>
          <a:srcRect l="4442" t="4769" r="66895" b="83299"/>
          <a:stretch/>
        </p:blipFill>
        <p:spPr>
          <a:xfrm>
            <a:off x="6824049" y="644700"/>
            <a:ext cx="2130274" cy="6851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pic>
        <p:nvPicPr>
          <p:cNvPr id="396" name="Google Shape;396;p37"/>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397" name="Google Shape;397;p37"/>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398" name="Google Shape;398;p37"/>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5   •   W E E K   28</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ABBF7E41-ECEF-4928-E808-3005A4E28E1F}"/>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55"/>
          <p:cNvSpPr txBox="1"/>
          <p:nvPr/>
        </p:nvSpPr>
        <p:spPr>
          <a:xfrm>
            <a:off x="52525" y="482200"/>
            <a:ext cx="4392600" cy="67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350">
                <a:solidFill>
                  <a:srgbClr val="444444"/>
                </a:solidFill>
              </a:rPr>
              <a:t>“One shears sheep, the other shears pigs.”</a:t>
            </a:r>
            <a:endParaRPr sz="1350"/>
          </a:p>
        </p:txBody>
      </p:sp>
      <p:pic>
        <p:nvPicPr>
          <p:cNvPr id="631" name="Google Shape;631;p55"/>
          <p:cNvPicPr preferRelativeResize="0"/>
          <p:nvPr/>
        </p:nvPicPr>
        <p:blipFill>
          <a:blip r:embed="rId3">
            <a:alphaModFix/>
          </a:blip>
          <a:stretch>
            <a:fillRect/>
          </a:stretch>
        </p:blipFill>
        <p:spPr>
          <a:xfrm>
            <a:off x="129100" y="880325"/>
            <a:ext cx="6580357" cy="3733576"/>
          </a:xfrm>
          <a:prstGeom prst="rect">
            <a:avLst/>
          </a:prstGeom>
          <a:noFill/>
          <a:ln>
            <a:noFill/>
          </a:ln>
        </p:spPr>
      </p:pic>
      <p:sp>
        <p:nvSpPr>
          <p:cNvPr id="632" name="Google Shape;632;p55"/>
          <p:cNvSpPr txBox="1"/>
          <p:nvPr/>
        </p:nvSpPr>
        <p:spPr>
          <a:xfrm>
            <a:off x="52525" y="4658750"/>
            <a:ext cx="2446500" cy="31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666666"/>
                </a:solidFill>
              </a:rPr>
              <a:t>Source: wikimedia.org</a:t>
            </a:r>
            <a:endParaRPr sz="1000">
              <a:solidFill>
                <a:srgbClr val="666666"/>
              </a:solidFill>
            </a:endParaRPr>
          </a:p>
        </p:txBody>
      </p:sp>
      <p:pic>
        <p:nvPicPr>
          <p:cNvPr id="633" name="Google Shape;633;p55"/>
          <p:cNvPicPr preferRelativeResize="0"/>
          <p:nvPr/>
        </p:nvPicPr>
        <p:blipFill rotWithShape="1">
          <a:blip r:embed="rId4">
            <a:alphaModFix/>
          </a:blip>
          <a:srcRect l="4510" t="6021" r="62322" b="87968"/>
          <a:stretch/>
        </p:blipFill>
        <p:spPr>
          <a:xfrm>
            <a:off x="6165600" y="254204"/>
            <a:ext cx="2788727" cy="390501"/>
          </a:xfrm>
          <a:prstGeom prst="rect">
            <a:avLst/>
          </a:prstGeom>
          <a:noFill/>
          <a:ln>
            <a:noFill/>
          </a:ln>
        </p:spPr>
      </p:pic>
      <p:pic>
        <p:nvPicPr>
          <p:cNvPr id="634" name="Google Shape;634;p55"/>
          <p:cNvPicPr preferRelativeResize="0"/>
          <p:nvPr/>
        </p:nvPicPr>
        <p:blipFill rotWithShape="1">
          <a:blip r:embed="rId5">
            <a:alphaModFix/>
          </a:blip>
          <a:srcRect l="4442" t="4769" r="66895" b="83299"/>
          <a:stretch/>
        </p:blipFill>
        <p:spPr>
          <a:xfrm>
            <a:off x="6824049" y="644700"/>
            <a:ext cx="2130274" cy="6851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Google Shape;639;p56"/>
          <p:cNvSpPr txBox="1"/>
          <p:nvPr/>
        </p:nvSpPr>
        <p:spPr>
          <a:xfrm>
            <a:off x="363575" y="482875"/>
            <a:ext cx="3618000" cy="51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350">
                <a:solidFill>
                  <a:srgbClr val="444444"/>
                </a:solidFill>
              </a:rPr>
              <a:t>“Liar, liar your pants on fire.”</a:t>
            </a:r>
            <a:endParaRPr sz="1350"/>
          </a:p>
        </p:txBody>
      </p:sp>
      <p:pic>
        <p:nvPicPr>
          <p:cNvPr id="640" name="Google Shape;640;p56"/>
          <p:cNvPicPr preferRelativeResize="0"/>
          <p:nvPr/>
        </p:nvPicPr>
        <p:blipFill>
          <a:blip r:embed="rId3">
            <a:alphaModFix/>
          </a:blip>
          <a:stretch>
            <a:fillRect/>
          </a:stretch>
        </p:blipFill>
        <p:spPr>
          <a:xfrm>
            <a:off x="382850" y="871975"/>
            <a:ext cx="6304370" cy="3855275"/>
          </a:xfrm>
          <a:prstGeom prst="rect">
            <a:avLst/>
          </a:prstGeom>
          <a:noFill/>
          <a:ln>
            <a:noFill/>
          </a:ln>
        </p:spPr>
      </p:pic>
      <p:sp>
        <p:nvSpPr>
          <p:cNvPr id="641" name="Google Shape;641;p56"/>
          <p:cNvSpPr txBox="1"/>
          <p:nvPr/>
        </p:nvSpPr>
        <p:spPr>
          <a:xfrm>
            <a:off x="335225" y="4668200"/>
            <a:ext cx="2446500" cy="31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666666"/>
                </a:solidFill>
              </a:rPr>
              <a:t>Source: wikimedia.org</a:t>
            </a:r>
            <a:endParaRPr sz="1000">
              <a:solidFill>
                <a:srgbClr val="666666"/>
              </a:solidFill>
            </a:endParaRPr>
          </a:p>
        </p:txBody>
      </p:sp>
      <p:pic>
        <p:nvPicPr>
          <p:cNvPr id="642" name="Google Shape;642;p56"/>
          <p:cNvPicPr preferRelativeResize="0"/>
          <p:nvPr/>
        </p:nvPicPr>
        <p:blipFill rotWithShape="1">
          <a:blip r:embed="rId4">
            <a:alphaModFix/>
          </a:blip>
          <a:srcRect l="4510" t="6021" r="62322" b="87968"/>
          <a:stretch/>
        </p:blipFill>
        <p:spPr>
          <a:xfrm>
            <a:off x="6165600" y="254204"/>
            <a:ext cx="2788727" cy="390501"/>
          </a:xfrm>
          <a:prstGeom prst="rect">
            <a:avLst/>
          </a:prstGeom>
          <a:noFill/>
          <a:ln>
            <a:noFill/>
          </a:ln>
        </p:spPr>
      </p:pic>
      <p:pic>
        <p:nvPicPr>
          <p:cNvPr id="643" name="Google Shape;643;p56"/>
          <p:cNvPicPr preferRelativeResize="0"/>
          <p:nvPr/>
        </p:nvPicPr>
        <p:blipFill rotWithShape="1">
          <a:blip r:embed="rId5">
            <a:alphaModFix/>
          </a:blip>
          <a:srcRect l="4442" t="4769" r="66895" b="83299"/>
          <a:stretch/>
        </p:blipFill>
        <p:spPr>
          <a:xfrm>
            <a:off x="6824049" y="644700"/>
            <a:ext cx="2130274" cy="6851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pic>
        <p:nvPicPr>
          <p:cNvPr id="648" name="Google Shape;648;p57"/>
          <p:cNvPicPr preferRelativeResize="0"/>
          <p:nvPr/>
        </p:nvPicPr>
        <p:blipFill>
          <a:blip r:embed="rId3">
            <a:alphaModFix/>
          </a:blip>
          <a:stretch>
            <a:fillRect/>
          </a:stretch>
        </p:blipFill>
        <p:spPr>
          <a:xfrm>
            <a:off x="458650" y="899325"/>
            <a:ext cx="6221900" cy="3512375"/>
          </a:xfrm>
          <a:prstGeom prst="rect">
            <a:avLst/>
          </a:prstGeom>
          <a:noFill/>
          <a:ln>
            <a:noFill/>
          </a:ln>
        </p:spPr>
      </p:pic>
      <p:sp>
        <p:nvSpPr>
          <p:cNvPr id="649" name="Google Shape;649;p57"/>
          <p:cNvSpPr txBox="1"/>
          <p:nvPr/>
        </p:nvSpPr>
        <p:spPr>
          <a:xfrm>
            <a:off x="412475" y="746925"/>
            <a:ext cx="3000000" cy="4143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a:t>“The blind leading the blind.”</a:t>
            </a:r>
            <a:endParaRPr/>
          </a:p>
          <a:p>
            <a:pPr marL="0" lvl="0" indent="0" algn="l" rtl="0">
              <a:lnSpc>
                <a:spcPct val="115000"/>
              </a:lnSpc>
              <a:spcBef>
                <a:spcPts val="2100"/>
              </a:spcBef>
              <a:spcAft>
                <a:spcPts val="0"/>
              </a:spcAft>
              <a:buNone/>
            </a:pPr>
            <a:endParaRPr/>
          </a:p>
        </p:txBody>
      </p:sp>
      <p:sp>
        <p:nvSpPr>
          <p:cNvPr id="650" name="Google Shape;650;p57"/>
          <p:cNvSpPr txBox="1"/>
          <p:nvPr/>
        </p:nvSpPr>
        <p:spPr>
          <a:xfrm>
            <a:off x="441700" y="4440825"/>
            <a:ext cx="3484800" cy="29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444444"/>
                </a:solidFill>
                <a:highlight>
                  <a:srgbClr val="FFFFFF"/>
                </a:highlight>
                <a:latin typeface="Georgia"/>
                <a:ea typeface="Georgia"/>
                <a:cs typeface="Georgia"/>
                <a:sym typeface="Georgia"/>
              </a:rPr>
              <a:t>Source: Netherlandish Proverbs Painting</a:t>
            </a:r>
            <a:endParaRPr/>
          </a:p>
        </p:txBody>
      </p:sp>
      <p:pic>
        <p:nvPicPr>
          <p:cNvPr id="651" name="Google Shape;651;p57"/>
          <p:cNvPicPr preferRelativeResize="0"/>
          <p:nvPr/>
        </p:nvPicPr>
        <p:blipFill rotWithShape="1">
          <a:blip r:embed="rId4">
            <a:alphaModFix/>
          </a:blip>
          <a:srcRect l="4510" t="6021" r="62322" b="87968"/>
          <a:stretch/>
        </p:blipFill>
        <p:spPr>
          <a:xfrm>
            <a:off x="6165600" y="254204"/>
            <a:ext cx="2788727" cy="390501"/>
          </a:xfrm>
          <a:prstGeom prst="rect">
            <a:avLst/>
          </a:prstGeom>
          <a:noFill/>
          <a:ln>
            <a:noFill/>
          </a:ln>
        </p:spPr>
      </p:pic>
      <p:pic>
        <p:nvPicPr>
          <p:cNvPr id="652" name="Google Shape;652;p57"/>
          <p:cNvPicPr preferRelativeResize="0"/>
          <p:nvPr/>
        </p:nvPicPr>
        <p:blipFill rotWithShape="1">
          <a:blip r:embed="rId5">
            <a:alphaModFix/>
          </a:blip>
          <a:srcRect l="4442" t="4769" r="66895" b="83299"/>
          <a:stretch/>
        </p:blipFill>
        <p:spPr>
          <a:xfrm>
            <a:off x="6824049" y="644700"/>
            <a:ext cx="2130274" cy="6851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pic>
        <p:nvPicPr>
          <p:cNvPr id="657" name="Google Shape;657;p58"/>
          <p:cNvPicPr preferRelativeResize="0"/>
          <p:nvPr/>
        </p:nvPicPr>
        <p:blipFill rotWithShape="1">
          <a:blip r:embed="rId3">
            <a:alphaModFix/>
          </a:blip>
          <a:srcRect l="4442" t="4769" r="66895" b="83299"/>
          <a:stretch/>
        </p:blipFill>
        <p:spPr>
          <a:xfrm>
            <a:off x="6824049" y="644700"/>
            <a:ext cx="2130274" cy="685175"/>
          </a:xfrm>
          <a:prstGeom prst="rect">
            <a:avLst/>
          </a:prstGeom>
          <a:noFill/>
          <a:ln>
            <a:noFill/>
          </a:ln>
        </p:spPr>
      </p:pic>
      <p:pic>
        <p:nvPicPr>
          <p:cNvPr id="658" name="Google Shape;658;p58"/>
          <p:cNvPicPr preferRelativeResize="0"/>
          <p:nvPr/>
        </p:nvPicPr>
        <p:blipFill>
          <a:blip r:embed="rId4">
            <a:alphaModFix/>
          </a:blip>
          <a:stretch>
            <a:fillRect/>
          </a:stretch>
        </p:blipFill>
        <p:spPr>
          <a:xfrm>
            <a:off x="230050" y="882000"/>
            <a:ext cx="6579871" cy="3714450"/>
          </a:xfrm>
          <a:prstGeom prst="rect">
            <a:avLst/>
          </a:prstGeom>
          <a:noFill/>
          <a:ln>
            <a:noFill/>
          </a:ln>
        </p:spPr>
      </p:pic>
      <p:sp>
        <p:nvSpPr>
          <p:cNvPr id="659" name="Google Shape;659;p58"/>
          <p:cNvSpPr txBox="1"/>
          <p:nvPr/>
        </p:nvSpPr>
        <p:spPr>
          <a:xfrm>
            <a:off x="182825" y="493725"/>
            <a:ext cx="3000000" cy="5370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2100"/>
              </a:spcAft>
              <a:buNone/>
            </a:pPr>
            <a:r>
              <a:rPr lang="en" sz="1350">
                <a:solidFill>
                  <a:srgbClr val="444444"/>
                </a:solidFill>
              </a:rPr>
              <a:t>“Don’t cry over spilled milk.”</a:t>
            </a:r>
            <a:endParaRPr sz="1350">
              <a:solidFill>
                <a:srgbClr val="444444"/>
              </a:solidFill>
            </a:endParaRPr>
          </a:p>
        </p:txBody>
      </p:sp>
      <p:sp>
        <p:nvSpPr>
          <p:cNvPr id="660" name="Google Shape;660;p58"/>
          <p:cNvSpPr txBox="1"/>
          <p:nvPr/>
        </p:nvSpPr>
        <p:spPr>
          <a:xfrm>
            <a:off x="136900" y="4593225"/>
            <a:ext cx="3484800" cy="29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444444"/>
                </a:solidFill>
                <a:highlight>
                  <a:srgbClr val="FFFFFF"/>
                </a:highlight>
                <a:latin typeface="Georgia"/>
                <a:ea typeface="Georgia"/>
                <a:cs typeface="Georgia"/>
                <a:sym typeface="Georgia"/>
              </a:rPr>
              <a:t>Source: Netherlandish Proverbs Painting</a:t>
            </a:r>
            <a:endParaRPr/>
          </a:p>
        </p:txBody>
      </p:sp>
      <p:pic>
        <p:nvPicPr>
          <p:cNvPr id="661" name="Google Shape;661;p58"/>
          <p:cNvPicPr preferRelativeResize="0"/>
          <p:nvPr/>
        </p:nvPicPr>
        <p:blipFill rotWithShape="1">
          <a:blip r:embed="rId5">
            <a:alphaModFix/>
          </a:blip>
          <a:srcRect l="4510" t="6021" r="62322" b="87968"/>
          <a:stretch/>
        </p:blipFill>
        <p:spPr>
          <a:xfrm>
            <a:off x="6165600" y="254204"/>
            <a:ext cx="2788727" cy="39050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59"/>
          <p:cNvSpPr txBox="1"/>
          <p:nvPr/>
        </p:nvSpPr>
        <p:spPr>
          <a:xfrm>
            <a:off x="106625" y="266375"/>
            <a:ext cx="6269100" cy="753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350">
                <a:solidFill>
                  <a:srgbClr val="444444"/>
                </a:solidFill>
              </a:rPr>
              <a:t>A roof tiled with tarts - snarky reference to wealth or today “gold-plated”</a:t>
            </a:r>
            <a:endParaRPr sz="1350">
              <a:solidFill>
                <a:srgbClr val="444444"/>
              </a:solidFill>
            </a:endParaRPr>
          </a:p>
        </p:txBody>
      </p:sp>
      <p:sp>
        <p:nvSpPr>
          <p:cNvPr id="667" name="Google Shape;667;p59"/>
          <p:cNvSpPr txBox="1"/>
          <p:nvPr/>
        </p:nvSpPr>
        <p:spPr>
          <a:xfrm>
            <a:off x="153850" y="4659975"/>
            <a:ext cx="3484800" cy="29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444444"/>
                </a:solidFill>
                <a:highlight>
                  <a:srgbClr val="FFFFFF"/>
                </a:highlight>
                <a:latin typeface="Georgia"/>
                <a:ea typeface="Georgia"/>
                <a:cs typeface="Georgia"/>
                <a:sym typeface="Georgia"/>
              </a:rPr>
              <a:t>Source: Netherlandish Proverbs Painting</a:t>
            </a:r>
            <a:endParaRPr/>
          </a:p>
        </p:txBody>
      </p:sp>
      <p:pic>
        <p:nvPicPr>
          <p:cNvPr id="668" name="Google Shape;668;p59"/>
          <p:cNvPicPr preferRelativeResize="0"/>
          <p:nvPr/>
        </p:nvPicPr>
        <p:blipFill rotWithShape="1">
          <a:blip r:embed="rId3">
            <a:alphaModFix/>
          </a:blip>
          <a:srcRect l="4510" t="6021" r="62322" b="87968"/>
          <a:stretch/>
        </p:blipFill>
        <p:spPr>
          <a:xfrm>
            <a:off x="6165600" y="254204"/>
            <a:ext cx="2788727" cy="390501"/>
          </a:xfrm>
          <a:prstGeom prst="rect">
            <a:avLst/>
          </a:prstGeom>
          <a:noFill/>
          <a:ln>
            <a:noFill/>
          </a:ln>
        </p:spPr>
      </p:pic>
      <p:pic>
        <p:nvPicPr>
          <p:cNvPr id="669" name="Google Shape;669;p59"/>
          <p:cNvPicPr preferRelativeResize="0"/>
          <p:nvPr/>
        </p:nvPicPr>
        <p:blipFill rotWithShape="1">
          <a:blip r:embed="rId4">
            <a:alphaModFix/>
          </a:blip>
          <a:srcRect l="4442" t="4769" r="66895" b="83299"/>
          <a:stretch/>
        </p:blipFill>
        <p:spPr>
          <a:xfrm>
            <a:off x="6824049" y="644700"/>
            <a:ext cx="2130274" cy="685175"/>
          </a:xfrm>
          <a:prstGeom prst="rect">
            <a:avLst/>
          </a:prstGeom>
          <a:noFill/>
          <a:ln>
            <a:noFill/>
          </a:ln>
        </p:spPr>
      </p:pic>
      <p:pic>
        <p:nvPicPr>
          <p:cNvPr id="670" name="Google Shape;670;p59"/>
          <p:cNvPicPr preferRelativeResize="0"/>
          <p:nvPr/>
        </p:nvPicPr>
        <p:blipFill>
          <a:blip r:embed="rId5">
            <a:alphaModFix/>
          </a:blip>
          <a:stretch>
            <a:fillRect/>
          </a:stretch>
        </p:blipFill>
        <p:spPr>
          <a:xfrm>
            <a:off x="153850" y="834775"/>
            <a:ext cx="6692407" cy="37779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pic>
        <p:nvPicPr>
          <p:cNvPr id="675" name="Google Shape;675;p60"/>
          <p:cNvPicPr preferRelativeResize="0"/>
          <p:nvPr/>
        </p:nvPicPr>
        <p:blipFill rotWithShape="1">
          <a:blip r:embed="rId3">
            <a:alphaModFix/>
          </a:blip>
          <a:srcRect l="49870" t="3246" r="16604" b="84823"/>
          <a:stretch/>
        </p:blipFill>
        <p:spPr>
          <a:xfrm>
            <a:off x="1916038" y="-10"/>
            <a:ext cx="2810437" cy="772876"/>
          </a:xfrm>
          <a:prstGeom prst="rect">
            <a:avLst/>
          </a:prstGeom>
          <a:noFill/>
          <a:ln>
            <a:noFill/>
          </a:ln>
        </p:spPr>
      </p:pic>
      <p:sp>
        <p:nvSpPr>
          <p:cNvPr id="676" name="Google Shape;676;p60"/>
          <p:cNvSpPr txBox="1"/>
          <p:nvPr/>
        </p:nvSpPr>
        <p:spPr>
          <a:xfrm>
            <a:off x="255950" y="406000"/>
            <a:ext cx="4419900" cy="45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Albrecht Durer</a:t>
            </a:r>
            <a:endParaRPr b="1"/>
          </a:p>
        </p:txBody>
      </p:sp>
      <p:sp>
        <p:nvSpPr>
          <p:cNvPr id="677" name="Google Shape;677;p60"/>
          <p:cNvSpPr txBox="1"/>
          <p:nvPr/>
        </p:nvSpPr>
        <p:spPr>
          <a:xfrm>
            <a:off x="4893450" y="2212125"/>
            <a:ext cx="4151100" cy="2509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a:solidFill>
                  <a:schemeClr val="accent2"/>
                </a:solidFill>
                <a:latin typeface="Roboto"/>
                <a:ea typeface="Roboto"/>
                <a:cs typeface="Roboto"/>
                <a:sym typeface="Roboto"/>
              </a:rPr>
              <a:t>Albrecht Dürer mastered various artistic media including painting and drawing, but during his lifetime it was as a printmaker that he became most renowned. His reputation spread throughout the continent as his prints were disseminated widely. Promoting his name through this relatively new medium inspired the Italian masters especially, am</a:t>
            </a:r>
            <a:r>
              <a:rPr lang="en" sz="1000">
                <a:latin typeface="Roboto"/>
                <a:ea typeface="Roboto"/>
                <a:cs typeface="Roboto"/>
                <a:sym typeface="Roboto"/>
              </a:rPr>
              <a:t>ong them </a:t>
            </a:r>
            <a:r>
              <a:rPr lang="en" sz="1000">
                <a:uFill>
                  <a:noFill/>
                </a:uFill>
                <a:latin typeface="Roboto"/>
                <a:ea typeface="Roboto"/>
                <a:cs typeface="Roboto"/>
                <a:sym typeface="Roboto"/>
                <a:hlinkClick r:id="rId4"/>
              </a:rPr>
              <a:t>Raphael</a:t>
            </a:r>
            <a:r>
              <a:rPr lang="en" sz="1000">
                <a:latin typeface="Roboto"/>
                <a:ea typeface="Roboto"/>
                <a:cs typeface="Roboto"/>
                <a:sym typeface="Roboto"/>
              </a:rPr>
              <a:t> and </a:t>
            </a:r>
            <a:r>
              <a:rPr lang="en" sz="1000">
                <a:uFill>
                  <a:noFill/>
                </a:uFill>
                <a:latin typeface="Roboto"/>
                <a:ea typeface="Roboto"/>
                <a:cs typeface="Roboto"/>
                <a:sym typeface="Roboto"/>
                <a:hlinkClick r:id="rId5"/>
              </a:rPr>
              <a:t>Titian</a:t>
            </a:r>
            <a:r>
              <a:rPr lang="en" sz="1000">
                <a:latin typeface="Roboto"/>
                <a:ea typeface="Roboto"/>
                <a:cs typeface="Roboto"/>
                <a:sym typeface="Roboto"/>
              </a:rPr>
              <a:t>, who frequently engaged printmakers to create copies of their works.</a:t>
            </a:r>
            <a:endParaRPr sz="1000">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accent2"/>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 sz="1000">
                <a:solidFill>
                  <a:schemeClr val="accent2"/>
                </a:solidFill>
                <a:latin typeface="Roboto"/>
                <a:ea typeface="Roboto"/>
                <a:cs typeface="Roboto"/>
                <a:sym typeface="Roboto"/>
              </a:rPr>
              <a:t>In Northern Europe many of his successors never created works of equal scale, focusing on smaller compositions instead. Only the Dutch master Lucas van Leyden produced larger engravings.</a:t>
            </a:r>
            <a:endParaRPr sz="1000">
              <a:solidFill>
                <a:schemeClr val="accent2"/>
              </a:solidFill>
              <a:latin typeface="Roboto"/>
              <a:ea typeface="Roboto"/>
              <a:cs typeface="Roboto"/>
              <a:sym typeface="Roboto"/>
            </a:endParaRPr>
          </a:p>
          <a:p>
            <a:pPr marL="0" lvl="0" indent="0" algn="l" rtl="0">
              <a:lnSpc>
                <a:spcPct val="100000"/>
              </a:lnSpc>
              <a:spcBef>
                <a:spcPts val="0"/>
              </a:spcBef>
              <a:spcAft>
                <a:spcPts val="0"/>
              </a:spcAft>
              <a:buNone/>
            </a:pPr>
            <a:endParaRPr sz="1000">
              <a:solidFill>
                <a:schemeClr val="accent2"/>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 sz="1000">
                <a:solidFill>
                  <a:schemeClr val="accent2"/>
                </a:solidFill>
                <a:latin typeface="Roboto"/>
                <a:ea typeface="Roboto"/>
                <a:cs typeface="Roboto"/>
                <a:sym typeface="Roboto"/>
              </a:rPr>
              <a:t>In comparison to his prints, Dürer's paintings were less influential during his lifetime, mostly due to the fact that the majority were private commissions and therefore not widely accessible. His output as a painter however became increasingly valued in recent centuries. His works were admired particularly in Germany between 1870 and 1945 as they were seen as the epitome of German artistic accomplishment.</a:t>
            </a:r>
            <a:endParaRPr sz="1000">
              <a:solidFill>
                <a:schemeClr val="accent2"/>
              </a:solidFill>
              <a:latin typeface="Roboto"/>
              <a:ea typeface="Roboto"/>
              <a:cs typeface="Roboto"/>
              <a:sym typeface="Roboto"/>
            </a:endParaRPr>
          </a:p>
          <a:p>
            <a:pPr marL="0" lvl="0" indent="0" algn="l" rtl="0">
              <a:lnSpc>
                <a:spcPct val="100000"/>
              </a:lnSpc>
              <a:spcBef>
                <a:spcPts val="0"/>
              </a:spcBef>
              <a:spcAft>
                <a:spcPts val="0"/>
              </a:spcAft>
              <a:buNone/>
            </a:pPr>
            <a:endParaRPr sz="1000"/>
          </a:p>
        </p:txBody>
      </p:sp>
      <p:sp>
        <p:nvSpPr>
          <p:cNvPr id="678" name="Google Shape;678;p60"/>
          <p:cNvSpPr txBox="1"/>
          <p:nvPr/>
        </p:nvSpPr>
        <p:spPr>
          <a:xfrm>
            <a:off x="255950" y="3448375"/>
            <a:ext cx="2223600" cy="145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accent2"/>
                </a:solidFill>
                <a:latin typeface="Roboto"/>
                <a:ea typeface="Roboto"/>
                <a:cs typeface="Roboto"/>
                <a:sym typeface="Roboto"/>
              </a:rPr>
              <a:t>Legacy</a:t>
            </a:r>
            <a:endParaRPr sz="1000" b="1">
              <a:solidFill>
                <a:schemeClr val="accent2"/>
              </a:solidFill>
              <a:latin typeface="Roboto"/>
              <a:ea typeface="Roboto"/>
              <a:cs typeface="Roboto"/>
              <a:sym typeface="Roboto"/>
            </a:endParaRPr>
          </a:p>
          <a:p>
            <a:pPr marL="0" lvl="0" indent="0" algn="l" rtl="0">
              <a:spcBef>
                <a:spcPts val="0"/>
              </a:spcBef>
              <a:spcAft>
                <a:spcPts val="0"/>
              </a:spcAft>
              <a:buNone/>
            </a:pPr>
            <a:r>
              <a:rPr lang="en" sz="1000">
                <a:solidFill>
                  <a:schemeClr val="accent2"/>
                </a:solidFill>
                <a:latin typeface="Roboto"/>
                <a:ea typeface="Roboto"/>
                <a:cs typeface="Roboto"/>
                <a:sym typeface="Roboto"/>
              </a:rPr>
              <a:t>Dürer died in Nuremberg on 6 April 1528 aged 56. His large estate, including his house in Zisselgasse, now a museum. He was buried in the Johannisfriedhof cemetery where his tombstone reads, "What was mortal of Albrecht Dürer lies beneath this mound".</a:t>
            </a:r>
            <a:endParaRPr sz="1000"/>
          </a:p>
        </p:txBody>
      </p:sp>
      <p:pic>
        <p:nvPicPr>
          <p:cNvPr id="679" name="Google Shape;679;p60"/>
          <p:cNvPicPr preferRelativeResize="0"/>
          <p:nvPr/>
        </p:nvPicPr>
        <p:blipFill>
          <a:blip r:embed="rId6">
            <a:alphaModFix/>
          </a:blip>
          <a:stretch>
            <a:fillRect/>
          </a:stretch>
        </p:blipFill>
        <p:spPr>
          <a:xfrm>
            <a:off x="2510688" y="2088950"/>
            <a:ext cx="2143125" cy="2857500"/>
          </a:xfrm>
          <a:prstGeom prst="rect">
            <a:avLst/>
          </a:prstGeom>
          <a:noFill/>
          <a:ln>
            <a:noFill/>
          </a:ln>
        </p:spPr>
      </p:pic>
      <p:pic>
        <p:nvPicPr>
          <p:cNvPr id="680" name="Google Shape;680;p60"/>
          <p:cNvPicPr preferRelativeResize="0"/>
          <p:nvPr/>
        </p:nvPicPr>
        <p:blipFill>
          <a:blip r:embed="rId7">
            <a:alphaModFix/>
          </a:blip>
          <a:stretch>
            <a:fillRect/>
          </a:stretch>
        </p:blipFill>
        <p:spPr>
          <a:xfrm>
            <a:off x="320000" y="743788"/>
            <a:ext cx="2095500" cy="2752725"/>
          </a:xfrm>
          <a:prstGeom prst="rect">
            <a:avLst/>
          </a:prstGeom>
          <a:noFill/>
          <a:ln>
            <a:noFill/>
          </a:ln>
        </p:spPr>
      </p:pic>
      <p:sp>
        <p:nvSpPr>
          <p:cNvPr id="681" name="Google Shape;681;p60"/>
          <p:cNvSpPr txBox="1"/>
          <p:nvPr/>
        </p:nvSpPr>
        <p:spPr>
          <a:xfrm>
            <a:off x="2403225" y="600875"/>
            <a:ext cx="2664000" cy="180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t>Childhood</a:t>
            </a:r>
            <a:endParaRPr sz="1000" b="1"/>
          </a:p>
          <a:p>
            <a:pPr marL="0" lvl="0" indent="0" algn="l" rtl="0">
              <a:spcBef>
                <a:spcPts val="0"/>
              </a:spcBef>
              <a:spcAft>
                <a:spcPts val="0"/>
              </a:spcAft>
              <a:buNone/>
            </a:pPr>
            <a:r>
              <a:rPr lang="en" sz="1000">
                <a:solidFill>
                  <a:schemeClr val="accent2"/>
                </a:solidFill>
                <a:latin typeface="Roboto"/>
                <a:ea typeface="Roboto"/>
                <a:cs typeface="Roboto"/>
                <a:sym typeface="Roboto"/>
              </a:rPr>
              <a:t>Dürer was born in the city of Nuremberg on March 21st 1471 to Albrecht - a successful goldsmith - and Barbara Dürer as the third child of 14-18 children. The Hungarian family changed their surname from Ajtósi to its German translation Türer, meaning doormaker. Due to the local pronunciation, the family name eventually became established as Dürer.</a:t>
            </a:r>
            <a:endParaRPr sz="1000"/>
          </a:p>
        </p:txBody>
      </p:sp>
      <p:pic>
        <p:nvPicPr>
          <p:cNvPr id="682" name="Google Shape;682;p60"/>
          <p:cNvPicPr preferRelativeResize="0"/>
          <p:nvPr/>
        </p:nvPicPr>
        <p:blipFill>
          <a:blip r:embed="rId8">
            <a:alphaModFix/>
          </a:blip>
          <a:stretch>
            <a:fillRect/>
          </a:stretch>
        </p:blipFill>
        <p:spPr>
          <a:xfrm>
            <a:off x="5067225" y="829475"/>
            <a:ext cx="793247" cy="1128900"/>
          </a:xfrm>
          <a:prstGeom prst="rect">
            <a:avLst/>
          </a:prstGeom>
          <a:noFill/>
          <a:ln>
            <a:noFill/>
          </a:ln>
        </p:spPr>
      </p:pic>
      <p:sp>
        <p:nvSpPr>
          <p:cNvPr id="683" name="Google Shape;683;p60"/>
          <p:cNvSpPr txBox="1"/>
          <p:nvPr/>
        </p:nvSpPr>
        <p:spPr>
          <a:xfrm>
            <a:off x="5055000" y="1958375"/>
            <a:ext cx="1719300" cy="20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900">
                <a:solidFill>
                  <a:schemeClr val="dk1"/>
                </a:solidFill>
              </a:rPr>
              <a:t>Praying Hands</a:t>
            </a:r>
            <a:endParaRPr sz="900">
              <a:solidFill>
                <a:schemeClr val="dk1"/>
              </a:solidFill>
            </a:endParaRPr>
          </a:p>
          <a:p>
            <a:pPr marL="0" lvl="0" indent="0" algn="l" rtl="0">
              <a:spcBef>
                <a:spcPts val="0"/>
              </a:spcBef>
              <a:spcAft>
                <a:spcPts val="0"/>
              </a:spcAft>
              <a:buNone/>
            </a:pPr>
            <a:endParaRPr sz="900"/>
          </a:p>
        </p:txBody>
      </p:sp>
      <p:pic>
        <p:nvPicPr>
          <p:cNvPr id="684" name="Google Shape;684;p60"/>
          <p:cNvPicPr preferRelativeResize="0"/>
          <p:nvPr/>
        </p:nvPicPr>
        <p:blipFill>
          <a:blip r:embed="rId9">
            <a:alphaModFix/>
          </a:blip>
          <a:stretch>
            <a:fillRect/>
          </a:stretch>
        </p:blipFill>
        <p:spPr>
          <a:xfrm>
            <a:off x="7671475" y="829475"/>
            <a:ext cx="1009900" cy="1122098"/>
          </a:xfrm>
          <a:prstGeom prst="rect">
            <a:avLst/>
          </a:prstGeom>
          <a:noFill/>
          <a:ln>
            <a:noFill/>
          </a:ln>
        </p:spPr>
      </p:pic>
      <p:sp>
        <p:nvSpPr>
          <p:cNvPr id="685" name="Google Shape;685;p60"/>
          <p:cNvSpPr txBox="1"/>
          <p:nvPr/>
        </p:nvSpPr>
        <p:spPr>
          <a:xfrm>
            <a:off x="7874400" y="1958375"/>
            <a:ext cx="1719300" cy="20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1"/>
                </a:solidFill>
              </a:rPr>
              <a:t>Young Hare</a:t>
            </a:r>
            <a:endParaRPr sz="900"/>
          </a:p>
        </p:txBody>
      </p:sp>
      <p:pic>
        <p:nvPicPr>
          <p:cNvPr id="686" name="Google Shape;686;p60"/>
          <p:cNvPicPr preferRelativeResize="0"/>
          <p:nvPr/>
        </p:nvPicPr>
        <p:blipFill>
          <a:blip r:embed="rId10">
            <a:alphaModFix/>
          </a:blip>
          <a:stretch>
            <a:fillRect/>
          </a:stretch>
        </p:blipFill>
        <p:spPr>
          <a:xfrm>
            <a:off x="6333851" y="829475"/>
            <a:ext cx="864251" cy="1128899"/>
          </a:xfrm>
          <a:prstGeom prst="rect">
            <a:avLst/>
          </a:prstGeom>
          <a:noFill/>
          <a:ln>
            <a:noFill/>
          </a:ln>
        </p:spPr>
      </p:pic>
      <p:sp>
        <p:nvSpPr>
          <p:cNvPr id="687" name="Google Shape;687;p60"/>
          <p:cNvSpPr txBox="1"/>
          <p:nvPr/>
        </p:nvSpPr>
        <p:spPr>
          <a:xfrm>
            <a:off x="6083675" y="1958375"/>
            <a:ext cx="1671900" cy="20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latin typeface="Roboto"/>
                <a:ea typeface="Roboto"/>
                <a:cs typeface="Roboto"/>
                <a:sym typeface="Roboto"/>
              </a:rPr>
              <a:t>Portrait Of Elisabeth Tucher </a:t>
            </a:r>
            <a:endParaRPr sz="900"/>
          </a:p>
        </p:txBody>
      </p:sp>
      <p:pic>
        <p:nvPicPr>
          <p:cNvPr id="688" name="Google Shape;688;p60"/>
          <p:cNvPicPr preferRelativeResize="0"/>
          <p:nvPr/>
        </p:nvPicPr>
        <p:blipFill rotWithShape="1">
          <a:blip r:embed="rId11">
            <a:alphaModFix/>
          </a:blip>
          <a:srcRect l="4510" t="16822" r="62322" b="77167"/>
          <a:stretch/>
        </p:blipFill>
        <p:spPr>
          <a:xfrm>
            <a:off x="4610400" y="171780"/>
            <a:ext cx="4382326" cy="6136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92"/>
        <p:cNvGrpSpPr/>
        <p:nvPr/>
      </p:nvGrpSpPr>
      <p:grpSpPr>
        <a:xfrm>
          <a:off x="0" y="0"/>
          <a:ext cx="0" cy="0"/>
          <a:chOff x="0" y="0"/>
          <a:chExt cx="0" cy="0"/>
        </a:xfrm>
      </p:grpSpPr>
      <p:pic>
        <p:nvPicPr>
          <p:cNvPr id="693" name="Google Shape;693;p61"/>
          <p:cNvPicPr preferRelativeResize="0"/>
          <p:nvPr/>
        </p:nvPicPr>
        <p:blipFill rotWithShape="1">
          <a:blip r:embed="rId3">
            <a:alphaModFix/>
          </a:blip>
          <a:srcRect b="72230"/>
          <a:stretch/>
        </p:blipFill>
        <p:spPr>
          <a:xfrm>
            <a:off x="1764000" y="157875"/>
            <a:ext cx="2808000" cy="773102"/>
          </a:xfrm>
          <a:prstGeom prst="rect">
            <a:avLst/>
          </a:prstGeom>
          <a:noFill/>
          <a:ln>
            <a:noFill/>
          </a:ln>
        </p:spPr>
      </p:pic>
      <p:pic>
        <p:nvPicPr>
          <p:cNvPr id="694" name="Google Shape;694;p61"/>
          <p:cNvPicPr preferRelativeResize="0"/>
          <p:nvPr/>
        </p:nvPicPr>
        <p:blipFill>
          <a:blip r:embed="rId4">
            <a:alphaModFix/>
          </a:blip>
          <a:stretch>
            <a:fillRect/>
          </a:stretch>
        </p:blipFill>
        <p:spPr>
          <a:xfrm>
            <a:off x="1703125" y="882044"/>
            <a:ext cx="3084853" cy="2422995"/>
          </a:xfrm>
          <a:prstGeom prst="rect">
            <a:avLst/>
          </a:prstGeom>
          <a:noFill/>
          <a:ln>
            <a:noFill/>
          </a:ln>
        </p:spPr>
      </p:pic>
      <p:sp>
        <p:nvSpPr>
          <p:cNvPr id="695" name="Google Shape;695;p61"/>
          <p:cNvSpPr txBox="1"/>
          <p:nvPr/>
        </p:nvSpPr>
        <p:spPr>
          <a:xfrm>
            <a:off x="4883988" y="673650"/>
            <a:ext cx="4506000" cy="41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PRINTMAKING &amp; REDISCOVERY</a:t>
            </a:r>
            <a:endParaRPr b="1"/>
          </a:p>
        </p:txBody>
      </p:sp>
      <p:sp>
        <p:nvSpPr>
          <p:cNvPr id="696" name="Google Shape;696;p61"/>
          <p:cNvSpPr txBox="1"/>
          <p:nvPr/>
        </p:nvSpPr>
        <p:spPr>
          <a:xfrm>
            <a:off x="3086050" y="3309475"/>
            <a:ext cx="1221000" cy="39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888888"/>
                </a:solidFill>
                <a:latin typeface="Roboto"/>
                <a:ea typeface="Roboto"/>
                <a:cs typeface="Roboto"/>
                <a:sym typeface="Roboto"/>
              </a:rPr>
              <a:t>Rhinoceros, 1515</a:t>
            </a:r>
            <a:endParaRPr/>
          </a:p>
        </p:txBody>
      </p:sp>
      <p:sp>
        <p:nvSpPr>
          <p:cNvPr id="697" name="Google Shape;697;p61"/>
          <p:cNvSpPr txBox="1"/>
          <p:nvPr/>
        </p:nvSpPr>
        <p:spPr>
          <a:xfrm>
            <a:off x="3100020" y="3588975"/>
            <a:ext cx="1737000" cy="82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Durer never saw a rhinoceros. He drew this off a description from a letter. Notice the texture like a turtle on its shell. </a:t>
            </a:r>
            <a:endParaRPr sz="1000"/>
          </a:p>
        </p:txBody>
      </p:sp>
      <p:pic>
        <p:nvPicPr>
          <p:cNvPr id="698" name="Google Shape;698;p61"/>
          <p:cNvPicPr preferRelativeResize="0"/>
          <p:nvPr/>
        </p:nvPicPr>
        <p:blipFill>
          <a:blip r:embed="rId5">
            <a:alphaModFix/>
          </a:blip>
          <a:stretch>
            <a:fillRect/>
          </a:stretch>
        </p:blipFill>
        <p:spPr>
          <a:xfrm>
            <a:off x="1706640" y="3309480"/>
            <a:ext cx="1348391" cy="1232499"/>
          </a:xfrm>
          <a:prstGeom prst="rect">
            <a:avLst/>
          </a:prstGeom>
          <a:noFill/>
          <a:ln>
            <a:noFill/>
          </a:ln>
        </p:spPr>
      </p:pic>
      <p:sp>
        <p:nvSpPr>
          <p:cNvPr id="699" name="Google Shape;699;p61"/>
          <p:cNvSpPr txBox="1"/>
          <p:nvPr/>
        </p:nvSpPr>
        <p:spPr>
          <a:xfrm>
            <a:off x="189650" y="1924400"/>
            <a:ext cx="1348500" cy="215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Using a metal plate or woodblock as the paper and v-notch burnishers, the artist etches out the lines they don’t want to print. Durer had controlled, delicate lines, with great precision. One plate could produce multiple prints, versus a painting.</a:t>
            </a:r>
            <a:endParaRPr sz="1000"/>
          </a:p>
        </p:txBody>
      </p:sp>
      <p:sp>
        <p:nvSpPr>
          <p:cNvPr id="700" name="Google Shape;700;p61"/>
          <p:cNvSpPr txBox="1"/>
          <p:nvPr/>
        </p:nvSpPr>
        <p:spPr>
          <a:xfrm>
            <a:off x="4884000" y="941400"/>
            <a:ext cx="4052400" cy="215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333333"/>
                </a:solidFill>
                <a:highlight>
                  <a:srgbClr val="FFFFFF"/>
                </a:highlight>
              </a:rPr>
              <a:t>One of them, a German printer living in Lisbon, Valentin Ferdinand, had sent a letter and a drawing of the beast to the merchant community of Nuremberg where he detailed the physiognomic characteristics of the rhinoceros. Durer’s model, though close to reality, is actually an illusion: he adds on the neck a little narwhal tooth, he draws the skin folds of the rhino as the plates of the carapace of a crustacean, and thinks the skin of its legs as scales of reptile or bird legs, and draws in it an elephant’s tail.</a:t>
            </a:r>
            <a:endParaRPr sz="1000">
              <a:solidFill>
                <a:srgbClr val="333333"/>
              </a:solidFill>
              <a:highlight>
                <a:srgbClr val="FFFFFF"/>
              </a:highlight>
            </a:endParaRPr>
          </a:p>
          <a:p>
            <a:pPr marL="0" lvl="0" indent="0" algn="l" rtl="0">
              <a:spcBef>
                <a:spcPts val="0"/>
              </a:spcBef>
              <a:spcAft>
                <a:spcPts val="0"/>
              </a:spcAft>
              <a:buNone/>
            </a:pPr>
            <a:endParaRPr sz="1000">
              <a:solidFill>
                <a:srgbClr val="333333"/>
              </a:solidFill>
              <a:highlight>
                <a:srgbClr val="FFFFFF"/>
              </a:highlight>
            </a:endParaRPr>
          </a:p>
          <a:p>
            <a:pPr marL="0" lvl="0" indent="0" algn="l" rtl="0">
              <a:spcBef>
                <a:spcPts val="0"/>
              </a:spcBef>
              <a:spcAft>
                <a:spcPts val="0"/>
              </a:spcAft>
              <a:buNone/>
            </a:pPr>
            <a:r>
              <a:rPr lang="en" sz="1000">
                <a:solidFill>
                  <a:srgbClr val="333333"/>
                </a:solidFill>
                <a:highlight>
                  <a:srgbClr val="FFFFFF"/>
                </a:highlight>
              </a:rPr>
              <a:t>Durer adds a legend and entitled it </a:t>
            </a:r>
            <a:r>
              <a:rPr lang="en" sz="1000" i="1">
                <a:solidFill>
                  <a:srgbClr val="333333"/>
                </a:solidFill>
                <a:highlight>
                  <a:srgbClr val="FFFFFF"/>
                </a:highlight>
              </a:rPr>
              <a:t>“1515</a:t>
            </a:r>
            <a:r>
              <a:rPr lang="en" sz="1000">
                <a:solidFill>
                  <a:srgbClr val="333333"/>
                </a:solidFill>
                <a:highlight>
                  <a:srgbClr val="FFFFFF"/>
                </a:highlight>
              </a:rPr>
              <a:t> </a:t>
            </a:r>
            <a:r>
              <a:rPr lang="en" sz="1000" i="1">
                <a:solidFill>
                  <a:srgbClr val="333333"/>
                </a:solidFill>
                <a:highlight>
                  <a:srgbClr val="FFFFFF"/>
                </a:highlight>
              </a:rPr>
              <a:t>RHINOCERVS”</a:t>
            </a:r>
            <a:r>
              <a:rPr lang="en" sz="1000">
                <a:solidFill>
                  <a:srgbClr val="333333"/>
                </a:solidFill>
                <a:highlight>
                  <a:srgbClr val="FFFFFF"/>
                </a:highlight>
              </a:rPr>
              <a:t>. Through the representation of Albrecht Dürer, the rediscovery of the rhinoceros had the effect of confirming the veracity of the Pliny writings and strengthen its authority among scientists. For that, the Renaissance art and the interest for Antiquity are an important component of the Renaissance itself. The Dürer engraving achieved</a:t>
            </a:r>
            <a:endParaRPr sz="1000">
              <a:solidFill>
                <a:srgbClr val="333333"/>
              </a:solidFill>
              <a:highlight>
                <a:srgbClr val="FFFFFF"/>
              </a:highlight>
            </a:endParaRPr>
          </a:p>
        </p:txBody>
      </p:sp>
      <p:pic>
        <p:nvPicPr>
          <p:cNvPr id="701" name="Google Shape;701;p61"/>
          <p:cNvPicPr preferRelativeResize="0"/>
          <p:nvPr/>
        </p:nvPicPr>
        <p:blipFill>
          <a:blip r:embed="rId6">
            <a:alphaModFix/>
          </a:blip>
          <a:stretch>
            <a:fillRect/>
          </a:stretch>
        </p:blipFill>
        <p:spPr>
          <a:xfrm>
            <a:off x="6569987" y="3389075"/>
            <a:ext cx="2366412" cy="1232500"/>
          </a:xfrm>
          <a:prstGeom prst="rect">
            <a:avLst/>
          </a:prstGeom>
          <a:noFill/>
          <a:ln>
            <a:noFill/>
          </a:ln>
        </p:spPr>
      </p:pic>
      <p:pic>
        <p:nvPicPr>
          <p:cNvPr id="702" name="Google Shape;702;p61"/>
          <p:cNvPicPr preferRelativeResize="0"/>
          <p:nvPr/>
        </p:nvPicPr>
        <p:blipFill>
          <a:blip r:embed="rId7">
            <a:alphaModFix/>
          </a:blip>
          <a:stretch>
            <a:fillRect/>
          </a:stretch>
        </p:blipFill>
        <p:spPr>
          <a:xfrm>
            <a:off x="233600" y="882050"/>
            <a:ext cx="1304526" cy="979275"/>
          </a:xfrm>
          <a:prstGeom prst="rect">
            <a:avLst/>
          </a:prstGeom>
          <a:noFill/>
          <a:ln>
            <a:noFill/>
          </a:ln>
        </p:spPr>
      </p:pic>
      <p:sp>
        <p:nvSpPr>
          <p:cNvPr id="703" name="Google Shape;703;p61"/>
          <p:cNvSpPr txBox="1"/>
          <p:nvPr/>
        </p:nvSpPr>
        <p:spPr>
          <a:xfrm>
            <a:off x="4882025" y="3215425"/>
            <a:ext cx="1737000" cy="111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rgbClr val="333333"/>
                </a:solidFill>
                <a:highlight>
                  <a:srgbClr val="FFFFFF"/>
                </a:highlight>
              </a:rPr>
              <a:t>a great success throughout Europe and nearly 5.000 prints of this image were probably sold during his lifetime The influence of the work of Dürer goes through the ages to fascinate many artists until the twentieth century.</a:t>
            </a:r>
            <a:endParaRPr sz="1000">
              <a:solidFill>
                <a:srgbClr val="333333"/>
              </a:solidFill>
              <a:highlight>
                <a:srgbClr val="FFFFFF"/>
              </a:highlight>
            </a:endParaRPr>
          </a:p>
          <a:p>
            <a:pPr marL="0" lvl="0" indent="0" algn="l" rtl="0">
              <a:spcBef>
                <a:spcPts val="0"/>
              </a:spcBef>
              <a:spcAft>
                <a:spcPts val="0"/>
              </a:spcAft>
              <a:buNone/>
            </a:pPr>
            <a:endParaRPr/>
          </a:p>
        </p:txBody>
      </p:sp>
      <p:pic>
        <p:nvPicPr>
          <p:cNvPr id="704" name="Google Shape;704;p61"/>
          <p:cNvPicPr preferRelativeResize="0"/>
          <p:nvPr/>
        </p:nvPicPr>
        <p:blipFill rotWithShape="1">
          <a:blip r:embed="rId8">
            <a:alphaModFix/>
          </a:blip>
          <a:srcRect l="4510" t="27568" r="62322" b="66421"/>
          <a:stretch/>
        </p:blipFill>
        <p:spPr>
          <a:xfrm>
            <a:off x="4653825" y="94938"/>
            <a:ext cx="4382326" cy="613651"/>
          </a:xfrm>
          <a:prstGeom prst="rect">
            <a:avLst/>
          </a:prstGeom>
          <a:noFill/>
          <a:ln>
            <a:noFill/>
          </a:ln>
        </p:spPr>
      </p:pic>
      <p:sp>
        <p:nvSpPr>
          <p:cNvPr id="705" name="Google Shape;705;p61"/>
          <p:cNvSpPr txBox="1"/>
          <p:nvPr/>
        </p:nvSpPr>
        <p:spPr>
          <a:xfrm>
            <a:off x="138800" y="4514275"/>
            <a:ext cx="4742400" cy="44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t>What did Durer get right on the Rhinoceros? What do you like about his print? Why would it be hard to draw an animal only from a description?</a:t>
            </a:r>
            <a:endParaRPr sz="1000"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pic>
        <p:nvPicPr>
          <p:cNvPr id="710" name="Google Shape;710;p62"/>
          <p:cNvPicPr preferRelativeResize="0"/>
          <p:nvPr/>
        </p:nvPicPr>
        <p:blipFill>
          <a:blip r:embed="rId3">
            <a:alphaModFix/>
          </a:blip>
          <a:stretch>
            <a:fillRect/>
          </a:stretch>
        </p:blipFill>
        <p:spPr>
          <a:xfrm>
            <a:off x="1224125" y="64486"/>
            <a:ext cx="3356833" cy="847950"/>
          </a:xfrm>
          <a:prstGeom prst="rect">
            <a:avLst/>
          </a:prstGeom>
          <a:noFill/>
          <a:ln>
            <a:noFill/>
          </a:ln>
        </p:spPr>
      </p:pic>
      <p:pic>
        <p:nvPicPr>
          <p:cNvPr id="711" name="Google Shape;711;p62"/>
          <p:cNvPicPr preferRelativeResize="0"/>
          <p:nvPr/>
        </p:nvPicPr>
        <p:blipFill>
          <a:blip r:embed="rId4">
            <a:alphaModFix/>
          </a:blip>
          <a:stretch>
            <a:fillRect/>
          </a:stretch>
        </p:blipFill>
        <p:spPr>
          <a:xfrm>
            <a:off x="7310748" y="3705876"/>
            <a:ext cx="1628776" cy="1299973"/>
          </a:xfrm>
          <a:prstGeom prst="rect">
            <a:avLst/>
          </a:prstGeom>
          <a:noFill/>
          <a:ln>
            <a:noFill/>
          </a:ln>
        </p:spPr>
      </p:pic>
      <p:sp>
        <p:nvSpPr>
          <p:cNvPr id="712" name="Google Shape;712;p62"/>
          <p:cNvSpPr txBox="1"/>
          <p:nvPr/>
        </p:nvSpPr>
        <p:spPr>
          <a:xfrm>
            <a:off x="2216675" y="3149100"/>
            <a:ext cx="2684100" cy="1850400"/>
          </a:xfrm>
          <a:prstGeom prst="rect">
            <a:avLst/>
          </a:prstGeom>
          <a:noFill/>
          <a:ln>
            <a:noFill/>
          </a:ln>
        </p:spPr>
        <p:txBody>
          <a:bodyPr spcFirstLastPara="1" wrap="square" lIns="91425" tIns="91425" rIns="91425" bIns="91425" anchor="t" anchorCtr="0">
            <a:noAutofit/>
          </a:bodyPr>
          <a:lstStyle/>
          <a:p>
            <a:pPr marL="152400" marR="152400" lvl="0" indent="0" algn="ctr" rtl="0">
              <a:lnSpc>
                <a:spcPct val="100000"/>
              </a:lnSpc>
              <a:spcBef>
                <a:spcPts val="0"/>
              </a:spcBef>
              <a:spcAft>
                <a:spcPts val="0"/>
              </a:spcAft>
              <a:buClr>
                <a:schemeClr val="dk1"/>
              </a:buClr>
              <a:buSzPts val="1100"/>
              <a:buFont typeface="Arial"/>
              <a:buNone/>
            </a:pPr>
            <a:r>
              <a:rPr lang="en" sz="1000">
                <a:solidFill>
                  <a:srgbClr val="222222"/>
                </a:solidFill>
              </a:rPr>
              <a:t>Designed principally by: Donato Bramante. </a:t>
            </a:r>
            <a:r>
              <a:rPr lang="en" sz="1000">
                <a:solidFill>
                  <a:srgbClr val="21242C"/>
                </a:solidFill>
                <a:highlight>
                  <a:srgbClr val="FFFFFF"/>
                </a:highlight>
              </a:rPr>
              <a:t>The Church holds this a holy site as the burial of St. Peter. Bramante did the first plan for the new church. He proposed an enormous centrally planned church in the shape of a Greek cross enclosed within a square with an enormous dome over the center, and smaller domes and half-domes radiating out. </a:t>
            </a:r>
            <a:endParaRPr sz="1000">
              <a:solidFill>
                <a:srgbClr val="222222"/>
              </a:solidFill>
            </a:endParaRPr>
          </a:p>
        </p:txBody>
      </p:sp>
      <p:pic>
        <p:nvPicPr>
          <p:cNvPr id="713" name="Google Shape;713;p62"/>
          <p:cNvPicPr preferRelativeResize="0"/>
          <p:nvPr/>
        </p:nvPicPr>
        <p:blipFill>
          <a:blip r:embed="rId5">
            <a:alphaModFix/>
          </a:blip>
          <a:stretch>
            <a:fillRect/>
          </a:stretch>
        </p:blipFill>
        <p:spPr>
          <a:xfrm>
            <a:off x="2460300" y="1004850"/>
            <a:ext cx="2196850" cy="2196850"/>
          </a:xfrm>
          <a:prstGeom prst="rect">
            <a:avLst/>
          </a:prstGeom>
          <a:noFill/>
          <a:ln>
            <a:noFill/>
          </a:ln>
        </p:spPr>
      </p:pic>
      <p:pic>
        <p:nvPicPr>
          <p:cNvPr id="714" name="Google Shape;714;p62"/>
          <p:cNvPicPr preferRelativeResize="0"/>
          <p:nvPr/>
        </p:nvPicPr>
        <p:blipFill rotWithShape="1">
          <a:blip r:embed="rId6">
            <a:alphaModFix/>
          </a:blip>
          <a:srcRect b="10984"/>
          <a:stretch/>
        </p:blipFill>
        <p:spPr>
          <a:xfrm>
            <a:off x="4938425" y="969300"/>
            <a:ext cx="1628775" cy="2543725"/>
          </a:xfrm>
          <a:prstGeom prst="rect">
            <a:avLst/>
          </a:prstGeom>
          <a:noFill/>
          <a:ln>
            <a:noFill/>
          </a:ln>
        </p:spPr>
      </p:pic>
      <p:pic>
        <p:nvPicPr>
          <p:cNvPr id="715" name="Google Shape;715;p62"/>
          <p:cNvPicPr preferRelativeResize="0"/>
          <p:nvPr/>
        </p:nvPicPr>
        <p:blipFill>
          <a:blip r:embed="rId7">
            <a:alphaModFix/>
          </a:blip>
          <a:stretch>
            <a:fillRect/>
          </a:stretch>
        </p:blipFill>
        <p:spPr>
          <a:xfrm>
            <a:off x="6696050" y="848375"/>
            <a:ext cx="1495722" cy="2857499"/>
          </a:xfrm>
          <a:prstGeom prst="rect">
            <a:avLst/>
          </a:prstGeom>
          <a:noFill/>
          <a:ln>
            <a:noFill/>
          </a:ln>
        </p:spPr>
      </p:pic>
      <p:sp>
        <p:nvSpPr>
          <p:cNvPr id="716" name="Google Shape;716;p62"/>
          <p:cNvSpPr txBox="1"/>
          <p:nvPr/>
        </p:nvSpPr>
        <p:spPr>
          <a:xfrm>
            <a:off x="1224125" y="739838"/>
            <a:ext cx="2277000" cy="31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Saint Peter’s Cathedral, Rome, Italy</a:t>
            </a:r>
            <a:endParaRPr sz="1000"/>
          </a:p>
        </p:txBody>
      </p:sp>
      <p:sp>
        <p:nvSpPr>
          <p:cNvPr id="717" name="Google Shape;717;p62"/>
          <p:cNvSpPr txBox="1"/>
          <p:nvPr/>
        </p:nvSpPr>
        <p:spPr>
          <a:xfrm>
            <a:off x="141700" y="2275600"/>
            <a:ext cx="2415300" cy="2484000"/>
          </a:xfrm>
          <a:prstGeom prst="rect">
            <a:avLst/>
          </a:prstGeom>
          <a:noFill/>
          <a:ln>
            <a:noFill/>
          </a:ln>
        </p:spPr>
        <p:txBody>
          <a:bodyPr spcFirstLastPara="1" wrap="square" lIns="91425" tIns="91425" rIns="91425" bIns="91425" anchor="t" anchorCtr="0">
            <a:noAutofit/>
          </a:bodyPr>
          <a:lstStyle/>
          <a:p>
            <a:pPr marL="152400" marR="152400" lvl="0" indent="0" algn="l" rtl="0">
              <a:spcBef>
                <a:spcPts val="0"/>
              </a:spcBef>
              <a:spcAft>
                <a:spcPts val="0"/>
              </a:spcAft>
              <a:buNone/>
            </a:pPr>
            <a:r>
              <a:rPr lang="en" sz="1000">
                <a:solidFill>
                  <a:srgbClr val="222222"/>
                </a:solidFill>
              </a:rPr>
              <a:t>St. Peter's Cathedral is the most renowned work of Renaissance architecture and the largest church in the world. It evolved 40+ years and multiple artists. </a:t>
            </a:r>
            <a:r>
              <a:rPr lang="en" sz="1000">
                <a:solidFill>
                  <a:srgbClr val="21242C"/>
                </a:solidFill>
                <a:highlight>
                  <a:srgbClr val="FFFFFF"/>
                </a:highlight>
              </a:rPr>
              <a:t>Pope Julius II commissioned Bramante to build a new basilica—this involved demolishing the Old St Peter's Basilica that had been erected by Constantine in the 4th century. This ancient church was in disrepair. But tearing it down was a bold maneuver. </a:t>
            </a:r>
            <a:r>
              <a:rPr lang="en" sz="1000">
                <a:solidFill>
                  <a:srgbClr val="222222"/>
                </a:solidFill>
                <a:latin typeface="Roboto"/>
                <a:ea typeface="Roboto"/>
                <a:cs typeface="Roboto"/>
                <a:sym typeface="Roboto"/>
              </a:rPr>
              <a:t>The demolition happened and construction began around 1318/1322 AD.</a:t>
            </a:r>
            <a:endParaRPr sz="1000">
              <a:solidFill>
                <a:srgbClr val="222222"/>
              </a:solidFill>
              <a:latin typeface="Roboto"/>
              <a:ea typeface="Roboto"/>
              <a:cs typeface="Roboto"/>
              <a:sym typeface="Roboto"/>
            </a:endParaRPr>
          </a:p>
          <a:p>
            <a:pPr marL="152400" marR="152400" lvl="0" indent="0" algn="l" rtl="0">
              <a:spcBef>
                <a:spcPts val="0"/>
              </a:spcBef>
              <a:spcAft>
                <a:spcPts val="0"/>
              </a:spcAft>
              <a:buNone/>
            </a:pPr>
            <a:endParaRPr sz="1000">
              <a:solidFill>
                <a:srgbClr val="21242C"/>
              </a:solidFill>
              <a:highlight>
                <a:srgbClr val="FFFFFF"/>
              </a:highlight>
            </a:endParaRPr>
          </a:p>
        </p:txBody>
      </p:sp>
      <p:pic>
        <p:nvPicPr>
          <p:cNvPr id="718" name="Google Shape;718;p62"/>
          <p:cNvPicPr preferRelativeResize="0"/>
          <p:nvPr/>
        </p:nvPicPr>
        <p:blipFill>
          <a:blip r:embed="rId8">
            <a:alphaModFix/>
          </a:blip>
          <a:stretch>
            <a:fillRect/>
          </a:stretch>
        </p:blipFill>
        <p:spPr>
          <a:xfrm>
            <a:off x="360225" y="1044171"/>
            <a:ext cx="1856450" cy="1231425"/>
          </a:xfrm>
          <a:prstGeom prst="rect">
            <a:avLst/>
          </a:prstGeom>
          <a:noFill/>
          <a:ln>
            <a:noFill/>
          </a:ln>
        </p:spPr>
      </p:pic>
      <p:sp>
        <p:nvSpPr>
          <p:cNvPr id="719" name="Google Shape;719;p62"/>
          <p:cNvSpPr txBox="1"/>
          <p:nvPr/>
        </p:nvSpPr>
        <p:spPr>
          <a:xfrm>
            <a:off x="4485176" y="3431450"/>
            <a:ext cx="2522400" cy="1231500"/>
          </a:xfrm>
          <a:prstGeom prst="rect">
            <a:avLst/>
          </a:prstGeom>
          <a:noFill/>
          <a:ln>
            <a:noFill/>
          </a:ln>
        </p:spPr>
        <p:txBody>
          <a:bodyPr spcFirstLastPara="1" wrap="square" lIns="91425" tIns="91425" rIns="91425" bIns="91425" anchor="t" anchorCtr="0">
            <a:noAutofit/>
          </a:bodyPr>
          <a:lstStyle/>
          <a:p>
            <a:pPr marL="152400" marR="152400" lvl="0" indent="0" algn="ctr" rtl="0">
              <a:spcBef>
                <a:spcPts val="0"/>
              </a:spcBef>
              <a:spcAft>
                <a:spcPts val="0"/>
              </a:spcAft>
              <a:buClr>
                <a:schemeClr val="dk1"/>
              </a:buClr>
              <a:buSzPts val="1100"/>
              <a:buFont typeface="Arial"/>
              <a:buNone/>
            </a:pPr>
            <a:r>
              <a:rPr lang="en" sz="1000">
                <a:solidFill>
                  <a:srgbClr val="21242C"/>
                </a:solidFill>
                <a:highlight>
                  <a:srgbClr val="FFFFFF"/>
                </a:highlight>
              </a:rPr>
              <a:t>When Bramante died, Raphael took over as chief architect for St. Peter's, and when Raphael died, Michelangelo took over. Both Michelangelo and Raphael made substantial changes to Bramante's original plan. Nevertheless, the experience of being inside St. Peter's is awe-inspiring.</a:t>
            </a:r>
            <a:endParaRPr sz="1000">
              <a:solidFill>
                <a:srgbClr val="222222"/>
              </a:solidFill>
            </a:endParaRPr>
          </a:p>
          <a:p>
            <a:pPr marL="152400" marR="152400" lvl="0" indent="0" algn="l" rtl="0">
              <a:spcBef>
                <a:spcPts val="0"/>
              </a:spcBef>
              <a:spcAft>
                <a:spcPts val="0"/>
              </a:spcAft>
              <a:buClr>
                <a:schemeClr val="dk1"/>
              </a:buClr>
              <a:buSzPts val="1100"/>
              <a:buFont typeface="Arial"/>
              <a:buNone/>
            </a:pPr>
            <a:endParaRPr sz="1000">
              <a:solidFill>
                <a:srgbClr val="222222"/>
              </a:solidFill>
            </a:endParaRPr>
          </a:p>
          <a:p>
            <a:pPr marL="0" lvl="0" indent="0" algn="l" rtl="0">
              <a:spcBef>
                <a:spcPts val="0"/>
              </a:spcBef>
              <a:spcAft>
                <a:spcPts val="0"/>
              </a:spcAft>
              <a:buNone/>
            </a:pPr>
            <a:endParaRPr/>
          </a:p>
        </p:txBody>
      </p:sp>
      <p:sp>
        <p:nvSpPr>
          <p:cNvPr id="720" name="Google Shape;720;p62"/>
          <p:cNvSpPr txBox="1"/>
          <p:nvPr/>
        </p:nvSpPr>
        <p:spPr>
          <a:xfrm>
            <a:off x="8100825" y="1134350"/>
            <a:ext cx="983100" cy="248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Bernini added the colonade to the Cathedral symbolic of the arms of the church reaching out to welcome the people. The columns</a:t>
            </a:r>
            <a:endParaRPr sz="1000"/>
          </a:p>
          <a:p>
            <a:pPr marL="0" lvl="0" indent="0" algn="l" rtl="0">
              <a:spcBef>
                <a:spcPts val="0"/>
              </a:spcBef>
              <a:spcAft>
                <a:spcPts val="0"/>
              </a:spcAft>
              <a:buNone/>
            </a:pPr>
            <a:r>
              <a:rPr lang="en" sz="1000"/>
              <a:t>  are perfectly</a:t>
            </a:r>
            <a:endParaRPr sz="1000"/>
          </a:p>
          <a:p>
            <a:pPr marL="0" lvl="0" indent="0" algn="l" rtl="0">
              <a:spcBef>
                <a:spcPts val="0"/>
              </a:spcBef>
              <a:spcAft>
                <a:spcPts val="0"/>
              </a:spcAft>
              <a:buNone/>
            </a:pPr>
            <a:r>
              <a:rPr lang="en" sz="1000"/>
              <a:t>   aligned &amp; this is how it looks today.</a:t>
            </a:r>
            <a:endParaRPr sz="1000"/>
          </a:p>
        </p:txBody>
      </p:sp>
      <p:pic>
        <p:nvPicPr>
          <p:cNvPr id="721" name="Google Shape;721;p62"/>
          <p:cNvPicPr preferRelativeResize="0"/>
          <p:nvPr/>
        </p:nvPicPr>
        <p:blipFill rotWithShape="1">
          <a:blip r:embed="rId9">
            <a:alphaModFix/>
          </a:blip>
          <a:srcRect l="4510" t="37657" r="62322" b="56332"/>
          <a:stretch/>
        </p:blipFill>
        <p:spPr>
          <a:xfrm>
            <a:off x="4657150" y="181627"/>
            <a:ext cx="4382326" cy="613651"/>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pic>
        <p:nvPicPr>
          <p:cNvPr id="726" name="Google Shape;726;p63"/>
          <p:cNvPicPr preferRelativeResize="0"/>
          <p:nvPr/>
        </p:nvPicPr>
        <p:blipFill rotWithShape="1">
          <a:blip r:embed="rId3">
            <a:alphaModFix/>
          </a:blip>
          <a:srcRect l="49870" t="42850" r="27667" b="48255"/>
          <a:stretch/>
        </p:blipFill>
        <p:spPr>
          <a:xfrm>
            <a:off x="1762075" y="112337"/>
            <a:ext cx="2990076" cy="914899"/>
          </a:xfrm>
          <a:prstGeom prst="rect">
            <a:avLst/>
          </a:prstGeom>
          <a:noFill/>
          <a:ln>
            <a:noFill/>
          </a:ln>
        </p:spPr>
      </p:pic>
      <p:pic>
        <p:nvPicPr>
          <p:cNvPr id="727" name="Google Shape;727;p63"/>
          <p:cNvPicPr preferRelativeResize="0"/>
          <p:nvPr/>
        </p:nvPicPr>
        <p:blipFill rotWithShape="1">
          <a:blip r:embed="rId4">
            <a:alphaModFix/>
          </a:blip>
          <a:srcRect l="4510" t="47313" r="62322" b="46115"/>
          <a:stretch/>
        </p:blipFill>
        <p:spPr>
          <a:xfrm>
            <a:off x="4617475" y="186400"/>
            <a:ext cx="4382326" cy="660676"/>
          </a:xfrm>
          <a:prstGeom prst="rect">
            <a:avLst/>
          </a:prstGeom>
          <a:noFill/>
          <a:ln>
            <a:noFill/>
          </a:ln>
        </p:spPr>
      </p:pic>
      <p:pic>
        <p:nvPicPr>
          <p:cNvPr id="728" name="Google Shape;728;p63"/>
          <p:cNvPicPr preferRelativeResize="0"/>
          <p:nvPr/>
        </p:nvPicPr>
        <p:blipFill>
          <a:blip r:embed="rId5">
            <a:alphaModFix/>
          </a:blip>
          <a:stretch>
            <a:fillRect/>
          </a:stretch>
        </p:blipFill>
        <p:spPr>
          <a:xfrm>
            <a:off x="7043725" y="936551"/>
            <a:ext cx="1956075" cy="1510100"/>
          </a:xfrm>
          <a:prstGeom prst="rect">
            <a:avLst/>
          </a:prstGeom>
          <a:noFill/>
          <a:ln>
            <a:noFill/>
          </a:ln>
        </p:spPr>
      </p:pic>
      <p:pic>
        <p:nvPicPr>
          <p:cNvPr id="729" name="Google Shape;729;p63"/>
          <p:cNvPicPr preferRelativeResize="0"/>
          <p:nvPr/>
        </p:nvPicPr>
        <p:blipFill>
          <a:blip r:embed="rId6">
            <a:alphaModFix/>
          </a:blip>
          <a:stretch>
            <a:fillRect/>
          </a:stretch>
        </p:blipFill>
        <p:spPr>
          <a:xfrm>
            <a:off x="5571175" y="936550"/>
            <a:ext cx="1369700" cy="1510100"/>
          </a:xfrm>
          <a:prstGeom prst="rect">
            <a:avLst/>
          </a:prstGeom>
          <a:noFill/>
          <a:ln>
            <a:noFill/>
          </a:ln>
        </p:spPr>
      </p:pic>
      <p:sp>
        <p:nvSpPr>
          <p:cNvPr id="730" name="Google Shape;730;p63"/>
          <p:cNvSpPr txBox="1"/>
          <p:nvPr/>
        </p:nvSpPr>
        <p:spPr>
          <a:xfrm>
            <a:off x="1950650" y="1175525"/>
            <a:ext cx="3083100" cy="298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Albrecht Durer was the first artist to create a personal brand. This is his signature it appears on all his work, this was designed for his printing. You can recognize his work by his initials - A D. It evolved and changed over time, but is easily recognizable. If you’re wondering if the block print was done by Albrecht Durer - look for the A D. Hint: it’s not always in the bottom right corner.</a:t>
            </a:r>
            <a:endParaRPr sz="1200"/>
          </a:p>
          <a:p>
            <a:pPr marL="0" lvl="0" indent="0" algn="l" rtl="0">
              <a:spcBef>
                <a:spcPts val="0"/>
              </a:spcBef>
              <a:spcAft>
                <a:spcPts val="0"/>
              </a:spcAft>
              <a:buNone/>
            </a:pPr>
            <a:endParaRPr sz="1200"/>
          </a:p>
          <a:p>
            <a:pPr marL="0" lvl="0" indent="0" algn="l" rtl="0">
              <a:spcBef>
                <a:spcPts val="0"/>
              </a:spcBef>
              <a:spcAft>
                <a:spcPts val="0"/>
              </a:spcAft>
              <a:buNone/>
            </a:pPr>
            <a:r>
              <a:rPr lang="en" sz="1200" b="1"/>
              <a:t>Using your first and last name initials, doodle a combination for your branding. What can you come up with?</a:t>
            </a:r>
            <a:endParaRPr sz="1200" b="1"/>
          </a:p>
        </p:txBody>
      </p:sp>
      <p:pic>
        <p:nvPicPr>
          <p:cNvPr id="731" name="Google Shape;731;p63"/>
          <p:cNvPicPr preferRelativeResize="0"/>
          <p:nvPr/>
        </p:nvPicPr>
        <p:blipFill>
          <a:blip r:embed="rId7">
            <a:alphaModFix/>
          </a:blip>
          <a:stretch>
            <a:fillRect/>
          </a:stretch>
        </p:blipFill>
        <p:spPr>
          <a:xfrm>
            <a:off x="5571177" y="2536125"/>
            <a:ext cx="2009949" cy="1866513"/>
          </a:xfrm>
          <a:prstGeom prst="rect">
            <a:avLst/>
          </a:prstGeom>
          <a:noFill/>
          <a:ln>
            <a:noFill/>
          </a:ln>
        </p:spPr>
      </p:pic>
      <p:pic>
        <p:nvPicPr>
          <p:cNvPr id="732" name="Google Shape;732;p63"/>
          <p:cNvPicPr preferRelativeResize="0"/>
          <p:nvPr/>
        </p:nvPicPr>
        <p:blipFill>
          <a:blip r:embed="rId8">
            <a:alphaModFix/>
          </a:blip>
          <a:stretch>
            <a:fillRect/>
          </a:stretch>
        </p:blipFill>
        <p:spPr>
          <a:xfrm>
            <a:off x="7619700" y="2536126"/>
            <a:ext cx="1365150" cy="1863028"/>
          </a:xfrm>
          <a:prstGeom prst="rect">
            <a:avLst/>
          </a:prstGeom>
          <a:noFill/>
          <a:ln>
            <a:noFill/>
          </a:ln>
        </p:spPr>
      </p:pic>
      <p:sp>
        <p:nvSpPr>
          <p:cNvPr id="733" name="Google Shape;733;p63"/>
          <p:cNvSpPr txBox="1"/>
          <p:nvPr/>
        </p:nvSpPr>
        <p:spPr>
          <a:xfrm>
            <a:off x="7630000" y="4345100"/>
            <a:ext cx="1369800" cy="29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highlight>
                  <a:srgbClr val="F8F9FA"/>
                </a:highlight>
              </a:rPr>
              <a:t>Woodcut by Dürer of his </a:t>
            </a:r>
            <a:r>
              <a:rPr lang="en" sz="900">
                <a:highlight>
                  <a:srgbClr val="F8F9FA"/>
                </a:highlight>
                <a:uFill>
                  <a:noFill/>
                </a:uFill>
                <a:hlinkClick r:id="rId9"/>
              </a:rPr>
              <a:t>coat of arms</a:t>
            </a:r>
            <a:endParaRPr sz="900"/>
          </a:p>
        </p:txBody>
      </p:sp>
      <p:pic>
        <p:nvPicPr>
          <p:cNvPr id="734" name="Google Shape;734;p63"/>
          <p:cNvPicPr preferRelativeResize="0"/>
          <p:nvPr/>
        </p:nvPicPr>
        <p:blipFill rotWithShape="1">
          <a:blip r:embed="rId10">
            <a:alphaModFix/>
          </a:blip>
          <a:srcRect l="77417" t="21244" r="5012" b="51136"/>
          <a:stretch/>
        </p:blipFill>
        <p:spPr>
          <a:xfrm>
            <a:off x="339151" y="946925"/>
            <a:ext cx="1330774" cy="1176750"/>
          </a:xfrm>
          <a:prstGeom prst="rect">
            <a:avLst/>
          </a:prstGeom>
          <a:noFill/>
          <a:ln>
            <a:noFill/>
          </a:ln>
        </p:spPr>
      </p:pic>
      <p:pic>
        <p:nvPicPr>
          <p:cNvPr id="735" name="Google Shape;735;p63"/>
          <p:cNvPicPr preferRelativeResize="0"/>
          <p:nvPr/>
        </p:nvPicPr>
        <p:blipFill>
          <a:blip r:embed="rId11">
            <a:alphaModFix/>
          </a:blip>
          <a:stretch>
            <a:fillRect/>
          </a:stretch>
        </p:blipFill>
        <p:spPr>
          <a:xfrm>
            <a:off x="339150" y="2307525"/>
            <a:ext cx="1330775" cy="2129258"/>
          </a:xfrm>
          <a:prstGeom prst="rect">
            <a:avLst/>
          </a:prstGeom>
          <a:noFill/>
          <a:ln>
            <a:noFill/>
          </a:ln>
        </p:spPr>
      </p:pic>
      <p:sp>
        <p:nvSpPr>
          <p:cNvPr id="736" name="Google Shape;736;p63"/>
          <p:cNvSpPr txBox="1"/>
          <p:nvPr/>
        </p:nvSpPr>
        <p:spPr>
          <a:xfrm>
            <a:off x="319638" y="4402650"/>
            <a:ext cx="1369800" cy="46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rgbClr val="222222"/>
                </a:solidFill>
                <a:highlight>
                  <a:srgbClr val="F8F9FA"/>
                </a:highlight>
              </a:rPr>
              <a:t>Dürer's sketch of his wife Agnes Frey 1494</a:t>
            </a:r>
            <a:endParaRPr sz="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pic>
        <p:nvPicPr>
          <p:cNvPr id="403" name="Google Shape;403;p38"/>
          <p:cNvPicPr preferRelativeResize="0"/>
          <p:nvPr/>
        </p:nvPicPr>
        <p:blipFill rotWithShape="1">
          <a:blip r:embed="rId3">
            <a:alphaModFix/>
          </a:blip>
          <a:srcRect l="49870" t="3246" r="16604" b="84823"/>
          <a:stretch/>
        </p:blipFill>
        <p:spPr>
          <a:xfrm>
            <a:off x="4364925" y="-36100"/>
            <a:ext cx="3389541" cy="932124"/>
          </a:xfrm>
          <a:prstGeom prst="rect">
            <a:avLst/>
          </a:prstGeom>
          <a:noFill/>
          <a:ln>
            <a:noFill/>
          </a:ln>
        </p:spPr>
      </p:pic>
      <p:pic>
        <p:nvPicPr>
          <p:cNvPr id="404" name="Google Shape;404;p38"/>
          <p:cNvPicPr preferRelativeResize="0"/>
          <p:nvPr/>
        </p:nvPicPr>
        <p:blipFill>
          <a:blip r:embed="rId4">
            <a:alphaModFix/>
          </a:blip>
          <a:stretch>
            <a:fillRect/>
          </a:stretch>
        </p:blipFill>
        <p:spPr>
          <a:xfrm>
            <a:off x="1184778" y="2975500"/>
            <a:ext cx="2058125" cy="2058125"/>
          </a:xfrm>
          <a:prstGeom prst="rect">
            <a:avLst/>
          </a:prstGeom>
          <a:noFill/>
          <a:ln>
            <a:noFill/>
          </a:ln>
        </p:spPr>
      </p:pic>
      <p:pic>
        <p:nvPicPr>
          <p:cNvPr id="405" name="Google Shape;405;p38"/>
          <p:cNvPicPr preferRelativeResize="0"/>
          <p:nvPr/>
        </p:nvPicPr>
        <p:blipFill>
          <a:blip r:embed="rId5">
            <a:alphaModFix/>
          </a:blip>
          <a:stretch>
            <a:fillRect/>
          </a:stretch>
        </p:blipFill>
        <p:spPr>
          <a:xfrm>
            <a:off x="261455" y="818550"/>
            <a:ext cx="1749474" cy="2477274"/>
          </a:xfrm>
          <a:prstGeom prst="rect">
            <a:avLst/>
          </a:prstGeom>
          <a:noFill/>
          <a:ln>
            <a:noFill/>
          </a:ln>
        </p:spPr>
      </p:pic>
      <p:sp>
        <p:nvSpPr>
          <p:cNvPr id="406" name="Google Shape;406;p38"/>
          <p:cNvSpPr txBox="1"/>
          <p:nvPr/>
        </p:nvSpPr>
        <p:spPr>
          <a:xfrm>
            <a:off x="2155600" y="818550"/>
            <a:ext cx="4199700" cy="1695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b="1">
                <a:solidFill>
                  <a:schemeClr val="dk1"/>
                </a:solidFill>
              </a:rPr>
              <a:t>Donatello</a:t>
            </a:r>
            <a:r>
              <a:rPr lang="en" sz="1000">
                <a:solidFill>
                  <a:schemeClr val="dk1"/>
                </a:solidFill>
              </a:rPr>
              <a:t> (</a:t>
            </a:r>
            <a:r>
              <a:rPr lang="en" sz="1100">
                <a:solidFill>
                  <a:srgbClr val="222222"/>
                </a:solidFill>
                <a:highlight>
                  <a:srgbClr val="FFFFFF"/>
                </a:highlight>
              </a:rPr>
              <a:t>Donato di Niccolò di Betto Bardi)</a:t>
            </a:r>
            <a:endParaRPr sz="1000" b="1">
              <a:solidFill>
                <a:schemeClr val="dk1"/>
              </a:solidFill>
            </a:endParaRPr>
          </a:p>
          <a:p>
            <a:pPr marL="0" lvl="0" indent="0" algn="l" rtl="0">
              <a:lnSpc>
                <a:spcPct val="100000"/>
              </a:lnSpc>
              <a:spcBef>
                <a:spcPts val="300"/>
              </a:spcBef>
              <a:spcAft>
                <a:spcPts val="0"/>
              </a:spcAft>
              <a:buNone/>
            </a:pPr>
            <a:r>
              <a:rPr lang="en" sz="1000"/>
              <a:t>Italian Sculptor </a:t>
            </a:r>
            <a:r>
              <a:rPr lang="en" sz="1000">
                <a:solidFill>
                  <a:srgbClr val="777777"/>
                </a:solidFill>
              </a:rPr>
              <a:t>(The 4th Ninja Turtle)</a:t>
            </a:r>
            <a:endParaRPr sz="1000">
              <a:solidFill>
                <a:srgbClr val="777777"/>
              </a:solidFill>
            </a:endParaRPr>
          </a:p>
          <a:p>
            <a:pPr marL="0" lvl="0" indent="0" algn="l" rtl="0">
              <a:lnSpc>
                <a:spcPct val="100000"/>
              </a:lnSpc>
              <a:spcBef>
                <a:spcPts val="300"/>
              </a:spcBef>
              <a:spcAft>
                <a:spcPts val="0"/>
              </a:spcAft>
              <a:buNone/>
            </a:pPr>
            <a:endParaRPr sz="1000"/>
          </a:p>
          <a:p>
            <a:pPr marL="0" lvl="0" indent="0" algn="l" rtl="0">
              <a:lnSpc>
                <a:spcPct val="100000"/>
              </a:lnSpc>
              <a:spcBef>
                <a:spcPts val="0"/>
              </a:spcBef>
              <a:spcAft>
                <a:spcPts val="0"/>
              </a:spcAft>
              <a:buNone/>
            </a:pPr>
            <a:r>
              <a:rPr lang="en" sz="1000">
                <a:solidFill>
                  <a:schemeClr val="dk1"/>
                </a:solidFill>
              </a:rPr>
              <a:t>Donatello's work was highly influenced by the revival of interest in the sciences, mathematics, and architecture that was taking place in Florence. This included the use of one point perspective to create a new kind of bas-relief for architectural works and a precise anatomical correctness for his figures.</a:t>
            </a:r>
            <a:endParaRPr sz="1000"/>
          </a:p>
        </p:txBody>
      </p:sp>
      <p:pic>
        <p:nvPicPr>
          <p:cNvPr id="407" name="Google Shape;407;p38"/>
          <p:cNvPicPr preferRelativeResize="0"/>
          <p:nvPr/>
        </p:nvPicPr>
        <p:blipFill>
          <a:blip r:embed="rId6">
            <a:alphaModFix/>
          </a:blip>
          <a:stretch>
            <a:fillRect/>
          </a:stretch>
        </p:blipFill>
        <p:spPr>
          <a:xfrm>
            <a:off x="7506946" y="2406838"/>
            <a:ext cx="1454063" cy="2562225"/>
          </a:xfrm>
          <a:prstGeom prst="rect">
            <a:avLst/>
          </a:prstGeom>
          <a:noFill/>
          <a:ln>
            <a:noFill/>
          </a:ln>
        </p:spPr>
      </p:pic>
      <p:pic>
        <p:nvPicPr>
          <p:cNvPr id="408" name="Google Shape;408;p38"/>
          <p:cNvPicPr preferRelativeResize="0"/>
          <p:nvPr/>
        </p:nvPicPr>
        <p:blipFill>
          <a:blip r:embed="rId7">
            <a:alphaModFix/>
          </a:blip>
          <a:stretch>
            <a:fillRect/>
          </a:stretch>
        </p:blipFill>
        <p:spPr>
          <a:xfrm>
            <a:off x="6484925" y="758688"/>
            <a:ext cx="1360600" cy="1946812"/>
          </a:xfrm>
          <a:prstGeom prst="rect">
            <a:avLst/>
          </a:prstGeom>
          <a:noFill/>
          <a:ln>
            <a:noFill/>
          </a:ln>
        </p:spPr>
      </p:pic>
      <p:pic>
        <p:nvPicPr>
          <p:cNvPr id="409" name="Google Shape;409;p38"/>
          <p:cNvPicPr preferRelativeResize="0"/>
          <p:nvPr/>
        </p:nvPicPr>
        <p:blipFill rotWithShape="1">
          <a:blip r:embed="rId8">
            <a:alphaModFix/>
          </a:blip>
          <a:srcRect l="4510" t="6021" r="62322" b="87968"/>
          <a:stretch/>
        </p:blipFill>
        <p:spPr>
          <a:xfrm>
            <a:off x="189675" y="145061"/>
            <a:ext cx="4382326" cy="613651"/>
          </a:xfrm>
          <a:prstGeom prst="rect">
            <a:avLst/>
          </a:prstGeom>
          <a:noFill/>
          <a:ln>
            <a:noFill/>
          </a:ln>
        </p:spPr>
      </p:pic>
      <p:sp>
        <p:nvSpPr>
          <p:cNvPr id="410" name="Google Shape;410;p38"/>
          <p:cNvSpPr txBox="1"/>
          <p:nvPr/>
        </p:nvSpPr>
        <p:spPr>
          <a:xfrm>
            <a:off x="2482475" y="2222650"/>
            <a:ext cx="3771300" cy="120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rPr>
              <a:t>The figure was a central point of mastery for the artist, and he was in fact the first to reintroduce the nude sculpture. With the addition of realistic proportion, emotionality, and expression to his subjects whether they be mythic, historical, or everyday</a:t>
            </a:r>
            <a:endParaRPr sz="1000">
              <a:solidFill>
                <a:schemeClr val="dk1"/>
              </a:solidFill>
            </a:endParaRPr>
          </a:p>
          <a:p>
            <a:pPr marL="0" lvl="0" indent="0" algn="l" rtl="0">
              <a:spcBef>
                <a:spcPts val="0"/>
              </a:spcBef>
              <a:spcAft>
                <a:spcPts val="0"/>
              </a:spcAft>
              <a:buNone/>
            </a:pPr>
            <a:r>
              <a:rPr lang="en" sz="1000">
                <a:solidFill>
                  <a:schemeClr val="dk1"/>
                </a:solidFill>
              </a:rPr>
              <a:t>    people, he created works that conveyed a genuine reality</a:t>
            </a:r>
            <a:endParaRPr sz="1000">
              <a:solidFill>
                <a:schemeClr val="dk1"/>
              </a:solidFill>
            </a:endParaRPr>
          </a:p>
          <a:p>
            <a:pPr marL="0" lvl="0" indent="0" algn="l" rtl="0">
              <a:spcBef>
                <a:spcPts val="0"/>
              </a:spcBef>
              <a:spcAft>
                <a:spcPts val="0"/>
              </a:spcAft>
              <a:buNone/>
            </a:pPr>
            <a:r>
              <a:rPr lang="en" sz="1000">
                <a:solidFill>
                  <a:schemeClr val="dk1"/>
                </a:solidFill>
              </a:rPr>
              <a:t>     over the idealized imagery of before.</a:t>
            </a:r>
            <a:endParaRPr/>
          </a:p>
        </p:txBody>
      </p:sp>
      <p:sp>
        <p:nvSpPr>
          <p:cNvPr id="411" name="Google Shape;411;p38"/>
          <p:cNvSpPr txBox="1"/>
          <p:nvPr/>
        </p:nvSpPr>
        <p:spPr>
          <a:xfrm>
            <a:off x="2938100" y="3226375"/>
            <a:ext cx="4494300" cy="77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rPr>
              <a:t>Donatello was a master of many mediums including stone, bronze, wood, stucco, clay, and wax. His versatility and ingenuity would lay a foundation for many future sculptors looking to discover new possibilities in materiality.</a:t>
            </a:r>
            <a:endParaRPr/>
          </a:p>
        </p:txBody>
      </p:sp>
      <p:sp>
        <p:nvSpPr>
          <p:cNvPr id="412" name="Google Shape;412;p38"/>
          <p:cNvSpPr txBox="1"/>
          <p:nvPr/>
        </p:nvSpPr>
        <p:spPr>
          <a:xfrm>
            <a:off x="139588" y="3867000"/>
            <a:ext cx="1840800" cy="135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b="1">
                <a:latin typeface="Roboto"/>
                <a:ea typeface="Roboto"/>
                <a:cs typeface="Roboto"/>
                <a:sym typeface="Roboto"/>
              </a:rPr>
              <a:t>Movement: </a:t>
            </a:r>
            <a:r>
              <a:rPr lang="en" sz="1000">
                <a:uFill>
                  <a:noFill/>
                </a:uFill>
                <a:latin typeface="Roboto"/>
                <a:ea typeface="Roboto"/>
                <a:cs typeface="Roboto"/>
                <a:sym typeface="Roboto"/>
                <a:hlinkClick r:id="rId9"/>
              </a:rPr>
              <a:t>Renaissance</a:t>
            </a:r>
            <a:endParaRPr sz="1000">
              <a:uFill>
                <a:noFill/>
              </a:uFill>
              <a:latin typeface="Roboto"/>
              <a:ea typeface="Roboto"/>
              <a:cs typeface="Roboto"/>
              <a:sym typeface="Roboto"/>
              <a:hlinkClick r:id="rId9"/>
            </a:endParaRPr>
          </a:p>
          <a:p>
            <a:pPr marL="0" lvl="0" indent="0" algn="l" rtl="0">
              <a:lnSpc>
                <a:spcPct val="100000"/>
              </a:lnSpc>
              <a:spcBef>
                <a:spcPts val="0"/>
              </a:spcBef>
              <a:spcAft>
                <a:spcPts val="0"/>
              </a:spcAft>
              <a:buNone/>
            </a:pPr>
            <a:r>
              <a:rPr lang="en" sz="1000" b="1">
                <a:latin typeface="Roboto"/>
                <a:ea typeface="Roboto"/>
                <a:cs typeface="Roboto"/>
                <a:sym typeface="Roboto"/>
              </a:rPr>
              <a:t>Born: </a:t>
            </a:r>
            <a:r>
              <a:rPr lang="en" sz="1000">
                <a:latin typeface="Roboto"/>
                <a:ea typeface="Roboto"/>
                <a:cs typeface="Roboto"/>
                <a:sym typeface="Roboto"/>
              </a:rPr>
              <a:t>c. 1386 - Florence</a:t>
            </a:r>
            <a:endParaRPr sz="1000">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 sz="1000" b="1">
                <a:latin typeface="Roboto"/>
                <a:ea typeface="Roboto"/>
                <a:cs typeface="Roboto"/>
                <a:sym typeface="Roboto"/>
              </a:rPr>
              <a:t>Education: </a:t>
            </a:r>
            <a:r>
              <a:rPr lang="en" sz="1000">
                <a:highlight>
                  <a:srgbClr val="FFFFFF"/>
                </a:highlight>
                <a:uFill>
                  <a:noFill/>
                </a:uFill>
                <a:hlinkClick r:id="rId10"/>
              </a:rPr>
              <a:t>Lorenzo Ghiberti</a:t>
            </a:r>
            <a:endParaRPr sz="1000">
              <a:latin typeface="Roboto"/>
              <a:ea typeface="Roboto"/>
              <a:cs typeface="Roboto"/>
              <a:sym typeface="Roboto"/>
            </a:endParaRPr>
          </a:p>
          <a:p>
            <a:pPr marL="0" lvl="0" indent="0" algn="l" rtl="0">
              <a:lnSpc>
                <a:spcPct val="100000"/>
              </a:lnSpc>
              <a:spcBef>
                <a:spcPts val="0"/>
              </a:spcBef>
              <a:spcAft>
                <a:spcPts val="0"/>
              </a:spcAft>
              <a:buNone/>
            </a:pPr>
            <a:r>
              <a:rPr lang="en" sz="1000" b="1">
                <a:latin typeface="Roboto"/>
                <a:ea typeface="Roboto"/>
                <a:cs typeface="Roboto"/>
                <a:sym typeface="Roboto"/>
              </a:rPr>
              <a:t>Died: </a:t>
            </a:r>
            <a:r>
              <a:rPr lang="en" sz="1000">
                <a:latin typeface="Roboto"/>
                <a:ea typeface="Roboto"/>
                <a:cs typeface="Roboto"/>
                <a:sym typeface="Roboto"/>
              </a:rPr>
              <a:t>December 13, 1466</a:t>
            </a:r>
            <a:endParaRPr sz="1000">
              <a:latin typeface="Roboto"/>
              <a:ea typeface="Roboto"/>
              <a:cs typeface="Roboto"/>
              <a:sym typeface="Roboto"/>
            </a:endParaRPr>
          </a:p>
          <a:p>
            <a:pPr marL="0" lvl="0" indent="0" algn="l" rtl="0">
              <a:lnSpc>
                <a:spcPct val="100000"/>
              </a:lnSpc>
              <a:spcBef>
                <a:spcPts val="0"/>
              </a:spcBef>
              <a:spcAft>
                <a:spcPts val="0"/>
              </a:spcAft>
              <a:buNone/>
            </a:pPr>
            <a:r>
              <a:rPr lang="en" sz="1000">
                <a:latin typeface="Roboto"/>
                <a:ea typeface="Roboto"/>
                <a:cs typeface="Roboto"/>
                <a:sym typeface="Roboto"/>
              </a:rPr>
              <a:t>                      - Florence, Italy</a:t>
            </a:r>
            <a:endParaRPr sz="1000"/>
          </a:p>
        </p:txBody>
      </p:sp>
      <p:sp>
        <p:nvSpPr>
          <p:cNvPr id="413" name="Google Shape;413;p38"/>
          <p:cNvSpPr txBox="1"/>
          <p:nvPr/>
        </p:nvSpPr>
        <p:spPr>
          <a:xfrm>
            <a:off x="3136250" y="3791600"/>
            <a:ext cx="4382400" cy="139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accent2"/>
                </a:solidFill>
              </a:rPr>
              <a:t>He perpetuated a move toward Humanism - a movement that emphasized a departure from medieval scholasticism and favored deep immersion into the humanities, resulting in art that no longer focused solely on the secular realm of religion but explored man's place in the natural world. Donatello's signature lifelike and highly emotional works would place him as one of the most influential artists in 15th century Italy, and an early forefather to the Italian Renaissance.</a:t>
            </a:r>
            <a:endParaRPr sz="1000"/>
          </a:p>
        </p:txBody>
      </p:sp>
      <p:sp>
        <p:nvSpPr>
          <p:cNvPr id="414" name="Google Shape;414;p38"/>
          <p:cNvSpPr txBox="1"/>
          <p:nvPr/>
        </p:nvSpPr>
        <p:spPr>
          <a:xfrm>
            <a:off x="7935600" y="834900"/>
            <a:ext cx="1025400" cy="778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50">
                <a:solidFill>
                  <a:schemeClr val="dk1"/>
                </a:solidFill>
                <a:latin typeface="Alegreya"/>
                <a:ea typeface="Alegreya"/>
                <a:cs typeface="Alegreya"/>
                <a:sym typeface="Alegreya"/>
              </a:rPr>
              <a:t>"He may be said to have been the first to illustrate the art of sculpture among the moderns."</a:t>
            </a:r>
            <a:endParaRPr sz="1050">
              <a:solidFill>
                <a:schemeClr val="dk1"/>
              </a:solidFill>
              <a:latin typeface="Alegreya"/>
              <a:ea typeface="Alegreya"/>
              <a:cs typeface="Alegreya"/>
              <a:sym typeface="Alegreya"/>
            </a:endParaRPr>
          </a:p>
          <a:p>
            <a:pPr marL="0" marR="101600" lvl="0" indent="0" algn="r" rtl="0">
              <a:lnSpc>
                <a:spcPct val="100000"/>
              </a:lnSpc>
              <a:spcBef>
                <a:spcPts val="0"/>
              </a:spcBef>
              <a:spcAft>
                <a:spcPts val="0"/>
              </a:spcAft>
              <a:buNone/>
            </a:pPr>
            <a:r>
              <a:rPr lang="en" sz="1050" i="1">
                <a:solidFill>
                  <a:schemeClr val="dk1"/>
                </a:solidFill>
                <a:latin typeface="Alegreya"/>
                <a:ea typeface="Alegreya"/>
                <a:cs typeface="Alegreya"/>
                <a:sym typeface="Alegreya"/>
              </a:rPr>
              <a:t>Giorgio Vasari</a:t>
            </a:r>
            <a:endParaRPr sz="1050">
              <a:latin typeface="Alegreya"/>
              <a:ea typeface="Alegreya"/>
              <a:cs typeface="Alegreya"/>
              <a:sym typeface="Alegrey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pic>
        <p:nvPicPr>
          <p:cNvPr id="419" name="Google Shape;419;p39"/>
          <p:cNvPicPr preferRelativeResize="0"/>
          <p:nvPr/>
        </p:nvPicPr>
        <p:blipFill rotWithShape="1">
          <a:blip r:embed="rId3">
            <a:alphaModFix/>
          </a:blip>
          <a:srcRect l="13331" t="24639" r="14172" b="6938"/>
          <a:stretch/>
        </p:blipFill>
        <p:spPr>
          <a:xfrm>
            <a:off x="870652" y="1562175"/>
            <a:ext cx="2051316" cy="3359350"/>
          </a:xfrm>
          <a:prstGeom prst="rect">
            <a:avLst/>
          </a:prstGeom>
          <a:noFill/>
          <a:ln>
            <a:noFill/>
          </a:ln>
        </p:spPr>
      </p:pic>
      <p:pic>
        <p:nvPicPr>
          <p:cNvPr id="420" name="Google Shape;420;p39"/>
          <p:cNvPicPr preferRelativeResize="0"/>
          <p:nvPr/>
        </p:nvPicPr>
        <p:blipFill>
          <a:blip r:embed="rId4">
            <a:alphaModFix/>
          </a:blip>
          <a:stretch>
            <a:fillRect/>
          </a:stretch>
        </p:blipFill>
        <p:spPr>
          <a:xfrm>
            <a:off x="5800300" y="1585475"/>
            <a:ext cx="2487400" cy="3312751"/>
          </a:xfrm>
          <a:prstGeom prst="rect">
            <a:avLst/>
          </a:prstGeom>
          <a:noFill/>
          <a:ln>
            <a:noFill/>
          </a:ln>
        </p:spPr>
      </p:pic>
      <p:sp>
        <p:nvSpPr>
          <p:cNvPr id="421" name="Google Shape;421;p39"/>
          <p:cNvSpPr txBox="1"/>
          <p:nvPr/>
        </p:nvSpPr>
        <p:spPr>
          <a:xfrm>
            <a:off x="807750" y="808988"/>
            <a:ext cx="4785000" cy="70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Which artist made the artwork?</a:t>
            </a:r>
            <a:endParaRPr sz="1200"/>
          </a:p>
          <a:p>
            <a:pPr marL="0" lvl="0" indent="0" algn="l" rtl="0">
              <a:spcBef>
                <a:spcPts val="0"/>
              </a:spcBef>
              <a:spcAft>
                <a:spcPts val="0"/>
              </a:spcAft>
              <a:buNone/>
            </a:pPr>
            <a:r>
              <a:rPr lang="en" sz="1200"/>
              <a:t>Leonardo da Vinci, Michelangelo, Raphael, or Donatello</a:t>
            </a:r>
            <a:endParaRPr sz="1200"/>
          </a:p>
          <a:p>
            <a:pPr marL="0" lvl="0" indent="0" algn="l" rtl="0">
              <a:spcBef>
                <a:spcPts val="0"/>
              </a:spcBef>
              <a:spcAft>
                <a:spcPts val="0"/>
              </a:spcAft>
              <a:buNone/>
            </a:pPr>
            <a:r>
              <a:rPr lang="en" sz="1200"/>
              <a:t>Justify your answers, identify the characteristics of each artist.</a:t>
            </a:r>
            <a:endParaRPr sz="1200"/>
          </a:p>
        </p:txBody>
      </p:sp>
      <p:pic>
        <p:nvPicPr>
          <p:cNvPr id="422" name="Google Shape;422;p39"/>
          <p:cNvPicPr preferRelativeResize="0"/>
          <p:nvPr/>
        </p:nvPicPr>
        <p:blipFill>
          <a:blip r:embed="rId5">
            <a:alphaModFix/>
          </a:blip>
          <a:stretch>
            <a:fillRect/>
          </a:stretch>
        </p:blipFill>
        <p:spPr>
          <a:xfrm>
            <a:off x="3240529" y="1562175"/>
            <a:ext cx="2241220" cy="3359349"/>
          </a:xfrm>
          <a:prstGeom prst="rect">
            <a:avLst/>
          </a:prstGeom>
          <a:noFill/>
          <a:ln>
            <a:noFill/>
          </a:ln>
        </p:spPr>
      </p:pic>
      <p:pic>
        <p:nvPicPr>
          <p:cNvPr id="423" name="Google Shape;423;p39"/>
          <p:cNvPicPr preferRelativeResize="0"/>
          <p:nvPr/>
        </p:nvPicPr>
        <p:blipFill>
          <a:blip r:embed="rId6">
            <a:alphaModFix/>
          </a:blip>
          <a:stretch>
            <a:fillRect/>
          </a:stretch>
        </p:blipFill>
        <p:spPr>
          <a:xfrm>
            <a:off x="1808583" y="3288438"/>
            <a:ext cx="584583" cy="584587"/>
          </a:xfrm>
          <a:prstGeom prst="rect">
            <a:avLst/>
          </a:prstGeom>
          <a:noFill/>
          <a:ln>
            <a:noFill/>
          </a:ln>
        </p:spPr>
      </p:pic>
      <p:pic>
        <p:nvPicPr>
          <p:cNvPr id="424" name="Google Shape;424;p39"/>
          <p:cNvPicPr preferRelativeResize="0"/>
          <p:nvPr/>
        </p:nvPicPr>
        <p:blipFill rotWithShape="1">
          <a:blip r:embed="rId7">
            <a:alphaModFix/>
          </a:blip>
          <a:srcRect l="4510" t="16822" r="62322" b="77167"/>
          <a:stretch/>
        </p:blipFill>
        <p:spPr>
          <a:xfrm>
            <a:off x="189675" y="210155"/>
            <a:ext cx="4382326" cy="613651"/>
          </a:xfrm>
          <a:prstGeom prst="rect">
            <a:avLst/>
          </a:prstGeom>
          <a:noFill/>
          <a:ln>
            <a:noFill/>
          </a:ln>
        </p:spPr>
      </p:pic>
      <p:pic>
        <p:nvPicPr>
          <p:cNvPr id="425" name="Google Shape;425;p39"/>
          <p:cNvPicPr preferRelativeResize="0"/>
          <p:nvPr/>
        </p:nvPicPr>
        <p:blipFill rotWithShape="1">
          <a:blip r:embed="rId8">
            <a:alphaModFix/>
          </a:blip>
          <a:srcRect l="52050" t="32747" r="19454" b="57057"/>
          <a:stretch/>
        </p:blipFill>
        <p:spPr>
          <a:xfrm>
            <a:off x="4642800" y="130229"/>
            <a:ext cx="3082200" cy="85214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Google Shape;430;p40"/>
          <p:cNvPicPr preferRelativeResize="0"/>
          <p:nvPr/>
        </p:nvPicPr>
        <p:blipFill rotWithShape="1">
          <a:blip r:embed="rId3">
            <a:alphaModFix/>
          </a:blip>
          <a:srcRect l="13331" t="24639" r="14172" b="6938"/>
          <a:stretch/>
        </p:blipFill>
        <p:spPr>
          <a:xfrm>
            <a:off x="870652" y="1562175"/>
            <a:ext cx="2051316" cy="3359350"/>
          </a:xfrm>
          <a:prstGeom prst="rect">
            <a:avLst/>
          </a:prstGeom>
          <a:noFill/>
          <a:ln>
            <a:noFill/>
          </a:ln>
        </p:spPr>
      </p:pic>
      <p:pic>
        <p:nvPicPr>
          <p:cNvPr id="431" name="Google Shape;431;p40"/>
          <p:cNvPicPr preferRelativeResize="0"/>
          <p:nvPr/>
        </p:nvPicPr>
        <p:blipFill>
          <a:blip r:embed="rId4">
            <a:alphaModFix/>
          </a:blip>
          <a:stretch>
            <a:fillRect/>
          </a:stretch>
        </p:blipFill>
        <p:spPr>
          <a:xfrm>
            <a:off x="5800300" y="1585475"/>
            <a:ext cx="2487400" cy="3312751"/>
          </a:xfrm>
          <a:prstGeom prst="rect">
            <a:avLst/>
          </a:prstGeom>
          <a:noFill/>
          <a:ln>
            <a:noFill/>
          </a:ln>
        </p:spPr>
      </p:pic>
      <p:sp>
        <p:nvSpPr>
          <p:cNvPr id="432" name="Google Shape;432;p40"/>
          <p:cNvSpPr txBox="1"/>
          <p:nvPr/>
        </p:nvSpPr>
        <p:spPr>
          <a:xfrm>
            <a:off x="813975" y="806050"/>
            <a:ext cx="4785000" cy="70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Which artist made the artwork?</a:t>
            </a:r>
            <a:endParaRPr sz="1200"/>
          </a:p>
          <a:p>
            <a:pPr marL="0" lvl="0" indent="0" algn="l" rtl="0">
              <a:spcBef>
                <a:spcPts val="0"/>
              </a:spcBef>
              <a:spcAft>
                <a:spcPts val="0"/>
              </a:spcAft>
              <a:buNone/>
            </a:pPr>
            <a:r>
              <a:rPr lang="en" sz="1200">
                <a:solidFill>
                  <a:schemeClr val="dk1"/>
                </a:solidFill>
              </a:rPr>
              <a:t>Leonardo da Vinci, Michelangelo, Raphael, or Donatello</a:t>
            </a:r>
            <a:endParaRPr sz="1200"/>
          </a:p>
          <a:p>
            <a:pPr marL="0" lvl="0" indent="0" algn="l" rtl="0">
              <a:spcBef>
                <a:spcPts val="0"/>
              </a:spcBef>
              <a:spcAft>
                <a:spcPts val="0"/>
              </a:spcAft>
              <a:buNone/>
            </a:pPr>
            <a:r>
              <a:rPr lang="en" sz="1200"/>
              <a:t>Justify your answers, identify the characteristics of each artist.</a:t>
            </a:r>
            <a:endParaRPr sz="1200"/>
          </a:p>
        </p:txBody>
      </p:sp>
      <p:pic>
        <p:nvPicPr>
          <p:cNvPr id="433" name="Google Shape;433;p40"/>
          <p:cNvPicPr preferRelativeResize="0"/>
          <p:nvPr/>
        </p:nvPicPr>
        <p:blipFill>
          <a:blip r:embed="rId5">
            <a:alphaModFix/>
          </a:blip>
          <a:stretch>
            <a:fillRect/>
          </a:stretch>
        </p:blipFill>
        <p:spPr>
          <a:xfrm>
            <a:off x="3240529" y="1562175"/>
            <a:ext cx="2241220" cy="3359349"/>
          </a:xfrm>
          <a:prstGeom prst="rect">
            <a:avLst/>
          </a:prstGeom>
          <a:noFill/>
          <a:ln>
            <a:noFill/>
          </a:ln>
        </p:spPr>
      </p:pic>
      <p:pic>
        <p:nvPicPr>
          <p:cNvPr id="434" name="Google Shape;434;p40"/>
          <p:cNvPicPr preferRelativeResize="0"/>
          <p:nvPr/>
        </p:nvPicPr>
        <p:blipFill>
          <a:blip r:embed="rId6">
            <a:alphaModFix/>
          </a:blip>
          <a:stretch>
            <a:fillRect/>
          </a:stretch>
        </p:blipFill>
        <p:spPr>
          <a:xfrm>
            <a:off x="1808583" y="3288438"/>
            <a:ext cx="584583" cy="584587"/>
          </a:xfrm>
          <a:prstGeom prst="rect">
            <a:avLst/>
          </a:prstGeom>
          <a:noFill/>
          <a:ln>
            <a:noFill/>
          </a:ln>
        </p:spPr>
      </p:pic>
      <p:pic>
        <p:nvPicPr>
          <p:cNvPr id="435" name="Google Shape;435;p40"/>
          <p:cNvPicPr preferRelativeResize="0"/>
          <p:nvPr/>
        </p:nvPicPr>
        <p:blipFill>
          <a:blip r:embed="rId7">
            <a:alphaModFix/>
          </a:blip>
          <a:stretch>
            <a:fillRect/>
          </a:stretch>
        </p:blipFill>
        <p:spPr>
          <a:xfrm>
            <a:off x="1660552" y="3193004"/>
            <a:ext cx="1109473" cy="1574574"/>
          </a:xfrm>
          <a:prstGeom prst="rect">
            <a:avLst/>
          </a:prstGeom>
          <a:noFill/>
          <a:ln>
            <a:noFill/>
          </a:ln>
        </p:spPr>
      </p:pic>
      <p:pic>
        <p:nvPicPr>
          <p:cNvPr id="436" name="Google Shape;436;p40"/>
          <p:cNvPicPr preferRelativeResize="0"/>
          <p:nvPr/>
        </p:nvPicPr>
        <p:blipFill>
          <a:blip r:embed="rId8">
            <a:alphaModFix/>
          </a:blip>
          <a:stretch>
            <a:fillRect/>
          </a:stretch>
        </p:blipFill>
        <p:spPr>
          <a:xfrm>
            <a:off x="5952250" y="3336875"/>
            <a:ext cx="998654" cy="1430699"/>
          </a:xfrm>
          <a:prstGeom prst="rect">
            <a:avLst/>
          </a:prstGeom>
          <a:noFill/>
          <a:ln>
            <a:noFill/>
          </a:ln>
        </p:spPr>
      </p:pic>
      <p:pic>
        <p:nvPicPr>
          <p:cNvPr id="437" name="Google Shape;437;p40"/>
          <p:cNvPicPr preferRelativeResize="0"/>
          <p:nvPr/>
        </p:nvPicPr>
        <p:blipFill>
          <a:blip r:embed="rId9">
            <a:alphaModFix/>
          </a:blip>
          <a:stretch>
            <a:fillRect/>
          </a:stretch>
        </p:blipFill>
        <p:spPr>
          <a:xfrm>
            <a:off x="3363829" y="3612570"/>
            <a:ext cx="1109475" cy="1155005"/>
          </a:xfrm>
          <a:prstGeom prst="rect">
            <a:avLst/>
          </a:prstGeom>
          <a:noFill/>
          <a:ln>
            <a:noFill/>
          </a:ln>
        </p:spPr>
      </p:pic>
      <p:pic>
        <p:nvPicPr>
          <p:cNvPr id="438" name="Google Shape;438;p40"/>
          <p:cNvPicPr preferRelativeResize="0"/>
          <p:nvPr/>
        </p:nvPicPr>
        <p:blipFill rotWithShape="1">
          <a:blip r:embed="rId10">
            <a:alphaModFix/>
          </a:blip>
          <a:srcRect l="52050" t="32747" r="19454" b="57057"/>
          <a:stretch/>
        </p:blipFill>
        <p:spPr>
          <a:xfrm>
            <a:off x="4642800" y="130229"/>
            <a:ext cx="3082200" cy="852149"/>
          </a:xfrm>
          <a:prstGeom prst="rect">
            <a:avLst/>
          </a:prstGeom>
          <a:noFill/>
          <a:ln>
            <a:noFill/>
          </a:ln>
        </p:spPr>
      </p:pic>
      <p:pic>
        <p:nvPicPr>
          <p:cNvPr id="439" name="Google Shape;439;p40"/>
          <p:cNvPicPr preferRelativeResize="0"/>
          <p:nvPr/>
        </p:nvPicPr>
        <p:blipFill rotWithShape="1">
          <a:blip r:embed="rId11">
            <a:alphaModFix/>
          </a:blip>
          <a:srcRect l="4510" t="16822" r="62322" b="77167"/>
          <a:stretch/>
        </p:blipFill>
        <p:spPr>
          <a:xfrm>
            <a:off x="189675" y="210155"/>
            <a:ext cx="4382326" cy="6136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5"/>
                                        </p:tgtEl>
                                        <p:attrNameLst>
                                          <p:attrName>style.visibility</p:attrName>
                                        </p:attrNameLst>
                                      </p:cBhvr>
                                      <p:to>
                                        <p:strVal val="visible"/>
                                      </p:to>
                                    </p:set>
                                    <p:animEffect transition="in" filter="fade">
                                      <p:cBhvr>
                                        <p:cTn id="7" dur="1000"/>
                                        <p:tgtEl>
                                          <p:spTgt spid="4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7"/>
                                        </p:tgtEl>
                                        <p:attrNameLst>
                                          <p:attrName>style.visibility</p:attrName>
                                        </p:attrNameLst>
                                      </p:cBhvr>
                                      <p:to>
                                        <p:strVal val="visible"/>
                                      </p:to>
                                    </p:set>
                                    <p:animEffect transition="in" filter="fade">
                                      <p:cBhvr>
                                        <p:cTn id="12" dur="1000"/>
                                        <p:tgtEl>
                                          <p:spTgt spid="4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6"/>
                                        </p:tgtEl>
                                        <p:attrNameLst>
                                          <p:attrName>style.visibility</p:attrName>
                                        </p:attrNameLst>
                                      </p:cBhvr>
                                      <p:to>
                                        <p:strVal val="visible"/>
                                      </p:to>
                                    </p:set>
                                    <p:animEffect transition="in" filter="fade">
                                      <p:cBhvr>
                                        <p:cTn id="17" dur="1000"/>
                                        <p:tgtEl>
                                          <p:spTgt spid="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pic>
        <p:nvPicPr>
          <p:cNvPr id="444" name="Google Shape;444;p41"/>
          <p:cNvPicPr preferRelativeResize="0"/>
          <p:nvPr/>
        </p:nvPicPr>
        <p:blipFill>
          <a:blip r:embed="rId3">
            <a:alphaModFix/>
          </a:blip>
          <a:stretch>
            <a:fillRect/>
          </a:stretch>
        </p:blipFill>
        <p:spPr>
          <a:xfrm>
            <a:off x="4504817" y="37775"/>
            <a:ext cx="2922033" cy="838100"/>
          </a:xfrm>
          <a:prstGeom prst="rect">
            <a:avLst/>
          </a:prstGeom>
          <a:noFill/>
          <a:ln>
            <a:noFill/>
          </a:ln>
        </p:spPr>
      </p:pic>
      <p:pic>
        <p:nvPicPr>
          <p:cNvPr id="445" name="Google Shape;445;p41"/>
          <p:cNvPicPr preferRelativeResize="0"/>
          <p:nvPr/>
        </p:nvPicPr>
        <p:blipFill rotWithShape="1">
          <a:blip r:embed="rId4">
            <a:alphaModFix/>
          </a:blip>
          <a:srcRect b="71351"/>
          <a:stretch/>
        </p:blipFill>
        <p:spPr>
          <a:xfrm>
            <a:off x="164357" y="907150"/>
            <a:ext cx="2314322" cy="985372"/>
          </a:xfrm>
          <a:prstGeom prst="rect">
            <a:avLst/>
          </a:prstGeom>
          <a:noFill/>
          <a:ln>
            <a:noFill/>
          </a:ln>
        </p:spPr>
      </p:pic>
      <p:sp>
        <p:nvSpPr>
          <p:cNvPr id="446" name="Google Shape;446;p41"/>
          <p:cNvSpPr txBox="1"/>
          <p:nvPr/>
        </p:nvSpPr>
        <p:spPr>
          <a:xfrm>
            <a:off x="154500" y="2209475"/>
            <a:ext cx="2255100" cy="1919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500"/>
              </a:spcAft>
              <a:buNone/>
            </a:pPr>
            <a:r>
              <a:rPr lang="en" sz="1050" b="1">
                <a:latin typeface="Open Sans"/>
                <a:ea typeface="Open Sans"/>
                <a:cs typeface="Open Sans"/>
                <a:sym typeface="Open Sans"/>
              </a:rPr>
              <a:t>The Serpent - </a:t>
            </a:r>
            <a:r>
              <a:rPr lang="en" sz="1050">
                <a:latin typeface="Open Sans"/>
                <a:ea typeface="Open Sans"/>
                <a:cs typeface="Open Sans"/>
                <a:sym typeface="Open Sans"/>
              </a:rPr>
              <a:t>Snake is a spiritual symbol taken from the Bible. In Renaissance art, serpent was used to show the reason for the fall of mankind or something evil or Satan like. It draws from the story of Adam and Eve, when they were in Eden, a garden free from sin. However, on being tempted by the serpent, both eat from the tree of knowledge and are banished from Eden or paradise.</a:t>
            </a:r>
            <a:endParaRPr/>
          </a:p>
        </p:txBody>
      </p:sp>
      <p:sp>
        <p:nvSpPr>
          <p:cNvPr id="447" name="Google Shape;447;p41"/>
          <p:cNvSpPr txBox="1"/>
          <p:nvPr/>
        </p:nvSpPr>
        <p:spPr>
          <a:xfrm>
            <a:off x="2530075" y="2965850"/>
            <a:ext cx="1556100" cy="2067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500"/>
              </a:spcAft>
              <a:buNone/>
            </a:pPr>
            <a:r>
              <a:rPr lang="en" sz="1050" b="1">
                <a:latin typeface="Open Sans"/>
                <a:ea typeface="Open Sans"/>
                <a:cs typeface="Open Sans"/>
                <a:sym typeface="Open Sans"/>
              </a:rPr>
              <a:t>The Ermine - </a:t>
            </a:r>
            <a:r>
              <a:rPr lang="en" sz="1050">
                <a:latin typeface="Open Sans"/>
                <a:ea typeface="Open Sans"/>
                <a:cs typeface="Open Sans"/>
                <a:sym typeface="Open Sans"/>
              </a:rPr>
              <a:t>Ermine’s silky fur coat was used to make stoles. In art it was often associated with royalty and also meant fidelity. It became a symbol of pregnancy and childbirth.</a:t>
            </a:r>
            <a:endParaRPr/>
          </a:p>
        </p:txBody>
      </p:sp>
      <p:pic>
        <p:nvPicPr>
          <p:cNvPr id="448" name="Google Shape;448;p41"/>
          <p:cNvPicPr preferRelativeResize="0"/>
          <p:nvPr/>
        </p:nvPicPr>
        <p:blipFill>
          <a:blip r:embed="rId5">
            <a:alphaModFix/>
          </a:blip>
          <a:stretch>
            <a:fillRect/>
          </a:stretch>
        </p:blipFill>
        <p:spPr>
          <a:xfrm>
            <a:off x="2606275" y="907156"/>
            <a:ext cx="1341438" cy="1846275"/>
          </a:xfrm>
          <a:prstGeom prst="rect">
            <a:avLst/>
          </a:prstGeom>
          <a:noFill/>
          <a:ln>
            <a:noFill/>
          </a:ln>
        </p:spPr>
      </p:pic>
      <p:sp>
        <p:nvSpPr>
          <p:cNvPr id="449" name="Google Shape;449;p41"/>
          <p:cNvSpPr txBox="1"/>
          <p:nvPr/>
        </p:nvSpPr>
        <p:spPr>
          <a:xfrm>
            <a:off x="2624800" y="2712200"/>
            <a:ext cx="1304400" cy="4845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700" i="1">
                <a:solidFill>
                  <a:srgbClr val="666666"/>
                </a:solidFill>
                <a:latin typeface="Open Sans"/>
                <a:ea typeface="Open Sans"/>
                <a:cs typeface="Open Sans"/>
                <a:sym typeface="Open Sans"/>
              </a:rPr>
              <a:t>Leonardo Da Vinci, The Lady with an Ermine</a:t>
            </a:r>
            <a:endParaRPr sz="700" i="1">
              <a:solidFill>
                <a:schemeClr val="dk1"/>
              </a:solidFill>
            </a:endParaRPr>
          </a:p>
          <a:p>
            <a:pPr marL="0" lvl="0" indent="0" algn="l" rtl="0">
              <a:lnSpc>
                <a:spcPct val="100000"/>
              </a:lnSpc>
              <a:spcBef>
                <a:spcPts val="1500"/>
              </a:spcBef>
              <a:spcAft>
                <a:spcPts val="0"/>
              </a:spcAft>
              <a:buNone/>
            </a:pPr>
            <a:endParaRPr sz="700"/>
          </a:p>
        </p:txBody>
      </p:sp>
      <p:sp>
        <p:nvSpPr>
          <p:cNvPr id="450" name="Google Shape;450;p41"/>
          <p:cNvSpPr txBox="1"/>
          <p:nvPr/>
        </p:nvSpPr>
        <p:spPr>
          <a:xfrm>
            <a:off x="154500" y="1937068"/>
            <a:ext cx="2352900" cy="356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700" i="1">
                <a:solidFill>
                  <a:srgbClr val="666666"/>
                </a:solidFill>
                <a:latin typeface="Open Sans"/>
                <a:ea typeface="Open Sans"/>
                <a:cs typeface="Open Sans"/>
                <a:sym typeface="Open Sans"/>
              </a:rPr>
              <a:t>Lucas Cranach, Elder, Adam and Eve, 1538, oil on lime</a:t>
            </a:r>
            <a:endParaRPr sz="700" i="1">
              <a:solidFill>
                <a:schemeClr val="dk1"/>
              </a:solidFill>
            </a:endParaRPr>
          </a:p>
          <a:p>
            <a:pPr marL="0" lvl="0" indent="0" algn="l" rtl="0">
              <a:lnSpc>
                <a:spcPct val="100000"/>
              </a:lnSpc>
              <a:spcBef>
                <a:spcPts val="1500"/>
              </a:spcBef>
              <a:spcAft>
                <a:spcPts val="0"/>
              </a:spcAft>
              <a:buNone/>
            </a:pPr>
            <a:endParaRPr sz="700"/>
          </a:p>
        </p:txBody>
      </p:sp>
      <p:sp>
        <p:nvSpPr>
          <p:cNvPr id="451" name="Google Shape;451;p41"/>
          <p:cNvSpPr txBox="1"/>
          <p:nvPr/>
        </p:nvSpPr>
        <p:spPr>
          <a:xfrm>
            <a:off x="4181277" y="3020975"/>
            <a:ext cx="1556100" cy="1032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50" b="1">
                <a:latin typeface="Open Sans"/>
                <a:ea typeface="Open Sans"/>
                <a:cs typeface="Open Sans"/>
                <a:sym typeface="Open Sans"/>
              </a:rPr>
              <a:t>The swan - </a:t>
            </a:r>
            <a:r>
              <a:rPr lang="en" sz="1050">
                <a:latin typeface="Open Sans"/>
                <a:ea typeface="Open Sans"/>
                <a:cs typeface="Open Sans"/>
                <a:sym typeface="Open Sans"/>
              </a:rPr>
              <a:t>Swan in general symbolizes purity.</a:t>
            </a:r>
            <a:endParaRPr sz="1050">
              <a:latin typeface="Open Sans"/>
              <a:ea typeface="Open Sans"/>
              <a:cs typeface="Open Sans"/>
              <a:sym typeface="Open Sans"/>
            </a:endParaRPr>
          </a:p>
          <a:p>
            <a:pPr marL="0" lvl="0" indent="0" algn="l" rtl="0">
              <a:lnSpc>
                <a:spcPct val="115000"/>
              </a:lnSpc>
              <a:spcBef>
                <a:spcPts val="1500"/>
              </a:spcBef>
              <a:spcAft>
                <a:spcPts val="0"/>
              </a:spcAft>
              <a:buClr>
                <a:schemeClr val="dk1"/>
              </a:buClr>
              <a:buSzPts val="1100"/>
              <a:buFont typeface="Arial"/>
              <a:buNone/>
            </a:pPr>
            <a:endParaRPr sz="1100"/>
          </a:p>
          <a:p>
            <a:pPr marL="0" lvl="0" indent="0" algn="l" rtl="0">
              <a:spcBef>
                <a:spcPts val="0"/>
              </a:spcBef>
              <a:spcAft>
                <a:spcPts val="0"/>
              </a:spcAft>
              <a:buNone/>
            </a:pPr>
            <a:endParaRPr/>
          </a:p>
        </p:txBody>
      </p:sp>
      <p:pic>
        <p:nvPicPr>
          <p:cNvPr id="452" name="Google Shape;452;p41"/>
          <p:cNvPicPr preferRelativeResize="0"/>
          <p:nvPr/>
        </p:nvPicPr>
        <p:blipFill>
          <a:blip r:embed="rId6">
            <a:alphaModFix/>
          </a:blip>
          <a:stretch>
            <a:fillRect/>
          </a:stretch>
        </p:blipFill>
        <p:spPr>
          <a:xfrm>
            <a:off x="4111675" y="907149"/>
            <a:ext cx="1556100" cy="1881242"/>
          </a:xfrm>
          <a:prstGeom prst="rect">
            <a:avLst/>
          </a:prstGeom>
          <a:noFill/>
          <a:ln>
            <a:noFill/>
          </a:ln>
        </p:spPr>
      </p:pic>
      <p:sp>
        <p:nvSpPr>
          <p:cNvPr id="453" name="Google Shape;453;p41"/>
          <p:cNvSpPr txBox="1"/>
          <p:nvPr/>
        </p:nvSpPr>
        <p:spPr>
          <a:xfrm>
            <a:off x="4111663" y="2727800"/>
            <a:ext cx="1556100" cy="605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700" i="1">
                <a:solidFill>
                  <a:srgbClr val="666666"/>
                </a:solidFill>
                <a:latin typeface="Open Sans"/>
                <a:ea typeface="Open Sans"/>
                <a:cs typeface="Open Sans"/>
                <a:sym typeface="Open Sans"/>
              </a:rPr>
              <a:t>Fillipino Lippi, Allegory of Music, tempera on Panel, 61 x 51cm</a:t>
            </a:r>
            <a:endParaRPr sz="700" i="1">
              <a:solidFill>
                <a:srgbClr val="666666"/>
              </a:solidFill>
              <a:latin typeface="Open Sans"/>
              <a:ea typeface="Open Sans"/>
              <a:cs typeface="Open Sans"/>
              <a:sym typeface="Open Sans"/>
            </a:endParaRPr>
          </a:p>
          <a:p>
            <a:pPr marL="0" lvl="0" indent="0" algn="l" rtl="0">
              <a:lnSpc>
                <a:spcPct val="100000"/>
              </a:lnSpc>
              <a:spcBef>
                <a:spcPts val="1500"/>
              </a:spcBef>
              <a:spcAft>
                <a:spcPts val="0"/>
              </a:spcAft>
              <a:buClr>
                <a:schemeClr val="dk1"/>
              </a:buClr>
              <a:buSzPts val="1100"/>
              <a:buFont typeface="Arial"/>
              <a:buNone/>
            </a:pPr>
            <a:endParaRPr sz="700" i="1">
              <a:solidFill>
                <a:schemeClr val="dk1"/>
              </a:solidFill>
            </a:endParaRPr>
          </a:p>
          <a:p>
            <a:pPr marL="0" lvl="0" indent="0" algn="l" rtl="0">
              <a:lnSpc>
                <a:spcPct val="100000"/>
              </a:lnSpc>
              <a:spcBef>
                <a:spcPts val="0"/>
              </a:spcBef>
              <a:spcAft>
                <a:spcPts val="0"/>
              </a:spcAft>
              <a:buNone/>
            </a:pPr>
            <a:endParaRPr sz="700"/>
          </a:p>
        </p:txBody>
      </p:sp>
      <p:pic>
        <p:nvPicPr>
          <p:cNvPr id="454" name="Google Shape;454;p41"/>
          <p:cNvPicPr preferRelativeResize="0"/>
          <p:nvPr/>
        </p:nvPicPr>
        <p:blipFill>
          <a:blip r:embed="rId7">
            <a:alphaModFix/>
          </a:blip>
          <a:stretch>
            <a:fillRect/>
          </a:stretch>
        </p:blipFill>
        <p:spPr>
          <a:xfrm>
            <a:off x="5832471" y="907141"/>
            <a:ext cx="1304400" cy="1805509"/>
          </a:xfrm>
          <a:prstGeom prst="rect">
            <a:avLst/>
          </a:prstGeom>
          <a:noFill/>
          <a:ln>
            <a:noFill/>
          </a:ln>
        </p:spPr>
      </p:pic>
      <p:sp>
        <p:nvSpPr>
          <p:cNvPr id="455" name="Google Shape;455;p41"/>
          <p:cNvSpPr txBox="1"/>
          <p:nvPr/>
        </p:nvSpPr>
        <p:spPr>
          <a:xfrm>
            <a:off x="5832475" y="2629325"/>
            <a:ext cx="1304400" cy="605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SzPts val="1100"/>
              <a:buFont typeface="Arial"/>
              <a:buNone/>
            </a:pPr>
            <a:r>
              <a:rPr lang="en" sz="700" i="1">
                <a:solidFill>
                  <a:srgbClr val="666666"/>
                </a:solidFill>
                <a:highlight>
                  <a:srgbClr val="FFFFFF"/>
                </a:highlight>
                <a:latin typeface="Open Sans"/>
                <a:ea typeface="Open Sans"/>
                <a:cs typeface="Open Sans"/>
                <a:sym typeface="Open Sans"/>
              </a:rPr>
              <a:t>Carlo Crivelli, La Madonna della Rondine, 1490, Egg and oil on poplar, 150.5 x 107.3 cm</a:t>
            </a:r>
            <a:endParaRPr sz="700" i="1">
              <a:solidFill>
                <a:srgbClr val="666666"/>
              </a:solidFill>
              <a:highlight>
                <a:srgbClr val="FFFFFF"/>
              </a:highlight>
              <a:latin typeface="Open Sans"/>
              <a:ea typeface="Open Sans"/>
              <a:cs typeface="Open Sans"/>
              <a:sym typeface="Open Sans"/>
            </a:endParaRPr>
          </a:p>
          <a:p>
            <a:pPr marL="0" lvl="0" indent="0" algn="l" rtl="0">
              <a:lnSpc>
                <a:spcPct val="100000"/>
              </a:lnSpc>
              <a:spcBef>
                <a:spcPts val="1500"/>
              </a:spcBef>
              <a:spcAft>
                <a:spcPts val="0"/>
              </a:spcAft>
              <a:buClr>
                <a:schemeClr val="dk1"/>
              </a:buClr>
              <a:buSzPts val="1100"/>
              <a:buFont typeface="Arial"/>
              <a:buNone/>
            </a:pPr>
            <a:endParaRPr sz="700" i="1">
              <a:solidFill>
                <a:srgbClr val="666666"/>
              </a:solidFill>
              <a:highlight>
                <a:srgbClr val="FFFFFF"/>
              </a:highlight>
              <a:latin typeface="Open Sans"/>
              <a:ea typeface="Open Sans"/>
              <a:cs typeface="Open Sans"/>
              <a:sym typeface="Open Sans"/>
            </a:endParaRPr>
          </a:p>
          <a:p>
            <a:pPr marL="0" lvl="0" indent="0" algn="l" rtl="0">
              <a:lnSpc>
                <a:spcPct val="100000"/>
              </a:lnSpc>
              <a:spcBef>
                <a:spcPts val="0"/>
              </a:spcBef>
              <a:spcAft>
                <a:spcPts val="0"/>
              </a:spcAft>
              <a:buNone/>
            </a:pPr>
            <a:endParaRPr sz="700"/>
          </a:p>
        </p:txBody>
      </p:sp>
      <p:sp>
        <p:nvSpPr>
          <p:cNvPr id="456" name="Google Shape;456;p41"/>
          <p:cNvSpPr txBox="1"/>
          <p:nvPr/>
        </p:nvSpPr>
        <p:spPr>
          <a:xfrm>
            <a:off x="5743975" y="2899075"/>
            <a:ext cx="3060000" cy="1919700"/>
          </a:xfrm>
          <a:prstGeom prst="rect">
            <a:avLst/>
          </a:prstGeom>
          <a:noFill/>
          <a:ln>
            <a:noFill/>
          </a:ln>
        </p:spPr>
        <p:txBody>
          <a:bodyPr spcFirstLastPara="1" wrap="square" lIns="91425" tIns="91425" rIns="91425" bIns="91425" anchor="t" anchorCtr="0">
            <a:noAutofit/>
          </a:bodyPr>
          <a:lstStyle/>
          <a:p>
            <a:pPr marL="0" lvl="0" indent="0" algn="l" rtl="0">
              <a:lnSpc>
                <a:spcPct val="114000"/>
              </a:lnSpc>
              <a:spcBef>
                <a:spcPts val="0"/>
              </a:spcBef>
              <a:spcAft>
                <a:spcPts val="0"/>
              </a:spcAft>
              <a:buNone/>
            </a:pPr>
            <a:endParaRPr sz="1000">
              <a:latin typeface="Open Sans"/>
              <a:ea typeface="Open Sans"/>
              <a:cs typeface="Open Sans"/>
              <a:sym typeface="Open Sans"/>
            </a:endParaRPr>
          </a:p>
          <a:p>
            <a:pPr marL="0" lvl="0" indent="0" algn="l" rtl="0">
              <a:lnSpc>
                <a:spcPct val="114000"/>
              </a:lnSpc>
              <a:spcBef>
                <a:spcPts val="0"/>
              </a:spcBef>
              <a:spcAft>
                <a:spcPts val="0"/>
              </a:spcAft>
              <a:buNone/>
            </a:pPr>
            <a:r>
              <a:rPr lang="en" sz="1000">
                <a:latin typeface="Open Sans"/>
                <a:ea typeface="Open Sans"/>
                <a:cs typeface="Open Sans"/>
                <a:sym typeface="Open Sans"/>
              </a:rPr>
              <a:t>three parts: outer case, a shell &amp; the nut inside. </a:t>
            </a:r>
            <a:endParaRPr sz="1000">
              <a:latin typeface="Open Sans"/>
              <a:ea typeface="Open Sans"/>
              <a:cs typeface="Open Sans"/>
              <a:sym typeface="Open Sans"/>
            </a:endParaRPr>
          </a:p>
          <a:p>
            <a:pPr marL="0" lvl="0" indent="0" algn="l" rtl="0">
              <a:lnSpc>
                <a:spcPct val="114000"/>
              </a:lnSpc>
              <a:spcBef>
                <a:spcPts val="0"/>
              </a:spcBef>
              <a:spcAft>
                <a:spcPts val="0"/>
              </a:spcAft>
              <a:buNone/>
            </a:pPr>
            <a:r>
              <a:rPr lang="en" sz="1000">
                <a:latin typeface="Open Sans"/>
                <a:ea typeface="Open Sans"/>
                <a:cs typeface="Open Sans"/>
                <a:sym typeface="Open Sans"/>
              </a:rPr>
              <a:t>- Apple is synonymous with evil; the word </a:t>
            </a:r>
            <a:r>
              <a:rPr lang="en" sz="1000" i="1">
                <a:latin typeface="Open Sans"/>
                <a:ea typeface="Open Sans"/>
                <a:cs typeface="Open Sans"/>
                <a:sym typeface="Open Sans"/>
              </a:rPr>
              <a:t>Malum</a:t>
            </a:r>
            <a:r>
              <a:rPr lang="en" sz="1000">
                <a:latin typeface="Open Sans"/>
                <a:ea typeface="Open Sans"/>
                <a:cs typeface="Open Sans"/>
                <a:sym typeface="Open Sans"/>
              </a:rPr>
              <a:t> for “apple” and “evil” in Latin are the same. </a:t>
            </a:r>
            <a:endParaRPr sz="1000">
              <a:latin typeface="Open Sans"/>
              <a:ea typeface="Open Sans"/>
              <a:cs typeface="Open Sans"/>
              <a:sym typeface="Open Sans"/>
            </a:endParaRPr>
          </a:p>
          <a:p>
            <a:pPr marL="0" lvl="0" indent="0" algn="l" rtl="0">
              <a:lnSpc>
                <a:spcPct val="114000"/>
              </a:lnSpc>
              <a:spcBef>
                <a:spcPts val="0"/>
              </a:spcBef>
              <a:spcAft>
                <a:spcPts val="0"/>
              </a:spcAft>
              <a:buNone/>
            </a:pPr>
            <a:r>
              <a:rPr lang="en" sz="1000">
                <a:latin typeface="Open Sans"/>
                <a:ea typeface="Open Sans"/>
                <a:cs typeface="Open Sans"/>
                <a:sym typeface="Open Sans"/>
              </a:rPr>
              <a:t>- Pear is for incarnation. </a:t>
            </a:r>
            <a:endParaRPr sz="1000">
              <a:latin typeface="Open Sans"/>
              <a:ea typeface="Open Sans"/>
              <a:cs typeface="Open Sans"/>
              <a:sym typeface="Open Sans"/>
            </a:endParaRPr>
          </a:p>
          <a:p>
            <a:pPr marL="0" lvl="0" indent="0" algn="l" rtl="0">
              <a:lnSpc>
                <a:spcPct val="114000"/>
              </a:lnSpc>
              <a:spcBef>
                <a:spcPts val="0"/>
              </a:spcBef>
              <a:spcAft>
                <a:spcPts val="0"/>
              </a:spcAft>
              <a:buNone/>
            </a:pPr>
            <a:r>
              <a:rPr lang="en" sz="1000">
                <a:latin typeface="Open Sans"/>
                <a:ea typeface="Open Sans"/>
                <a:cs typeface="Open Sans"/>
                <a:sym typeface="Open Sans"/>
              </a:rPr>
              <a:t>- Gourd implies resurrection. </a:t>
            </a:r>
            <a:endParaRPr sz="1000">
              <a:latin typeface="Open Sans"/>
              <a:ea typeface="Open Sans"/>
              <a:cs typeface="Open Sans"/>
              <a:sym typeface="Open Sans"/>
            </a:endParaRPr>
          </a:p>
          <a:p>
            <a:pPr marL="0" lvl="0" indent="0" algn="l" rtl="0">
              <a:lnSpc>
                <a:spcPct val="114000"/>
              </a:lnSpc>
              <a:spcBef>
                <a:spcPts val="0"/>
              </a:spcBef>
              <a:spcAft>
                <a:spcPts val="0"/>
              </a:spcAft>
              <a:buNone/>
            </a:pPr>
            <a:r>
              <a:rPr lang="en" sz="1000">
                <a:latin typeface="Open Sans"/>
                <a:ea typeface="Open Sans"/>
                <a:cs typeface="Open Sans"/>
                <a:sym typeface="Open Sans"/>
              </a:rPr>
              <a:t>- Grapes are the symbol of Bacchus who is the god of wine, also because wine represents suffering of Christ as Jesus offered wine on the last supper to the apostles.</a:t>
            </a:r>
            <a:endParaRPr sz="1000"/>
          </a:p>
        </p:txBody>
      </p:sp>
      <p:sp>
        <p:nvSpPr>
          <p:cNvPr id="457" name="Google Shape;457;p41"/>
          <p:cNvSpPr txBox="1"/>
          <p:nvPr/>
        </p:nvSpPr>
        <p:spPr>
          <a:xfrm>
            <a:off x="7238600" y="838100"/>
            <a:ext cx="1611900" cy="1797900"/>
          </a:xfrm>
          <a:prstGeom prst="rect">
            <a:avLst/>
          </a:prstGeom>
          <a:noFill/>
          <a:ln>
            <a:noFill/>
          </a:ln>
        </p:spPr>
        <p:txBody>
          <a:bodyPr spcFirstLastPara="1" wrap="square" lIns="91425" tIns="91425" rIns="91425" bIns="91425" anchor="t" anchorCtr="0">
            <a:noAutofit/>
          </a:bodyPr>
          <a:lstStyle/>
          <a:p>
            <a:pPr marL="0" lvl="0" indent="0" algn="l" rtl="0">
              <a:lnSpc>
                <a:spcPct val="114000"/>
              </a:lnSpc>
              <a:spcBef>
                <a:spcPts val="0"/>
              </a:spcBef>
              <a:spcAft>
                <a:spcPts val="0"/>
              </a:spcAft>
              <a:buClr>
                <a:schemeClr val="dk1"/>
              </a:buClr>
              <a:buSzPts val="1100"/>
              <a:buFont typeface="Arial"/>
              <a:buNone/>
            </a:pPr>
            <a:r>
              <a:rPr lang="en" sz="1000" b="1">
                <a:latin typeface="Open Sans"/>
                <a:ea typeface="Open Sans"/>
                <a:cs typeface="Open Sans"/>
                <a:sym typeface="Open Sans"/>
              </a:rPr>
              <a:t>Food - </a:t>
            </a:r>
            <a:r>
              <a:rPr lang="en" sz="1000">
                <a:latin typeface="Open Sans"/>
                <a:ea typeface="Open Sans"/>
                <a:cs typeface="Open Sans"/>
                <a:sym typeface="Open Sans"/>
              </a:rPr>
              <a:t>The symbolism for food has roots in classical literature.</a:t>
            </a:r>
            <a:endParaRPr sz="1000">
              <a:latin typeface="Open Sans"/>
              <a:ea typeface="Open Sans"/>
              <a:cs typeface="Open Sans"/>
              <a:sym typeface="Open Sans"/>
            </a:endParaRPr>
          </a:p>
          <a:p>
            <a:pPr marL="0" lvl="0" indent="0" algn="l" rtl="0">
              <a:lnSpc>
                <a:spcPct val="114000"/>
              </a:lnSpc>
              <a:spcBef>
                <a:spcPts val="0"/>
              </a:spcBef>
              <a:spcAft>
                <a:spcPts val="0"/>
              </a:spcAft>
              <a:buNone/>
            </a:pPr>
            <a:r>
              <a:rPr lang="en" sz="1000">
                <a:latin typeface="Open Sans"/>
                <a:ea typeface="Open Sans"/>
                <a:cs typeface="Open Sans"/>
                <a:sym typeface="Open Sans"/>
              </a:rPr>
              <a:t>- Pomegranate means desire, fertility and marriage, but can also mean resurrection and immortality in certain cases. </a:t>
            </a:r>
            <a:endParaRPr sz="1000">
              <a:latin typeface="Open Sans"/>
              <a:ea typeface="Open Sans"/>
              <a:cs typeface="Open Sans"/>
              <a:sym typeface="Open Sans"/>
            </a:endParaRPr>
          </a:p>
          <a:p>
            <a:pPr marL="0" lvl="0" indent="0" algn="l" rtl="0">
              <a:lnSpc>
                <a:spcPct val="114000"/>
              </a:lnSpc>
              <a:spcBef>
                <a:spcPts val="0"/>
              </a:spcBef>
              <a:spcAft>
                <a:spcPts val="0"/>
              </a:spcAft>
              <a:buClr>
                <a:schemeClr val="dk1"/>
              </a:buClr>
              <a:buSzPts val="1100"/>
              <a:buFont typeface="Arial"/>
              <a:buNone/>
            </a:pPr>
            <a:r>
              <a:rPr lang="en" sz="1000">
                <a:latin typeface="Open Sans"/>
                <a:ea typeface="Open Sans"/>
                <a:cs typeface="Open Sans"/>
                <a:sym typeface="Open Sans"/>
              </a:rPr>
              <a:t>- A nut that has been halved appears symbolically close to holy trinity, as it has</a:t>
            </a:r>
            <a:endParaRPr sz="1000">
              <a:latin typeface="Open Sans"/>
              <a:ea typeface="Open Sans"/>
              <a:cs typeface="Open Sans"/>
              <a:sym typeface="Open Sans"/>
            </a:endParaRPr>
          </a:p>
        </p:txBody>
      </p:sp>
      <p:pic>
        <p:nvPicPr>
          <p:cNvPr id="458" name="Google Shape;458;p41"/>
          <p:cNvPicPr preferRelativeResize="0"/>
          <p:nvPr/>
        </p:nvPicPr>
        <p:blipFill rotWithShape="1">
          <a:blip r:embed="rId8">
            <a:alphaModFix/>
          </a:blip>
          <a:srcRect l="4510" t="27568" r="62322" b="66421"/>
          <a:stretch/>
        </p:blipFill>
        <p:spPr>
          <a:xfrm>
            <a:off x="122500" y="149988"/>
            <a:ext cx="4382326" cy="6136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3" name="Google Shape;463;p42"/>
          <p:cNvPicPr preferRelativeResize="0"/>
          <p:nvPr/>
        </p:nvPicPr>
        <p:blipFill rotWithShape="1">
          <a:blip r:embed="rId3">
            <a:alphaModFix/>
          </a:blip>
          <a:srcRect l="57564" t="86059"/>
          <a:stretch/>
        </p:blipFill>
        <p:spPr>
          <a:xfrm>
            <a:off x="4526524" y="25388"/>
            <a:ext cx="2881995" cy="941150"/>
          </a:xfrm>
          <a:prstGeom prst="rect">
            <a:avLst/>
          </a:prstGeom>
          <a:noFill/>
          <a:ln>
            <a:noFill/>
          </a:ln>
        </p:spPr>
      </p:pic>
      <p:sp>
        <p:nvSpPr>
          <p:cNvPr id="464" name="Google Shape;464;p42"/>
          <p:cNvSpPr txBox="1"/>
          <p:nvPr/>
        </p:nvSpPr>
        <p:spPr>
          <a:xfrm>
            <a:off x="6009125" y="4801400"/>
            <a:ext cx="3652500" cy="38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Andrea Palladio, </a:t>
            </a:r>
            <a:r>
              <a:rPr lang="en" sz="900" i="1"/>
              <a:t>Villa Rotonda,</a:t>
            </a:r>
            <a:r>
              <a:rPr lang="en" sz="900"/>
              <a:t> Vicenza, Italy</a:t>
            </a:r>
            <a:endParaRPr sz="900"/>
          </a:p>
        </p:txBody>
      </p:sp>
      <p:pic>
        <p:nvPicPr>
          <p:cNvPr id="465" name="Google Shape;465;p42"/>
          <p:cNvPicPr preferRelativeResize="0"/>
          <p:nvPr/>
        </p:nvPicPr>
        <p:blipFill>
          <a:blip r:embed="rId4">
            <a:alphaModFix/>
          </a:blip>
          <a:stretch>
            <a:fillRect/>
          </a:stretch>
        </p:blipFill>
        <p:spPr>
          <a:xfrm>
            <a:off x="6009125" y="2845075"/>
            <a:ext cx="2934499" cy="1956325"/>
          </a:xfrm>
          <a:prstGeom prst="rect">
            <a:avLst/>
          </a:prstGeom>
          <a:noFill/>
          <a:ln>
            <a:noFill/>
          </a:ln>
        </p:spPr>
      </p:pic>
      <p:sp>
        <p:nvSpPr>
          <p:cNvPr id="466" name="Google Shape;466;p42"/>
          <p:cNvSpPr txBox="1"/>
          <p:nvPr/>
        </p:nvSpPr>
        <p:spPr>
          <a:xfrm>
            <a:off x="1630000" y="1064400"/>
            <a:ext cx="4748400" cy="79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Andrea Palladio designed the </a:t>
            </a:r>
            <a:r>
              <a:rPr lang="en" sz="1000" i="1"/>
              <a:t>Villa Rotonda</a:t>
            </a:r>
            <a:r>
              <a:rPr lang="en" sz="1000"/>
              <a:t>, reflecting on the inspiration from Pantheon. It was the first of its type to have an four identical facades (faces) on each side like a compass presenting a belvedere “beautiful view” to the participant in every direction.</a:t>
            </a:r>
            <a:endParaRPr sz="1000" b="1"/>
          </a:p>
        </p:txBody>
      </p:sp>
      <p:pic>
        <p:nvPicPr>
          <p:cNvPr id="467" name="Google Shape;467;p42"/>
          <p:cNvPicPr preferRelativeResize="0"/>
          <p:nvPr/>
        </p:nvPicPr>
        <p:blipFill>
          <a:blip r:embed="rId5">
            <a:alphaModFix/>
          </a:blip>
          <a:stretch>
            <a:fillRect/>
          </a:stretch>
        </p:blipFill>
        <p:spPr>
          <a:xfrm>
            <a:off x="1585588" y="1976625"/>
            <a:ext cx="2060800" cy="2944025"/>
          </a:xfrm>
          <a:prstGeom prst="rect">
            <a:avLst/>
          </a:prstGeom>
          <a:noFill/>
          <a:ln>
            <a:noFill/>
          </a:ln>
        </p:spPr>
      </p:pic>
      <p:pic>
        <p:nvPicPr>
          <p:cNvPr id="468" name="Google Shape;468;p42"/>
          <p:cNvPicPr preferRelativeResize="0"/>
          <p:nvPr/>
        </p:nvPicPr>
        <p:blipFill>
          <a:blip r:embed="rId6">
            <a:alphaModFix/>
          </a:blip>
          <a:stretch>
            <a:fillRect/>
          </a:stretch>
        </p:blipFill>
        <p:spPr>
          <a:xfrm>
            <a:off x="6615288" y="891377"/>
            <a:ext cx="2328328" cy="1648747"/>
          </a:xfrm>
          <a:prstGeom prst="rect">
            <a:avLst/>
          </a:prstGeom>
          <a:noFill/>
          <a:ln>
            <a:noFill/>
          </a:ln>
        </p:spPr>
      </p:pic>
      <p:pic>
        <p:nvPicPr>
          <p:cNvPr id="469" name="Google Shape;469;p42"/>
          <p:cNvPicPr preferRelativeResize="0"/>
          <p:nvPr/>
        </p:nvPicPr>
        <p:blipFill rotWithShape="1">
          <a:blip r:embed="rId7">
            <a:alphaModFix/>
          </a:blip>
          <a:srcRect l="4510" t="37657" r="62322" b="56332"/>
          <a:stretch/>
        </p:blipFill>
        <p:spPr>
          <a:xfrm>
            <a:off x="141700" y="167677"/>
            <a:ext cx="4382326" cy="613651"/>
          </a:xfrm>
          <a:prstGeom prst="rect">
            <a:avLst/>
          </a:prstGeom>
          <a:noFill/>
          <a:ln>
            <a:noFill/>
          </a:ln>
        </p:spPr>
      </p:pic>
      <p:pic>
        <p:nvPicPr>
          <p:cNvPr id="470" name="Google Shape;470;p42"/>
          <p:cNvPicPr preferRelativeResize="0"/>
          <p:nvPr/>
        </p:nvPicPr>
        <p:blipFill>
          <a:blip r:embed="rId8">
            <a:alphaModFix/>
          </a:blip>
          <a:stretch>
            <a:fillRect/>
          </a:stretch>
        </p:blipFill>
        <p:spPr>
          <a:xfrm>
            <a:off x="141700" y="891375"/>
            <a:ext cx="1363450" cy="1869875"/>
          </a:xfrm>
          <a:prstGeom prst="rect">
            <a:avLst/>
          </a:prstGeom>
          <a:noFill/>
          <a:ln>
            <a:noFill/>
          </a:ln>
        </p:spPr>
      </p:pic>
      <p:sp>
        <p:nvSpPr>
          <p:cNvPr id="471" name="Google Shape;471;p42"/>
          <p:cNvSpPr txBox="1"/>
          <p:nvPr/>
        </p:nvSpPr>
        <p:spPr>
          <a:xfrm>
            <a:off x="3759525" y="1769500"/>
            <a:ext cx="2556000" cy="1161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rPr>
              <a:t>Palladio had visited Rome many times and studied the ancient buildings first hand. He was familiar with their components and was invited by Daniel Barbaro to illustrate for his book </a:t>
            </a:r>
            <a:r>
              <a:rPr lang="en" sz="1000" i="1">
                <a:solidFill>
                  <a:schemeClr val="dk1"/>
                </a:solidFill>
              </a:rPr>
              <a:t>De architectura</a:t>
            </a:r>
            <a:r>
              <a:rPr lang="en" sz="1000">
                <a:solidFill>
                  <a:schemeClr val="dk1"/>
                </a:solidFill>
              </a:rPr>
              <a:t>. He later wrote his own book</a:t>
            </a:r>
            <a:endParaRPr/>
          </a:p>
        </p:txBody>
      </p:sp>
      <p:sp>
        <p:nvSpPr>
          <p:cNvPr id="472" name="Google Shape;472;p42"/>
          <p:cNvSpPr txBox="1"/>
          <p:nvPr/>
        </p:nvSpPr>
        <p:spPr>
          <a:xfrm>
            <a:off x="3759525" y="2676400"/>
            <a:ext cx="2328300" cy="21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chemeClr val="dk1"/>
                </a:solidFill>
              </a:rPr>
              <a:t>on architecture translated </a:t>
            </a:r>
            <a:r>
              <a:rPr lang="en" sz="1000" u="sng">
                <a:solidFill>
                  <a:schemeClr val="dk1"/>
                </a:solidFill>
              </a:rPr>
              <a:t>The Four Books of Architecture</a:t>
            </a:r>
            <a:r>
              <a:rPr lang="en" sz="1000">
                <a:solidFill>
                  <a:schemeClr val="dk1"/>
                </a:solidFill>
              </a:rPr>
              <a:t>. It was published in 1570 and influenced architecture throughout Europe and the New America.</a:t>
            </a:r>
            <a:endParaRPr sz="1000">
              <a:solidFill>
                <a:schemeClr val="dk1"/>
              </a:solidFill>
            </a:endParaRPr>
          </a:p>
          <a:p>
            <a:pPr marL="0" lvl="0" indent="0" algn="l" rtl="0">
              <a:spcBef>
                <a:spcPts val="0"/>
              </a:spcBef>
              <a:spcAft>
                <a:spcPts val="0"/>
              </a:spcAft>
              <a:buClr>
                <a:schemeClr val="dk1"/>
              </a:buClr>
              <a:buSzPts val="1100"/>
              <a:buFont typeface="Arial"/>
              <a:buNone/>
            </a:pPr>
            <a:endParaRPr sz="1000">
              <a:solidFill>
                <a:schemeClr val="dk1"/>
              </a:solidFill>
            </a:endParaRPr>
          </a:p>
          <a:p>
            <a:pPr marL="0" lvl="0" indent="0" algn="l" rtl="0">
              <a:spcBef>
                <a:spcPts val="0"/>
              </a:spcBef>
              <a:spcAft>
                <a:spcPts val="0"/>
              </a:spcAft>
              <a:buClr>
                <a:schemeClr val="dk1"/>
              </a:buClr>
              <a:buSzPts val="1100"/>
              <a:buFont typeface="Arial"/>
              <a:buNone/>
            </a:pPr>
            <a:r>
              <a:rPr lang="en" sz="1000" b="1">
                <a:solidFill>
                  <a:schemeClr val="dk1"/>
                </a:solidFill>
              </a:rPr>
              <a:t>How did Andrea Palladio incorporate the old while creating something new?</a:t>
            </a:r>
            <a:endParaRPr sz="1000" b="1">
              <a:solidFill>
                <a:schemeClr val="dk1"/>
              </a:solidFill>
            </a:endParaRPr>
          </a:p>
          <a:p>
            <a:pPr marL="0" lvl="0" indent="0" algn="l" rtl="0">
              <a:spcBef>
                <a:spcPts val="0"/>
              </a:spcBef>
              <a:spcAft>
                <a:spcPts val="0"/>
              </a:spcAft>
              <a:buClr>
                <a:schemeClr val="dk1"/>
              </a:buClr>
              <a:buSzPts val="1100"/>
              <a:buFont typeface="Arial"/>
              <a:buNone/>
            </a:pPr>
            <a:endParaRPr sz="1000" b="1">
              <a:solidFill>
                <a:schemeClr val="dk1"/>
              </a:solidFill>
            </a:endParaRPr>
          </a:p>
          <a:p>
            <a:pPr marL="0" lvl="0" indent="0" algn="l" rtl="0">
              <a:spcBef>
                <a:spcPts val="0"/>
              </a:spcBef>
              <a:spcAft>
                <a:spcPts val="0"/>
              </a:spcAft>
              <a:buClr>
                <a:schemeClr val="dk1"/>
              </a:buClr>
              <a:buSzPts val="1100"/>
              <a:buFont typeface="Arial"/>
              <a:buNone/>
            </a:pPr>
            <a:r>
              <a:rPr lang="en" sz="1000" b="1">
                <a:solidFill>
                  <a:schemeClr val="dk1"/>
                </a:solidFill>
              </a:rPr>
              <a:t>Would you like to live in a house designed as a belvedere? Why or whynot?</a:t>
            </a:r>
            <a:endParaRPr sz="1000" b="1">
              <a:solidFill>
                <a:schemeClr val="dk1"/>
              </a:solidFill>
            </a:endParaRPr>
          </a:p>
          <a:p>
            <a:pPr marL="0" lvl="0" indent="0" algn="l" rtl="0">
              <a:spcBef>
                <a:spcPts val="0"/>
              </a:spcBef>
              <a:spcAft>
                <a:spcPts val="0"/>
              </a:spcAft>
              <a:buNone/>
            </a:pPr>
            <a:endParaRPr/>
          </a:p>
        </p:txBody>
      </p:sp>
      <p:sp>
        <p:nvSpPr>
          <p:cNvPr id="473" name="Google Shape;473;p42"/>
          <p:cNvSpPr txBox="1"/>
          <p:nvPr/>
        </p:nvSpPr>
        <p:spPr>
          <a:xfrm>
            <a:off x="6542525" y="2540125"/>
            <a:ext cx="3652500" cy="38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Pantheon, Rome, Italy</a:t>
            </a:r>
            <a:endParaRPr sz="900"/>
          </a:p>
        </p:txBody>
      </p:sp>
      <p:pic>
        <p:nvPicPr>
          <p:cNvPr id="474" name="Google Shape;474;p42"/>
          <p:cNvPicPr preferRelativeResize="0"/>
          <p:nvPr/>
        </p:nvPicPr>
        <p:blipFill>
          <a:blip r:embed="rId9">
            <a:alphaModFix/>
          </a:blip>
          <a:stretch>
            <a:fillRect/>
          </a:stretch>
        </p:blipFill>
        <p:spPr>
          <a:xfrm>
            <a:off x="141701" y="2931101"/>
            <a:ext cx="1363450" cy="1776433"/>
          </a:xfrm>
          <a:prstGeom prst="rect">
            <a:avLst/>
          </a:prstGeom>
          <a:noFill/>
          <a:ln>
            <a:noFill/>
          </a:ln>
        </p:spPr>
      </p:pic>
      <p:sp>
        <p:nvSpPr>
          <p:cNvPr id="475" name="Google Shape;475;p42"/>
          <p:cNvSpPr txBox="1"/>
          <p:nvPr/>
        </p:nvSpPr>
        <p:spPr>
          <a:xfrm>
            <a:off x="141700" y="4707525"/>
            <a:ext cx="1407900" cy="34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t>Can still be purchased.</a:t>
            </a:r>
            <a:endParaRPr sz="9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43"/>
          <p:cNvSpPr txBox="1"/>
          <p:nvPr/>
        </p:nvSpPr>
        <p:spPr>
          <a:xfrm>
            <a:off x="388025" y="1439950"/>
            <a:ext cx="3995400" cy="3504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50">
                <a:latin typeface="Open Sans"/>
                <a:ea typeface="Open Sans"/>
                <a:cs typeface="Open Sans"/>
                <a:sym typeface="Open Sans"/>
              </a:rPr>
              <a:t>All colors held different meanings during this art era. </a:t>
            </a: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a:solidFill>
                  <a:srgbClr val="CC0000"/>
                </a:solidFill>
                <a:latin typeface="Open Sans"/>
                <a:ea typeface="Open Sans"/>
                <a:cs typeface="Open Sans"/>
                <a:sym typeface="Open Sans"/>
              </a:rPr>
              <a:t>Red </a:t>
            </a:r>
            <a:r>
              <a:rPr lang="en" sz="1050">
                <a:latin typeface="Open Sans"/>
                <a:ea typeface="Open Sans"/>
                <a:cs typeface="Open Sans"/>
                <a:sym typeface="Open Sans"/>
              </a:rPr>
              <a:t>always meant high social status</a:t>
            </a: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a:solidFill>
                  <a:srgbClr val="E69138"/>
                </a:solidFill>
                <a:latin typeface="Open Sans"/>
                <a:ea typeface="Open Sans"/>
                <a:cs typeface="Open Sans"/>
                <a:sym typeface="Open Sans"/>
              </a:rPr>
              <a:t>Orange</a:t>
            </a:r>
            <a:r>
              <a:rPr lang="en" sz="1050">
                <a:latin typeface="Open Sans"/>
                <a:ea typeface="Open Sans"/>
                <a:cs typeface="Open Sans"/>
                <a:sym typeface="Open Sans"/>
              </a:rPr>
              <a:t> was worn by middle ranked people</a:t>
            </a: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a:solidFill>
                  <a:srgbClr val="F1C232"/>
                </a:solidFill>
                <a:latin typeface="Open Sans"/>
                <a:ea typeface="Open Sans"/>
                <a:cs typeface="Open Sans"/>
                <a:sym typeface="Open Sans"/>
              </a:rPr>
              <a:t>Yellows</a:t>
            </a:r>
            <a:r>
              <a:rPr lang="en" sz="1050">
                <a:latin typeface="Open Sans"/>
                <a:ea typeface="Open Sans"/>
                <a:cs typeface="Open Sans"/>
                <a:sym typeface="Open Sans"/>
              </a:rPr>
              <a:t> depicted prostitutes</a:t>
            </a: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a:solidFill>
                  <a:srgbClr val="6AA84F"/>
                </a:solidFill>
                <a:latin typeface="Open Sans"/>
                <a:ea typeface="Open Sans"/>
                <a:cs typeface="Open Sans"/>
                <a:sym typeface="Open Sans"/>
              </a:rPr>
              <a:t>Green </a:t>
            </a:r>
            <a:r>
              <a:rPr lang="en" sz="1050">
                <a:latin typeface="Open Sans"/>
                <a:ea typeface="Open Sans"/>
                <a:cs typeface="Open Sans"/>
                <a:sym typeface="Open Sans"/>
              </a:rPr>
              <a:t>symbolizes youth, love and joy</a:t>
            </a: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a:solidFill>
                  <a:srgbClr val="3C78D8"/>
                </a:solidFill>
                <a:latin typeface="Open Sans"/>
                <a:ea typeface="Open Sans"/>
                <a:cs typeface="Open Sans"/>
                <a:sym typeface="Open Sans"/>
              </a:rPr>
              <a:t>Light blue</a:t>
            </a:r>
            <a:r>
              <a:rPr lang="en" sz="1050">
                <a:latin typeface="Open Sans"/>
                <a:ea typeface="Open Sans"/>
                <a:cs typeface="Open Sans"/>
                <a:sym typeface="Open Sans"/>
              </a:rPr>
              <a:t> was for women of marriageable age</a:t>
            </a: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a:latin typeface="Open Sans"/>
                <a:ea typeface="Open Sans"/>
                <a:cs typeface="Open Sans"/>
                <a:sym typeface="Open Sans"/>
              </a:rPr>
              <a:t>White for purity</a:t>
            </a: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a:solidFill>
                  <a:srgbClr val="7F6000"/>
                </a:solidFill>
                <a:latin typeface="Open Sans"/>
                <a:ea typeface="Open Sans"/>
                <a:cs typeface="Open Sans"/>
                <a:sym typeface="Open Sans"/>
              </a:rPr>
              <a:t>Browns</a:t>
            </a:r>
            <a:r>
              <a:rPr lang="en" sz="1050">
                <a:latin typeface="Open Sans"/>
                <a:ea typeface="Open Sans"/>
                <a:cs typeface="Open Sans"/>
                <a:sym typeface="Open Sans"/>
              </a:rPr>
              <a:t> were for religious dressings</a:t>
            </a: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a:solidFill>
                  <a:srgbClr val="666666"/>
                </a:solidFill>
                <a:latin typeface="Open Sans"/>
                <a:ea typeface="Open Sans"/>
                <a:cs typeface="Open Sans"/>
                <a:sym typeface="Open Sans"/>
              </a:rPr>
              <a:t>Grey</a:t>
            </a:r>
            <a:r>
              <a:rPr lang="en" sz="1050">
                <a:latin typeface="Open Sans"/>
                <a:ea typeface="Open Sans"/>
                <a:cs typeface="Open Sans"/>
                <a:sym typeface="Open Sans"/>
              </a:rPr>
              <a:t> for peasants</a:t>
            </a:r>
            <a:endParaRPr sz="1050">
              <a:latin typeface="Open Sans"/>
              <a:ea typeface="Open Sans"/>
              <a:cs typeface="Open Sans"/>
              <a:sym typeface="Open Sans"/>
            </a:endParaRPr>
          </a:p>
          <a:p>
            <a:pPr marL="0" lvl="0" indent="0" algn="l" rtl="0">
              <a:lnSpc>
                <a:spcPct val="100000"/>
              </a:lnSpc>
              <a:spcBef>
                <a:spcPts val="0"/>
              </a:spcBef>
              <a:spcAft>
                <a:spcPts val="0"/>
              </a:spcAft>
              <a:buNone/>
            </a:pPr>
            <a:r>
              <a:rPr lang="en" sz="1050">
                <a:solidFill>
                  <a:srgbClr val="674EA7"/>
                </a:solidFill>
                <a:latin typeface="Open Sans"/>
                <a:ea typeface="Open Sans"/>
                <a:cs typeface="Open Sans"/>
                <a:sym typeface="Open Sans"/>
              </a:rPr>
              <a:t>Purple</a:t>
            </a:r>
            <a:r>
              <a:rPr lang="en" sz="1050">
                <a:latin typeface="Open Sans"/>
                <a:ea typeface="Open Sans"/>
                <a:cs typeface="Open Sans"/>
                <a:sym typeface="Open Sans"/>
              </a:rPr>
              <a:t> was again a rich colour as it was popularized by the Medici family which wore Purple. </a:t>
            </a:r>
            <a:endParaRPr sz="1050">
              <a:latin typeface="Open Sans"/>
              <a:ea typeface="Open Sans"/>
              <a:cs typeface="Open Sans"/>
              <a:sym typeface="Open Sans"/>
            </a:endParaRPr>
          </a:p>
          <a:p>
            <a:pPr marL="0" lvl="0" indent="0" algn="l" rtl="0">
              <a:lnSpc>
                <a:spcPct val="100000"/>
              </a:lnSpc>
              <a:spcBef>
                <a:spcPts val="0"/>
              </a:spcBef>
              <a:spcAft>
                <a:spcPts val="0"/>
              </a:spcAft>
              <a:buNone/>
            </a:pPr>
            <a:endParaRPr sz="1050">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50">
                <a:latin typeface="Open Sans"/>
                <a:ea typeface="Open Sans"/>
                <a:cs typeface="Open Sans"/>
                <a:sym typeface="Open Sans"/>
              </a:rPr>
              <a:t>Most of the artists made their own brushes, and colors. Blue was the most expensive color used in art as it was made from crushing the valuable gemstone Lapis Lazuli, it was usually used to depict Virgin Mary’s clothes or special parts of the paintings. The beautiful use of Blue in </a:t>
            </a:r>
            <a:r>
              <a:rPr lang="en" sz="1050" i="1">
                <a:latin typeface="Open Sans"/>
                <a:ea typeface="Open Sans"/>
                <a:cs typeface="Open Sans"/>
                <a:sym typeface="Open Sans"/>
              </a:rPr>
              <a:t>Girl with a Pearl Earring</a:t>
            </a:r>
            <a:r>
              <a:rPr lang="en" sz="1050">
                <a:latin typeface="Open Sans"/>
                <a:ea typeface="Open Sans"/>
                <a:cs typeface="Open Sans"/>
                <a:sym typeface="Open Sans"/>
              </a:rPr>
              <a:t> is remarkable.</a:t>
            </a:r>
            <a:endParaRPr sz="1050">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endParaRPr sz="1050">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50" b="1">
                <a:latin typeface="Open Sans"/>
                <a:ea typeface="Open Sans"/>
                <a:cs typeface="Open Sans"/>
                <a:sym typeface="Open Sans"/>
              </a:rPr>
              <a:t>Write the meaning of each color and see if you can decode other pieces of Renaissance art.</a:t>
            </a:r>
            <a:endParaRPr sz="1050" b="1">
              <a:latin typeface="Open Sans"/>
              <a:ea typeface="Open Sans"/>
              <a:cs typeface="Open Sans"/>
              <a:sym typeface="Open Sans"/>
            </a:endParaRPr>
          </a:p>
          <a:p>
            <a:pPr marL="0" lvl="0" indent="0" algn="l" rtl="0">
              <a:lnSpc>
                <a:spcPct val="100000"/>
              </a:lnSpc>
              <a:spcBef>
                <a:spcPts val="0"/>
              </a:spcBef>
              <a:spcAft>
                <a:spcPts val="0"/>
              </a:spcAft>
              <a:buNone/>
            </a:pPr>
            <a:endParaRPr/>
          </a:p>
        </p:txBody>
      </p:sp>
      <p:pic>
        <p:nvPicPr>
          <p:cNvPr id="481" name="Google Shape;481;p43"/>
          <p:cNvPicPr preferRelativeResize="0"/>
          <p:nvPr/>
        </p:nvPicPr>
        <p:blipFill>
          <a:blip r:embed="rId3">
            <a:alphaModFix/>
          </a:blip>
          <a:stretch>
            <a:fillRect/>
          </a:stretch>
        </p:blipFill>
        <p:spPr>
          <a:xfrm>
            <a:off x="4559925" y="152400"/>
            <a:ext cx="2046051" cy="2419351"/>
          </a:xfrm>
          <a:prstGeom prst="rect">
            <a:avLst/>
          </a:prstGeom>
          <a:noFill/>
          <a:ln>
            <a:noFill/>
          </a:ln>
        </p:spPr>
      </p:pic>
      <p:sp>
        <p:nvSpPr>
          <p:cNvPr id="482" name="Google Shape;482;p43"/>
          <p:cNvSpPr txBox="1"/>
          <p:nvPr/>
        </p:nvSpPr>
        <p:spPr>
          <a:xfrm>
            <a:off x="4495775" y="2530100"/>
            <a:ext cx="2329800" cy="32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i="1">
                <a:solidFill>
                  <a:srgbClr val="666666"/>
                </a:solidFill>
                <a:highlight>
                  <a:srgbClr val="FFFFFF"/>
                </a:highlight>
                <a:latin typeface="Open Sans"/>
                <a:ea typeface="Open Sans"/>
                <a:cs typeface="Open Sans"/>
                <a:sym typeface="Open Sans"/>
              </a:rPr>
              <a:t>Johannes Vermeer, Girl with a Pearl Earring.</a:t>
            </a:r>
            <a:endParaRPr sz="800"/>
          </a:p>
        </p:txBody>
      </p:sp>
      <p:pic>
        <p:nvPicPr>
          <p:cNvPr id="483" name="Google Shape;483;p43"/>
          <p:cNvPicPr preferRelativeResize="0"/>
          <p:nvPr/>
        </p:nvPicPr>
        <p:blipFill>
          <a:blip r:embed="rId4">
            <a:alphaModFix/>
          </a:blip>
          <a:stretch>
            <a:fillRect/>
          </a:stretch>
        </p:blipFill>
        <p:spPr>
          <a:xfrm>
            <a:off x="0" y="813075"/>
            <a:ext cx="2582950" cy="740825"/>
          </a:xfrm>
          <a:prstGeom prst="rect">
            <a:avLst/>
          </a:prstGeom>
          <a:noFill/>
          <a:ln>
            <a:noFill/>
          </a:ln>
        </p:spPr>
      </p:pic>
      <p:pic>
        <p:nvPicPr>
          <p:cNvPr id="484" name="Google Shape;484;p43"/>
          <p:cNvPicPr preferRelativeResize="0"/>
          <p:nvPr/>
        </p:nvPicPr>
        <p:blipFill rotWithShape="1">
          <a:blip r:embed="rId5">
            <a:alphaModFix/>
          </a:blip>
          <a:srcRect l="4510" t="47313" r="62322" b="46115"/>
          <a:stretch/>
        </p:blipFill>
        <p:spPr>
          <a:xfrm>
            <a:off x="113438" y="152400"/>
            <a:ext cx="4382326" cy="660676"/>
          </a:xfrm>
          <a:prstGeom prst="rect">
            <a:avLst/>
          </a:prstGeom>
          <a:noFill/>
          <a:ln>
            <a:noFill/>
          </a:ln>
        </p:spPr>
      </p:pic>
      <p:pic>
        <p:nvPicPr>
          <p:cNvPr id="485" name="Google Shape;485;p43"/>
          <p:cNvPicPr preferRelativeResize="0"/>
          <p:nvPr/>
        </p:nvPicPr>
        <p:blipFill>
          <a:blip r:embed="rId6">
            <a:alphaModFix/>
          </a:blip>
          <a:stretch>
            <a:fillRect/>
          </a:stretch>
        </p:blipFill>
        <p:spPr>
          <a:xfrm>
            <a:off x="6706325" y="152400"/>
            <a:ext cx="2329801" cy="3224841"/>
          </a:xfrm>
          <a:prstGeom prst="rect">
            <a:avLst/>
          </a:prstGeom>
          <a:noFill/>
          <a:ln>
            <a:noFill/>
          </a:ln>
        </p:spPr>
      </p:pic>
      <p:sp>
        <p:nvSpPr>
          <p:cNvPr id="486" name="Google Shape;486;p43"/>
          <p:cNvSpPr txBox="1"/>
          <p:nvPr/>
        </p:nvSpPr>
        <p:spPr>
          <a:xfrm>
            <a:off x="6706325" y="3377250"/>
            <a:ext cx="2329800" cy="36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i="1">
                <a:solidFill>
                  <a:srgbClr val="666666"/>
                </a:solidFill>
                <a:highlight>
                  <a:srgbClr val="FFFFFF"/>
                </a:highlight>
              </a:rPr>
              <a:t>Carlo Crivelli, La Madonna della Rondine, 1490</a:t>
            </a:r>
            <a:endParaRPr sz="800"/>
          </a:p>
        </p:txBody>
      </p:sp>
      <p:pic>
        <p:nvPicPr>
          <p:cNvPr id="487" name="Google Shape;487;p43"/>
          <p:cNvPicPr preferRelativeResize="0"/>
          <p:nvPr/>
        </p:nvPicPr>
        <p:blipFill>
          <a:blip r:embed="rId7">
            <a:alphaModFix/>
          </a:blip>
          <a:stretch>
            <a:fillRect/>
          </a:stretch>
        </p:blipFill>
        <p:spPr>
          <a:xfrm>
            <a:off x="7857179" y="1439946"/>
            <a:ext cx="361800" cy="361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pic>
        <p:nvPicPr>
          <p:cNvPr id="492" name="Google Shape;492;p44"/>
          <p:cNvPicPr preferRelativeResize="0"/>
          <p:nvPr/>
        </p:nvPicPr>
        <p:blipFill>
          <a:blip r:embed="rId3">
            <a:alphaModFix/>
          </a:blip>
          <a:stretch>
            <a:fillRect/>
          </a:stretch>
        </p:blipFill>
        <p:spPr>
          <a:xfrm>
            <a:off x="1114213" y="990075"/>
            <a:ext cx="2327675" cy="2711225"/>
          </a:xfrm>
          <a:prstGeom prst="rect">
            <a:avLst/>
          </a:prstGeom>
          <a:noFill/>
          <a:ln>
            <a:noFill/>
          </a:ln>
        </p:spPr>
      </p:pic>
      <p:sp>
        <p:nvSpPr>
          <p:cNvPr id="493" name="Google Shape;493;p44"/>
          <p:cNvSpPr txBox="1"/>
          <p:nvPr/>
        </p:nvSpPr>
        <p:spPr>
          <a:xfrm>
            <a:off x="3711888" y="1381025"/>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494" name="Google Shape;494;p44"/>
          <p:cNvSpPr txBox="1"/>
          <p:nvPr/>
        </p:nvSpPr>
        <p:spPr>
          <a:xfrm>
            <a:off x="3635688" y="2478325"/>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solidFill>
                  <a:schemeClr val="dk1"/>
                </a:solidFill>
                <a:latin typeface="Economica"/>
                <a:ea typeface="Economica"/>
                <a:cs typeface="Economica"/>
                <a:sym typeface="Economica"/>
              </a:rPr>
              <a:t>T E R M    5   •   W E E K   29</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276EE8AB-B6BB-D423-FB42-7552A812C703}"/>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4127</Words>
  <Application>Microsoft Macintosh PowerPoint</Application>
  <PresentationFormat>On-screen Show (16:9)</PresentationFormat>
  <Paragraphs>251</Paragraphs>
  <Slides>28</Slides>
  <Notes>28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Bree Serif</vt:lpstr>
      <vt:lpstr>Georgia</vt:lpstr>
      <vt:lpstr>Economica</vt:lpstr>
      <vt:lpstr>Open Sans</vt:lpstr>
      <vt:lpstr>Alegreya</vt:lpstr>
      <vt:lpstr>Arial</vt:lpstr>
      <vt:lpstr>Roboto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2</cp:revision>
  <dcterms:modified xsi:type="dcterms:W3CDTF">2024-06-28T03:20:34Z</dcterms:modified>
</cp:coreProperties>
</file>