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5143500" type="screen16x9"/>
  <p:notesSz cx="6858000" cy="9144000"/>
  <p:embeddedFontLst>
    <p:embeddedFont>
      <p:font typeface="Bree Serif" panose="02000503040000020004" pitchFamily="2" charset="77"/>
      <p:regular r:id="rId24"/>
    </p:embeddedFont>
    <p:embeddedFont>
      <p:font typeface="Economica" panose="02000506040000020004" pitchFamily="2" charset="77"/>
      <p:regular r:id="rId25"/>
      <p:bold r:id="rId26"/>
      <p:italic r:id="rId27"/>
      <p:boldItalic r:id="rId28"/>
    </p:embeddedFont>
    <p:embeddedFont>
      <p:font typeface="Open Sans" panose="020B0606030504020204" pitchFamily="34" charset="0"/>
      <p:regular r:id="rId29"/>
      <p:bold r:id="rId30"/>
      <p:italic r:id="rId31"/>
      <p:boldItalic r:id="rId32"/>
    </p:embeddedFont>
    <p:embeddedFont>
      <p:font typeface="Roboto" panose="02000000000000000000" pitchFamily="2" charset="0"/>
      <p:regular r:id="rId33"/>
      <p:bold r:id="rId34"/>
      <p:italic r:id="rId35"/>
      <p:boldItalic r:id="rId36"/>
    </p:embeddedFont>
    <p:embeddedFont>
      <p:font typeface="Verdana" panose="020B060403050404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font" Target="fonts/font1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visual-arts-cork.com/history-of-art/baroque-painting.htm"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worldatlas.com/articles/what-was-the-baroque-art-movement.html" TargetMode="External"/><Relationship Id="rId4" Type="http://schemas.openxmlformats.org/officeDocument/2006/relationships/hyperlink" Target="https://www.ranker.com/list/famous-baroque-artists/reference"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xJMtGhqPCW0"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ga.gov/collection/artist-info.2025.html"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www.artsy.net/artist/gian-lorenzo-bernini" TargetMode="External"/><Relationship Id="rId4" Type="http://schemas.openxmlformats.org/officeDocument/2006/relationships/hyperlink" Target="https://www.theartstory.org/artist/bernini-giovanni-lorenzo/life-and-legacy/"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google.com/search?q=trompe+l%27oeil+examples&amp;tbm=isch&amp;source=iu&amp;ictx=1&amp;fir=Y5-fFaHFLeNxrM%253A%252C2DGT35ukiO5ZpM%252C_&amp;vet=1&amp;usg=AI4_-kRSTN14ClX-6l6R-erG-Cij_RZ0TA&amp;sa=X&amp;ved=2ahUKEwj2jsC4tu3jAhUEr54KHXGrD1IQ9QEwA3oECAUQCg#imgrc=Y5-fFaHFLeNxrM:"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metmuseum.org/art/collection/search/340606?rpp=20&amp;pg=1&amp;ao=on&amp;ft=trompe+l%27oeil&amp;pos=7"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invaluable.com/blog/creativity-quot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caravaggio-foundation.org/biography.html"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artble.com/artists/caravaggio"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erriam-webster.com/dictionary/tenebris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telegraph.co.uk/art/artists/rubens-was-he-the-most-important-artist-of-all-tim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bjws.blogspot.com/2015/08/1500s-woman-artist-caterina-van.html"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thewomenwhomadeadifference.blogspot.com/2012/05/caterina-van-hemessen.html" TargetMode="External"/><Relationship Id="rId4" Type="http://schemas.openxmlformats.org/officeDocument/2006/relationships/hyperlink" Target="http://www.distinguishedwomen.com/biographies/vanhemessen-c.html"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louvre.fr/en/oeuvre-notices/moneylender-and-his-wif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louvre.fr/en/oeuvre-notices/moneylender-and-his-wife"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theculturetrip.com/europe/united-kingdom/articles/10-works-by-hans-holbein-the-younger-you-should-know/"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learnodo-newtonic.com/el-greco-famous-painting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hieronymus-bosch.org/"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s://www.hieronymus-bosch.org/biography.html" TargetMode="External"/><Relationship Id="rId4" Type="http://schemas.openxmlformats.org/officeDocument/2006/relationships/hyperlink" Target="https://artlistr.com/hieronymus-bosch-6-interesting-facts/"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5e45a8f0d2_0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5e45a8f0d2_0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5e45a8f0d2_0_2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5e45a8f0d2_0_2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http://www.visual-arts-cork.com/history-of-art/baroque-painting.htm</a:t>
            </a:r>
            <a:endParaRPr/>
          </a:p>
          <a:p>
            <a:pPr marL="0" lvl="0" indent="0" algn="l" rtl="0">
              <a:spcBef>
                <a:spcPts val="0"/>
              </a:spcBef>
              <a:spcAft>
                <a:spcPts val="0"/>
              </a:spcAft>
              <a:buNone/>
            </a:pPr>
            <a:r>
              <a:rPr lang="en" u="sng">
                <a:solidFill>
                  <a:schemeClr val="hlink"/>
                </a:solidFill>
                <a:hlinkClick r:id="rId4"/>
              </a:rPr>
              <a:t>https://www.ranker.com/list/famous-baroque-artists/reference</a:t>
            </a:r>
            <a:endParaRPr/>
          </a:p>
          <a:p>
            <a:pPr marL="0" lvl="0" indent="0" algn="l" rtl="0">
              <a:spcBef>
                <a:spcPts val="0"/>
              </a:spcBef>
              <a:spcAft>
                <a:spcPts val="0"/>
              </a:spcAft>
              <a:buNone/>
            </a:pPr>
            <a:r>
              <a:rPr lang="en" u="sng">
                <a:solidFill>
                  <a:schemeClr val="hlink"/>
                </a:solidFill>
                <a:hlinkClick r:id="rId5"/>
              </a:rPr>
              <a:t>https://www.worldatlas.com/articles/what-was-the-baroque-art-movement.html</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5e45a8f0d2_0_2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5e45a8f0d2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accent5"/>
                </a:solidFill>
                <a:hlinkClick r:id="rId3">
                  <a:extLst>
                    <a:ext uri="{A12FA001-AC4F-418D-AE19-62706E023703}">
                      <ahyp:hlinkClr xmlns:ahyp="http://schemas.microsoft.com/office/drawing/2018/hyperlinkcolor" val="tx"/>
                    </a:ext>
                  </a:extLst>
                </a:hlinkClick>
              </a:rPr>
              <a:t>https://www.youtube.com/watch?v=xJMtGhqPCW0</a:t>
            </a:r>
            <a:endParaRPr sz="1400">
              <a:solidFill>
                <a:schemeClr val="dk1"/>
              </a:solidFill>
            </a:endParaRPr>
          </a:p>
          <a:p>
            <a:pPr marL="0" lvl="0" indent="0" algn="l" rtl="0">
              <a:lnSpc>
                <a:spcPct val="115000"/>
              </a:lnSpc>
              <a:spcBef>
                <a:spcPts val="0"/>
              </a:spcBef>
              <a:spcAft>
                <a:spcPts val="0"/>
              </a:spcAft>
              <a:buNone/>
            </a:pPr>
            <a:r>
              <a:rPr lang="en" sz="1000">
                <a:solidFill>
                  <a:schemeClr val="dk1"/>
                </a:solidFill>
                <a:highlight>
                  <a:srgbClr val="FFFFFF"/>
                </a:highlight>
                <a:latin typeface="Roboto"/>
                <a:ea typeface="Roboto"/>
                <a:cs typeface="Roboto"/>
                <a:sym typeface="Roboto"/>
              </a:rPr>
              <a:t>if it's not baroque, don't fix it!</a:t>
            </a:r>
            <a:endParaRPr sz="1000">
              <a:solidFill>
                <a:schemeClr val="dk1"/>
              </a:solidFill>
              <a:highlight>
                <a:srgbClr val="FFFFFF"/>
              </a:highlight>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 sz="1400">
                <a:solidFill>
                  <a:schemeClr val="dk1"/>
                </a:solidFill>
              </a:rPr>
              <a:t>From Beauty and the Beast 0:06 long</a:t>
            </a:r>
            <a:endParaRPr sz="14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5ded24dbb2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5ded24dbb2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https://www.nga.gov/collection/artist-info.2025.html</a:t>
            </a:r>
            <a:endParaRPr/>
          </a:p>
          <a:p>
            <a:pPr marL="0" lvl="0" indent="0" algn="l" rtl="0">
              <a:spcBef>
                <a:spcPts val="0"/>
              </a:spcBef>
              <a:spcAft>
                <a:spcPts val="0"/>
              </a:spcAft>
              <a:buNone/>
            </a:pPr>
            <a:r>
              <a:rPr lang="en" u="sng">
                <a:solidFill>
                  <a:schemeClr val="hlink"/>
                </a:solidFill>
                <a:hlinkClick r:id="rId4"/>
              </a:rPr>
              <a:t>https://www.theartstory.org/artist/bernini-giovanni-lorenzo/life-and-legacy/</a:t>
            </a:r>
            <a:endParaRPr/>
          </a:p>
          <a:p>
            <a:pPr marL="0" lvl="0" indent="0" algn="l" rtl="0">
              <a:spcBef>
                <a:spcPts val="0"/>
              </a:spcBef>
              <a:spcAft>
                <a:spcPts val="0"/>
              </a:spcAft>
              <a:buNone/>
            </a:pPr>
            <a:r>
              <a:rPr lang="en" u="sng">
                <a:solidFill>
                  <a:schemeClr val="hlink"/>
                </a:solidFill>
                <a:hlinkClick r:id="rId5"/>
              </a:rPr>
              <a:t>https://www.artsy.net/artist/gian-lorenzo-bernini</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5e76e5b314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5e76e5b314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oogle.com/search?q=trompe+l%27oeil+examples&amp;tbm=isch&amp;source=iu&amp;ictx=1&amp;fir=Y5-fFaHFLeNxrM%253A%252C2DGT35ukiO5ZpM%252C_&amp;vet=1&amp;usg=AI4_-kRSTN14ClX-6l6R-erG-Cij_RZ0TA&amp;sa=X&amp;ved=2ahUKEwj2jsC4tu3jAhUEr54KHXGrD1IQ9QEwA3oECAUQCg#imgrc=Y5-fFaHFLeNxrM:</a:t>
            </a:r>
            <a:endParaRPr/>
          </a:p>
          <a:p>
            <a:pPr marL="0" lvl="0" indent="0" algn="l" rtl="0">
              <a:spcBef>
                <a:spcPts val="0"/>
              </a:spcBef>
              <a:spcAft>
                <a:spcPts val="0"/>
              </a:spcAft>
              <a:buNone/>
            </a:pPr>
            <a:endParaRPr/>
          </a:p>
          <a:p>
            <a:pPr marL="0" lvl="0" indent="0" algn="l" rtl="0">
              <a:spcBef>
                <a:spcPts val="0"/>
              </a:spcBef>
              <a:spcAft>
                <a:spcPts val="0"/>
              </a:spcAft>
              <a:buNone/>
            </a:pPr>
            <a:r>
              <a:rPr lang="en" u="sng">
                <a:solidFill>
                  <a:schemeClr val="hlink"/>
                </a:solidFill>
                <a:hlinkClick r:id="rId4"/>
              </a:rPr>
              <a:t>https://www.metmuseum.org/art/collection/search/340606?rpp=20&amp;pg=1&amp;ao=on&amp;ft=trompe+l%27oeil&amp;pos=7</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5e07f88e9a_0_4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5e07f88e9a_0_4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5e45a8f0d2_0_3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5e45a8f0d2_0_3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https://www.invaluable.com/blog/creativity-quotes/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2120b3abf76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2120b3abf76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5e45a8f0d2_0_2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5e45a8f0d2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https://www.caravaggio-foundation.org/biography.html</a:t>
            </a:r>
            <a:endParaRPr/>
          </a:p>
          <a:p>
            <a:pPr marL="0" lvl="0" indent="0" algn="l" rtl="0">
              <a:spcBef>
                <a:spcPts val="0"/>
              </a:spcBef>
              <a:spcAft>
                <a:spcPts val="0"/>
              </a:spcAft>
              <a:buNone/>
            </a:pPr>
            <a:r>
              <a:rPr lang="en" u="sng">
                <a:solidFill>
                  <a:schemeClr val="hlink"/>
                </a:solidFill>
                <a:hlinkClick r:id="rId4"/>
              </a:rPr>
              <a:t>https://www.artble.com/artists/caravaggio</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5f4dcaea17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5f4dcaea17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5e76e5b314_0_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5e76e5b314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https://www.merriam-webster.com/dictionary/tenebrism</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2120b3abf7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2120b3abf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5e76e5b314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5e76e5b314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https://www.telegraph.co.uk/art/artists/rubens-was-he-the-most-important-artist-of-all-time/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5e76e5b314_0_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5e76e5b314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5e45a8f0d2_0_2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5e45a8f0d2_0_2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https://bjws.blogspot.com/2015/08/1500s-woman-artist-caterina-van.html</a:t>
            </a:r>
            <a:endParaRPr/>
          </a:p>
          <a:p>
            <a:pPr marL="0" lvl="0" indent="0" algn="l" rtl="0">
              <a:spcBef>
                <a:spcPts val="0"/>
              </a:spcBef>
              <a:spcAft>
                <a:spcPts val="0"/>
              </a:spcAft>
              <a:buNone/>
            </a:pPr>
            <a:r>
              <a:rPr lang="en" u="sng">
                <a:solidFill>
                  <a:schemeClr val="hlink"/>
                </a:solidFill>
                <a:hlinkClick r:id="rId4"/>
              </a:rPr>
              <a:t>http://www.distinguishedwomen.com/biographies/vanhemessen-c.html</a:t>
            </a:r>
            <a:endParaRPr/>
          </a:p>
          <a:p>
            <a:pPr marL="0" lvl="0" indent="0" algn="l" rtl="0">
              <a:spcBef>
                <a:spcPts val="0"/>
              </a:spcBef>
              <a:spcAft>
                <a:spcPts val="0"/>
              </a:spcAft>
              <a:buNone/>
            </a:pPr>
            <a:r>
              <a:rPr lang="en" u="sng">
                <a:solidFill>
                  <a:schemeClr val="hlink"/>
                </a:solidFill>
                <a:hlinkClick r:id="rId5"/>
              </a:rPr>
              <a:t>http://thewomenwhomadeadifference.blogspot.com/2012/05/caterina-van-hemessen.html</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5e45a8f0d2_0_3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5e45a8f0d2_0_3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https://www.louvre.fr/en/oeuvre-notices/moneylender-and-his-wife</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5e45a8f0d2_0_3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5e45a8f0d2_0_3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https://www.louvre.fr/en/oeuvre-notices/moneylender-and-his-wife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5e45a8f0d2_0_3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5e45a8f0d2_0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https://theculturetrip.com/europe/united-kingdom/articles/10-works-by-hans-holbein-the-younger-you-should-know/</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5e76e5b314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5e76e5b314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https://learnodo-newtonic.com/el-greco-famous-paintings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ded24dbb2_0_1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ded24dbb2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https://www.hieronymus-bosch.org/</a:t>
            </a:r>
            <a:endParaRPr/>
          </a:p>
          <a:p>
            <a:pPr marL="0" lvl="0" indent="0" algn="l" rtl="0">
              <a:spcBef>
                <a:spcPts val="0"/>
              </a:spcBef>
              <a:spcAft>
                <a:spcPts val="0"/>
              </a:spcAft>
              <a:buNone/>
            </a:pPr>
            <a:r>
              <a:rPr lang="en" u="sng">
                <a:solidFill>
                  <a:schemeClr val="hlink"/>
                </a:solidFill>
                <a:hlinkClick r:id="rId4"/>
              </a:rPr>
              <a:t>https://artlistr.com/hieronymus-bosch-6-interesting-facts/</a:t>
            </a:r>
            <a:endParaRPr/>
          </a:p>
          <a:p>
            <a:pPr marL="0" lvl="0" indent="0" algn="l" rtl="0">
              <a:spcBef>
                <a:spcPts val="0"/>
              </a:spcBef>
              <a:spcAft>
                <a:spcPts val="0"/>
              </a:spcAft>
              <a:buNone/>
            </a:pPr>
            <a:r>
              <a:rPr lang="en" u="sng">
                <a:solidFill>
                  <a:schemeClr val="hlink"/>
                </a:solidFill>
                <a:hlinkClick r:id="rId5"/>
              </a:rPr>
              <a:t>https://www.hieronymus-bosch.org/biography.html</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2120b3abf76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2120b3abf76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en.wikipedia.org/wiki/Saint_Petersburg" TargetMode="External"/><Relationship Id="rId13" Type="http://schemas.openxmlformats.org/officeDocument/2006/relationships/image" Target="../media/image22.png"/><Relationship Id="rId3" Type="http://schemas.openxmlformats.org/officeDocument/2006/relationships/hyperlink" Target="http://www.visual-arts-cork.com/history-of-art/baroque-architects.htm" TargetMode="External"/><Relationship Id="rId7" Type="http://schemas.openxmlformats.org/officeDocument/2006/relationships/image" Target="../media/image21.png"/><Relationship Id="rId12" Type="http://schemas.openxmlformats.org/officeDocument/2006/relationships/hyperlink" Target="https://en.wikipedia.org/wiki/Louis_XIV_of_France"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20.png"/><Relationship Id="rId11" Type="http://schemas.openxmlformats.org/officeDocument/2006/relationships/hyperlink" Target="https://en.wikipedia.org/wiki/Palace_of_Versailles" TargetMode="External"/><Relationship Id="rId5" Type="http://schemas.openxmlformats.org/officeDocument/2006/relationships/image" Target="../media/image19.png"/><Relationship Id="rId10" Type="http://schemas.openxmlformats.org/officeDocument/2006/relationships/hyperlink" Target="https://en.wikipedia.org/wiki/Peter_the_Great" TargetMode="External"/><Relationship Id="rId4" Type="http://schemas.openxmlformats.org/officeDocument/2006/relationships/image" Target="../media/image7.jpg"/><Relationship Id="rId9" Type="http://schemas.openxmlformats.org/officeDocument/2006/relationships/hyperlink" Target="https://en.wikipedia.org/wiki/Russia" TargetMode="External"/><Relationship Id="rId1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xJMtGhqPCW0"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4.jp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4.jpg"/><Relationship Id="rId7"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7.jpg"/><Relationship Id="rId4" Type="http://schemas.openxmlformats.org/officeDocument/2006/relationships/hyperlink" Target="https://www.artsy.net/gene/baroque" TargetMode="External"/><Relationship Id="rId9" Type="http://schemas.openxmlformats.org/officeDocument/2006/relationships/image" Target="../media/image29.jp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0.jpg"/><Relationship Id="rId7"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7.jpg"/><Relationship Id="rId9" Type="http://schemas.openxmlformats.org/officeDocument/2006/relationships/hyperlink" Target="https://www.metmuseum.org/art/collection/search#!?q=Anonymous,%20Italian,%20first%20half%20of%20the%2018th%20century&amp;perPage=20&amp;sortBy=Relevance&amp;offset=0&amp;pageSize=0"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7.jpg"/><Relationship Id="rId5" Type="http://schemas.openxmlformats.org/officeDocument/2006/relationships/image" Target="../media/image14.jp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7.jp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7.jpg"/><Relationship Id="rId5" Type="http://schemas.openxmlformats.org/officeDocument/2006/relationships/image" Target="../media/image10.jpg"/><Relationship Id="rId4" Type="http://schemas.openxmlformats.org/officeDocument/2006/relationships/hyperlink" Target="https://tjlifeisbeautiful.wordpress.com/2011/05/10/vanitas-with-violin-and-glass-ball-by-pieter-claesz-1628/"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30.jpg"/><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hyperlink" Target="https://www.nationalgallery.org.uk/paintings/hans-holbein-the-younger-the-ambassadors" TargetMode="External"/><Relationship Id="rId5" Type="http://schemas.openxmlformats.org/officeDocument/2006/relationships/image" Target="../media/image7.jp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4.jpg"/><Relationship Id="rId5" Type="http://schemas.openxmlformats.org/officeDocument/2006/relationships/image" Target="../media/image7.jp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jp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hyperlink" Target="https://artlistr.com/high-renaissance-6-interesting-facts/" TargetMode="External"/><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5" name="Google Shape;55;p13"/>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6</a:t>
            </a:r>
            <a:endParaRPr sz="2400">
              <a:latin typeface="Economica"/>
              <a:ea typeface="Economica"/>
              <a:cs typeface="Economica"/>
              <a:sym typeface="Economica"/>
            </a:endParaRPr>
          </a:p>
        </p:txBody>
      </p:sp>
      <p:sp>
        <p:nvSpPr>
          <p:cNvPr id="57" name="Google Shape;57;p13"/>
          <p:cNvSpPr txBox="1"/>
          <p:nvPr/>
        </p:nvSpPr>
        <p:spPr>
          <a:xfrm>
            <a:off x="3635700" y="3192700"/>
            <a:ext cx="4165500" cy="88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Economica"/>
              <a:ea typeface="Economica"/>
              <a:cs typeface="Economica"/>
              <a:sym typeface="Economica"/>
            </a:endParaRPr>
          </a:p>
        </p:txBody>
      </p:sp>
      <p:pic>
        <p:nvPicPr>
          <p:cNvPr id="3" name="Picture 2">
            <a:extLst>
              <a:ext uri="{FF2B5EF4-FFF2-40B4-BE49-F238E27FC236}">
                <a16:creationId xmlns:a16="http://schemas.microsoft.com/office/drawing/2014/main" id="{BA8C701C-33CE-3506-46FF-0BB724DFAAF8}"/>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2"/>
          <p:cNvSpPr txBox="1"/>
          <p:nvPr/>
        </p:nvSpPr>
        <p:spPr>
          <a:xfrm>
            <a:off x="244025" y="769025"/>
            <a:ext cx="3677400" cy="427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Baroque</a:t>
            </a:r>
            <a:endParaRPr b="1"/>
          </a:p>
          <a:p>
            <a:pPr marL="0" lvl="0" indent="0" algn="l" rtl="0">
              <a:spcBef>
                <a:spcPts val="0"/>
              </a:spcBef>
              <a:spcAft>
                <a:spcPts val="0"/>
              </a:spcAft>
              <a:buNone/>
            </a:pPr>
            <a:endParaRPr sz="1000"/>
          </a:p>
          <a:p>
            <a:pPr marL="0" lvl="0" indent="0" algn="l" rtl="0">
              <a:spcBef>
                <a:spcPts val="0"/>
              </a:spcBef>
              <a:spcAft>
                <a:spcPts val="0"/>
              </a:spcAft>
              <a:buNone/>
            </a:pPr>
            <a:r>
              <a:rPr lang="en" sz="1000" b="1">
                <a:highlight>
                  <a:srgbClr val="FFFFFF"/>
                </a:highlight>
              </a:rPr>
              <a:t>Synopsis: </a:t>
            </a:r>
            <a:r>
              <a:rPr lang="en" sz="1000">
                <a:highlight>
                  <a:srgbClr val="FFFFFF"/>
                </a:highlight>
              </a:rPr>
              <a:t>Works of art from the Baroque era convey a sense of awe. This style captures the drama and contrast that flourished throughout Italy and France during the early 17th century. The Roman Catholic Church capitalized on the popularity of this art movement, using the paintings as religious propaganda. For this reason, many Baroque works can be found in churches across Europe.</a:t>
            </a:r>
            <a:endParaRPr sz="1000">
              <a:highlight>
                <a:srgbClr val="FFFFFF"/>
              </a:highlight>
            </a:endParaRPr>
          </a:p>
          <a:p>
            <a:pPr marL="0" lvl="0" indent="0" algn="l" rtl="0">
              <a:spcBef>
                <a:spcPts val="0"/>
              </a:spcBef>
              <a:spcAft>
                <a:spcPts val="0"/>
              </a:spcAft>
              <a:buNone/>
            </a:pPr>
            <a:endParaRPr sz="1000">
              <a:highlight>
                <a:srgbClr val="FFFFFF"/>
              </a:highlight>
            </a:endParaRPr>
          </a:p>
          <a:p>
            <a:pPr marL="0" lvl="0" indent="0" algn="l" rtl="0">
              <a:spcBef>
                <a:spcPts val="0"/>
              </a:spcBef>
              <a:spcAft>
                <a:spcPts val="0"/>
              </a:spcAft>
              <a:buClr>
                <a:schemeClr val="dk1"/>
              </a:buClr>
              <a:buSzPts val="1100"/>
              <a:buFont typeface="Arial"/>
              <a:buNone/>
            </a:pPr>
            <a:r>
              <a:rPr lang="en" sz="1000" b="1"/>
              <a:t>Characteristics</a:t>
            </a:r>
            <a:endParaRPr sz="1000" b="1"/>
          </a:p>
          <a:p>
            <a:pPr marL="285750" lvl="0" indent="-177800" algn="l" rtl="0">
              <a:spcBef>
                <a:spcPts val="0"/>
              </a:spcBef>
              <a:spcAft>
                <a:spcPts val="0"/>
              </a:spcAft>
              <a:buSzPts val="1000"/>
              <a:buAutoNum type="arabicPeriod"/>
            </a:pPr>
            <a:r>
              <a:rPr lang="en" sz="1000"/>
              <a:t>Grandeur or sensuality</a:t>
            </a:r>
            <a:endParaRPr sz="1000"/>
          </a:p>
          <a:p>
            <a:pPr marL="285750" lvl="0" indent="-177800" algn="l" rtl="0">
              <a:spcBef>
                <a:spcPts val="0"/>
              </a:spcBef>
              <a:spcAft>
                <a:spcPts val="0"/>
              </a:spcAft>
              <a:buSzPts val="1000"/>
              <a:buAutoNum type="arabicPeriod"/>
            </a:pPr>
            <a:r>
              <a:rPr lang="en" sz="1000"/>
              <a:t>Strong emotional content</a:t>
            </a:r>
            <a:endParaRPr sz="1000"/>
          </a:p>
          <a:p>
            <a:pPr marL="285750" lvl="0" indent="-177800" algn="l" rtl="0">
              <a:spcBef>
                <a:spcPts val="0"/>
              </a:spcBef>
              <a:spcAft>
                <a:spcPts val="0"/>
              </a:spcAft>
              <a:buSzPts val="1000"/>
              <a:buAutoNum type="arabicPeriod"/>
            </a:pPr>
            <a:r>
              <a:rPr lang="en" sz="1000"/>
              <a:t>Naturalism or realism</a:t>
            </a:r>
            <a:endParaRPr sz="1000"/>
          </a:p>
          <a:p>
            <a:pPr marL="285750" lvl="0" indent="-177800" algn="l" rtl="0">
              <a:spcBef>
                <a:spcPts val="0"/>
              </a:spcBef>
              <a:spcAft>
                <a:spcPts val="0"/>
              </a:spcAft>
              <a:buSzPts val="1000"/>
              <a:buAutoNum type="arabicPeriod"/>
            </a:pPr>
            <a:r>
              <a:rPr lang="en" sz="1000"/>
              <a:t>Classicism or 'the ideal'. </a:t>
            </a:r>
            <a:endParaRPr sz="1000"/>
          </a:p>
          <a:p>
            <a:pPr marL="285750" lvl="0" indent="-177800" algn="l" rtl="0">
              <a:spcBef>
                <a:spcPts val="0"/>
              </a:spcBef>
              <a:spcAft>
                <a:spcPts val="0"/>
              </a:spcAft>
              <a:buSzPts val="1000"/>
              <a:buAutoNum type="arabicPeriod"/>
            </a:pPr>
            <a:r>
              <a:rPr lang="en" sz="1000">
                <a:uFill>
                  <a:noFill/>
                </a:uFill>
                <a:hlinkClick r:id="rId3"/>
              </a:rPr>
              <a:t>Baroque architects</a:t>
            </a:r>
            <a:r>
              <a:rPr lang="en" sz="1000"/>
              <a:t> made full use </a:t>
            </a:r>
            <a:endParaRPr sz="1000"/>
          </a:p>
          <a:p>
            <a:pPr marL="0" lvl="0" indent="0" algn="l" rtl="0">
              <a:spcBef>
                <a:spcPts val="0"/>
              </a:spcBef>
              <a:spcAft>
                <a:spcPts val="0"/>
              </a:spcAft>
              <a:buNone/>
            </a:pPr>
            <a:r>
              <a:rPr lang="en" sz="1000"/>
              <a:t>        of the mural painting skills of painters</a:t>
            </a:r>
            <a:endParaRPr sz="1000"/>
          </a:p>
          <a:p>
            <a:pPr marL="0" lvl="0" indent="0" algn="l" rtl="0">
              <a:spcBef>
                <a:spcPts val="0"/>
              </a:spcBef>
              <a:spcAft>
                <a:spcPts val="0"/>
              </a:spcAft>
              <a:buNone/>
            </a:pPr>
            <a:endParaRPr sz="1000">
              <a:highlight>
                <a:srgbClr val="FFFFFF"/>
              </a:highlight>
            </a:endParaRPr>
          </a:p>
          <a:p>
            <a:pPr marL="0" lvl="0" indent="0" algn="l" rtl="0">
              <a:spcBef>
                <a:spcPts val="0"/>
              </a:spcBef>
              <a:spcAft>
                <a:spcPts val="0"/>
              </a:spcAft>
              <a:buNone/>
            </a:pPr>
            <a:r>
              <a:rPr lang="en" sz="1000" b="1">
                <a:highlight>
                  <a:srgbClr val="FFFFFF"/>
                </a:highlight>
              </a:rPr>
              <a:t>Key Artists:</a:t>
            </a:r>
            <a:endParaRPr sz="1000" b="1">
              <a:highlight>
                <a:srgbClr val="FFFFFF"/>
              </a:highlight>
            </a:endParaRPr>
          </a:p>
          <a:p>
            <a:pPr marL="0" lvl="0" indent="0" algn="l" rtl="0">
              <a:spcBef>
                <a:spcPts val="0"/>
              </a:spcBef>
              <a:spcAft>
                <a:spcPts val="0"/>
              </a:spcAft>
              <a:buNone/>
            </a:pPr>
            <a:r>
              <a:rPr lang="en" sz="1000">
                <a:highlight>
                  <a:srgbClr val="FFFFFF"/>
                </a:highlight>
              </a:rPr>
              <a:t>Caravaggio</a:t>
            </a:r>
            <a:endParaRPr sz="1000">
              <a:highlight>
                <a:srgbClr val="FFFFFF"/>
              </a:highlight>
            </a:endParaRPr>
          </a:p>
          <a:p>
            <a:pPr marL="0" lvl="0" indent="0" algn="l" rtl="0">
              <a:spcBef>
                <a:spcPts val="0"/>
              </a:spcBef>
              <a:spcAft>
                <a:spcPts val="0"/>
              </a:spcAft>
              <a:buNone/>
            </a:pPr>
            <a:r>
              <a:rPr lang="en" sz="1000">
                <a:highlight>
                  <a:srgbClr val="FFFFFF"/>
                </a:highlight>
              </a:rPr>
              <a:t>Rembrandt</a:t>
            </a:r>
            <a:endParaRPr sz="1000">
              <a:highlight>
                <a:srgbClr val="FFFFFF"/>
              </a:highlight>
            </a:endParaRPr>
          </a:p>
          <a:p>
            <a:pPr marL="0" lvl="0" indent="0" algn="l" rtl="0">
              <a:spcBef>
                <a:spcPts val="0"/>
              </a:spcBef>
              <a:spcAft>
                <a:spcPts val="0"/>
              </a:spcAft>
              <a:buNone/>
            </a:pPr>
            <a:r>
              <a:rPr lang="en" sz="1000">
                <a:highlight>
                  <a:srgbClr val="FFFFFF"/>
                </a:highlight>
              </a:rPr>
              <a:t>Gian Lorenzo Bernini</a:t>
            </a:r>
            <a:endParaRPr sz="1000">
              <a:highlight>
                <a:srgbClr val="FFFFFF"/>
              </a:highlight>
            </a:endParaRPr>
          </a:p>
          <a:p>
            <a:pPr marL="0" lvl="0" indent="0" algn="l" rtl="0">
              <a:spcBef>
                <a:spcPts val="0"/>
              </a:spcBef>
              <a:spcAft>
                <a:spcPts val="0"/>
              </a:spcAft>
              <a:buNone/>
            </a:pPr>
            <a:r>
              <a:rPr lang="en" sz="1000">
                <a:highlight>
                  <a:srgbClr val="FFFFFF"/>
                </a:highlight>
              </a:rPr>
              <a:t>Diego Velazquez</a:t>
            </a:r>
            <a:endParaRPr sz="1000">
              <a:highlight>
                <a:srgbClr val="FFFFFF"/>
              </a:highlight>
            </a:endParaRPr>
          </a:p>
          <a:p>
            <a:pPr marL="0" lvl="0" indent="0" algn="l" rtl="0">
              <a:spcBef>
                <a:spcPts val="0"/>
              </a:spcBef>
              <a:spcAft>
                <a:spcPts val="0"/>
              </a:spcAft>
              <a:buNone/>
            </a:pPr>
            <a:r>
              <a:rPr lang="en" sz="1000">
                <a:highlight>
                  <a:srgbClr val="FFFFFF"/>
                </a:highlight>
              </a:rPr>
              <a:t>Peter Paul Rubens</a:t>
            </a:r>
            <a:endParaRPr sz="1000">
              <a:highlight>
                <a:srgbClr val="FFFFFF"/>
              </a:highlight>
            </a:endParaRPr>
          </a:p>
          <a:p>
            <a:pPr marL="0" lvl="0" indent="0" algn="l" rtl="0">
              <a:spcBef>
                <a:spcPts val="0"/>
              </a:spcBef>
              <a:spcAft>
                <a:spcPts val="0"/>
              </a:spcAft>
              <a:buNone/>
            </a:pPr>
            <a:r>
              <a:rPr lang="en" sz="1000">
                <a:solidFill>
                  <a:schemeClr val="dk1"/>
                </a:solidFill>
                <a:highlight>
                  <a:srgbClr val="FFFFFF"/>
                </a:highlight>
              </a:rPr>
              <a:t>Johannes Vermeer</a:t>
            </a:r>
            <a:endParaRPr sz="1000">
              <a:solidFill>
                <a:schemeClr val="dk1"/>
              </a:solidFill>
              <a:highlight>
                <a:srgbClr val="FFFFFF"/>
              </a:highlight>
            </a:endParaRPr>
          </a:p>
          <a:p>
            <a:pPr marL="0" lvl="0" indent="0" algn="l" rtl="0">
              <a:spcBef>
                <a:spcPts val="0"/>
              </a:spcBef>
              <a:spcAft>
                <a:spcPts val="0"/>
              </a:spcAft>
              <a:buClr>
                <a:schemeClr val="dk1"/>
              </a:buClr>
              <a:buSzPts val="1100"/>
              <a:buFont typeface="Arial"/>
              <a:buNone/>
            </a:pPr>
            <a:r>
              <a:rPr lang="en" sz="1000">
                <a:solidFill>
                  <a:schemeClr val="dk1"/>
                </a:solidFill>
                <a:highlight>
                  <a:srgbClr val="FFFFFF"/>
                </a:highlight>
              </a:rPr>
              <a:t>Artemisia Gentileschi</a:t>
            </a:r>
            <a:endParaRPr sz="1000">
              <a:solidFill>
                <a:schemeClr val="dk1"/>
              </a:solidFill>
              <a:highlight>
                <a:srgbClr val="FFFFFF"/>
              </a:highlight>
            </a:endParaRPr>
          </a:p>
        </p:txBody>
      </p:sp>
      <p:pic>
        <p:nvPicPr>
          <p:cNvPr id="140" name="Google Shape;140;p22"/>
          <p:cNvPicPr preferRelativeResize="0"/>
          <p:nvPr/>
        </p:nvPicPr>
        <p:blipFill rotWithShape="1">
          <a:blip r:embed="rId4">
            <a:alphaModFix/>
          </a:blip>
          <a:srcRect l="4510" t="6021" r="62322" b="87968"/>
          <a:stretch/>
        </p:blipFill>
        <p:spPr>
          <a:xfrm>
            <a:off x="4572000" y="231586"/>
            <a:ext cx="4382326" cy="613651"/>
          </a:xfrm>
          <a:prstGeom prst="rect">
            <a:avLst/>
          </a:prstGeom>
          <a:noFill/>
          <a:ln>
            <a:noFill/>
          </a:ln>
        </p:spPr>
      </p:pic>
      <p:pic>
        <p:nvPicPr>
          <p:cNvPr id="141" name="Google Shape;141;p22"/>
          <p:cNvPicPr preferRelativeResize="0"/>
          <p:nvPr/>
        </p:nvPicPr>
        <p:blipFill>
          <a:blip r:embed="rId5">
            <a:alphaModFix/>
          </a:blip>
          <a:stretch>
            <a:fillRect/>
          </a:stretch>
        </p:blipFill>
        <p:spPr>
          <a:xfrm>
            <a:off x="1307488" y="62750"/>
            <a:ext cx="2181225" cy="1085850"/>
          </a:xfrm>
          <a:prstGeom prst="rect">
            <a:avLst/>
          </a:prstGeom>
          <a:noFill/>
          <a:ln>
            <a:noFill/>
          </a:ln>
        </p:spPr>
      </p:pic>
      <p:pic>
        <p:nvPicPr>
          <p:cNvPr id="142" name="Google Shape;142;p22"/>
          <p:cNvPicPr preferRelativeResize="0"/>
          <p:nvPr/>
        </p:nvPicPr>
        <p:blipFill>
          <a:blip r:embed="rId6">
            <a:alphaModFix/>
          </a:blip>
          <a:stretch>
            <a:fillRect/>
          </a:stretch>
        </p:blipFill>
        <p:spPr>
          <a:xfrm>
            <a:off x="5595263" y="925975"/>
            <a:ext cx="3359061" cy="1956376"/>
          </a:xfrm>
          <a:prstGeom prst="rect">
            <a:avLst/>
          </a:prstGeom>
          <a:noFill/>
          <a:ln>
            <a:noFill/>
          </a:ln>
        </p:spPr>
      </p:pic>
      <p:sp>
        <p:nvSpPr>
          <p:cNvPr id="143" name="Google Shape;143;p22"/>
          <p:cNvSpPr txBox="1"/>
          <p:nvPr/>
        </p:nvSpPr>
        <p:spPr>
          <a:xfrm>
            <a:off x="6440575" y="2882350"/>
            <a:ext cx="2564700" cy="21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latin typeface="Open Sans"/>
                <a:ea typeface="Open Sans"/>
                <a:cs typeface="Open Sans"/>
                <a:sym typeface="Open Sans"/>
              </a:rPr>
              <a:t>The Triumph of the Immaculate by Paolo de Matteis</a:t>
            </a:r>
            <a:endParaRPr sz="900"/>
          </a:p>
        </p:txBody>
      </p:sp>
      <p:pic>
        <p:nvPicPr>
          <p:cNvPr id="144" name="Google Shape;144;p22"/>
          <p:cNvPicPr preferRelativeResize="0"/>
          <p:nvPr/>
        </p:nvPicPr>
        <p:blipFill>
          <a:blip r:embed="rId7">
            <a:alphaModFix/>
          </a:blip>
          <a:stretch>
            <a:fillRect/>
          </a:stretch>
        </p:blipFill>
        <p:spPr>
          <a:xfrm>
            <a:off x="2949525" y="3012900"/>
            <a:ext cx="3491049" cy="2033250"/>
          </a:xfrm>
          <a:prstGeom prst="rect">
            <a:avLst/>
          </a:prstGeom>
          <a:noFill/>
          <a:ln>
            <a:noFill/>
          </a:ln>
        </p:spPr>
      </p:pic>
      <p:sp>
        <p:nvSpPr>
          <p:cNvPr id="145" name="Google Shape;145;p22"/>
          <p:cNvSpPr txBox="1"/>
          <p:nvPr/>
        </p:nvSpPr>
        <p:spPr>
          <a:xfrm>
            <a:off x="6520125" y="4371075"/>
            <a:ext cx="2434200" cy="55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Petergof (left), </a:t>
            </a:r>
            <a:r>
              <a:rPr lang="en" sz="900">
                <a:uFill>
                  <a:noFill/>
                </a:uFill>
                <a:hlinkClick r:id="rId8"/>
              </a:rPr>
              <a:t>Saint Petersburg</a:t>
            </a:r>
            <a:r>
              <a:rPr lang="en" sz="900"/>
              <a:t>, </a:t>
            </a:r>
            <a:r>
              <a:rPr lang="en" sz="900">
                <a:uFill>
                  <a:noFill/>
                </a:uFill>
                <a:hlinkClick r:id="rId9"/>
              </a:rPr>
              <a:t>Russia</a:t>
            </a:r>
            <a:r>
              <a:rPr lang="en" sz="900"/>
              <a:t>, commissioned by </a:t>
            </a:r>
            <a:r>
              <a:rPr lang="en" sz="900">
                <a:uFill>
                  <a:noFill/>
                </a:uFill>
                <a:hlinkClick r:id="rId10"/>
              </a:rPr>
              <a:t>Peter the Great</a:t>
            </a:r>
            <a:r>
              <a:rPr lang="en" sz="900"/>
              <a:t> as a direct response to the </a:t>
            </a:r>
            <a:r>
              <a:rPr lang="en" sz="900">
                <a:uFill>
                  <a:noFill/>
                </a:uFill>
                <a:hlinkClick r:id="rId11"/>
              </a:rPr>
              <a:t>Palace of Versailles</a:t>
            </a:r>
            <a:r>
              <a:rPr lang="en" sz="900"/>
              <a:t> by </a:t>
            </a:r>
            <a:r>
              <a:rPr lang="en" sz="900">
                <a:uFill>
                  <a:noFill/>
                </a:uFill>
                <a:hlinkClick r:id="rId12"/>
              </a:rPr>
              <a:t>Louis XIV of France</a:t>
            </a:r>
            <a:r>
              <a:rPr lang="en" sz="900"/>
              <a:t> (above)</a:t>
            </a:r>
            <a:endParaRPr sz="900"/>
          </a:p>
        </p:txBody>
      </p:sp>
      <p:pic>
        <p:nvPicPr>
          <p:cNvPr id="146" name="Google Shape;146;p22"/>
          <p:cNvPicPr preferRelativeResize="0"/>
          <p:nvPr/>
        </p:nvPicPr>
        <p:blipFill>
          <a:blip r:embed="rId13">
            <a:alphaModFix/>
          </a:blip>
          <a:stretch>
            <a:fillRect/>
          </a:stretch>
        </p:blipFill>
        <p:spPr>
          <a:xfrm>
            <a:off x="6882753" y="3285225"/>
            <a:ext cx="2071572" cy="1085851"/>
          </a:xfrm>
          <a:prstGeom prst="rect">
            <a:avLst/>
          </a:prstGeom>
          <a:noFill/>
          <a:ln>
            <a:noFill/>
          </a:ln>
        </p:spPr>
      </p:pic>
      <p:pic>
        <p:nvPicPr>
          <p:cNvPr id="147" name="Google Shape;147;p22"/>
          <p:cNvPicPr preferRelativeResize="0"/>
          <p:nvPr/>
        </p:nvPicPr>
        <p:blipFill rotWithShape="1">
          <a:blip r:embed="rId14">
            <a:alphaModFix/>
          </a:blip>
          <a:srcRect l="31976" t="35736" r="25670"/>
          <a:stretch/>
        </p:blipFill>
        <p:spPr>
          <a:xfrm>
            <a:off x="3921296" y="929150"/>
            <a:ext cx="1582656" cy="1956375"/>
          </a:xfrm>
          <a:prstGeom prst="rect">
            <a:avLst/>
          </a:prstGeom>
          <a:noFill/>
          <a:ln>
            <a:noFill/>
          </a:ln>
        </p:spPr>
      </p:pic>
      <p:sp>
        <p:nvSpPr>
          <p:cNvPr id="148" name="Google Shape;148;p22"/>
          <p:cNvSpPr txBox="1"/>
          <p:nvPr/>
        </p:nvSpPr>
        <p:spPr>
          <a:xfrm>
            <a:off x="2831500" y="2378950"/>
            <a:ext cx="1046100" cy="503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900" i="1">
                <a:highlight>
                  <a:srgbClr val="FFFFFF"/>
                </a:highlight>
              </a:rPr>
              <a:t>Rembrandt, </a:t>
            </a:r>
            <a:endParaRPr sz="900" i="1">
              <a:highlight>
                <a:srgbClr val="FFFFFF"/>
              </a:highlight>
            </a:endParaRPr>
          </a:p>
          <a:p>
            <a:pPr marL="0" lvl="0" indent="0" algn="r" rtl="0">
              <a:spcBef>
                <a:spcPts val="0"/>
              </a:spcBef>
              <a:spcAft>
                <a:spcPts val="0"/>
              </a:spcAft>
              <a:buNone/>
            </a:pPr>
            <a:r>
              <a:rPr lang="en" sz="900" i="1">
                <a:highlight>
                  <a:srgbClr val="FFFFFF"/>
                </a:highlight>
              </a:rPr>
              <a:t>‘The Nightwatch’ (1642) </a:t>
            </a:r>
            <a:endParaRPr sz="9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52"/>
        <p:cNvGrpSpPr/>
        <p:nvPr/>
      </p:nvGrpSpPr>
      <p:grpSpPr>
        <a:xfrm>
          <a:off x="0" y="0"/>
          <a:ext cx="0" cy="0"/>
          <a:chOff x="0" y="0"/>
          <a:chExt cx="0" cy="0"/>
        </a:xfrm>
      </p:grpSpPr>
      <p:pic>
        <p:nvPicPr>
          <p:cNvPr id="153" name="Google Shape;153;p23" descr=" " title="if it's not baroque, don't fix it!">
            <a:hlinkClick r:id="rId3"/>
          </p:cNvPr>
          <p:cNvPicPr preferRelativeResize="0"/>
          <p:nvPr/>
        </p:nvPicPr>
        <p:blipFill>
          <a:blip r:embed="rId4">
            <a:alphaModFix/>
          </a:blip>
          <a:stretch>
            <a:fillRect/>
          </a:stretch>
        </p:blipFill>
        <p:spPr>
          <a:xfrm>
            <a:off x="962475" y="0"/>
            <a:ext cx="6858000" cy="5143500"/>
          </a:xfrm>
          <a:prstGeom prst="rect">
            <a:avLst/>
          </a:prstGeom>
          <a:noFill/>
          <a:ln>
            <a:noFill/>
          </a:ln>
        </p:spPr>
      </p:pic>
      <p:sp>
        <p:nvSpPr>
          <p:cNvPr id="154" name="Google Shape;154;p23"/>
          <p:cNvSpPr txBox="1"/>
          <p:nvPr/>
        </p:nvSpPr>
        <p:spPr>
          <a:xfrm>
            <a:off x="812725" y="215550"/>
            <a:ext cx="4836900" cy="47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rPr>
              <a:t>Probably one of the oldest and worst jokes ever...</a:t>
            </a:r>
            <a:endParaRPr>
              <a:solidFill>
                <a:srgbClr val="FFFFFF"/>
              </a:solidFill>
            </a:endParaRPr>
          </a:p>
        </p:txBody>
      </p:sp>
      <p:sp>
        <p:nvSpPr>
          <p:cNvPr id="155" name="Google Shape;155;p23"/>
          <p:cNvSpPr txBox="1"/>
          <p:nvPr/>
        </p:nvSpPr>
        <p:spPr>
          <a:xfrm>
            <a:off x="5427425" y="4561375"/>
            <a:ext cx="2861100" cy="47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rPr>
              <a:t>If it’s not Baroque, don’t fix it!</a:t>
            </a:r>
            <a:endParaRPr>
              <a:solidFill>
                <a:srgbClr val="FFFF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24"/>
          <p:cNvPicPr preferRelativeResize="0"/>
          <p:nvPr/>
        </p:nvPicPr>
        <p:blipFill rotWithShape="1">
          <a:blip r:embed="rId3">
            <a:alphaModFix/>
          </a:blip>
          <a:srcRect l="4444" t="15178" r="69909" b="75059"/>
          <a:stretch/>
        </p:blipFill>
        <p:spPr>
          <a:xfrm>
            <a:off x="1445401" y="47200"/>
            <a:ext cx="3059298" cy="899799"/>
          </a:xfrm>
          <a:prstGeom prst="rect">
            <a:avLst/>
          </a:prstGeom>
          <a:noFill/>
          <a:ln>
            <a:noFill/>
          </a:ln>
        </p:spPr>
      </p:pic>
      <p:sp>
        <p:nvSpPr>
          <p:cNvPr id="161" name="Google Shape;161;p24"/>
          <p:cNvSpPr txBox="1"/>
          <p:nvPr/>
        </p:nvSpPr>
        <p:spPr>
          <a:xfrm>
            <a:off x="4571950" y="899800"/>
            <a:ext cx="43824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24"/>
          <p:cNvSpPr txBox="1"/>
          <p:nvPr/>
        </p:nvSpPr>
        <p:spPr>
          <a:xfrm>
            <a:off x="244000" y="899800"/>
            <a:ext cx="3720000" cy="401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Gian Lorenzo Bernini</a:t>
            </a:r>
            <a:endParaRPr b="1"/>
          </a:p>
          <a:p>
            <a:pPr marL="0" lvl="0" indent="0" algn="l" rtl="0">
              <a:spcBef>
                <a:spcPts val="0"/>
              </a:spcBef>
              <a:spcAft>
                <a:spcPts val="0"/>
              </a:spcAft>
              <a:buNone/>
            </a:pPr>
            <a:endParaRPr sz="1000"/>
          </a:p>
          <a:p>
            <a:pPr marL="0" lvl="0" indent="0" algn="l" rtl="0">
              <a:spcBef>
                <a:spcPts val="0"/>
              </a:spcBef>
              <a:spcAft>
                <a:spcPts val="0"/>
              </a:spcAft>
              <a:buNone/>
            </a:pPr>
            <a:r>
              <a:rPr lang="en" sz="1000"/>
              <a:t>During his lifetime, he remained unchallenged as the foremost sculptor of his time. </a:t>
            </a:r>
            <a:r>
              <a:rPr lang="en" sz="1000">
                <a:highlight>
                  <a:srgbClr val="FFFFFF"/>
                </a:highlight>
              </a:rPr>
              <a:t>Gian Lorenzo Bernini played an instrumental role in establishing the dramatic, writhing visual vocabulary of the </a:t>
            </a:r>
            <a:r>
              <a:rPr lang="en" sz="1000">
                <a:highlight>
                  <a:srgbClr val="FFFFFF"/>
                </a:highlight>
                <a:uFill>
                  <a:noFill/>
                </a:uFill>
                <a:hlinkClick r:id="rId4"/>
              </a:rPr>
              <a:t>Baroque</a:t>
            </a:r>
            <a:r>
              <a:rPr lang="en" sz="1000">
                <a:highlight>
                  <a:srgbClr val="FFFFFF"/>
                </a:highlight>
              </a:rPr>
              <a:t> style. Dominating the Roman art world of the 17th century, Bernini enjoyed the patronage of its cardinals and popes while overturning the artistic traditions of classical sculptors such as Michelangelo. </a:t>
            </a:r>
            <a:endParaRPr sz="1000">
              <a:highlight>
                <a:srgbClr val="FFFFFF"/>
              </a:highlight>
            </a:endParaRPr>
          </a:p>
          <a:p>
            <a:pPr marL="0" lvl="0" indent="0" algn="l" rtl="0">
              <a:spcBef>
                <a:spcPts val="0"/>
              </a:spcBef>
              <a:spcAft>
                <a:spcPts val="0"/>
              </a:spcAft>
              <a:buNone/>
            </a:pPr>
            <a:endParaRPr sz="1000">
              <a:highlight>
                <a:srgbClr val="FFFFFF"/>
              </a:highlight>
            </a:endParaRPr>
          </a:p>
          <a:p>
            <a:pPr marL="0" lvl="0" indent="0" algn="l" rtl="0">
              <a:spcBef>
                <a:spcPts val="0"/>
              </a:spcBef>
              <a:spcAft>
                <a:spcPts val="0"/>
              </a:spcAft>
              <a:buNone/>
            </a:pPr>
            <a:r>
              <a:rPr lang="en" sz="1000">
                <a:highlight>
                  <a:srgbClr val="FFFFFF"/>
                </a:highlight>
              </a:rPr>
              <a:t>Known for synthesizing the visual vocabularies of different media, Bernini’s diverse interests included painting, playwriting, designing metalwork, and constructing stage sets. One of his most well known masterpieces,</a:t>
            </a:r>
            <a:r>
              <a:rPr lang="en" sz="1000" i="1">
                <a:highlight>
                  <a:srgbClr val="FFFFFF"/>
                </a:highlight>
              </a:rPr>
              <a:t>The Ecstasy of Saint Teresa</a:t>
            </a:r>
            <a:r>
              <a:rPr lang="en" sz="1000">
                <a:highlight>
                  <a:srgbClr val="FFFFFF"/>
                </a:highlight>
              </a:rPr>
              <a:t> (1647–52), presents a mystical figure overwhelmed by a miraculous vision—the fusion of architecture, painting, and sculpture reflecting Bernini's experience as a stage designer. Later, when the Baroque style was overtaken by the austerity of neoclassicism, Bernini’s work fell from favor. His hands were magical. </a:t>
            </a:r>
            <a:r>
              <a:rPr lang="en" sz="1000"/>
              <a:t>He took hard rock and made it look soft and pliable. Bernini could be coined the greatest sculptor of all time. </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b="1"/>
              <a:t>Describe Bernini’s achievements of sculpture by looking at these examples. Why would he have been so famous?</a:t>
            </a:r>
            <a:endParaRPr sz="1000" b="1"/>
          </a:p>
        </p:txBody>
      </p:sp>
      <p:pic>
        <p:nvPicPr>
          <p:cNvPr id="163" name="Google Shape;163;p24"/>
          <p:cNvPicPr preferRelativeResize="0"/>
          <p:nvPr/>
        </p:nvPicPr>
        <p:blipFill rotWithShape="1">
          <a:blip r:embed="rId5">
            <a:alphaModFix/>
          </a:blip>
          <a:srcRect r="50221"/>
          <a:stretch/>
        </p:blipFill>
        <p:spPr>
          <a:xfrm>
            <a:off x="7339175" y="899800"/>
            <a:ext cx="1615176" cy="3244701"/>
          </a:xfrm>
          <a:prstGeom prst="rect">
            <a:avLst/>
          </a:prstGeom>
          <a:noFill/>
          <a:ln>
            <a:noFill/>
          </a:ln>
        </p:spPr>
      </p:pic>
      <p:pic>
        <p:nvPicPr>
          <p:cNvPr id="164" name="Google Shape;164;p24"/>
          <p:cNvPicPr preferRelativeResize="0"/>
          <p:nvPr/>
        </p:nvPicPr>
        <p:blipFill rotWithShape="1">
          <a:blip r:embed="rId5">
            <a:alphaModFix/>
          </a:blip>
          <a:srcRect l="50221" t="42337" b="15971"/>
          <a:stretch/>
        </p:blipFill>
        <p:spPr>
          <a:xfrm>
            <a:off x="5347375" y="899800"/>
            <a:ext cx="1837800" cy="1539178"/>
          </a:xfrm>
          <a:prstGeom prst="rect">
            <a:avLst/>
          </a:prstGeom>
          <a:noFill/>
          <a:ln>
            <a:noFill/>
          </a:ln>
        </p:spPr>
      </p:pic>
      <p:pic>
        <p:nvPicPr>
          <p:cNvPr id="165" name="Google Shape;165;p24"/>
          <p:cNvPicPr preferRelativeResize="0"/>
          <p:nvPr/>
        </p:nvPicPr>
        <p:blipFill>
          <a:blip r:embed="rId6">
            <a:alphaModFix/>
          </a:blip>
          <a:stretch>
            <a:fillRect/>
          </a:stretch>
        </p:blipFill>
        <p:spPr>
          <a:xfrm>
            <a:off x="5347375" y="2477350"/>
            <a:ext cx="1837811" cy="2439276"/>
          </a:xfrm>
          <a:prstGeom prst="rect">
            <a:avLst/>
          </a:prstGeom>
          <a:noFill/>
          <a:ln>
            <a:noFill/>
          </a:ln>
        </p:spPr>
      </p:pic>
      <p:pic>
        <p:nvPicPr>
          <p:cNvPr id="166" name="Google Shape;166;p24"/>
          <p:cNvPicPr preferRelativeResize="0"/>
          <p:nvPr/>
        </p:nvPicPr>
        <p:blipFill>
          <a:blip r:embed="rId7">
            <a:alphaModFix/>
          </a:blip>
          <a:stretch>
            <a:fillRect/>
          </a:stretch>
        </p:blipFill>
        <p:spPr>
          <a:xfrm>
            <a:off x="5914776" y="2980725"/>
            <a:ext cx="334675" cy="334675"/>
          </a:xfrm>
          <a:prstGeom prst="rect">
            <a:avLst/>
          </a:prstGeom>
          <a:noFill/>
          <a:ln>
            <a:noFill/>
          </a:ln>
        </p:spPr>
      </p:pic>
      <p:sp>
        <p:nvSpPr>
          <p:cNvPr id="167" name="Google Shape;167;p24"/>
          <p:cNvSpPr txBox="1"/>
          <p:nvPr/>
        </p:nvSpPr>
        <p:spPr>
          <a:xfrm>
            <a:off x="5332475" y="4855700"/>
            <a:ext cx="1903200" cy="21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Ecstasy of Saint Teresa</a:t>
            </a:r>
            <a:endParaRPr sz="900"/>
          </a:p>
        </p:txBody>
      </p:sp>
      <p:sp>
        <p:nvSpPr>
          <p:cNvPr id="168" name="Google Shape;168;p24"/>
          <p:cNvSpPr txBox="1"/>
          <p:nvPr/>
        </p:nvSpPr>
        <p:spPr>
          <a:xfrm>
            <a:off x="4030838" y="2404350"/>
            <a:ext cx="1154400" cy="33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Medusa</a:t>
            </a:r>
            <a:endParaRPr sz="900"/>
          </a:p>
        </p:txBody>
      </p:sp>
      <p:pic>
        <p:nvPicPr>
          <p:cNvPr id="169" name="Google Shape;169;p24"/>
          <p:cNvPicPr preferRelativeResize="0"/>
          <p:nvPr/>
        </p:nvPicPr>
        <p:blipFill>
          <a:blip r:embed="rId8">
            <a:alphaModFix/>
          </a:blip>
          <a:stretch>
            <a:fillRect/>
          </a:stretch>
        </p:blipFill>
        <p:spPr>
          <a:xfrm>
            <a:off x="4107050" y="899800"/>
            <a:ext cx="1154378" cy="1539175"/>
          </a:xfrm>
          <a:prstGeom prst="rect">
            <a:avLst/>
          </a:prstGeom>
          <a:noFill/>
          <a:ln>
            <a:noFill/>
          </a:ln>
        </p:spPr>
      </p:pic>
      <p:sp>
        <p:nvSpPr>
          <p:cNvPr id="170" name="Google Shape;170;p24"/>
          <p:cNvSpPr txBox="1"/>
          <p:nvPr/>
        </p:nvSpPr>
        <p:spPr>
          <a:xfrm>
            <a:off x="7282900" y="4144500"/>
            <a:ext cx="1615200" cy="47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Rape of Proserpina</a:t>
            </a:r>
            <a:endParaRPr sz="900"/>
          </a:p>
        </p:txBody>
      </p:sp>
      <p:pic>
        <p:nvPicPr>
          <p:cNvPr id="171" name="Google Shape;171;p24" descr="Gian Lorenzo Bernini's &lt;i&gt;Self-Portrait&lt;/i&gt; (c.1623)"/>
          <p:cNvPicPr preferRelativeResize="0"/>
          <p:nvPr/>
        </p:nvPicPr>
        <p:blipFill>
          <a:blip r:embed="rId9">
            <a:alphaModFix/>
          </a:blip>
          <a:stretch>
            <a:fillRect/>
          </a:stretch>
        </p:blipFill>
        <p:spPr>
          <a:xfrm>
            <a:off x="4095250" y="2680449"/>
            <a:ext cx="1154400" cy="1499218"/>
          </a:xfrm>
          <a:prstGeom prst="rect">
            <a:avLst/>
          </a:prstGeom>
          <a:noFill/>
          <a:ln>
            <a:noFill/>
          </a:ln>
        </p:spPr>
      </p:pic>
      <p:pic>
        <p:nvPicPr>
          <p:cNvPr id="172" name="Google Shape;172;p24"/>
          <p:cNvPicPr preferRelativeResize="0"/>
          <p:nvPr/>
        </p:nvPicPr>
        <p:blipFill rotWithShape="1">
          <a:blip r:embed="rId10">
            <a:alphaModFix/>
          </a:blip>
          <a:srcRect l="4510" t="16822" r="62322" b="77167"/>
          <a:stretch/>
        </p:blipFill>
        <p:spPr>
          <a:xfrm>
            <a:off x="4571988" y="157505"/>
            <a:ext cx="4382326" cy="613651"/>
          </a:xfrm>
          <a:prstGeom prst="rect">
            <a:avLst/>
          </a:prstGeom>
          <a:noFill/>
          <a:ln>
            <a:noFill/>
          </a:ln>
        </p:spPr>
      </p:pic>
      <p:sp>
        <p:nvSpPr>
          <p:cNvPr id="173" name="Google Shape;173;p24"/>
          <p:cNvSpPr txBox="1"/>
          <p:nvPr/>
        </p:nvSpPr>
        <p:spPr>
          <a:xfrm>
            <a:off x="4030850" y="4120300"/>
            <a:ext cx="1154400" cy="21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Painting of Bernini</a:t>
            </a:r>
            <a:endParaRPr sz="9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25"/>
          <p:cNvPicPr preferRelativeResize="0"/>
          <p:nvPr/>
        </p:nvPicPr>
        <p:blipFill rotWithShape="1">
          <a:blip r:embed="rId3">
            <a:alphaModFix/>
          </a:blip>
          <a:srcRect l="4444" t="28414" r="79967" b="62909"/>
          <a:stretch/>
        </p:blipFill>
        <p:spPr>
          <a:xfrm>
            <a:off x="2481650" y="7298"/>
            <a:ext cx="2090352" cy="899076"/>
          </a:xfrm>
          <a:prstGeom prst="rect">
            <a:avLst/>
          </a:prstGeom>
          <a:noFill/>
          <a:ln>
            <a:noFill/>
          </a:ln>
        </p:spPr>
      </p:pic>
      <p:pic>
        <p:nvPicPr>
          <p:cNvPr id="179" name="Google Shape;179;p25"/>
          <p:cNvPicPr preferRelativeResize="0"/>
          <p:nvPr/>
        </p:nvPicPr>
        <p:blipFill rotWithShape="1">
          <a:blip r:embed="rId4">
            <a:alphaModFix/>
          </a:blip>
          <a:srcRect l="4510" t="27568" r="62322" b="66421"/>
          <a:stretch/>
        </p:blipFill>
        <p:spPr>
          <a:xfrm>
            <a:off x="4572000" y="149988"/>
            <a:ext cx="4382326" cy="613651"/>
          </a:xfrm>
          <a:prstGeom prst="rect">
            <a:avLst/>
          </a:prstGeom>
          <a:noFill/>
          <a:ln>
            <a:noFill/>
          </a:ln>
        </p:spPr>
      </p:pic>
      <p:sp>
        <p:nvSpPr>
          <p:cNvPr id="180" name="Google Shape;180;p25"/>
          <p:cNvSpPr txBox="1"/>
          <p:nvPr/>
        </p:nvSpPr>
        <p:spPr>
          <a:xfrm>
            <a:off x="262200" y="710250"/>
            <a:ext cx="8132100" cy="1046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i="1">
                <a:solidFill>
                  <a:schemeClr val="dk1"/>
                </a:solidFill>
              </a:rPr>
              <a:t>trompe l'oeil</a:t>
            </a:r>
            <a:r>
              <a:rPr lang="en" sz="1000">
                <a:solidFill>
                  <a:schemeClr val="dk1"/>
                </a:solidFill>
              </a:rPr>
              <a:t> - (French)</a:t>
            </a:r>
            <a:endParaRPr sz="1000">
              <a:solidFill>
                <a:schemeClr val="dk1"/>
              </a:solidFill>
            </a:endParaRPr>
          </a:p>
          <a:p>
            <a:pPr marL="0" lvl="0" indent="0" algn="l" rtl="0">
              <a:lnSpc>
                <a:spcPct val="100000"/>
              </a:lnSpc>
              <a:spcBef>
                <a:spcPts val="0"/>
              </a:spcBef>
              <a:spcAft>
                <a:spcPts val="0"/>
              </a:spcAft>
              <a:buNone/>
            </a:pPr>
            <a:endParaRPr sz="1000">
              <a:solidFill>
                <a:schemeClr val="dk1"/>
              </a:solidFill>
            </a:endParaRPr>
          </a:p>
          <a:p>
            <a:pPr marL="0" lvl="0" indent="0" algn="l" rtl="0">
              <a:lnSpc>
                <a:spcPct val="100000"/>
              </a:lnSpc>
              <a:spcBef>
                <a:spcPts val="0"/>
              </a:spcBef>
              <a:spcAft>
                <a:spcPts val="0"/>
              </a:spcAft>
              <a:buNone/>
            </a:pPr>
            <a:r>
              <a:rPr lang="en" sz="1000">
                <a:solidFill>
                  <a:srgbClr val="222222"/>
                </a:solidFill>
              </a:rPr>
              <a:t>visual illusion in art, especially as used to trick the eye into perceiving a painted detail as a three-dimensional object.</a:t>
            </a:r>
            <a:endParaRPr sz="1000">
              <a:solidFill>
                <a:srgbClr val="222222"/>
              </a:solidFill>
            </a:endParaRPr>
          </a:p>
          <a:p>
            <a:pPr marL="0" lvl="0" indent="0" algn="l" rtl="0">
              <a:lnSpc>
                <a:spcPct val="100000"/>
              </a:lnSpc>
              <a:spcBef>
                <a:spcPts val="0"/>
              </a:spcBef>
              <a:spcAft>
                <a:spcPts val="0"/>
              </a:spcAft>
              <a:buNone/>
            </a:pPr>
            <a:r>
              <a:rPr lang="en" sz="1000">
                <a:solidFill>
                  <a:srgbClr val="222222"/>
                </a:solidFill>
              </a:rPr>
              <a:t>a painting or design intended to create the illusion of a three-dimensional object.</a:t>
            </a:r>
            <a:endParaRPr sz="1000">
              <a:solidFill>
                <a:srgbClr val="222222"/>
              </a:solidFill>
            </a:endParaRPr>
          </a:p>
          <a:p>
            <a:pPr marL="0" lvl="0" indent="0" algn="l" rtl="0">
              <a:lnSpc>
                <a:spcPct val="100000"/>
              </a:lnSpc>
              <a:spcBef>
                <a:spcPts val="0"/>
              </a:spcBef>
              <a:spcAft>
                <a:spcPts val="0"/>
              </a:spcAft>
              <a:buNone/>
            </a:pPr>
            <a:endParaRPr sz="1000">
              <a:solidFill>
                <a:srgbClr val="222222"/>
              </a:solidFill>
            </a:endParaRPr>
          </a:p>
          <a:p>
            <a:pPr marL="0" lvl="0" indent="0" algn="l" rtl="0">
              <a:lnSpc>
                <a:spcPct val="100000"/>
              </a:lnSpc>
              <a:spcBef>
                <a:spcPts val="0"/>
              </a:spcBef>
              <a:spcAft>
                <a:spcPts val="0"/>
              </a:spcAft>
              <a:buClr>
                <a:schemeClr val="dk1"/>
              </a:buClr>
              <a:buSzPts val="1100"/>
              <a:buFont typeface="Arial"/>
              <a:buNone/>
            </a:pPr>
            <a:r>
              <a:rPr lang="en" sz="1000" b="1">
                <a:solidFill>
                  <a:schemeClr val="dk1"/>
                </a:solidFill>
              </a:rPr>
              <a:t>If you could draw something to trick someone, what would it be? Where would you paint/draw it?</a:t>
            </a:r>
            <a:endParaRPr sz="1000" b="1">
              <a:solidFill>
                <a:schemeClr val="dk1"/>
              </a:solidFill>
            </a:endParaRPr>
          </a:p>
        </p:txBody>
      </p:sp>
      <p:pic>
        <p:nvPicPr>
          <p:cNvPr id="181" name="Google Shape;181;p25"/>
          <p:cNvPicPr preferRelativeResize="0"/>
          <p:nvPr/>
        </p:nvPicPr>
        <p:blipFill>
          <a:blip r:embed="rId5">
            <a:alphaModFix/>
          </a:blip>
          <a:stretch>
            <a:fillRect/>
          </a:stretch>
        </p:blipFill>
        <p:spPr>
          <a:xfrm>
            <a:off x="4338501" y="1876775"/>
            <a:ext cx="1725753" cy="2419275"/>
          </a:xfrm>
          <a:prstGeom prst="rect">
            <a:avLst/>
          </a:prstGeom>
          <a:noFill/>
          <a:ln>
            <a:noFill/>
          </a:ln>
        </p:spPr>
      </p:pic>
      <p:sp>
        <p:nvSpPr>
          <p:cNvPr id="182" name="Google Shape;182;p25"/>
          <p:cNvSpPr txBox="1"/>
          <p:nvPr/>
        </p:nvSpPr>
        <p:spPr>
          <a:xfrm>
            <a:off x="4308725" y="4296050"/>
            <a:ext cx="1785300" cy="50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Roboto"/>
                <a:ea typeface="Roboto"/>
                <a:cs typeface="Roboto"/>
                <a:sym typeface="Roboto"/>
              </a:rPr>
              <a:t>Magritte, "Key of the Fields"</a:t>
            </a:r>
            <a:endParaRPr sz="900"/>
          </a:p>
        </p:txBody>
      </p:sp>
      <p:pic>
        <p:nvPicPr>
          <p:cNvPr id="183" name="Google Shape;183;p25"/>
          <p:cNvPicPr preferRelativeResize="0"/>
          <p:nvPr/>
        </p:nvPicPr>
        <p:blipFill>
          <a:blip r:embed="rId6">
            <a:alphaModFix/>
          </a:blip>
          <a:stretch>
            <a:fillRect/>
          </a:stretch>
        </p:blipFill>
        <p:spPr>
          <a:xfrm>
            <a:off x="6094025" y="1876775"/>
            <a:ext cx="2765399" cy="1382700"/>
          </a:xfrm>
          <a:prstGeom prst="rect">
            <a:avLst/>
          </a:prstGeom>
          <a:noFill/>
          <a:ln>
            <a:noFill/>
          </a:ln>
        </p:spPr>
      </p:pic>
      <p:sp>
        <p:nvSpPr>
          <p:cNvPr id="184" name="Google Shape;184;p25"/>
          <p:cNvSpPr txBox="1"/>
          <p:nvPr/>
        </p:nvSpPr>
        <p:spPr>
          <a:xfrm>
            <a:off x="6126275" y="3316650"/>
            <a:ext cx="2733300" cy="8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Roboto"/>
                <a:ea typeface="Roboto"/>
                <a:cs typeface="Roboto"/>
                <a:sym typeface="Roboto"/>
              </a:rPr>
              <a:t>This incredible piece of Trompe l'oeil inspired art was created in Hobart, to promote tourism and welcome visitors to the Australian state of Tasmania.</a:t>
            </a:r>
            <a:endParaRPr sz="900"/>
          </a:p>
        </p:txBody>
      </p:sp>
      <p:pic>
        <p:nvPicPr>
          <p:cNvPr id="185" name="Google Shape;185;p25"/>
          <p:cNvPicPr preferRelativeResize="0"/>
          <p:nvPr/>
        </p:nvPicPr>
        <p:blipFill>
          <a:blip r:embed="rId7">
            <a:alphaModFix/>
          </a:blip>
          <a:stretch>
            <a:fillRect/>
          </a:stretch>
        </p:blipFill>
        <p:spPr>
          <a:xfrm>
            <a:off x="1960750" y="1876775"/>
            <a:ext cx="2247900" cy="2038350"/>
          </a:xfrm>
          <a:prstGeom prst="rect">
            <a:avLst/>
          </a:prstGeom>
          <a:noFill/>
          <a:ln>
            <a:noFill/>
          </a:ln>
        </p:spPr>
      </p:pic>
      <p:pic>
        <p:nvPicPr>
          <p:cNvPr id="186" name="Google Shape;186;p25"/>
          <p:cNvPicPr preferRelativeResize="0"/>
          <p:nvPr/>
        </p:nvPicPr>
        <p:blipFill>
          <a:blip r:embed="rId8">
            <a:alphaModFix/>
          </a:blip>
          <a:stretch>
            <a:fillRect/>
          </a:stretch>
        </p:blipFill>
        <p:spPr>
          <a:xfrm>
            <a:off x="324900" y="1876775"/>
            <a:ext cx="1506007" cy="2922675"/>
          </a:xfrm>
          <a:prstGeom prst="rect">
            <a:avLst/>
          </a:prstGeom>
          <a:noFill/>
          <a:ln>
            <a:noFill/>
          </a:ln>
        </p:spPr>
      </p:pic>
      <p:sp>
        <p:nvSpPr>
          <p:cNvPr id="187" name="Google Shape;187;p25"/>
          <p:cNvSpPr txBox="1"/>
          <p:nvPr/>
        </p:nvSpPr>
        <p:spPr>
          <a:xfrm>
            <a:off x="1966375" y="3940950"/>
            <a:ext cx="2247900" cy="825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t>Trompe l'Oeil Design Including Bills, Calling Cards, an Etching, a Map etc.,18th century. </a:t>
            </a:r>
            <a:r>
              <a:rPr lang="en" sz="900">
                <a:uFill>
                  <a:noFill/>
                </a:uFill>
                <a:hlinkClick r:id="rId9"/>
              </a:rPr>
              <a:t>Anonymous, Italian, first half of the 18th century</a:t>
            </a:r>
            <a:r>
              <a:rPr lang="en" sz="900"/>
              <a:t> Italian</a:t>
            </a:r>
            <a:endParaRPr sz="9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p26"/>
          <p:cNvPicPr preferRelativeResize="0"/>
          <p:nvPr/>
        </p:nvPicPr>
        <p:blipFill>
          <a:blip r:embed="rId3">
            <a:alphaModFix/>
          </a:blip>
          <a:stretch>
            <a:fillRect/>
          </a:stretch>
        </p:blipFill>
        <p:spPr>
          <a:xfrm>
            <a:off x="280203" y="1145975"/>
            <a:ext cx="5968224" cy="3357124"/>
          </a:xfrm>
          <a:prstGeom prst="rect">
            <a:avLst/>
          </a:prstGeom>
          <a:noFill/>
          <a:ln>
            <a:noFill/>
          </a:ln>
        </p:spPr>
      </p:pic>
      <p:sp>
        <p:nvSpPr>
          <p:cNvPr id="193" name="Google Shape;193;p26"/>
          <p:cNvSpPr txBox="1"/>
          <p:nvPr/>
        </p:nvSpPr>
        <p:spPr>
          <a:xfrm>
            <a:off x="241275" y="4494925"/>
            <a:ext cx="6000600" cy="55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1A1A1B"/>
                </a:solidFill>
                <a:highlight>
                  <a:srgbClr val="FFFFFF"/>
                </a:highlight>
              </a:rPr>
              <a:t>Statues of "David" by Donatello (1440), Michelangelo (1504) and Bernini (1624)</a:t>
            </a:r>
            <a:endParaRPr sz="1100"/>
          </a:p>
        </p:txBody>
      </p:sp>
      <p:pic>
        <p:nvPicPr>
          <p:cNvPr id="194" name="Google Shape;194;p26"/>
          <p:cNvPicPr preferRelativeResize="0"/>
          <p:nvPr/>
        </p:nvPicPr>
        <p:blipFill>
          <a:blip r:embed="rId4">
            <a:alphaModFix/>
          </a:blip>
          <a:stretch>
            <a:fillRect/>
          </a:stretch>
        </p:blipFill>
        <p:spPr>
          <a:xfrm>
            <a:off x="3006153" y="2447775"/>
            <a:ext cx="617550" cy="617550"/>
          </a:xfrm>
          <a:prstGeom prst="rect">
            <a:avLst/>
          </a:prstGeom>
          <a:noFill/>
          <a:ln>
            <a:noFill/>
          </a:ln>
        </p:spPr>
      </p:pic>
      <p:pic>
        <p:nvPicPr>
          <p:cNvPr id="195" name="Google Shape;195;p26"/>
          <p:cNvPicPr preferRelativeResize="0"/>
          <p:nvPr/>
        </p:nvPicPr>
        <p:blipFill>
          <a:blip r:embed="rId4">
            <a:alphaModFix/>
          </a:blip>
          <a:stretch>
            <a:fillRect/>
          </a:stretch>
        </p:blipFill>
        <p:spPr>
          <a:xfrm>
            <a:off x="976503" y="2401175"/>
            <a:ext cx="617550" cy="617550"/>
          </a:xfrm>
          <a:prstGeom prst="rect">
            <a:avLst/>
          </a:prstGeom>
          <a:noFill/>
          <a:ln>
            <a:noFill/>
          </a:ln>
        </p:spPr>
      </p:pic>
      <p:pic>
        <p:nvPicPr>
          <p:cNvPr id="196" name="Google Shape;196;p26"/>
          <p:cNvPicPr preferRelativeResize="0"/>
          <p:nvPr/>
        </p:nvPicPr>
        <p:blipFill rotWithShape="1">
          <a:blip r:embed="rId5">
            <a:alphaModFix/>
          </a:blip>
          <a:srcRect l="52050" t="32747" r="19454" b="57057"/>
          <a:stretch/>
        </p:blipFill>
        <p:spPr>
          <a:xfrm>
            <a:off x="1730675" y="124088"/>
            <a:ext cx="2876086" cy="795176"/>
          </a:xfrm>
          <a:prstGeom prst="rect">
            <a:avLst/>
          </a:prstGeom>
          <a:noFill/>
          <a:ln>
            <a:noFill/>
          </a:ln>
        </p:spPr>
      </p:pic>
      <p:sp>
        <p:nvSpPr>
          <p:cNvPr id="197" name="Google Shape;197;p26"/>
          <p:cNvSpPr txBox="1"/>
          <p:nvPr/>
        </p:nvSpPr>
        <p:spPr>
          <a:xfrm>
            <a:off x="6464500" y="1160475"/>
            <a:ext cx="2341200" cy="329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Three different sculptors portrayed the same person - David in the story of David and Goliath. Yet each captured different moments of the story. </a:t>
            </a:r>
            <a:r>
              <a:rPr lang="en" b="1"/>
              <a:t>Observe and record the following information about each sculpture:</a:t>
            </a:r>
            <a:endParaRPr b="1"/>
          </a:p>
          <a:p>
            <a:pPr marL="0" lvl="0" indent="0" algn="l" rtl="0">
              <a:spcBef>
                <a:spcPts val="0"/>
              </a:spcBef>
              <a:spcAft>
                <a:spcPts val="0"/>
              </a:spcAft>
              <a:buNone/>
            </a:pPr>
            <a:endParaRPr b="1"/>
          </a:p>
          <a:p>
            <a:pPr marL="0" lvl="0" indent="0" algn="l" rtl="0">
              <a:spcBef>
                <a:spcPts val="0"/>
              </a:spcBef>
              <a:spcAft>
                <a:spcPts val="0"/>
              </a:spcAft>
              <a:buNone/>
            </a:pPr>
            <a:r>
              <a:rPr lang="en" b="1"/>
              <a:t>Moment Depicted:</a:t>
            </a:r>
            <a:endParaRPr b="1"/>
          </a:p>
          <a:p>
            <a:pPr marL="0" lvl="0" indent="0" algn="l" rtl="0">
              <a:spcBef>
                <a:spcPts val="0"/>
              </a:spcBef>
              <a:spcAft>
                <a:spcPts val="0"/>
              </a:spcAft>
              <a:buNone/>
            </a:pPr>
            <a:r>
              <a:rPr lang="en" b="1"/>
              <a:t>Static or Dynamic:</a:t>
            </a:r>
            <a:endParaRPr b="1"/>
          </a:p>
          <a:p>
            <a:pPr marL="0" lvl="0" indent="0" algn="l" rtl="0">
              <a:spcBef>
                <a:spcPts val="0"/>
              </a:spcBef>
              <a:spcAft>
                <a:spcPts val="0"/>
              </a:spcAft>
              <a:buNone/>
            </a:pPr>
            <a:r>
              <a:rPr lang="en" b="1"/>
              <a:t>Mood Conveyed:</a:t>
            </a:r>
            <a:endParaRPr b="1"/>
          </a:p>
          <a:p>
            <a:pPr marL="0" lvl="0" indent="0" algn="l" rtl="0">
              <a:spcBef>
                <a:spcPts val="0"/>
              </a:spcBef>
              <a:spcAft>
                <a:spcPts val="0"/>
              </a:spcAft>
              <a:buNone/>
            </a:pPr>
            <a:r>
              <a:rPr lang="en" b="1"/>
              <a:t>David portrayed as:</a:t>
            </a:r>
            <a:endParaRPr b="1"/>
          </a:p>
        </p:txBody>
      </p:sp>
      <p:pic>
        <p:nvPicPr>
          <p:cNvPr id="198" name="Google Shape;198;p26"/>
          <p:cNvPicPr preferRelativeResize="0"/>
          <p:nvPr/>
        </p:nvPicPr>
        <p:blipFill rotWithShape="1">
          <a:blip r:embed="rId6">
            <a:alphaModFix/>
          </a:blip>
          <a:srcRect l="4510" t="37657" r="62322" b="56332"/>
          <a:stretch/>
        </p:blipFill>
        <p:spPr>
          <a:xfrm>
            <a:off x="4606750" y="183389"/>
            <a:ext cx="4382326" cy="61365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27"/>
          <p:cNvPicPr preferRelativeResize="0"/>
          <p:nvPr/>
        </p:nvPicPr>
        <p:blipFill rotWithShape="1">
          <a:blip r:embed="rId3">
            <a:alphaModFix/>
          </a:blip>
          <a:srcRect l="4443" t="47718" r="58680" b="41217"/>
          <a:stretch/>
        </p:blipFill>
        <p:spPr>
          <a:xfrm>
            <a:off x="624425" y="152401"/>
            <a:ext cx="4030249" cy="934326"/>
          </a:xfrm>
          <a:prstGeom prst="rect">
            <a:avLst/>
          </a:prstGeom>
          <a:noFill/>
          <a:ln>
            <a:noFill/>
          </a:ln>
        </p:spPr>
      </p:pic>
      <p:pic>
        <p:nvPicPr>
          <p:cNvPr id="204" name="Google Shape;204;p27"/>
          <p:cNvPicPr preferRelativeResize="0"/>
          <p:nvPr/>
        </p:nvPicPr>
        <p:blipFill>
          <a:blip r:embed="rId4">
            <a:alphaModFix/>
          </a:blip>
          <a:stretch>
            <a:fillRect/>
          </a:stretch>
        </p:blipFill>
        <p:spPr>
          <a:xfrm>
            <a:off x="524450" y="1513200"/>
            <a:ext cx="3088075" cy="3088075"/>
          </a:xfrm>
          <a:prstGeom prst="rect">
            <a:avLst/>
          </a:prstGeom>
          <a:noFill/>
          <a:ln>
            <a:noFill/>
          </a:ln>
        </p:spPr>
      </p:pic>
      <p:sp>
        <p:nvSpPr>
          <p:cNvPr id="205" name="Google Shape;205;p27"/>
          <p:cNvSpPr txBox="1"/>
          <p:nvPr/>
        </p:nvSpPr>
        <p:spPr>
          <a:xfrm>
            <a:off x="3879950" y="1788450"/>
            <a:ext cx="4813200" cy="26472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200"/>
              <a:t>“A painting is finished when the artist says it is finished.”</a:t>
            </a:r>
            <a:endParaRPr sz="1200"/>
          </a:p>
          <a:p>
            <a:pPr marL="1371600" lvl="0" indent="457200" algn="l" rtl="0">
              <a:lnSpc>
                <a:spcPct val="115000"/>
              </a:lnSpc>
              <a:spcBef>
                <a:spcPts val="0"/>
              </a:spcBef>
              <a:spcAft>
                <a:spcPts val="0"/>
              </a:spcAft>
              <a:buNone/>
            </a:pPr>
            <a:r>
              <a:rPr lang="en" sz="1200"/>
              <a:t>-Rembrandt</a:t>
            </a:r>
            <a:endParaRPr sz="1200"/>
          </a:p>
          <a:p>
            <a:pPr marL="0" lvl="0" indent="0" algn="ctr" rtl="0">
              <a:lnSpc>
                <a:spcPct val="115000"/>
              </a:lnSpc>
              <a:spcBef>
                <a:spcPts val="0"/>
              </a:spcBef>
              <a:spcAft>
                <a:spcPts val="0"/>
              </a:spcAft>
              <a:buNone/>
            </a:pPr>
            <a:endParaRPr sz="1200"/>
          </a:p>
          <a:p>
            <a:pPr marL="0" lvl="0" indent="0" algn="ctr" rtl="0">
              <a:lnSpc>
                <a:spcPct val="115000"/>
              </a:lnSpc>
              <a:spcBef>
                <a:spcPts val="0"/>
              </a:spcBef>
              <a:spcAft>
                <a:spcPts val="0"/>
              </a:spcAft>
              <a:buNone/>
            </a:pPr>
            <a:r>
              <a:rPr lang="en" sz="1200"/>
              <a:t>“Drawing is the skeleton of what you do and color is its flesh.”</a:t>
            </a:r>
            <a:endParaRPr sz="1200"/>
          </a:p>
          <a:p>
            <a:pPr marL="0" lvl="0" indent="0" algn="ctr" rtl="0">
              <a:lnSpc>
                <a:spcPct val="115000"/>
              </a:lnSpc>
              <a:spcBef>
                <a:spcPts val="0"/>
              </a:spcBef>
              <a:spcAft>
                <a:spcPts val="0"/>
              </a:spcAft>
              <a:buNone/>
            </a:pPr>
            <a:r>
              <a:rPr lang="en" sz="1200"/>
              <a:t>-Nicolas Poussin</a:t>
            </a:r>
            <a:endParaRPr sz="1200"/>
          </a:p>
          <a:p>
            <a:pPr marL="0" lvl="0" indent="0" algn="ctr" rtl="0">
              <a:lnSpc>
                <a:spcPct val="115000"/>
              </a:lnSpc>
              <a:spcBef>
                <a:spcPts val="0"/>
              </a:spcBef>
              <a:spcAft>
                <a:spcPts val="0"/>
              </a:spcAft>
              <a:buNone/>
            </a:pPr>
            <a:endParaRPr sz="1200"/>
          </a:p>
          <a:p>
            <a:pPr marL="0" lvl="0" indent="0" algn="ctr" rtl="0">
              <a:lnSpc>
                <a:spcPct val="115000"/>
              </a:lnSpc>
              <a:spcBef>
                <a:spcPts val="0"/>
              </a:spcBef>
              <a:spcAft>
                <a:spcPts val="0"/>
              </a:spcAft>
              <a:buNone/>
            </a:pPr>
            <a:r>
              <a:rPr lang="en" sz="1200"/>
              <a:t>“White is poison to a picture, use it only in highlights.”</a:t>
            </a:r>
            <a:endParaRPr sz="1200"/>
          </a:p>
          <a:p>
            <a:pPr marL="0" lvl="0" indent="0" algn="ctr" rtl="0">
              <a:lnSpc>
                <a:spcPct val="115000"/>
              </a:lnSpc>
              <a:spcBef>
                <a:spcPts val="0"/>
              </a:spcBef>
              <a:spcAft>
                <a:spcPts val="0"/>
              </a:spcAft>
              <a:buNone/>
            </a:pPr>
            <a:r>
              <a:rPr lang="en" sz="1200"/>
              <a:t>-Peter Paul Rubens</a:t>
            </a:r>
            <a:endParaRPr sz="1200"/>
          </a:p>
          <a:p>
            <a:pPr marL="0" lvl="0" indent="0" algn="ctr" rtl="0">
              <a:lnSpc>
                <a:spcPct val="115000"/>
              </a:lnSpc>
              <a:spcBef>
                <a:spcPts val="0"/>
              </a:spcBef>
              <a:spcAft>
                <a:spcPts val="0"/>
              </a:spcAft>
              <a:buNone/>
            </a:pPr>
            <a:endParaRPr sz="1200"/>
          </a:p>
          <a:p>
            <a:pPr marL="0" lvl="0" indent="0" algn="ctr" rtl="0">
              <a:lnSpc>
                <a:spcPct val="115000"/>
              </a:lnSpc>
              <a:spcBef>
                <a:spcPts val="0"/>
              </a:spcBef>
              <a:spcAft>
                <a:spcPts val="0"/>
              </a:spcAft>
              <a:buNone/>
            </a:pPr>
            <a:r>
              <a:rPr lang="en" sz="1200"/>
              <a:t>“Poets paint with words, painters speak with works.”</a:t>
            </a:r>
            <a:endParaRPr sz="1200"/>
          </a:p>
          <a:p>
            <a:pPr marL="0" lvl="0" indent="0" algn="ctr" rtl="0">
              <a:lnSpc>
                <a:spcPct val="115000"/>
              </a:lnSpc>
              <a:spcBef>
                <a:spcPts val="0"/>
              </a:spcBef>
              <a:spcAft>
                <a:spcPts val="0"/>
              </a:spcAft>
              <a:buNone/>
            </a:pPr>
            <a:r>
              <a:rPr lang="en" sz="1200"/>
              <a:t>-Annibale Carracci</a:t>
            </a:r>
            <a:endParaRPr/>
          </a:p>
        </p:txBody>
      </p:sp>
      <p:sp>
        <p:nvSpPr>
          <p:cNvPr id="206" name="Google Shape;206;p27"/>
          <p:cNvSpPr txBox="1"/>
          <p:nvPr/>
        </p:nvSpPr>
        <p:spPr>
          <a:xfrm>
            <a:off x="521725" y="1045950"/>
            <a:ext cx="8171400" cy="39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50" b="1"/>
              <a:t>Select one of these quotes that inspires you from Baroque artists and rewrite it in an artistic way.</a:t>
            </a:r>
            <a:endParaRPr sz="1350" b="1"/>
          </a:p>
        </p:txBody>
      </p:sp>
      <p:pic>
        <p:nvPicPr>
          <p:cNvPr id="207" name="Google Shape;207;p27"/>
          <p:cNvPicPr preferRelativeResize="0"/>
          <p:nvPr/>
        </p:nvPicPr>
        <p:blipFill rotWithShape="1">
          <a:blip r:embed="rId5">
            <a:alphaModFix/>
          </a:blip>
          <a:srcRect l="4510" t="47313" r="62322" b="46115"/>
          <a:stretch/>
        </p:blipFill>
        <p:spPr>
          <a:xfrm>
            <a:off x="4571988" y="152400"/>
            <a:ext cx="4382326" cy="6606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p28"/>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213" name="Google Shape;213;p28"/>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214" name="Google Shape;214;p28"/>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6   •   W E E K   33</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2DA68484-9B99-10EE-FDB9-76D331075FF1}"/>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219" name="Google Shape;219;p29"/>
          <p:cNvPicPr preferRelativeResize="0"/>
          <p:nvPr/>
        </p:nvPicPr>
        <p:blipFill rotWithShape="1">
          <a:blip r:embed="rId3">
            <a:alphaModFix/>
          </a:blip>
          <a:srcRect l="49870" t="3246" r="16604" b="84823"/>
          <a:stretch/>
        </p:blipFill>
        <p:spPr>
          <a:xfrm>
            <a:off x="4491950" y="57475"/>
            <a:ext cx="2231489" cy="613651"/>
          </a:xfrm>
          <a:prstGeom prst="rect">
            <a:avLst/>
          </a:prstGeom>
          <a:noFill/>
          <a:ln>
            <a:noFill/>
          </a:ln>
        </p:spPr>
      </p:pic>
      <p:pic>
        <p:nvPicPr>
          <p:cNvPr id="220" name="Google Shape;220;p29"/>
          <p:cNvPicPr preferRelativeResize="0"/>
          <p:nvPr/>
        </p:nvPicPr>
        <p:blipFill rotWithShape="1">
          <a:blip r:embed="rId4">
            <a:alphaModFix/>
          </a:blip>
          <a:srcRect l="4510" t="6021" r="62322" b="87968"/>
          <a:stretch/>
        </p:blipFill>
        <p:spPr>
          <a:xfrm>
            <a:off x="189675" y="145061"/>
            <a:ext cx="4382326" cy="613651"/>
          </a:xfrm>
          <a:prstGeom prst="rect">
            <a:avLst/>
          </a:prstGeom>
          <a:noFill/>
          <a:ln>
            <a:noFill/>
          </a:ln>
        </p:spPr>
      </p:pic>
      <p:sp>
        <p:nvSpPr>
          <p:cNvPr id="221" name="Google Shape;221;p29"/>
          <p:cNvSpPr txBox="1"/>
          <p:nvPr/>
        </p:nvSpPr>
        <p:spPr>
          <a:xfrm>
            <a:off x="236150" y="980600"/>
            <a:ext cx="4255800" cy="379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highlight>
                  <a:srgbClr val="FFFFFF"/>
                </a:highlight>
              </a:rPr>
              <a:t>Key Artists: </a:t>
            </a:r>
            <a:r>
              <a:rPr lang="en" sz="1000">
                <a:highlight>
                  <a:srgbClr val="FFFFFF"/>
                </a:highlight>
              </a:rPr>
              <a:t>Caravaggio</a:t>
            </a:r>
            <a:endParaRPr sz="1050">
              <a:solidFill>
                <a:srgbClr val="555555"/>
              </a:solidFill>
              <a:latin typeface="Verdana"/>
              <a:ea typeface="Verdana"/>
              <a:cs typeface="Verdana"/>
              <a:sym typeface="Verdana"/>
            </a:endParaRPr>
          </a:p>
          <a:p>
            <a:pPr marL="0" lvl="0" indent="0" algn="l" rtl="0">
              <a:spcBef>
                <a:spcPts val="0"/>
              </a:spcBef>
              <a:spcAft>
                <a:spcPts val="0"/>
              </a:spcAft>
              <a:buNone/>
            </a:pPr>
            <a:r>
              <a:rPr lang="en" sz="1000">
                <a:highlight>
                  <a:srgbClr val="FFFFFF"/>
                </a:highlight>
              </a:rPr>
              <a:t>Born 29 Sept., 1571,  Milan, Italy</a:t>
            </a:r>
            <a:endParaRPr sz="1000">
              <a:highlight>
                <a:srgbClr val="FFFFFF"/>
              </a:highlight>
            </a:endParaRPr>
          </a:p>
          <a:p>
            <a:pPr marL="0" lvl="0" indent="0" algn="l" rtl="0">
              <a:spcBef>
                <a:spcPts val="0"/>
              </a:spcBef>
              <a:spcAft>
                <a:spcPts val="0"/>
              </a:spcAft>
              <a:buNone/>
            </a:pPr>
            <a:r>
              <a:rPr lang="en" sz="1000">
                <a:highlight>
                  <a:srgbClr val="FFFFFF"/>
                </a:highlight>
              </a:rPr>
              <a:t>Orphan by age of 11</a:t>
            </a:r>
            <a:endParaRPr sz="1000">
              <a:highlight>
                <a:srgbClr val="FFFFFF"/>
              </a:highlight>
            </a:endParaRPr>
          </a:p>
          <a:p>
            <a:pPr marL="0" lvl="0" indent="0" algn="l" rtl="0">
              <a:spcBef>
                <a:spcPts val="0"/>
              </a:spcBef>
              <a:spcAft>
                <a:spcPts val="0"/>
              </a:spcAft>
              <a:buNone/>
            </a:pPr>
            <a:r>
              <a:rPr lang="en" sz="1000">
                <a:highlight>
                  <a:srgbClr val="FFFFFF"/>
                </a:highlight>
              </a:rPr>
              <a:t>Apprenticed under Titian</a:t>
            </a:r>
            <a:endParaRPr sz="1000">
              <a:highlight>
                <a:srgbClr val="FFFFFF"/>
              </a:highlight>
            </a:endParaRPr>
          </a:p>
          <a:p>
            <a:pPr marL="0" lvl="0" indent="0" algn="l" rtl="0">
              <a:spcBef>
                <a:spcPts val="0"/>
              </a:spcBef>
              <a:spcAft>
                <a:spcPts val="0"/>
              </a:spcAft>
              <a:buNone/>
            </a:pPr>
            <a:r>
              <a:rPr lang="en" sz="1000">
                <a:highlight>
                  <a:srgbClr val="FFFFFF"/>
                </a:highlight>
              </a:rPr>
              <a:t>Given name: Michelangelo Merisi</a:t>
            </a:r>
            <a:endParaRPr sz="1000">
              <a:highlight>
                <a:srgbClr val="FFFFFF"/>
              </a:highlight>
            </a:endParaRPr>
          </a:p>
          <a:p>
            <a:pPr marL="0" lvl="0" indent="0" algn="l" rtl="0">
              <a:spcBef>
                <a:spcPts val="0"/>
              </a:spcBef>
              <a:spcAft>
                <a:spcPts val="0"/>
              </a:spcAft>
              <a:buNone/>
            </a:pPr>
            <a:r>
              <a:rPr lang="en" sz="1000">
                <a:highlight>
                  <a:srgbClr val="FFFFFF"/>
                </a:highlight>
              </a:rPr>
              <a:t>Why called Caravaggio? That was the town </a:t>
            </a:r>
            <a:endParaRPr sz="1000">
              <a:highlight>
                <a:srgbClr val="FFFFFF"/>
              </a:highlight>
            </a:endParaRPr>
          </a:p>
          <a:p>
            <a:pPr marL="0" lvl="0" indent="0" algn="l" rtl="0">
              <a:spcBef>
                <a:spcPts val="0"/>
              </a:spcBef>
              <a:spcAft>
                <a:spcPts val="0"/>
              </a:spcAft>
              <a:buNone/>
            </a:pPr>
            <a:r>
              <a:rPr lang="en" sz="1000">
                <a:highlight>
                  <a:srgbClr val="FFFFFF"/>
                </a:highlight>
              </a:rPr>
              <a:t>he lived in in Italy.</a:t>
            </a:r>
            <a:endParaRPr sz="1000">
              <a:highlight>
                <a:srgbClr val="FFFFFF"/>
              </a:highlight>
            </a:endParaRPr>
          </a:p>
          <a:p>
            <a:pPr marL="0" lvl="0" indent="0" algn="l" rtl="0">
              <a:spcBef>
                <a:spcPts val="0"/>
              </a:spcBef>
              <a:spcAft>
                <a:spcPts val="0"/>
              </a:spcAft>
              <a:buNone/>
            </a:pPr>
            <a:endParaRPr sz="1000">
              <a:highlight>
                <a:srgbClr val="FFFFFF"/>
              </a:highlight>
            </a:endParaRPr>
          </a:p>
          <a:p>
            <a:pPr marL="0" lvl="0" indent="0" algn="l" rtl="0">
              <a:spcBef>
                <a:spcPts val="0"/>
              </a:spcBef>
              <a:spcAft>
                <a:spcPts val="0"/>
              </a:spcAft>
              <a:buNone/>
            </a:pPr>
            <a:r>
              <a:rPr lang="en" sz="1000">
                <a:highlight>
                  <a:srgbClr val="FFFFFF"/>
                </a:highlight>
              </a:rPr>
              <a:t>Assault. Murder. Consorting with the devil. Michelangelo Merisi da Caravaggio was accused of all of these and more during his tempestuous career. Condemned as the </a:t>
            </a:r>
            <a:r>
              <a:rPr lang="en" sz="1000" i="1">
                <a:highlight>
                  <a:srgbClr val="FFFFFF"/>
                </a:highlight>
              </a:rPr>
              <a:t>"antichrist of painting,"</a:t>
            </a:r>
            <a:r>
              <a:rPr lang="en" sz="1000">
                <a:highlight>
                  <a:srgbClr val="FFFFFF"/>
                </a:highlight>
              </a:rPr>
              <a:t> Caravaggio was as controversial for his revolutionary artworks as he was for his infamous temper and lengthy police record.</a:t>
            </a:r>
            <a:endParaRPr sz="1000">
              <a:highlight>
                <a:srgbClr val="FFFFFF"/>
              </a:highlight>
            </a:endParaRPr>
          </a:p>
          <a:p>
            <a:pPr marL="0" lvl="0" indent="0" algn="l" rtl="0">
              <a:spcBef>
                <a:spcPts val="0"/>
              </a:spcBef>
              <a:spcAft>
                <a:spcPts val="0"/>
              </a:spcAft>
              <a:buNone/>
            </a:pPr>
            <a:endParaRPr sz="1000">
              <a:highlight>
                <a:srgbClr val="FFFFFF"/>
              </a:highlight>
            </a:endParaRPr>
          </a:p>
          <a:p>
            <a:pPr marL="0" lvl="0" indent="0" algn="l" rtl="0">
              <a:spcBef>
                <a:spcPts val="0"/>
              </a:spcBef>
              <a:spcAft>
                <a:spcPts val="0"/>
              </a:spcAft>
              <a:buNone/>
            </a:pPr>
            <a:r>
              <a:rPr lang="en" sz="1000">
                <a:highlight>
                  <a:srgbClr val="FFFFFF"/>
                </a:highlight>
              </a:rPr>
              <a:t>Caravaggio's works constitute some of the most stunning works in the entire history of Western painting. He deepened the contrast in painting without sacrificing detail. A prolific artist, Caravaggio worked quickly, using live models and using the end of his brush handle to score basic outlines of his work. His preference for working directly onto the canvas was alien to his peers and they accused him of idealizing his figures.</a:t>
            </a:r>
            <a:endParaRPr sz="1000">
              <a:highlight>
                <a:srgbClr val="FFFFFF"/>
              </a:highlight>
            </a:endParaRPr>
          </a:p>
          <a:p>
            <a:pPr marL="0" lvl="0" indent="0" algn="l" rtl="0">
              <a:spcBef>
                <a:spcPts val="0"/>
              </a:spcBef>
              <a:spcAft>
                <a:spcPts val="0"/>
              </a:spcAft>
              <a:buNone/>
            </a:pPr>
            <a:endParaRPr sz="1000">
              <a:highlight>
                <a:srgbClr val="FFFFFF"/>
              </a:highlight>
            </a:endParaRPr>
          </a:p>
          <a:p>
            <a:pPr marL="0" lvl="0" indent="0" algn="l" rtl="0">
              <a:spcBef>
                <a:spcPts val="0"/>
              </a:spcBef>
              <a:spcAft>
                <a:spcPts val="0"/>
              </a:spcAft>
              <a:buNone/>
            </a:pPr>
            <a:r>
              <a:rPr lang="en" sz="1000">
                <a:highlight>
                  <a:srgbClr val="FFFFFF"/>
                </a:highlight>
              </a:rPr>
              <a:t>Look at </a:t>
            </a:r>
            <a:r>
              <a:rPr lang="en" sz="1000" i="1">
                <a:highlight>
                  <a:srgbClr val="FFFFFF"/>
                </a:highlight>
              </a:rPr>
              <a:t>The Calling of Saint Matthew.</a:t>
            </a:r>
            <a:r>
              <a:rPr lang="en" sz="1000">
                <a:highlight>
                  <a:srgbClr val="FFFFFF"/>
                </a:highlight>
              </a:rPr>
              <a:t> Look a little longer… what is the mood Caravaggio has set? Describe it in your workbook.</a:t>
            </a:r>
            <a:endParaRPr sz="1000">
              <a:highlight>
                <a:srgbClr val="FFFFFF"/>
              </a:highlight>
            </a:endParaRPr>
          </a:p>
        </p:txBody>
      </p:sp>
      <p:pic>
        <p:nvPicPr>
          <p:cNvPr id="222" name="Google Shape;222;p29"/>
          <p:cNvPicPr preferRelativeResize="0"/>
          <p:nvPr/>
        </p:nvPicPr>
        <p:blipFill>
          <a:blip r:embed="rId5">
            <a:alphaModFix/>
          </a:blip>
          <a:stretch>
            <a:fillRect/>
          </a:stretch>
        </p:blipFill>
        <p:spPr>
          <a:xfrm>
            <a:off x="4575100" y="740537"/>
            <a:ext cx="4255898" cy="4079987"/>
          </a:xfrm>
          <a:prstGeom prst="rect">
            <a:avLst/>
          </a:prstGeom>
          <a:noFill/>
          <a:ln>
            <a:noFill/>
          </a:ln>
        </p:spPr>
      </p:pic>
      <p:sp>
        <p:nvSpPr>
          <p:cNvPr id="223" name="Google Shape;223;p29"/>
          <p:cNvSpPr txBox="1"/>
          <p:nvPr/>
        </p:nvSpPr>
        <p:spPr>
          <a:xfrm>
            <a:off x="4572050" y="4771625"/>
            <a:ext cx="3515400" cy="21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i="1">
                <a:solidFill>
                  <a:srgbClr val="8D8D8D"/>
                </a:solidFill>
                <a:highlight>
                  <a:srgbClr val="FFFFFF"/>
                </a:highlight>
              </a:rPr>
              <a:t>Caravaggio, ‘The Calling of Saint Matthew ‘</a:t>
            </a:r>
            <a:endParaRPr/>
          </a:p>
        </p:txBody>
      </p:sp>
      <p:pic>
        <p:nvPicPr>
          <p:cNvPr id="224" name="Google Shape;224;p29"/>
          <p:cNvPicPr preferRelativeResize="0"/>
          <p:nvPr/>
        </p:nvPicPr>
        <p:blipFill>
          <a:blip r:embed="rId6">
            <a:alphaModFix/>
          </a:blip>
          <a:stretch>
            <a:fillRect/>
          </a:stretch>
        </p:blipFill>
        <p:spPr>
          <a:xfrm>
            <a:off x="2899225" y="861050"/>
            <a:ext cx="1672776" cy="1254574"/>
          </a:xfrm>
          <a:prstGeom prst="rect">
            <a:avLst/>
          </a:prstGeom>
          <a:noFill/>
          <a:ln>
            <a:noFill/>
          </a:ln>
        </p:spPr>
      </p:pic>
      <p:sp>
        <p:nvSpPr>
          <p:cNvPr id="225" name="Google Shape;225;p29"/>
          <p:cNvSpPr txBox="1"/>
          <p:nvPr/>
        </p:nvSpPr>
        <p:spPr>
          <a:xfrm>
            <a:off x="365450" y="4588625"/>
            <a:ext cx="3859800" cy="40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a:t>
            </a:r>
            <a:r>
              <a:rPr lang="en" sz="1100">
                <a:solidFill>
                  <a:srgbClr val="222222"/>
                </a:solidFill>
                <a:highlight>
                  <a:srgbClr val="FFFFFF"/>
                </a:highlight>
                <a:latin typeface="Verdana"/>
                <a:ea typeface="Verdana"/>
                <a:cs typeface="Verdana"/>
                <a:sym typeface="Verdana"/>
              </a:rPr>
              <a:t>There can be nothing... better than to follow nature.” Caravaggio</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0"/>
          <p:cNvSpPr txBox="1"/>
          <p:nvPr/>
        </p:nvSpPr>
        <p:spPr>
          <a:xfrm>
            <a:off x="6592250" y="1013475"/>
            <a:ext cx="1999800" cy="247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We’ve looked at lots of symbols in paintings. First observe, then make connections by writing what the significance of the items in </a:t>
            </a:r>
            <a:r>
              <a:rPr lang="en" sz="1200" i="1"/>
              <a:t>Vanitas and Still Life,</a:t>
            </a:r>
            <a:r>
              <a:rPr lang="en" sz="1200"/>
              <a:t> by Pieter Claesz represent.</a:t>
            </a:r>
            <a:endParaRPr sz="1200"/>
          </a:p>
          <a:p>
            <a:pPr marL="0" lvl="0" indent="0" algn="l" rtl="0">
              <a:spcBef>
                <a:spcPts val="0"/>
              </a:spcBef>
              <a:spcAft>
                <a:spcPts val="0"/>
              </a:spcAft>
              <a:buNone/>
            </a:pPr>
            <a:endParaRPr sz="1200"/>
          </a:p>
          <a:p>
            <a:pPr marL="0" lvl="0" indent="0" algn="l" rtl="0">
              <a:spcBef>
                <a:spcPts val="0"/>
              </a:spcBef>
              <a:spcAft>
                <a:spcPts val="0"/>
              </a:spcAft>
              <a:buNone/>
            </a:pPr>
            <a:r>
              <a:rPr lang="en" sz="1200" b="1"/>
              <a:t>How many items can you list that can be connected with a moral lesson.</a:t>
            </a:r>
            <a:endParaRPr sz="1200" b="1"/>
          </a:p>
          <a:p>
            <a:pPr marL="0" lvl="0" indent="0" algn="l" rtl="0">
              <a:spcBef>
                <a:spcPts val="0"/>
              </a:spcBef>
              <a:spcAft>
                <a:spcPts val="0"/>
              </a:spcAft>
              <a:buNone/>
            </a:pPr>
            <a:endParaRPr sz="1200" b="1"/>
          </a:p>
          <a:p>
            <a:pPr marL="0" lvl="0" indent="0" algn="l" rtl="0">
              <a:spcBef>
                <a:spcPts val="0"/>
              </a:spcBef>
              <a:spcAft>
                <a:spcPts val="0"/>
              </a:spcAft>
              <a:buNone/>
            </a:pPr>
            <a:r>
              <a:rPr lang="en" sz="1200" b="1"/>
              <a:t>Can you spy the artist?</a:t>
            </a:r>
            <a:endParaRPr sz="1200" b="1"/>
          </a:p>
        </p:txBody>
      </p:sp>
      <p:pic>
        <p:nvPicPr>
          <p:cNvPr id="231" name="Google Shape;231;p30"/>
          <p:cNvPicPr preferRelativeResize="0"/>
          <p:nvPr/>
        </p:nvPicPr>
        <p:blipFill>
          <a:blip r:embed="rId3">
            <a:alphaModFix/>
          </a:blip>
          <a:stretch>
            <a:fillRect/>
          </a:stretch>
        </p:blipFill>
        <p:spPr>
          <a:xfrm>
            <a:off x="228600" y="1021650"/>
            <a:ext cx="6278775" cy="3713254"/>
          </a:xfrm>
          <a:prstGeom prst="rect">
            <a:avLst/>
          </a:prstGeom>
          <a:noFill/>
          <a:ln>
            <a:noFill/>
          </a:ln>
        </p:spPr>
      </p:pic>
      <p:sp>
        <p:nvSpPr>
          <p:cNvPr id="232" name="Google Shape;232;p30"/>
          <p:cNvSpPr txBox="1"/>
          <p:nvPr/>
        </p:nvSpPr>
        <p:spPr>
          <a:xfrm>
            <a:off x="6540850" y="4268275"/>
            <a:ext cx="1804200" cy="433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900">
                <a:uFill>
                  <a:noFill/>
                </a:uFill>
                <a:latin typeface="Roboto"/>
                <a:ea typeface="Roboto"/>
                <a:cs typeface="Roboto"/>
                <a:sym typeface="Roboto"/>
                <a:hlinkClick r:id="rId4"/>
              </a:rPr>
              <a:t>Vanitas with Violin and Glass Ball by Pieter Claesz, 1628</a:t>
            </a:r>
            <a:endParaRPr sz="900"/>
          </a:p>
        </p:txBody>
      </p:sp>
      <p:pic>
        <p:nvPicPr>
          <p:cNvPr id="233" name="Google Shape;233;p30"/>
          <p:cNvPicPr preferRelativeResize="0"/>
          <p:nvPr/>
        </p:nvPicPr>
        <p:blipFill rotWithShape="1">
          <a:blip r:embed="rId5">
            <a:alphaModFix/>
          </a:blip>
          <a:srcRect l="4110" t="49240" r="68902" b="39697"/>
          <a:stretch/>
        </p:blipFill>
        <p:spPr>
          <a:xfrm>
            <a:off x="4637150" y="111701"/>
            <a:ext cx="2457423" cy="778400"/>
          </a:xfrm>
          <a:prstGeom prst="rect">
            <a:avLst/>
          </a:prstGeom>
          <a:noFill/>
          <a:ln>
            <a:noFill/>
          </a:ln>
        </p:spPr>
      </p:pic>
      <p:pic>
        <p:nvPicPr>
          <p:cNvPr id="234" name="Google Shape;234;p30"/>
          <p:cNvPicPr preferRelativeResize="0"/>
          <p:nvPr/>
        </p:nvPicPr>
        <p:blipFill rotWithShape="1">
          <a:blip r:embed="rId6">
            <a:alphaModFix/>
          </a:blip>
          <a:srcRect l="4510" t="16822" r="62322" b="77167"/>
          <a:stretch/>
        </p:blipFill>
        <p:spPr>
          <a:xfrm>
            <a:off x="229775" y="171780"/>
            <a:ext cx="4382326" cy="6136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Google Shape;239;p31"/>
          <p:cNvPicPr preferRelativeResize="0"/>
          <p:nvPr/>
        </p:nvPicPr>
        <p:blipFill rotWithShape="1">
          <a:blip r:embed="rId3">
            <a:alphaModFix/>
          </a:blip>
          <a:srcRect l="4510" t="27568" r="62322" b="66421"/>
          <a:stretch/>
        </p:blipFill>
        <p:spPr>
          <a:xfrm>
            <a:off x="122500" y="149988"/>
            <a:ext cx="4382326" cy="613651"/>
          </a:xfrm>
          <a:prstGeom prst="rect">
            <a:avLst/>
          </a:prstGeom>
          <a:noFill/>
          <a:ln>
            <a:noFill/>
          </a:ln>
        </p:spPr>
      </p:pic>
      <p:sp>
        <p:nvSpPr>
          <p:cNvPr id="240" name="Google Shape;240;p31"/>
          <p:cNvSpPr txBox="1"/>
          <p:nvPr/>
        </p:nvSpPr>
        <p:spPr>
          <a:xfrm>
            <a:off x="215525" y="873725"/>
            <a:ext cx="4805400" cy="147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Tenebrism</a:t>
            </a:r>
            <a:endParaRPr b="1"/>
          </a:p>
          <a:p>
            <a:pPr marL="0" lvl="0" indent="0" algn="l" rtl="0">
              <a:spcBef>
                <a:spcPts val="0"/>
              </a:spcBef>
              <a:spcAft>
                <a:spcPts val="0"/>
              </a:spcAft>
              <a:buNone/>
            </a:pPr>
            <a:endParaRPr sz="1000"/>
          </a:p>
          <a:p>
            <a:pPr marL="0" lvl="0" indent="0" algn="l" rtl="0">
              <a:spcBef>
                <a:spcPts val="0"/>
              </a:spcBef>
              <a:spcAft>
                <a:spcPts val="0"/>
              </a:spcAft>
              <a:buNone/>
            </a:pPr>
            <a:r>
              <a:rPr lang="en" sz="1000">
                <a:latin typeface="Open Sans"/>
                <a:ea typeface="Open Sans"/>
                <a:cs typeface="Open Sans"/>
                <a:sym typeface="Open Sans"/>
              </a:rPr>
              <a:t>A style of painting especially associated with the Italian painter Caravaggio and his followers in which most of the figures are engulfed in shadow but some are dramatically illuminated by a beam of light usually from an identifiable source.</a:t>
            </a:r>
            <a:endParaRPr sz="1000"/>
          </a:p>
        </p:txBody>
      </p:sp>
      <p:pic>
        <p:nvPicPr>
          <p:cNvPr id="241" name="Google Shape;241;p31"/>
          <p:cNvPicPr preferRelativeResize="0"/>
          <p:nvPr/>
        </p:nvPicPr>
        <p:blipFill>
          <a:blip r:embed="rId4">
            <a:alphaModFix/>
          </a:blip>
          <a:stretch>
            <a:fillRect/>
          </a:stretch>
        </p:blipFill>
        <p:spPr>
          <a:xfrm>
            <a:off x="5065073" y="763650"/>
            <a:ext cx="3881600" cy="3232500"/>
          </a:xfrm>
          <a:prstGeom prst="rect">
            <a:avLst/>
          </a:prstGeom>
          <a:noFill/>
          <a:ln>
            <a:noFill/>
          </a:ln>
        </p:spPr>
      </p:pic>
      <p:sp>
        <p:nvSpPr>
          <p:cNvPr id="242" name="Google Shape;242;p31"/>
          <p:cNvSpPr txBox="1"/>
          <p:nvPr/>
        </p:nvSpPr>
        <p:spPr>
          <a:xfrm>
            <a:off x="5065075" y="4027450"/>
            <a:ext cx="3881700" cy="102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Roboto"/>
                <a:ea typeface="Roboto"/>
                <a:cs typeface="Roboto"/>
                <a:sym typeface="Roboto"/>
              </a:rPr>
              <a:t>Philosopher in Meditation, Rembrandt 1632</a:t>
            </a:r>
            <a:endParaRPr sz="900">
              <a:latin typeface="Roboto"/>
              <a:ea typeface="Roboto"/>
              <a:cs typeface="Roboto"/>
              <a:sym typeface="Roboto"/>
            </a:endParaRPr>
          </a:p>
          <a:p>
            <a:pPr marL="0" lvl="0" indent="0" algn="l" rtl="0">
              <a:spcBef>
                <a:spcPts val="0"/>
              </a:spcBef>
              <a:spcAft>
                <a:spcPts val="0"/>
              </a:spcAft>
              <a:buNone/>
            </a:pPr>
            <a:endParaRPr sz="900">
              <a:latin typeface="Roboto"/>
              <a:ea typeface="Roboto"/>
              <a:cs typeface="Roboto"/>
              <a:sym typeface="Roboto"/>
            </a:endParaRPr>
          </a:p>
          <a:p>
            <a:pPr marL="0" lvl="0" indent="0" algn="l" rtl="0">
              <a:spcBef>
                <a:spcPts val="0"/>
              </a:spcBef>
              <a:spcAft>
                <a:spcPts val="0"/>
              </a:spcAft>
              <a:buNone/>
            </a:pPr>
            <a:endParaRPr sz="900">
              <a:latin typeface="Roboto"/>
              <a:ea typeface="Roboto"/>
              <a:cs typeface="Roboto"/>
              <a:sym typeface="Roboto"/>
            </a:endParaRPr>
          </a:p>
          <a:p>
            <a:pPr marL="0" lvl="0" indent="0" algn="l" rtl="0">
              <a:spcBef>
                <a:spcPts val="0"/>
              </a:spcBef>
              <a:spcAft>
                <a:spcPts val="0"/>
              </a:spcAft>
              <a:buNone/>
            </a:pPr>
            <a:endParaRPr sz="900">
              <a:latin typeface="Roboto"/>
              <a:ea typeface="Roboto"/>
              <a:cs typeface="Roboto"/>
              <a:sym typeface="Roboto"/>
            </a:endParaRPr>
          </a:p>
          <a:p>
            <a:pPr marL="0" lvl="0" indent="0" algn="l" rtl="0">
              <a:spcBef>
                <a:spcPts val="0"/>
              </a:spcBef>
              <a:spcAft>
                <a:spcPts val="0"/>
              </a:spcAft>
              <a:buNone/>
            </a:pPr>
            <a:endParaRPr sz="900">
              <a:latin typeface="Roboto"/>
              <a:ea typeface="Roboto"/>
              <a:cs typeface="Roboto"/>
              <a:sym typeface="Roboto"/>
            </a:endParaRPr>
          </a:p>
          <a:p>
            <a:pPr marL="0" lvl="0" indent="0" algn="l" rtl="0">
              <a:spcBef>
                <a:spcPts val="0"/>
              </a:spcBef>
              <a:spcAft>
                <a:spcPts val="0"/>
              </a:spcAft>
              <a:buNone/>
            </a:pPr>
            <a:r>
              <a:rPr lang="en" sz="900">
                <a:latin typeface="Roboto"/>
                <a:ea typeface="Roboto"/>
                <a:cs typeface="Roboto"/>
                <a:sym typeface="Roboto"/>
              </a:rPr>
              <a:t>Nightwatch, Rembrandt, 1642</a:t>
            </a:r>
            <a:endParaRPr sz="900">
              <a:latin typeface="Roboto"/>
              <a:ea typeface="Roboto"/>
              <a:cs typeface="Roboto"/>
              <a:sym typeface="Roboto"/>
            </a:endParaRPr>
          </a:p>
        </p:txBody>
      </p:sp>
      <p:pic>
        <p:nvPicPr>
          <p:cNvPr id="243" name="Google Shape;243;p31"/>
          <p:cNvPicPr preferRelativeResize="0"/>
          <p:nvPr/>
        </p:nvPicPr>
        <p:blipFill>
          <a:blip r:embed="rId5">
            <a:alphaModFix/>
          </a:blip>
          <a:stretch>
            <a:fillRect/>
          </a:stretch>
        </p:blipFill>
        <p:spPr>
          <a:xfrm>
            <a:off x="1507223" y="2113350"/>
            <a:ext cx="3470000" cy="2821675"/>
          </a:xfrm>
          <a:prstGeom prst="rect">
            <a:avLst/>
          </a:prstGeom>
          <a:noFill/>
          <a:ln>
            <a:noFill/>
          </a:ln>
        </p:spPr>
      </p:pic>
      <p:sp>
        <p:nvSpPr>
          <p:cNvPr id="244" name="Google Shape;244;p31"/>
          <p:cNvSpPr txBox="1"/>
          <p:nvPr/>
        </p:nvSpPr>
        <p:spPr>
          <a:xfrm>
            <a:off x="212175" y="2056500"/>
            <a:ext cx="1207200" cy="282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Look at these two paintings by Rembrandt. How has he applied </a:t>
            </a:r>
            <a:r>
              <a:rPr lang="en" sz="1000" b="1"/>
              <a:t>tenebrism</a:t>
            </a:r>
            <a:r>
              <a:rPr lang="en" sz="1000"/>
              <a:t> to them? Where are their light sources? How does applying </a:t>
            </a:r>
            <a:r>
              <a:rPr lang="en" sz="1000" b="1"/>
              <a:t>tenebrism</a:t>
            </a:r>
            <a:r>
              <a:rPr lang="en" sz="1000"/>
              <a:t> enhance or detract from the painting?</a:t>
            </a:r>
            <a:endParaRPr sz="1000"/>
          </a:p>
        </p:txBody>
      </p:sp>
      <p:pic>
        <p:nvPicPr>
          <p:cNvPr id="245" name="Google Shape;245;p31"/>
          <p:cNvPicPr preferRelativeResize="0"/>
          <p:nvPr/>
        </p:nvPicPr>
        <p:blipFill rotWithShape="1">
          <a:blip r:embed="rId6">
            <a:alphaModFix/>
          </a:blip>
          <a:srcRect l="4444" t="28414" r="79967" b="62909"/>
          <a:stretch/>
        </p:blipFill>
        <p:spPr>
          <a:xfrm>
            <a:off x="4567700" y="111124"/>
            <a:ext cx="1444348" cy="6212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pic>
        <p:nvPicPr>
          <p:cNvPr id="62" name="Google Shape;62;p1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63" name="Google Shape;63;p1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64" name="Google Shape;64;p1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6   •   W E E K   31</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65CE16BB-A0B5-4DAF-923A-18B1BDFBF542}"/>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Google Shape;250;p32"/>
          <p:cNvPicPr preferRelativeResize="0"/>
          <p:nvPr/>
        </p:nvPicPr>
        <p:blipFill rotWithShape="1">
          <a:blip r:embed="rId3">
            <a:alphaModFix/>
          </a:blip>
          <a:srcRect l="43667" t="51627" r="17613" b="35357"/>
          <a:stretch/>
        </p:blipFill>
        <p:spPr>
          <a:xfrm>
            <a:off x="4381575" y="101988"/>
            <a:ext cx="3731871" cy="969325"/>
          </a:xfrm>
          <a:prstGeom prst="rect">
            <a:avLst/>
          </a:prstGeom>
          <a:noFill/>
          <a:ln>
            <a:noFill/>
          </a:ln>
        </p:spPr>
      </p:pic>
      <p:pic>
        <p:nvPicPr>
          <p:cNvPr id="251" name="Google Shape;251;p32"/>
          <p:cNvPicPr preferRelativeResize="0"/>
          <p:nvPr/>
        </p:nvPicPr>
        <p:blipFill rotWithShape="1">
          <a:blip r:embed="rId4">
            <a:alphaModFix/>
          </a:blip>
          <a:srcRect l="4510" t="37657" r="62322" b="56332"/>
          <a:stretch/>
        </p:blipFill>
        <p:spPr>
          <a:xfrm>
            <a:off x="141700" y="167677"/>
            <a:ext cx="4382326" cy="613651"/>
          </a:xfrm>
          <a:prstGeom prst="rect">
            <a:avLst/>
          </a:prstGeom>
          <a:noFill/>
          <a:ln>
            <a:noFill/>
          </a:ln>
        </p:spPr>
      </p:pic>
      <p:sp>
        <p:nvSpPr>
          <p:cNvPr id="252" name="Google Shape;252;p32"/>
          <p:cNvSpPr txBox="1"/>
          <p:nvPr/>
        </p:nvSpPr>
        <p:spPr>
          <a:xfrm>
            <a:off x="196825" y="1010600"/>
            <a:ext cx="3546900" cy="225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highlight>
                  <a:srgbClr val="FFFFFF"/>
                </a:highlight>
              </a:rPr>
              <a:t>Look at these two paintings. What is Peter Paul Rubens doing differently than any other artwork of the past? Describe how he has portrayed the art differently? (Think back to similar paintings you’ve seen.) </a:t>
            </a:r>
            <a:endParaRPr sz="1000">
              <a:solidFill>
                <a:schemeClr val="dk1"/>
              </a:solidFill>
              <a:highlight>
                <a:srgbClr val="FFFFFF"/>
              </a:highlight>
            </a:endParaRPr>
          </a:p>
          <a:p>
            <a:pPr marL="0" lvl="0" indent="0" algn="l" rtl="0">
              <a:spcBef>
                <a:spcPts val="0"/>
              </a:spcBef>
              <a:spcAft>
                <a:spcPts val="0"/>
              </a:spcAft>
              <a:buNone/>
            </a:pPr>
            <a:endParaRPr/>
          </a:p>
        </p:txBody>
      </p:sp>
      <p:pic>
        <p:nvPicPr>
          <p:cNvPr id="253" name="Google Shape;253;p32"/>
          <p:cNvPicPr preferRelativeResize="0"/>
          <p:nvPr/>
        </p:nvPicPr>
        <p:blipFill>
          <a:blip r:embed="rId5">
            <a:alphaModFix/>
          </a:blip>
          <a:stretch>
            <a:fillRect/>
          </a:stretch>
        </p:blipFill>
        <p:spPr>
          <a:xfrm>
            <a:off x="3930250" y="1009928"/>
            <a:ext cx="4985149" cy="3115718"/>
          </a:xfrm>
          <a:prstGeom prst="rect">
            <a:avLst/>
          </a:prstGeom>
          <a:noFill/>
          <a:ln>
            <a:noFill/>
          </a:ln>
        </p:spPr>
      </p:pic>
      <p:sp>
        <p:nvSpPr>
          <p:cNvPr id="254" name="Google Shape;254;p32"/>
          <p:cNvSpPr txBox="1"/>
          <p:nvPr/>
        </p:nvSpPr>
        <p:spPr>
          <a:xfrm>
            <a:off x="3866675" y="4121825"/>
            <a:ext cx="4985100" cy="44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highlight>
                  <a:srgbClr val="FFFFFF"/>
                </a:highlight>
              </a:rPr>
              <a:t>Game-changing: 'The Garden of Love' (c. 1633), by Peter Paul Rubens</a:t>
            </a:r>
            <a:endParaRPr/>
          </a:p>
        </p:txBody>
      </p:sp>
      <p:pic>
        <p:nvPicPr>
          <p:cNvPr id="255" name="Google Shape;255;p32"/>
          <p:cNvPicPr preferRelativeResize="0"/>
          <p:nvPr/>
        </p:nvPicPr>
        <p:blipFill>
          <a:blip r:embed="rId6">
            <a:alphaModFix/>
          </a:blip>
          <a:stretch>
            <a:fillRect/>
          </a:stretch>
        </p:blipFill>
        <p:spPr>
          <a:xfrm>
            <a:off x="277750" y="2084850"/>
            <a:ext cx="3447275" cy="2549541"/>
          </a:xfrm>
          <a:prstGeom prst="rect">
            <a:avLst/>
          </a:prstGeom>
          <a:noFill/>
          <a:ln>
            <a:noFill/>
          </a:ln>
        </p:spPr>
      </p:pic>
      <p:sp>
        <p:nvSpPr>
          <p:cNvPr id="256" name="Google Shape;256;p32"/>
          <p:cNvSpPr txBox="1"/>
          <p:nvPr/>
        </p:nvSpPr>
        <p:spPr>
          <a:xfrm>
            <a:off x="220225" y="4623610"/>
            <a:ext cx="3447300" cy="22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highlight>
                  <a:srgbClr val="FFFFFF"/>
                </a:highlight>
              </a:rPr>
              <a:t>Fervour: 'Christ on the Straw', by Rubens, 1617-18</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1" name="Google Shape;261;p33"/>
          <p:cNvPicPr preferRelativeResize="0"/>
          <p:nvPr/>
        </p:nvPicPr>
        <p:blipFill rotWithShape="1">
          <a:blip r:embed="rId3">
            <a:alphaModFix/>
          </a:blip>
          <a:srcRect l="42832" t="34706" r="37183" b="55532"/>
          <a:stretch/>
        </p:blipFill>
        <p:spPr>
          <a:xfrm>
            <a:off x="4464924" y="51700"/>
            <a:ext cx="2670199" cy="1007849"/>
          </a:xfrm>
          <a:prstGeom prst="rect">
            <a:avLst/>
          </a:prstGeom>
          <a:noFill/>
          <a:ln>
            <a:noFill/>
          </a:ln>
        </p:spPr>
      </p:pic>
      <p:pic>
        <p:nvPicPr>
          <p:cNvPr id="262" name="Google Shape;262;p33"/>
          <p:cNvPicPr preferRelativeResize="0"/>
          <p:nvPr/>
        </p:nvPicPr>
        <p:blipFill rotWithShape="1">
          <a:blip r:embed="rId4">
            <a:alphaModFix/>
          </a:blip>
          <a:srcRect l="4510" t="47313" r="62322" b="46115"/>
          <a:stretch/>
        </p:blipFill>
        <p:spPr>
          <a:xfrm>
            <a:off x="113438" y="152400"/>
            <a:ext cx="4382326" cy="660676"/>
          </a:xfrm>
          <a:prstGeom prst="rect">
            <a:avLst/>
          </a:prstGeom>
          <a:noFill/>
          <a:ln>
            <a:noFill/>
          </a:ln>
        </p:spPr>
      </p:pic>
      <p:sp>
        <p:nvSpPr>
          <p:cNvPr id="263" name="Google Shape;263;p33"/>
          <p:cNvSpPr txBox="1"/>
          <p:nvPr/>
        </p:nvSpPr>
        <p:spPr>
          <a:xfrm>
            <a:off x="34700" y="3891050"/>
            <a:ext cx="2925600" cy="28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Hall of mirrors and Versaille, Paris, France, Louis XIV</a:t>
            </a:r>
            <a:endParaRPr sz="900"/>
          </a:p>
        </p:txBody>
      </p:sp>
      <p:pic>
        <p:nvPicPr>
          <p:cNvPr id="264" name="Google Shape;264;p33"/>
          <p:cNvPicPr preferRelativeResize="0"/>
          <p:nvPr/>
        </p:nvPicPr>
        <p:blipFill>
          <a:blip r:embed="rId5">
            <a:alphaModFix/>
          </a:blip>
          <a:stretch>
            <a:fillRect/>
          </a:stretch>
        </p:blipFill>
        <p:spPr>
          <a:xfrm>
            <a:off x="113450" y="930975"/>
            <a:ext cx="4382325" cy="2921550"/>
          </a:xfrm>
          <a:prstGeom prst="rect">
            <a:avLst/>
          </a:prstGeom>
          <a:noFill/>
          <a:ln>
            <a:noFill/>
          </a:ln>
        </p:spPr>
      </p:pic>
      <p:sp>
        <p:nvSpPr>
          <p:cNvPr id="265" name="Google Shape;265;p33"/>
          <p:cNvSpPr/>
          <p:nvPr/>
        </p:nvSpPr>
        <p:spPr>
          <a:xfrm>
            <a:off x="4776388" y="1469363"/>
            <a:ext cx="884700" cy="884700"/>
          </a:xfrm>
          <a:prstGeom prst="rect">
            <a:avLst/>
          </a:prstGeom>
          <a:solidFill>
            <a:srgbClr val="FFE599"/>
          </a:solidFill>
          <a:ln w="9525" cap="flat" cmpd="sng">
            <a:solidFill>
              <a:srgbClr val="F1C23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3"/>
          <p:cNvSpPr/>
          <p:nvPr/>
        </p:nvSpPr>
        <p:spPr>
          <a:xfrm>
            <a:off x="5741788" y="1400513"/>
            <a:ext cx="1022400" cy="1022400"/>
          </a:xfrm>
          <a:prstGeom prst="ellipse">
            <a:avLst/>
          </a:prstGeom>
          <a:solidFill>
            <a:srgbClr val="FFE599"/>
          </a:solidFill>
          <a:ln w="9525" cap="flat" cmpd="sng">
            <a:solidFill>
              <a:srgbClr val="F1C23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33"/>
          <p:cNvSpPr/>
          <p:nvPr/>
        </p:nvSpPr>
        <p:spPr>
          <a:xfrm>
            <a:off x="7035050" y="1454825"/>
            <a:ext cx="1829400" cy="913800"/>
          </a:xfrm>
          <a:prstGeom prst="ellipse">
            <a:avLst/>
          </a:prstGeom>
          <a:solidFill>
            <a:srgbClr val="F9CB9C"/>
          </a:solidFill>
          <a:ln w="9525" cap="flat" cmpd="sng">
            <a:solidFill>
              <a:srgbClr val="E691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33"/>
          <p:cNvSpPr txBox="1"/>
          <p:nvPr/>
        </p:nvSpPr>
        <p:spPr>
          <a:xfrm>
            <a:off x="4724400" y="881650"/>
            <a:ext cx="1787400" cy="715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t>Renaissance shapes were based on a  </a:t>
            </a:r>
            <a:endParaRPr sz="1200"/>
          </a:p>
        </p:txBody>
      </p:sp>
      <p:sp>
        <p:nvSpPr>
          <p:cNvPr id="269" name="Google Shape;269;p33"/>
          <p:cNvSpPr txBox="1"/>
          <p:nvPr/>
        </p:nvSpPr>
        <p:spPr>
          <a:xfrm>
            <a:off x="7035050" y="943900"/>
            <a:ext cx="1829400" cy="590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t>While Rococo shapes were based on an  </a:t>
            </a:r>
            <a:endParaRPr sz="1200"/>
          </a:p>
        </p:txBody>
      </p:sp>
      <p:pic>
        <p:nvPicPr>
          <p:cNvPr id="270" name="Google Shape;270;p33"/>
          <p:cNvPicPr preferRelativeResize="0"/>
          <p:nvPr/>
        </p:nvPicPr>
        <p:blipFill>
          <a:blip r:embed="rId6">
            <a:alphaModFix/>
          </a:blip>
          <a:stretch>
            <a:fillRect/>
          </a:stretch>
        </p:blipFill>
        <p:spPr>
          <a:xfrm>
            <a:off x="4624000" y="2586875"/>
            <a:ext cx="4382325" cy="2443675"/>
          </a:xfrm>
          <a:prstGeom prst="rect">
            <a:avLst/>
          </a:prstGeom>
          <a:noFill/>
          <a:ln>
            <a:noFill/>
          </a:ln>
        </p:spPr>
      </p:pic>
      <p:sp>
        <p:nvSpPr>
          <p:cNvPr id="271" name="Google Shape;271;p33"/>
          <p:cNvSpPr txBox="1"/>
          <p:nvPr/>
        </p:nvSpPr>
        <p:spPr>
          <a:xfrm>
            <a:off x="113450" y="4162950"/>
            <a:ext cx="4382400" cy="71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Look at the Hall of Mirrors in Versaille. How many things can you find based off an oval shape instead of a square or circle? Sketch them in your workbook.</a:t>
            </a:r>
            <a:endParaRPr sz="12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pic>
        <p:nvPicPr>
          <p:cNvPr id="69" name="Google Shape;69;p15"/>
          <p:cNvPicPr preferRelativeResize="0"/>
          <p:nvPr/>
        </p:nvPicPr>
        <p:blipFill rotWithShape="1">
          <a:blip r:embed="rId3">
            <a:alphaModFix/>
          </a:blip>
          <a:srcRect l="70812" t="66432" b="17769"/>
          <a:stretch/>
        </p:blipFill>
        <p:spPr>
          <a:xfrm>
            <a:off x="4545745" y="0"/>
            <a:ext cx="2136969" cy="1149875"/>
          </a:xfrm>
          <a:prstGeom prst="rect">
            <a:avLst/>
          </a:prstGeom>
          <a:noFill/>
          <a:ln>
            <a:noFill/>
          </a:ln>
        </p:spPr>
      </p:pic>
      <p:pic>
        <p:nvPicPr>
          <p:cNvPr id="70" name="Google Shape;70;p15"/>
          <p:cNvPicPr preferRelativeResize="0"/>
          <p:nvPr/>
        </p:nvPicPr>
        <p:blipFill>
          <a:blip r:embed="rId4">
            <a:alphaModFix/>
          </a:blip>
          <a:stretch>
            <a:fillRect/>
          </a:stretch>
        </p:blipFill>
        <p:spPr>
          <a:xfrm rot="-3892281">
            <a:off x="3641625" y="619791"/>
            <a:ext cx="998775" cy="1201226"/>
          </a:xfrm>
          <a:prstGeom prst="rect">
            <a:avLst/>
          </a:prstGeom>
          <a:noFill/>
          <a:ln>
            <a:noFill/>
          </a:ln>
        </p:spPr>
      </p:pic>
      <p:sp>
        <p:nvSpPr>
          <p:cNvPr id="71" name="Google Shape;71;p15"/>
          <p:cNvSpPr txBox="1"/>
          <p:nvPr/>
        </p:nvSpPr>
        <p:spPr>
          <a:xfrm>
            <a:off x="4381076" y="4631550"/>
            <a:ext cx="2618700" cy="24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t>Caterina Van Hemessen, </a:t>
            </a:r>
            <a:r>
              <a:rPr lang="en" sz="800" i="1"/>
              <a:t>Self-Portrait, </a:t>
            </a:r>
            <a:r>
              <a:rPr lang="en" sz="800"/>
              <a:t>1548</a:t>
            </a:r>
            <a:endParaRPr sz="800"/>
          </a:p>
        </p:txBody>
      </p:sp>
      <p:pic>
        <p:nvPicPr>
          <p:cNvPr id="72" name="Google Shape;72;p15"/>
          <p:cNvPicPr preferRelativeResize="0"/>
          <p:nvPr/>
        </p:nvPicPr>
        <p:blipFill>
          <a:blip r:embed="rId5">
            <a:alphaModFix/>
          </a:blip>
          <a:stretch>
            <a:fillRect/>
          </a:stretch>
        </p:blipFill>
        <p:spPr>
          <a:xfrm>
            <a:off x="4460513" y="1778150"/>
            <a:ext cx="2238131" cy="2853398"/>
          </a:xfrm>
          <a:prstGeom prst="rect">
            <a:avLst/>
          </a:prstGeom>
          <a:noFill/>
          <a:ln>
            <a:noFill/>
          </a:ln>
        </p:spPr>
      </p:pic>
      <p:pic>
        <p:nvPicPr>
          <p:cNvPr id="73" name="Google Shape;73;p15"/>
          <p:cNvPicPr preferRelativeResize="0"/>
          <p:nvPr/>
        </p:nvPicPr>
        <p:blipFill>
          <a:blip r:embed="rId6">
            <a:alphaModFix/>
          </a:blip>
          <a:stretch>
            <a:fillRect/>
          </a:stretch>
        </p:blipFill>
        <p:spPr>
          <a:xfrm>
            <a:off x="6773629" y="1778150"/>
            <a:ext cx="2111570" cy="2853399"/>
          </a:xfrm>
          <a:prstGeom prst="rect">
            <a:avLst/>
          </a:prstGeom>
          <a:noFill/>
          <a:ln>
            <a:noFill/>
          </a:ln>
        </p:spPr>
      </p:pic>
      <p:sp>
        <p:nvSpPr>
          <p:cNvPr id="74" name="Google Shape;74;p15"/>
          <p:cNvSpPr txBox="1"/>
          <p:nvPr/>
        </p:nvSpPr>
        <p:spPr>
          <a:xfrm>
            <a:off x="6667076" y="4631550"/>
            <a:ext cx="2618700" cy="24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i="1"/>
              <a:t> Margaret of Lorraine, Duchess of Alencon</a:t>
            </a:r>
            <a:endParaRPr sz="800" i="1"/>
          </a:p>
        </p:txBody>
      </p:sp>
      <p:sp>
        <p:nvSpPr>
          <p:cNvPr id="75" name="Google Shape;75;p15"/>
          <p:cNvSpPr txBox="1"/>
          <p:nvPr/>
        </p:nvSpPr>
        <p:spPr>
          <a:xfrm>
            <a:off x="115225" y="734550"/>
            <a:ext cx="4042500" cy="414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b="1"/>
              <a:t>Caterina Van Hemessen</a:t>
            </a:r>
            <a:endParaRPr b="1"/>
          </a:p>
          <a:p>
            <a:pPr marL="0" lvl="0" indent="0" algn="l" rtl="0">
              <a:lnSpc>
                <a:spcPct val="100000"/>
              </a:lnSpc>
              <a:spcBef>
                <a:spcPts val="0"/>
              </a:spcBef>
              <a:spcAft>
                <a:spcPts val="0"/>
              </a:spcAft>
              <a:buNone/>
            </a:pPr>
            <a:r>
              <a:rPr lang="en" sz="1000"/>
              <a:t>Born: 1528, Antwerp, </a:t>
            </a:r>
            <a:r>
              <a:rPr lang="en" sz="1000">
                <a:solidFill>
                  <a:schemeClr val="dk1"/>
                </a:solidFill>
              </a:rPr>
              <a:t>Belgium</a:t>
            </a:r>
            <a:endParaRPr sz="1000"/>
          </a:p>
          <a:p>
            <a:pPr marL="0" lvl="0" indent="0" algn="l" rtl="0">
              <a:lnSpc>
                <a:spcPct val="100000"/>
              </a:lnSpc>
              <a:spcBef>
                <a:spcPts val="0"/>
              </a:spcBef>
              <a:spcAft>
                <a:spcPts val="0"/>
              </a:spcAft>
              <a:buNone/>
            </a:pPr>
            <a:r>
              <a:rPr lang="en" sz="1000"/>
              <a:t>Died: After 1587, Antwerp, Belgium</a:t>
            </a:r>
            <a:endParaRPr sz="1000"/>
          </a:p>
          <a:p>
            <a:pPr marL="0" lvl="0" indent="0" algn="l" rtl="0">
              <a:lnSpc>
                <a:spcPct val="100000"/>
              </a:lnSpc>
              <a:spcBef>
                <a:spcPts val="0"/>
              </a:spcBef>
              <a:spcAft>
                <a:spcPts val="0"/>
              </a:spcAft>
              <a:buClr>
                <a:schemeClr val="dk1"/>
              </a:buClr>
              <a:buSzPts val="1100"/>
              <a:buFont typeface="Arial"/>
              <a:buNone/>
            </a:pPr>
            <a:endParaRPr sz="1000" b="1"/>
          </a:p>
          <a:p>
            <a:pPr marL="0" lvl="0" indent="0" algn="l" rtl="0">
              <a:lnSpc>
                <a:spcPct val="100000"/>
              </a:lnSpc>
              <a:spcBef>
                <a:spcPts val="0"/>
              </a:spcBef>
              <a:spcAft>
                <a:spcPts val="0"/>
              </a:spcAft>
              <a:buNone/>
            </a:pPr>
            <a:r>
              <a:rPr lang="en" sz="1000"/>
              <a:t>It’s about time! All this talk of art and not one link to a female artist. The earliest art attributed to a female artist is Caterina (Catharina) van Hemessen, a Flemish painter trained by her father. </a:t>
            </a:r>
            <a:r>
              <a:rPr lang="en" sz="1000">
                <a:solidFill>
                  <a:schemeClr val="dk1"/>
                </a:solidFill>
                <a:highlight>
                  <a:srgbClr val="FFFFFF"/>
                </a:highlight>
              </a:rPr>
              <a:t>She was a daughter of a well-known Mannerist painter, Jan Sanders van Hemessen. She learned to paint from him and collaborated with him on some of his works. These paintings are usually small pictures of persons against a plain dark background. Many of these paintings now hang in Rijkmuseum in Amsterdam and in the National Gallery in London. Caterina was very successful as a painter and Queen Mary of Hungary, Regent of the Low Countries, was her main patron and supporter.</a:t>
            </a:r>
            <a:endParaRPr sz="1000"/>
          </a:p>
          <a:p>
            <a:pPr marL="0" lvl="0" indent="0" algn="l" rtl="0">
              <a:lnSpc>
                <a:spcPct val="100000"/>
              </a:lnSpc>
              <a:spcBef>
                <a:spcPts val="0"/>
              </a:spcBef>
              <a:spcAft>
                <a:spcPts val="0"/>
              </a:spcAft>
              <a:buNone/>
            </a:pPr>
            <a:endParaRPr sz="1000"/>
          </a:p>
          <a:p>
            <a:pPr marL="0" lvl="0" indent="0" algn="l" rtl="0">
              <a:lnSpc>
                <a:spcPct val="100000"/>
              </a:lnSpc>
              <a:spcBef>
                <a:spcPts val="0"/>
              </a:spcBef>
              <a:spcAft>
                <a:spcPts val="0"/>
              </a:spcAft>
              <a:buClr>
                <a:schemeClr val="dk1"/>
              </a:buClr>
              <a:buSzPts val="1100"/>
              <a:buFont typeface="Arial"/>
              <a:buNone/>
            </a:pPr>
            <a:r>
              <a:rPr lang="en" sz="1000">
                <a:solidFill>
                  <a:schemeClr val="dk1"/>
                </a:solidFill>
                <a:highlight>
                  <a:srgbClr val="FFFFFF"/>
                </a:highlight>
              </a:rPr>
              <a:t>In 1554, Caterina married Chrétien de Morien, the organist of Antwerp Cathedral. Two years later, when Queen Mary resigned her regency and returned to Spain, Caterina and her husband were invited to join her. They remained in Spain until 1558, but returned to Antwerp after the queen died. Queen Mary showed her appreciation by bequeathing them funds to live the rest of their lives in comfort.</a:t>
            </a:r>
            <a:r>
              <a:rPr lang="en" sz="1000"/>
              <a:t> Only ten works by the artist survive today; primarily small portraits, they date between 1548 and 1552. It is assumed that Caterina never reached her full potential as an artist as she stopped painting after she was married, custom for that time.</a:t>
            </a:r>
            <a:endParaRPr sz="1000"/>
          </a:p>
          <a:p>
            <a:pPr marL="0" lvl="0" indent="0" algn="l" rtl="0">
              <a:lnSpc>
                <a:spcPct val="100000"/>
              </a:lnSpc>
              <a:spcBef>
                <a:spcPts val="0"/>
              </a:spcBef>
              <a:spcAft>
                <a:spcPts val="0"/>
              </a:spcAft>
              <a:buNone/>
            </a:pPr>
            <a:endParaRPr sz="1000"/>
          </a:p>
        </p:txBody>
      </p:sp>
      <p:sp>
        <p:nvSpPr>
          <p:cNvPr id="76" name="Google Shape;76;p15"/>
          <p:cNvSpPr txBox="1"/>
          <p:nvPr/>
        </p:nvSpPr>
        <p:spPr>
          <a:xfrm>
            <a:off x="4703300" y="1156850"/>
            <a:ext cx="4042500" cy="62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t>What was key to Caterina’s success as an artist?</a:t>
            </a:r>
            <a:endParaRPr sz="1200" b="1"/>
          </a:p>
          <a:p>
            <a:pPr marL="0" lvl="0" indent="0" algn="l" rtl="0">
              <a:spcBef>
                <a:spcPts val="0"/>
              </a:spcBef>
              <a:spcAft>
                <a:spcPts val="0"/>
              </a:spcAft>
              <a:buNone/>
            </a:pPr>
            <a:r>
              <a:rPr lang="en" sz="1200" b="1"/>
              <a:t>What can we learn from her example?</a:t>
            </a:r>
            <a:endParaRPr sz="1200" b="1"/>
          </a:p>
        </p:txBody>
      </p:sp>
      <p:pic>
        <p:nvPicPr>
          <p:cNvPr id="77" name="Google Shape;77;p15"/>
          <p:cNvPicPr preferRelativeResize="0"/>
          <p:nvPr/>
        </p:nvPicPr>
        <p:blipFill rotWithShape="1">
          <a:blip r:embed="rId7">
            <a:alphaModFix/>
          </a:blip>
          <a:srcRect l="4510" t="6021" r="62322" b="87968"/>
          <a:stretch/>
        </p:blipFill>
        <p:spPr>
          <a:xfrm>
            <a:off x="189675" y="145061"/>
            <a:ext cx="4382326" cy="6136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82" name="Google Shape;82;p16"/>
          <p:cNvPicPr preferRelativeResize="0"/>
          <p:nvPr/>
        </p:nvPicPr>
        <p:blipFill rotWithShape="1">
          <a:blip r:embed="rId3">
            <a:alphaModFix/>
          </a:blip>
          <a:srcRect l="4510" t="16822" r="62322" b="77167"/>
          <a:stretch/>
        </p:blipFill>
        <p:spPr>
          <a:xfrm>
            <a:off x="229775" y="171780"/>
            <a:ext cx="4382326" cy="613651"/>
          </a:xfrm>
          <a:prstGeom prst="rect">
            <a:avLst/>
          </a:prstGeom>
          <a:noFill/>
          <a:ln>
            <a:noFill/>
          </a:ln>
        </p:spPr>
      </p:pic>
      <p:pic>
        <p:nvPicPr>
          <p:cNvPr id="83" name="Google Shape;83;p16"/>
          <p:cNvPicPr preferRelativeResize="0"/>
          <p:nvPr/>
        </p:nvPicPr>
        <p:blipFill>
          <a:blip r:embed="rId4">
            <a:alphaModFix/>
          </a:blip>
          <a:stretch>
            <a:fillRect/>
          </a:stretch>
        </p:blipFill>
        <p:spPr>
          <a:xfrm>
            <a:off x="229775" y="851322"/>
            <a:ext cx="4382325" cy="4119386"/>
          </a:xfrm>
          <a:prstGeom prst="rect">
            <a:avLst/>
          </a:prstGeom>
          <a:noFill/>
          <a:ln>
            <a:noFill/>
          </a:ln>
        </p:spPr>
      </p:pic>
      <p:sp>
        <p:nvSpPr>
          <p:cNvPr id="84" name="Google Shape;84;p16"/>
          <p:cNvSpPr txBox="1"/>
          <p:nvPr/>
        </p:nvSpPr>
        <p:spPr>
          <a:xfrm>
            <a:off x="4726875" y="785425"/>
            <a:ext cx="4247100" cy="411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b="1">
                <a:solidFill>
                  <a:schemeClr val="dk1"/>
                </a:solidFill>
              </a:rPr>
              <a:t>Metsys in Antwerp, the economic capital of Europe. </a:t>
            </a:r>
            <a:r>
              <a:rPr lang="en" sz="1000">
                <a:solidFill>
                  <a:schemeClr val="dk1"/>
                </a:solidFill>
              </a:rPr>
              <a:t>Quentin Metsys was born in Louvain, Belgium in 1466. He later settled in Antwerp, where he is mentioned in 1491 as a master, and where he died in 1530. At that time, the town was a major trading center and rapidly became the principal city for commerce between northern and southern Europe. Thus moneylenders and money changers set up shop in the towns where most of the foreigners traded, such as Bruges and, above all, Antwerp, allowing the middle class to acquire wealth.This famous painting by Metsys, once owned by Rubens, is set in one of these cities.</a:t>
            </a:r>
            <a:endParaRPr sz="1000">
              <a:solidFill>
                <a:schemeClr val="dk1"/>
              </a:solidFill>
            </a:endParaRPr>
          </a:p>
          <a:p>
            <a:pPr marL="0" lvl="0" indent="0" algn="l" rtl="0">
              <a:lnSpc>
                <a:spcPct val="100000"/>
              </a:lnSpc>
              <a:spcBef>
                <a:spcPts val="0"/>
              </a:spcBef>
              <a:spcAft>
                <a:spcPts val="0"/>
              </a:spcAft>
              <a:buNone/>
            </a:pPr>
            <a:endParaRPr sz="1000" b="1">
              <a:solidFill>
                <a:schemeClr val="dk1"/>
              </a:solidFill>
            </a:endParaRPr>
          </a:p>
          <a:p>
            <a:pPr marL="0" lvl="0" indent="0" algn="l" rtl="0">
              <a:lnSpc>
                <a:spcPct val="100000"/>
              </a:lnSpc>
              <a:spcBef>
                <a:spcPts val="0"/>
              </a:spcBef>
              <a:spcAft>
                <a:spcPts val="0"/>
              </a:spcAft>
              <a:buNone/>
            </a:pPr>
            <a:r>
              <a:rPr lang="en" sz="1000" b="1">
                <a:solidFill>
                  <a:schemeClr val="dk1"/>
                </a:solidFill>
              </a:rPr>
              <a:t>The moneylender and his wife. </a:t>
            </a:r>
            <a:r>
              <a:rPr lang="en" sz="1000">
                <a:solidFill>
                  <a:schemeClr val="dk1"/>
                </a:solidFill>
              </a:rPr>
              <a:t>The two subjects are depicted half-length, seated behind a table as the focal point. The scene is tightly framed &amp; they are in perfect symmetry. The man is busy weighing the pearls, jewels, and pieces of gold on the table in front of him. This is distracting his wife from the book she is reading-a work of devotion, as the illustration of the Virgin and Child shows. The mirror placed in the foreground-a common device in Flemish painting, allowing the artist to create a link with the space beyond the framed scene-reflects a figure standing in front of a window. On the right, a door stands ajar, revealing a youth talking to an old man. The colors are rich opposing. </a:t>
            </a:r>
            <a:endParaRPr sz="1000">
              <a:solidFill>
                <a:schemeClr val="dk1"/>
              </a:solidFill>
            </a:endParaRPr>
          </a:p>
          <a:p>
            <a:pPr marL="0" lvl="0" indent="0" algn="l" rtl="0">
              <a:lnSpc>
                <a:spcPct val="100000"/>
              </a:lnSpc>
              <a:spcBef>
                <a:spcPts val="0"/>
              </a:spcBef>
              <a:spcAft>
                <a:spcPts val="0"/>
              </a:spcAft>
              <a:buNone/>
            </a:pPr>
            <a:endParaRPr sz="1000">
              <a:solidFill>
                <a:schemeClr val="dk1"/>
              </a:solidFill>
            </a:endParaRPr>
          </a:p>
          <a:p>
            <a:pPr marL="0" lvl="0" indent="0" algn="l" rtl="0">
              <a:spcBef>
                <a:spcPts val="0"/>
              </a:spcBef>
              <a:spcAft>
                <a:spcPts val="0"/>
              </a:spcAft>
              <a:buNone/>
            </a:pPr>
            <a:r>
              <a:rPr lang="en" sz="1000">
                <a:solidFill>
                  <a:schemeClr val="dk1"/>
                </a:solidFill>
              </a:rPr>
              <a:t>In the later 15th century, artists depicted scenes with moralizing overtones as a way of condemning human vices and reminding viewers of the frailty of human existence. Metsys is often considered one of the founders of the genre-highlights in this work. </a:t>
            </a:r>
            <a:r>
              <a:rPr lang="en" sz="1000" b="1">
                <a:solidFill>
                  <a:schemeClr val="dk1"/>
                </a:solidFill>
              </a:rPr>
              <a:t>What message(s) is he trying to convey to you, the viewer? How can they apply in your life?</a:t>
            </a:r>
            <a:endParaRPr sz="1000" b="1">
              <a:solidFill>
                <a:schemeClr val="dk1"/>
              </a:solidFill>
            </a:endParaRPr>
          </a:p>
        </p:txBody>
      </p:sp>
      <p:pic>
        <p:nvPicPr>
          <p:cNvPr id="85" name="Google Shape;85;p16"/>
          <p:cNvPicPr preferRelativeResize="0"/>
          <p:nvPr/>
        </p:nvPicPr>
        <p:blipFill>
          <a:blip r:embed="rId5">
            <a:alphaModFix/>
          </a:blip>
          <a:stretch>
            <a:fillRect/>
          </a:stretch>
        </p:blipFill>
        <p:spPr>
          <a:xfrm>
            <a:off x="4572001" y="128375"/>
            <a:ext cx="2846800" cy="647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90" name="Google Shape;90;p17"/>
          <p:cNvPicPr preferRelativeResize="0"/>
          <p:nvPr/>
        </p:nvPicPr>
        <p:blipFill rotWithShape="1">
          <a:blip r:embed="rId3">
            <a:alphaModFix/>
          </a:blip>
          <a:srcRect l="4510" t="16822" r="62322" b="77167"/>
          <a:stretch/>
        </p:blipFill>
        <p:spPr>
          <a:xfrm>
            <a:off x="229775" y="171780"/>
            <a:ext cx="4382326" cy="613651"/>
          </a:xfrm>
          <a:prstGeom prst="rect">
            <a:avLst/>
          </a:prstGeom>
          <a:noFill/>
          <a:ln>
            <a:noFill/>
          </a:ln>
        </p:spPr>
      </p:pic>
      <p:pic>
        <p:nvPicPr>
          <p:cNvPr id="91" name="Google Shape;91;p17"/>
          <p:cNvPicPr preferRelativeResize="0"/>
          <p:nvPr/>
        </p:nvPicPr>
        <p:blipFill>
          <a:blip r:embed="rId4">
            <a:alphaModFix/>
          </a:blip>
          <a:stretch>
            <a:fillRect/>
          </a:stretch>
        </p:blipFill>
        <p:spPr>
          <a:xfrm>
            <a:off x="229775" y="851322"/>
            <a:ext cx="4382325" cy="4119386"/>
          </a:xfrm>
          <a:prstGeom prst="rect">
            <a:avLst/>
          </a:prstGeom>
          <a:noFill/>
          <a:ln>
            <a:noFill/>
          </a:ln>
        </p:spPr>
      </p:pic>
      <p:sp>
        <p:nvSpPr>
          <p:cNvPr id="92" name="Google Shape;92;p17"/>
          <p:cNvSpPr txBox="1"/>
          <p:nvPr/>
        </p:nvSpPr>
        <p:spPr>
          <a:xfrm>
            <a:off x="4907750" y="1180425"/>
            <a:ext cx="3712200" cy="3554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rPr>
              <a:t>Painting with a Moral</a:t>
            </a:r>
            <a:endParaRPr sz="1200" b="1">
              <a:solidFill>
                <a:schemeClr val="dk1"/>
              </a:solidFill>
            </a:endParaRPr>
          </a:p>
          <a:p>
            <a:pPr marL="0" lvl="0" indent="0" algn="l" rtl="0">
              <a:spcBef>
                <a:spcPts val="0"/>
              </a:spcBef>
              <a:spcAft>
                <a:spcPts val="0"/>
              </a:spcAft>
              <a:buNone/>
            </a:pPr>
            <a:endParaRPr sz="1200" b="1">
              <a:solidFill>
                <a:schemeClr val="dk1"/>
              </a:solidFill>
            </a:endParaRPr>
          </a:p>
          <a:p>
            <a:pPr marL="0" lvl="0" indent="0" algn="l" rtl="0">
              <a:spcBef>
                <a:spcPts val="0"/>
              </a:spcBef>
              <a:spcAft>
                <a:spcPts val="0"/>
              </a:spcAft>
              <a:buNone/>
            </a:pPr>
            <a:r>
              <a:rPr lang="en" sz="1200">
                <a:solidFill>
                  <a:schemeClr val="dk1"/>
                </a:solidFill>
              </a:rPr>
              <a:t>The shiny gold, pearls (a symbol of lust), and jewelry have distracted the wife from her spiritual duty, reading a work of devotion. </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 sz="1200">
                <a:solidFill>
                  <a:schemeClr val="dk1"/>
                </a:solidFill>
              </a:rPr>
              <a:t>The objects in the background have been carefully chosen to strengthen the work's moral message. </a:t>
            </a:r>
            <a:endParaRPr sz="1200">
              <a:solidFill>
                <a:schemeClr val="dk1"/>
              </a:solidFill>
            </a:endParaRPr>
          </a:p>
          <a:p>
            <a:pPr marL="0" lvl="0" indent="0" algn="l" rtl="0">
              <a:spcBef>
                <a:spcPts val="0"/>
              </a:spcBef>
              <a:spcAft>
                <a:spcPts val="0"/>
              </a:spcAft>
              <a:buNone/>
            </a:pPr>
            <a:r>
              <a:rPr lang="en" sz="1200">
                <a:solidFill>
                  <a:schemeClr val="dk1"/>
                </a:solidFill>
              </a:rPr>
              <a:t>The snuffed-out candle and the fruit on the shelf-an allusion to original sin and a reminder that we are all doomed to return to dust-are symbols of death. </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 sz="1200">
                <a:solidFill>
                  <a:schemeClr val="dk1"/>
                </a:solidFill>
              </a:rPr>
              <a:t>The carafe of water and the rosary hanging from the shelf symbolize the purity of the Virgin. </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 sz="1200">
                <a:solidFill>
                  <a:schemeClr val="dk1"/>
                </a:solidFill>
              </a:rPr>
              <a:t>Finally, the small wooden box represents a place where faith has retired.</a:t>
            </a:r>
            <a:endParaRPr sz="1200" b="1">
              <a:solidFill>
                <a:schemeClr val="dk1"/>
              </a:solidFill>
            </a:endParaRPr>
          </a:p>
        </p:txBody>
      </p:sp>
      <p:pic>
        <p:nvPicPr>
          <p:cNvPr id="93" name="Google Shape;93;p17"/>
          <p:cNvPicPr preferRelativeResize="0"/>
          <p:nvPr/>
        </p:nvPicPr>
        <p:blipFill>
          <a:blip r:embed="rId5">
            <a:alphaModFix/>
          </a:blip>
          <a:stretch>
            <a:fillRect/>
          </a:stretch>
        </p:blipFill>
        <p:spPr>
          <a:xfrm>
            <a:off x="4572001" y="128375"/>
            <a:ext cx="2846800" cy="647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18"/>
          <p:cNvPicPr preferRelativeResize="0"/>
          <p:nvPr/>
        </p:nvPicPr>
        <p:blipFill rotWithShape="1">
          <a:blip r:embed="rId3">
            <a:alphaModFix/>
          </a:blip>
          <a:srcRect l="4110" t="49240" r="68902" b="39697"/>
          <a:stretch/>
        </p:blipFill>
        <p:spPr>
          <a:xfrm>
            <a:off x="4472175" y="76400"/>
            <a:ext cx="2401996" cy="760850"/>
          </a:xfrm>
          <a:prstGeom prst="rect">
            <a:avLst/>
          </a:prstGeom>
          <a:noFill/>
          <a:ln>
            <a:noFill/>
          </a:ln>
        </p:spPr>
      </p:pic>
      <p:pic>
        <p:nvPicPr>
          <p:cNvPr id="99" name="Google Shape;99;p18"/>
          <p:cNvPicPr preferRelativeResize="0"/>
          <p:nvPr/>
        </p:nvPicPr>
        <p:blipFill>
          <a:blip r:embed="rId4">
            <a:alphaModFix/>
          </a:blip>
          <a:stretch>
            <a:fillRect/>
          </a:stretch>
        </p:blipFill>
        <p:spPr>
          <a:xfrm>
            <a:off x="4504815" y="769075"/>
            <a:ext cx="4449385" cy="4379851"/>
          </a:xfrm>
          <a:prstGeom prst="rect">
            <a:avLst/>
          </a:prstGeom>
          <a:noFill/>
          <a:ln>
            <a:noFill/>
          </a:ln>
        </p:spPr>
      </p:pic>
      <p:pic>
        <p:nvPicPr>
          <p:cNvPr id="100" name="Google Shape;100;p18"/>
          <p:cNvPicPr preferRelativeResize="0"/>
          <p:nvPr/>
        </p:nvPicPr>
        <p:blipFill rotWithShape="1">
          <a:blip r:embed="rId5">
            <a:alphaModFix/>
          </a:blip>
          <a:srcRect l="4510" t="27568" r="62322" b="66421"/>
          <a:stretch/>
        </p:blipFill>
        <p:spPr>
          <a:xfrm>
            <a:off x="122500" y="149988"/>
            <a:ext cx="4382326" cy="613651"/>
          </a:xfrm>
          <a:prstGeom prst="rect">
            <a:avLst/>
          </a:prstGeom>
          <a:noFill/>
          <a:ln>
            <a:noFill/>
          </a:ln>
        </p:spPr>
      </p:pic>
      <p:sp>
        <p:nvSpPr>
          <p:cNvPr id="101" name="Google Shape;101;p18"/>
          <p:cNvSpPr txBox="1"/>
          <p:nvPr/>
        </p:nvSpPr>
        <p:spPr>
          <a:xfrm>
            <a:off x="154500" y="952350"/>
            <a:ext cx="4284900" cy="394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121416"/>
                </a:solidFill>
              </a:rPr>
              <a:t>Hans Holbein The Younger, </a:t>
            </a:r>
            <a:r>
              <a:rPr lang="en" sz="1100" b="1" i="1">
                <a:solidFill>
                  <a:srgbClr val="121416"/>
                </a:solidFill>
              </a:rPr>
              <a:t>The Ambassadors</a:t>
            </a:r>
            <a:r>
              <a:rPr lang="en" sz="1100" b="1">
                <a:solidFill>
                  <a:srgbClr val="121416"/>
                </a:solidFill>
              </a:rPr>
              <a:t>, 1533 </a:t>
            </a:r>
            <a:r>
              <a:rPr lang="en" sz="1100">
                <a:solidFill>
                  <a:srgbClr val="121416"/>
                </a:solidFill>
              </a:rPr>
              <a:t>This painting is one of the</a:t>
            </a:r>
            <a:r>
              <a:rPr lang="en" sz="1100"/>
              <a:t> </a:t>
            </a:r>
            <a:r>
              <a:rPr lang="en" sz="1100">
                <a:uFill>
                  <a:noFill/>
                </a:uFill>
                <a:hlinkClick r:id="rId6"/>
              </a:rPr>
              <a:t>most famous images</a:t>
            </a:r>
            <a:r>
              <a:rPr lang="en" sz="1100"/>
              <a:t> </a:t>
            </a:r>
            <a:r>
              <a:rPr lang="en" sz="1100">
                <a:solidFill>
                  <a:srgbClr val="121416"/>
                </a:solidFill>
              </a:rPr>
              <a:t>of western art. </a:t>
            </a:r>
            <a:endParaRPr sz="1100">
              <a:solidFill>
                <a:srgbClr val="121416"/>
              </a:solidFill>
            </a:endParaRPr>
          </a:p>
          <a:p>
            <a:pPr marL="25400" marR="25400" lvl="0" indent="0" algn="l" rtl="0">
              <a:lnSpc>
                <a:spcPct val="100000"/>
              </a:lnSpc>
              <a:spcBef>
                <a:spcPts val="0"/>
              </a:spcBef>
              <a:spcAft>
                <a:spcPts val="0"/>
              </a:spcAft>
              <a:buNone/>
            </a:pPr>
            <a:endParaRPr sz="1100">
              <a:solidFill>
                <a:srgbClr val="121416"/>
              </a:solidFill>
            </a:endParaRPr>
          </a:p>
          <a:p>
            <a:pPr marL="25400" marR="25400" lvl="0" indent="0" algn="l" rtl="0">
              <a:lnSpc>
                <a:spcPct val="100000"/>
              </a:lnSpc>
              <a:spcBef>
                <a:spcPts val="0"/>
              </a:spcBef>
              <a:spcAft>
                <a:spcPts val="0"/>
              </a:spcAft>
              <a:buNone/>
            </a:pPr>
            <a:r>
              <a:rPr lang="en" sz="1100">
                <a:solidFill>
                  <a:srgbClr val="121416"/>
                </a:solidFill>
              </a:rPr>
              <a:t>The man on the left is Jean de Dinteville; on the right is Georges de Selve, Bishop of Lavaur. Both were French diplomats at the court of Henry VIII. The grand painting was commissioned by Dinteville.</a:t>
            </a:r>
            <a:endParaRPr sz="1100">
              <a:solidFill>
                <a:srgbClr val="121416"/>
              </a:solidFill>
            </a:endParaRPr>
          </a:p>
          <a:p>
            <a:pPr marL="25400" marR="25400" lvl="0" indent="0" algn="l" rtl="0">
              <a:lnSpc>
                <a:spcPct val="100000"/>
              </a:lnSpc>
              <a:spcBef>
                <a:spcPts val="0"/>
              </a:spcBef>
              <a:spcAft>
                <a:spcPts val="0"/>
              </a:spcAft>
              <a:buNone/>
            </a:pPr>
            <a:endParaRPr sz="1100">
              <a:solidFill>
                <a:srgbClr val="121416"/>
              </a:solidFill>
            </a:endParaRPr>
          </a:p>
          <a:p>
            <a:pPr marL="25400" marR="25400" lvl="0" indent="0" algn="l" rtl="0">
              <a:lnSpc>
                <a:spcPct val="100000"/>
              </a:lnSpc>
              <a:spcBef>
                <a:spcPts val="0"/>
              </a:spcBef>
              <a:spcAft>
                <a:spcPts val="0"/>
              </a:spcAft>
              <a:buNone/>
            </a:pPr>
            <a:r>
              <a:rPr lang="en" sz="1100">
                <a:solidFill>
                  <a:srgbClr val="121416"/>
                </a:solidFill>
              </a:rPr>
              <a:t>Its full symbolism remains mysterious. On the shelves between them are items of </a:t>
            </a:r>
            <a:r>
              <a:rPr lang="en" sz="1100" u="sng">
                <a:solidFill>
                  <a:srgbClr val="121416"/>
                </a:solidFill>
              </a:rPr>
              <a:t>celestial measurement,</a:t>
            </a:r>
            <a:r>
              <a:rPr lang="en" sz="1100">
                <a:solidFill>
                  <a:srgbClr val="121416"/>
                </a:solidFill>
              </a:rPr>
              <a:t> then lower down a terrestrial </a:t>
            </a:r>
            <a:r>
              <a:rPr lang="en" sz="1100" u="sng">
                <a:solidFill>
                  <a:srgbClr val="121416"/>
                </a:solidFill>
              </a:rPr>
              <a:t>globe.</a:t>
            </a:r>
            <a:r>
              <a:rPr lang="en" sz="1100">
                <a:solidFill>
                  <a:srgbClr val="121416"/>
                </a:solidFill>
              </a:rPr>
              <a:t> The </a:t>
            </a:r>
            <a:r>
              <a:rPr lang="en" sz="1100" u="sng">
                <a:solidFill>
                  <a:srgbClr val="121416"/>
                </a:solidFill>
              </a:rPr>
              <a:t>scientific instruments</a:t>
            </a:r>
            <a:r>
              <a:rPr lang="en" sz="1100">
                <a:solidFill>
                  <a:srgbClr val="121416"/>
                </a:solidFill>
              </a:rPr>
              <a:t> show their intellect. A </a:t>
            </a:r>
            <a:r>
              <a:rPr lang="en" sz="1100" u="sng">
                <a:solidFill>
                  <a:srgbClr val="121416"/>
                </a:solidFill>
              </a:rPr>
              <a:t>lute</a:t>
            </a:r>
            <a:r>
              <a:rPr lang="en" sz="1100">
                <a:solidFill>
                  <a:srgbClr val="121416"/>
                </a:solidFill>
              </a:rPr>
              <a:t> with a </a:t>
            </a:r>
            <a:r>
              <a:rPr lang="en" sz="1100" u="sng">
                <a:solidFill>
                  <a:srgbClr val="121416"/>
                </a:solidFill>
              </a:rPr>
              <a:t>broken string</a:t>
            </a:r>
            <a:r>
              <a:rPr lang="en" sz="1100">
                <a:solidFill>
                  <a:srgbClr val="121416"/>
                </a:solidFill>
              </a:rPr>
              <a:t> – an image of discord – and a </a:t>
            </a:r>
            <a:r>
              <a:rPr lang="en" sz="1100" u="sng">
                <a:solidFill>
                  <a:srgbClr val="121416"/>
                </a:solidFill>
              </a:rPr>
              <a:t>Lutheran hymnal</a:t>
            </a:r>
            <a:r>
              <a:rPr lang="en" sz="1100">
                <a:solidFill>
                  <a:srgbClr val="121416"/>
                </a:solidFill>
              </a:rPr>
              <a:t>. It may be a plea for harmony in a crisis-racked Europe. Then there is the strange </a:t>
            </a:r>
            <a:r>
              <a:rPr lang="en" sz="1100" u="sng">
                <a:solidFill>
                  <a:srgbClr val="121416"/>
                </a:solidFill>
              </a:rPr>
              <a:t>anamorphic skull</a:t>
            </a:r>
            <a:r>
              <a:rPr lang="en" sz="1100">
                <a:solidFill>
                  <a:srgbClr val="121416"/>
                </a:solidFill>
              </a:rPr>
              <a:t> at the front which can be seen only from a certain angle, and the </a:t>
            </a:r>
            <a:r>
              <a:rPr lang="en" sz="1100" u="sng">
                <a:solidFill>
                  <a:srgbClr val="121416"/>
                </a:solidFill>
              </a:rPr>
              <a:t>crucifix</a:t>
            </a:r>
            <a:r>
              <a:rPr lang="en" sz="1100">
                <a:solidFill>
                  <a:srgbClr val="121416"/>
                </a:solidFill>
              </a:rPr>
              <a:t> peeking through in the top-left that suggest that for all the two men’s fineries there comes in the end only death and the possibility of salvation through Christ. The </a:t>
            </a:r>
            <a:r>
              <a:rPr lang="en" sz="1100" u="sng">
                <a:solidFill>
                  <a:srgbClr val="121416"/>
                </a:solidFill>
              </a:rPr>
              <a:t>skull</a:t>
            </a:r>
            <a:r>
              <a:rPr lang="en" sz="1100">
                <a:solidFill>
                  <a:srgbClr val="121416"/>
                </a:solidFill>
              </a:rPr>
              <a:t> a warming against the temporal nature of life. One day, you too will die.</a:t>
            </a:r>
            <a:endParaRPr sz="1100">
              <a:solidFill>
                <a:srgbClr val="121416"/>
              </a:solidFill>
            </a:endParaRPr>
          </a:p>
          <a:p>
            <a:pPr marL="25400" marR="25400" lvl="0" indent="0" algn="l" rtl="0">
              <a:lnSpc>
                <a:spcPct val="100000"/>
              </a:lnSpc>
              <a:spcBef>
                <a:spcPts val="0"/>
              </a:spcBef>
              <a:spcAft>
                <a:spcPts val="0"/>
              </a:spcAft>
              <a:buNone/>
            </a:pPr>
            <a:endParaRPr sz="1100">
              <a:solidFill>
                <a:srgbClr val="121416"/>
              </a:solidFill>
            </a:endParaRPr>
          </a:p>
          <a:p>
            <a:pPr marL="25400" marR="25400" lvl="0" indent="0" algn="l" rtl="0">
              <a:lnSpc>
                <a:spcPct val="100000"/>
              </a:lnSpc>
              <a:spcBef>
                <a:spcPts val="0"/>
              </a:spcBef>
              <a:spcAft>
                <a:spcPts val="0"/>
              </a:spcAft>
              <a:buNone/>
            </a:pPr>
            <a:r>
              <a:rPr lang="en" sz="1100" b="1">
                <a:solidFill>
                  <a:srgbClr val="121416"/>
                </a:solidFill>
              </a:rPr>
              <a:t>Can you spy all the symbols?</a:t>
            </a:r>
            <a:endParaRPr sz="1100" b="1">
              <a:solidFill>
                <a:srgbClr val="121416"/>
              </a:solidFill>
            </a:endParaRPr>
          </a:p>
          <a:p>
            <a:pPr marL="25400" marR="25400" lvl="0" indent="0" algn="l" rtl="0">
              <a:lnSpc>
                <a:spcPct val="100000"/>
              </a:lnSpc>
              <a:spcBef>
                <a:spcPts val="0"/>
              </a:spcBef>
              <a:spcAft>
                <a:spcPts val="0"/>
              </a:spcAft>
              <a:buNone/>
            </a:pPr>
            <a:r>
              <a:rPr lang="en" sz="1100" b="1">
                <a:solidFill>
                  <a:srgbClr val="121416"/>
                </a:solidFill>
              </a:rPr>
              <a:t>Move to an angle so you can see the skull.</a:t>
            </a:r>
            <a:endParaRPr sz="1100" b="1">
              <a:solidFill>
                <a:srgbClr val="121416"/>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9"/>
          <p:cNvSpPr txBox="1"/>
          <p:nvPr/>
        </p:nvSpPr>
        <p:spPr>
          <a:xfrm>
            <a:off x="6842475" y="1023150"/>
            <a:ext cx="1848300" cy="174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t>Look at these two paintings by El Greco. What characteristics can you define about El Greco’s artwork? Use elements and principles of art to describe the characteristics. Use examples from the artwork provided. What art era does he belong to? How can you tell?</a:t>
            </a:r>
            <a:endParaRPr sz="1000" b="1"/>
          </a:p>
        </p:txBody>
      </p:sp>
      <p:pic>
        <p:nvPicPr>
          <p:cNvPr id="107" name="Google Shape;107;p19"/>
          <p:cNvPicPr preferRelativeResize="0"/>
          <p:nvPr/>
        </p:nvPicPr>
        <p:blipFill>
          <a:blip r:embed="rId3">
            <a:alphaModFix/>
          </a:blip>
          <a:stretch>
            <a:fillRect/>
          </a:stretch>
        </p:blipFill>
        <p:spPr>
          <a:xfrm>
            <a:off x="321325" y="1062475"/>
            <a:ext cx="2952975" cy="3307325"/>
          </a:xfrm>
          <a:prstGeom prst="rect">
            <a:avLst/>
          </a:prstGeom>
          <a:noFill/>
          <a:ln>
            <a:noFill/>
          </a:ln>
        </p:spPr>
      </p:pic>
      <p:sp>
        <p:nvSpPr>
          <p:cNvPr id="108" name="Google Shape;108;p19"/>
          <p:cNvSpPr txBox="1"/>
          <p:nvPr/>
        </p:nvSpPr>
        <p:spPr>
          <a:xfrm>
            <a:off x="220400" y="4369800"/>
            <a:ext cx="2952900" cy="37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50" i="1">
                <a:solidFill>
                  <a:srgbClr val="444444"/>
                </a:solidFill>
                <a:highlight>
                  <a:srgbClr val="FFFFFF"/>
                </a:highlight>
                <a:latin typeface="Verdana"/>
                <a:ea typeface="Verdana"/>
                <a:cs typeface="Verdana"/>
                <a:sym typeface="Verdana"/>
              </a:rPr>
              <a:t>View of Toledo (1600)</a:t>
            </a:r>
            <a:endParaRPr/>
          </a:p>
        </p:txBody>
      </p:sp>
      <p:sp>
        <p:nvSpPr>
          <p:cNvPr id="109" name="Google Shape;109;p19"/>
          <p:cNvSpPr txBox="1"/>
          <p:nvPr/>
        </p:nvSpPr>
        <p:spPr>
          <a:xfrm>
            <a:off x="3268800" y="1062525"/>
            <a:ext cx="1604400" cy="330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22222"/>
                </a:solidFill>
                <a:highlight>
                  <a:srgbClr val="FFFFFF"/>
                </a:highlight>
                <a:latin typeface="Open Sans"/>
                <a:ea typeface="Open Sans"/>
                <a:cs typeface="Open Sans"/>
                <a:sym typeface="Open Sans"/>
              </a:rPr>
              <a:t>Landscape paintings were rare in Spanish art at the time and this painting is one of only three surviving landscapes by El Greco. Among El Greco’s </a:t>
            </a:r>
            <a:r>
              <a:rPr lang="en" sz="1000" i="1">
                <a:solidFill>
                  <a:srgbClr val="222222"/>
                </a:solidFill>
                <a:highlight>
                  <a:srgbClr val="FFFFFF"/>
                </a:highlight>
                <a:latin typeface="Open Sans"/>
                <a:ea typeface="Open Sans"/>
                <a:cs typeface="Open Sans"/>
                <a:sym typeface="Open Sans"/>
              </a:rPr>
              <a:t>most cherished masterpieces</a:t>
            </a:r>
            <a:r>
              <a:rPr lang="en" sz="1000">
                <a:solidFill>
                  <a:srgbClr val="222222"/>
                </a:solidFill>
                <a:highlight>
                  <a:srgbClr val="FFFFFF"/>
                </a:highlight>
                <a:latin typeface="Open Sans"/>
                <a:ea typeface="Open Sans"/>
                <a:cs typeface="Open Sans"/>
                <a:sym typeface="Open Sans"/>
              </a:rPr>
              <a:t>, View of Toledo is renowned for its </a:t>
            </a:r>
            <a:r>
              <a:rPr lang="en" sz="1000" i="1">
                <a:solidFill>
                  <a:srgbClr val="222222"/>
                </a:solidFill>
                <a:highlight>
                  <a:srgbClr val="FFFFFF"/>
                </a:highlight>
                <a:latin typeface="Open Sans"/>
                <a:ea typeface="Open Sans"/>
                <a:cs typeface="Open Sans"/>
                <a:sym typeface="Open Sans"/>
              </a:rPr>
              <a:t>enigmatic symbolism</a:t>
            </a:r>
            <a:r>
              <a:rPr lang="en" sz="1000">
                <a:solidFill>
                  <a:srgbClr val="222222"/>
                </a:solidFill>
                <a:highlight>
                  <a:srgbClr val="FFFFFF"/>
                </a:highlight>
                <a:latin typeface="Open Sans"/>
                <a:ea typeface="Open Sans"/>
                <a:cs typeface="Open Sans"/>
                <a:sym typeface="Open Sans"/>
              </a:rPr>
              <a:t> and for the </a:t>
            </a:r>
            <a:r>
              <a:rPr lang="en" sz="1000" i="1">
                <a:solidFill>
                  <a:srgbClr val="222222"/>
                </a:solidFill>
                <a:highlight>
                  <a:srgbClr val="FFFFFF"/>
                </a:highlight>
                <a:latin typeface="Open Sans"/>
                <a:ea typeface="Open Sans"/>
                <a:cs typeface="Open Sans"/>
                <a:sym typeface="Open Sans"/>
              </a:rPr>
              <a:t>majestically executed contrast </a:t>
            </a:r>
            <a:r>
              <a:rPr lang="en" sz="1000">
                <a:solidFill>
                  <a:srgbClr val="222222"/>
                </a:solidFill>
                <a:highlight>
                  <a:srgbClr val="FFFFFF"/>
                </a:highlight>
                <a:latin typeface="Open Sans"/>
                <a:ea typeface="Open Sans"/>
                <a:cs typeface="Open Sans"/>
                <a:sym typeface="Open Sans"/>
              </a:rPr>
              <a:t>between the dark skies above and the glowing green below. Along with Van Gogh’s </a:t>
            </a:r>
            <a:r>
              <a:rPr lang="en" sz="1000" i="1">
                <a:solidFill>
                  <a:srgbClr val="222222"/>
                </a:solidFill>
                <a:highlight>
                  <a:srgbClr val="FFFFFF"/>
                </a:highlight>
                <a:latin typeface="Open Sans"/>
                <a:ea typeface="Open Sans"/>
                <a:cs typeface="Open Sans"/>
                <a:sym typeface="Open Sans"/>
              </a:rPr>
              <a:t>The Starry Night</a:t>
            </a:r>
            <a:r>
              <a:rPr lang="en" sz="1000">
                <a:solidFill>
                  <a:srgbClr val="222222"/>
                </a:solidFill>
                <a:highlight>
                  <a:srgbClr val="FFFFFF"/>
                </a:highlight>
                <a:latin typeface="Open Sans"/>
                <a:ea typeface="Open Sans"/>
                <a:cs typeface="Open Sans"/>
                <a:sym typeface="Open Sans"/>
              </a:rPr>
              <a:t>, it remains one of the </a:t>
            </a:r>
            <a:r>
              <a:rPr lang="en" sz="1000" i="1">
                <a:solidFill>
                  <a:srgbClr val="222222"/>
                </a:solidFill>
                <a:highlight>
                  <a:srgbClr val="FFFFFF"/>
                </a:highlight>
                <a:latin typeface="Open Sans"/>
                <a:ea typeface="Open Sans"/>
                <a:cs typeface="Open Sans"/>
                <a:sym typeface="Open Sans"/>
              </a:rPr>
              <a:t>most famous depictions of the sky in Western art</a:t>
            </a:r>
            <a:r>
              <a:rPr lang="en" sz="1000">
                <a:solidFill>
                  <a:srgbClr val="222222"/>
                </a:solidFill>
                <a:highlight>
                  <a:srgbClr val="FFFFFF"/>
                </a:highlight>
                <a:latin typeface="Open Sans"/>
                <a:ea typeface="Open Sans"/>
                <a:cs typeface="Open Sans"/>
                <a:sym typeface="Open Sans"/>
              </a:rPr>
              <a:t>.</a:t>
            </a:r>
            <a:endParaRPr sz="1000"/>
          </a:p>
        </p:txBody>
      </p:sp>
      <p:pic>
        <p:nvPicPr>
          <p:cNvPr id="110" name="Google Shape;110;p19"/>
          <p:cNvPicPr preferRelativeResize="0"/>
          <p:nvPr/>
        </p:nvPicPr>
        <p:blipFill>
          <a:blip r:embed="rId4">
            <a:alphaModFix/>
          </a:blip>
          <a:stretch>
            <a:fillRect/>
          </a:stretch>
        </p:blipFill>
        <p:spPr>
          <a:xfrm>
            <a:off x="4954900" y="1062475"/>
            <a:ext cx="1805869" cy="3307324"/>
          </a:xfrm>
          <a:prstGeom prst="rect">
            <a:avLst/>
          </a:prstGeom>
          <a:noFill/>
          <a:ln>
            <a:noFill/>
          </a:ln>
        </p:spPr>
      </p:pic>
      <p:sp>
        <p:nvSpPr>
          <p:cNvPr id="111" name="Google Shape;111;p19"/>
          <p:cNvSpPr txBox="1"/>
          <p:nvPr/>
        </p:nvSpPr>
        <p:spPr>
          <a:xfrm>
            <a:off x="6842475" y="2868900"/>
            <a:ext cx="1517700" cy="157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222222"/>
                </a:solidFill>
                <a:highlight>
                  <a:srgbClr val="FFFFFF"/>
                </a:highlight>
              </a:rPr>
              <a:t>This painting depicts the shepherd and angels celebrating the miracle of the newly born Jesus. El Greco’s assistant said that his teacher was working on this painting till his death in </a:t>
            </a:r>
            <a:r>
              <a:rPr lang="en" sz="1000" i="1">
                <a:solidFill>
                  <a:srgbClr val="222222"/>
                </a:solidFill>
                <a:highlight>
                  <a:srgbClr val="FFFFFF"/>
                </a:highlight>
              </a:rPr>
              <a:t>April 1614</a:t>
            </a:r>
            <a:r>
              <a:rPr lang="en" sz="1000">
                <a:solidFill>
                  <a:srgbClr val="222222"/>
                </a:solidFill>
                <a:highlight>
                  <a:srgbClr val="FFFFFF"/>
                </a:highlight>
              </a:rPr>
              <a:t>.</a:t>
            </a:r>
            <a:endParaRPr sz="1000"/>
          </a:p>
        </p:txBody>
      </p:sp>
      <p:sp>
        <p:nvSpPr>
          <p:cNvPr id="112" name="Google Shape;112;p19"/>
          <p:cNvSpPr txBox="1"/>
          <p:nvPr/>
        </p:nvSpPr>
        <p:spPr>
          <a:xfrm>
            <a:off x="4902300" y="4336775"/>
            <a:ext cx="1981800" cy="32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50" i="1">
                <a:solidFill>
                  <a:srgbClr val="444444"/>
                </a:solidFill>
                <a:highlight>
                  <a:srgbClr val="FFFFFF"/>
                </a:highlight>
                <a:latin typeface="Verdana"/>
                <a:ea typeface="Verdana"/>
                <a:cs typeface="Verdana"/>
                <a:sym typeface="Verdana"/>
              </a:rPr>
              <a:t>The Adoration of the Shepherds (1614)</a:t>
            </a:r>
            <a:endParaRPr/>
          </a:p>
        </p:txBody>
      </p:sp>
      <p:pic>
        <p:nvPicPr>
          <p:cNvPr id="113" name="Google Shape;113;p19"/>
          <p:cNvPicPr preferRelativeResize="0"/>
          <p:nvPr/>
        </p:nvPicPr>
        <p:blipFill rotWithShape="1">
          <a:blip r:embed="rId5">
            <a:alphaModFix/>
          </a:blip>
          <a:srcRect l="4510" t="37657" r="62322" b="56332"/>
          <a:stretch/>
        </p:blipFill>
        <p:spPr>
          <a:xfrm>
            <a:off x="141700" y="167677"/>
            <a:ext cx="4382326" cy="613651"/>
          </a:xfrm>
          <a:prstGeom prst="rect">
            <a:avLst/>
          </a:prstGeom>
          <a:noFill/>
          <a:ln>
            <a:noFill/>
          </a:ln>
        </p:spPr>
      </p:pic>
      <p:pic>
        <p:nvPicPr>
          <p:cNvPr id="114" name="Google Shape;114;p19"/>
          <p:cNvPicPr preferRelativeResize="0"/>
          <p:nvPr/>
        </p:nvPicPr>
        <p:blipFill rotWithShape="1">
          <a:blip r:embed="rId6">
            <a:alphaModFix/>
          </a:blip>
          <a:srcRect l="4444" t="34264" r="60392" b="56191"/>
          <a:stretch/>
        </p:blipFill>
        <p:spPr>
          <a:xfrm>
            <a:off x="4572000" y="71950"/>
            <a:ext cx="4053650" cy="8502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20"/>
          <p:cNvPicPr preferRelativeResize="0"/>
          <p:nvPr/>
        </p:nvPicPr>
        <p:blipFill rotWithShape="1">
          <a:blip r:embed="rId3">
            <a:alphaModFix/>
          </a:blip>
          <a:srcRect l="43667" t="21474" r="38229" b="68112"/>
          <a:stretch/>
        </p:blipFill>
        <p:spPr>
          <a:xfrm>
            <a:off x="4381175" y="0"/>
            <a:ext cx="2413199" cy="1072533"/>
          </a:xfrm>
          <a:prstGeom prst="rect">
            <a:avLst/>
          </a:prstGeom>
          <a:noFill/>
          <a:ln>
            <a:noFill/>
          </a:ln>
        </p:spPr>
      </p:pic>
      <p:sp>
        <p:nvSpPr>
          <p:cNvPr id="120" name="Google Shape;120;p20"/>
          <p:cNvSpPr txBox="1"/>
          <p:nvPr/>
        </p:nvSpPr>
        <p:spPr>
          <a:xfrm rot="-5400000">
            <a:off x="3312600" y="1618325"/>
            <a:ext cx="2040300" cy="6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solidFill>
                  <a:schemeClr val="dk1"/>
                </a:solidFill>
              </a:rPr>
              <a:t>B O S C H</a:t>
            </a:r>
            <a:endParaRPr sz="3000"/>
          </a:p>
        </p:txBody>
      </p:sp>
      <p:pic>
        <p:nvPicPr>
          <p:cNvPr id="121" name="Google Shape;121;p20"/>
          <p:cNvPicPr preferRelativeResize="0"/>
          <p:nvPr/>
        </p:nvPicPr>
        <p:blipFill>
          <a:blip r:embed="rId4">
            <a:alphaModFix/>
          </a:blip>
          <a:stretch>
            <a:fillRect/>
          </a:stretch>
        </p:blipFill>
        <p:spPr>
          <a:xfrm>
            <a:off x="195899" y="1020838"/>
            <a:ext cx="2413200" cy="1374387"/>
          </a:xfrm>
          <a:prstGeom prst="rect">
            <a:avLst/>
          </a:prstGeom>
          <a:noFill/>
          <a:ln>
            <a:noFill/>
          </a:ln>
        </p:spPr>
      </p:pic>
      <p:pic>
        <p:nvPicPr>
          <p:cNvPr id="122" name="Google Shape;122;p20"/>
          <p:cNvPicPr preferRelativeResize="0"/>
          <p:nvPr/>
        </p:nvPicPr>
        <p:blipFill>
          <a:blip r:embed="rId5">
            <a:alphaModFix/>
          </a:blip>
          <a:stretch>
            <a:fillRect/>
          </a:stretch>
        </p:blipFill>
        <p:spPr>
          <a:xfrm>
            <a:off x="2730938" y="1020838"/>
            <a:ext cx="1254713" cy="1929763"/>
          </a:xfrm>
          <a:prstGeom prst="rect">
            <a:avLst/>
          </a:prstGeom>
          <a:noFill/>
          <a:ln>
            <a:noFill/>
          </a:ln>
        </p:spPr>
      </p:pic>
      <p:sp>
        <p:nvSpPr>
          <p:cNvPr id="123" name="Google Shape;123;p20"/>
          <p:cNvSpPr txBox="1"/>
          <p:nvPr/>
        </p:nvSpPr>
        <p:spPr>
          <a:xfrm>
            <a:off x="119700" y="4465450"/>
            <a:ext cx="3019200" cy="40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t>The Garden of Earthly Delights</a:t>
            </a:r>
            <a:endParaRPr sz="900" i="1"/>
          </a:p>
          <a:p>
            <a:pPr marL="0" lvl="0" indent="0" algn="l" rtl="0">
              <a:spcBef>
                <a:spcPts val="0"/>
              </a:spcBef>
              <a:spcAft>
                <a:spcPts val="0"/>
              </a:spcAft>
              <a:buNone/>
            </a:pPr>
            <a:r>
              <a:rPr lang="en" sz="900" i="1"/>
              <a:t>The seven deadly sins and the Four last things.</a:t>
            </a:r>
            <a:endParaRPr sz="900" i="1"/>
          </a:p>
        </p:txBody>
      </p:sp>
      <p:sp>
        <p:nvSpPr>
          <p:cNvPr id="124" name="Google Shape;124;p20"/>
          <p:cNvSpPr txBox="1"/>
          <p:nvPr/>
        </p:nvSpPr>
        <p:spPr>
          <a:xfrm>
            <a:off x="4743050" y="976200"/>
            <a:ext cx="4165200" cy="3688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rgbClr val="2C2F34"/>
                </a:solidFill>
                <a:latin typeface="Roboto"/>
                <a:ea typeface="Roboto"/>
                <a:cs typeface="Roboto"/>
                <a:sym typeface="Roboto"/>
              </a:rPr>
              <a:t>1. Hieronymus Bosch was not his real name. He was born Jheronimus van Aken. “Van Aken” translates to “from Aachen.” He signed some of his paintings as “Jheronimus Bosch.” “Bosch” is derived from “Den Bosch”, meaning “the forest.” </a:t>
            </a:r>
            <a:endParaRPr sz="1000">
              <a:solidFill>
                <a:srgbClr val="2C2F34"/>
              </a:solidFill>
              <a:latin typeface="Roboto"/>
              <a:ea typeface="Roboto"/>
              <a:cs typeface="Roboto"/>
              <a:sym typeface="Roboto"/>
            </a:endParaRPr>
          </a:p>
          <a:p>
            <a:pPr marL="0" lvl="0" indent="0" algn="l" rtl="0">
              <a:lnSpc>
                <a:spcPct val="100000"/>
              </a:lnSpc>
              <a:spcBef>
                <a:spcPts val="0"/>
              </a:spcBef>
              <a:spcAft>
                <a:spcPts val="0"/>
              </a:spcAft>
              <a:buNone/>
            </a:pPr>
            <a:r>
              <a:rPr lang="en" sz="1000">
                <a:solidFill>
                  <a:srgbClr val="2C2F34"/>
                </a:solidFill>
                <a:latin typeface="Roboto"/>
                <a:ea typeface="Roboto"/>
                <a:cs typeface="Roboto"/>
                <a:sym typeface="Roboto"/>
              </a:rPr>
              <a:t>2. Bosch was born into a family of artists. Beginning with his grandfather Jan van Aken, the artistic talent was passed down to four out of five sons, in addition to Hieronymus. One of those four taught Hieronymus to paint.</a:t>
            </a:r>
            <a:endParaRPr sz="1000">
              <a:solidFill>
                <a:srgbClr val="2C2F34"/>
              </a:solidFill>
              <a:latin typeface="Roboto"/>
              <a:ea typeface="Roboto"/>
              <a:cs typeface="Roboto"/>
              <a:sym typeface="Roboto"/>
            </a:endParaRPr>
          </a:p>
          <a:p>
            <a:pPr marL="0" lvl="0" indent="0" algn="l" rtl="0">
              <a:lnSpc>
                <a:spcPct val="100000"/>
              </a:lnSpc>
              <a:spcBef>
                <a:spcPts val="0"/>
              </a:spcBef>
              <a:spcAft>
                <a:spcPts val="0"/>
              </a:spcAft>
              <a:buNone/>
            </a:pPr>
            <a:r>
              <a:rPr lang="en" sz="1000">
                <a:solidFill>
                  <a:srgbClr val="2C2F34"/>
                </a:solidFill>
                <a:latin typeface="Roboto"/>
                <a:ea typeface="Roboto"/>
                <a:cs typeface="Roboto"/>
                <a:sym typeface="Roboto"/>
              </a:rPr>
              <a:t>3. Bosch was a kept man. He married into the wealthy van den Meerveen family, through his wife Aleyt Goyaerts. She was heir to a house and land in the town of Oirschot.</a:t>
            </a:r>
            <a:endParaRPr sz="1000">
              <a:solidFill>
                <a:srgbClr val="2C2F34"/>
              </a:solidFill>
              <a:latin typeface="Roboto"/>
              <a:ea typeface="Roboto"/>
              <a:cs typeface="Roboto"/>
              <a:sym typeface="Roboto"/>
            </a:endParaRPr>
          </a:p>
          <a:p>
            <a:pPr marL="0" lvl="0" indent="0" algn="l" rtl="0">
              <a:spcBef>
                <a:spcPts val="0"/>
              </a:spcBef>
              <a:spcAft>
                <a:spcPts val="0"/>
              </a:spcAft>
              <a:buNone/>
            </a:pPr>
            <a:r>
              <a:rPr lang="en" sz="1000">
                <a:solidFill>
                  <a:srgbClr val="2C2F34"/>
                </a:solidFill>
                <a:latin typeface="Roboto"/>
                <a:ea typeface="Roboto"/>
                <a:cs typeface="Roboto"/>
                <a:sym typeface="Roboto"/>
              </a:rPr>
              <a:t>4. He left behind no insights into his mind except for his paintings. As such, no one living today knows exactly what his paintings mean. It is generally accepted that Bosch’s paintings were meant to teach moral lessons.</a:t>
            </a:r>
            <a:endParaRPr sz="1000">
              <a:solidFill>
                <a:srgbClr val="2C2F34"/>
              </a:solidFill>
              <a:latin typeface="Roboto"/>
              <a:ea typeface="Roboto"/>
              <a:cs typeface="Roboto"/>
              <a:sym typeface="Roboto"/>
            </a:endParaRPr>
          </a:p>
          <a:p>
            <a:pPr marL="0" lvl="0" indent="0" algn="l" rtl="0">
              <a:lnSpc>
                <a:spcPct val="100000"/>
              </a:lnSpc>
              <a:spcBef>
                <a:spcPts val="0"/>
              </a:spcBef>
              <a:spcAft>
                <a:spcPts val="0"/>
              </a:spcAft>
              <a:buNone/>
            </a:pPr>
            <a:r>
              <a:rPr lang="en" sz="1000">
                <a:solidFill>
                  <a:srgbClr val="2C2F34"/>
                </a:solidFill>
                <a:latin typeface="Roboto"/>
                <a:ea typeface="Roboto"/>
                <a:cs typeface="Roboto"/>
                <a:sym typeface="Roboto"/>
              </a:rPr>
              <a:t>5. Only 25 of Bosch’s paintings have survived mostly intact to the present day. Of the 25, only seven have his signature–a feature thought to be unusual during the</a:t>
            </a:r>
            <a:r>
              <a:rPr lang="en" sz="1000">
                <a:latin typeface="Roboto"/>
                <a:ea typeface="Roboto"/>
                <a:cs typeface="Roboto"/>
                <a:sym typeface="Roboto"/>
              </a:rPr>
              <a:t> </a:t>
            </a:r>
            <a:r>
              <a:rPr lang="en" sz="1000">
                <a:uFill>
                  <a:noFill/>
                </a:uFill>
                <a:latin typeface="Roboto"/>
                <a:ea typeface="Roboto"/>
                <a:cs typeface="Roboto"/>
                <a:sym typeface="Roboto"/>
                <a:hlinkClick r:id="rId6"/>
              </a:rPr>
              <a:t>Renaissance</a:t>
            </a:r>
            <a:r>
              <a:rPr lang="en" sz="1000">
                <a:latin typeface="Roboto"/>
                <a:ea typeface="Roboto"/>
                <a:cs typeface="Roboto"/>
                <a:sym typeface="Roboto"/>
              </a:rPr>
              <a:t> </a:t>
            </a:r>
            <a:r>
              <a:rPr lang="en" sz="1000">
                <a:solidFill>
                  <a:srgbClr val="2C2F34"/>
                </a:solidFill>
                <a:latin typeface="Roboto"/>
                <a:ea typeface="Roboto"/>
                <a:cs typeface="Roboto"/>
                <a:sym typeface="Roboto"/>
              </a:rPr>
              <a:t>era. Sixteen of these paintings are triptychs done on oak panels.</a:t>
            </a:r>
            <a:endParaRPr sz="1000">
              <a:solidFill>
                <a:srgbClr val="2C2F34"/>
              </a:solidFill>
              <a:latin typeface="Roboto"/>
              <a:ea typeface="Roboto"/>
              <a:cs typeface="Roboto"/>
              <a:sym typeface="Roboto"/>
            </a:endParaRPr>
          </a:p>
          <a:p>
            <a:pPr marL="0" lvl="0" indent="0" algn="l" rtl="0">
              <a:spcBef>
                <a:spcPts val="0"/>
              </a:spcBef>
              <a:spcAft>
                <a:spcPts val="0"/>
              </a:spcAft>
              <a:buNone/>
            </a:pPr>
            <a:r>
              <a:rPr lang="en" sz="1000">
                <a:solidFill>
                  <a:srgbClr val="2C2F34"/>
                </a:solidFill>
                <a:latin typeface="Roboto"/>
                <a:ea typeface="Roboto"/>
                <a:cs typeface="Roboto"/>
                <a:sym typeface="Roboto"/>
              </a:rPr>
              <a:t>6. He was influential enough to inspire hundreds of copycats, forgeries, and a king of Spain. King Philip II of Spain confiscated many of Bosch’s paintings in the sixteenth century, especially those commissioned for Spaniards living in the latter’s hometown.</a:t>
            </a:r>
            <a:endParaRPr sz="1000">
              <a:solidFill>
                <a:srgbClr val="2C2F34"/>
              </a:solidFill>
              <a:latin typeface="Roboto"/>
              <a:ea typeface="Roboto"/>
              <a:cs typeface="Roboto"/>
              <a:sym typeface="Roboto"/>
            </a:endParaRPr>
          </a:p>
        </p:txBody>
      </p:sp>
      <p:pic>
        <p:nvPicPr>
          <p:cNvPr id="125" name="Google Shape;125;p20"/>
          <p:cNvPicPr preferRelativeResize="0"/>
          <p:nvPr/>
        </p:nvPicPr>
        <p:blipFill>
          <a:blip r:embed="rId7">
            <a:alphaModFix/>
          </a:blip>
          <a:stretch>
            <a:fillRect/>
          </a:stretch>
        </p:blipFill>
        <p:spPr>
          <a:xfrm>
            <a:off x="203025" y="2461785"/>
            <a:ext cx="2413200" cy="2051826"/>
          </a:xfrm>
          <a:prstGeom prst="rect">
            <a:avLst/>
          </a:prstGeom>
          <a:noFill/>
          <a:ln>
            <a:noFill/>
          </a:ln>
        </p:spPr>
      </p:pic>
      <p:pic>
        <p:nvPicPr>
          <p:cNvPr id="126" name="Google Shape;126;p20"/>
          <p:cNvPicPr preferRelativeResize="0"/>
          <p:nvPr/>
        </p:nvPicPr>
        <p:blipFill>
          <a:blip r:embed="rId8">
            <a:alphaModFix/>
          </a:blip>
          <a:stretch>
            <a:fillRect/>
          </a:stretch>
        </p:blipFill>
        <p:spPr>
          <a:xfrm>
            <a:off x="2730950" y="3016713"/>
            <a:ext cx="1779600" cy="1496900"/>
          </a:xfrm>
          <a:prstGeom prst="rect">
            <a:avLst/>
          </a:prstGeom>
          <a:noFill/>
          <a:ln>
            <a:noFill/>
          </a:ln>
        </p:spPr>
      </p:pic>
      <p:pic>
        <p:nvPicPr>
          <p:cNvPr id="127" name="Google Shape;127;p20"/>
          <p:cNvPicPr preferRelativeResize="0"/>
          <p:nvPr/>
        </p:nvPicPr>
        <p:blipFill rotWithShape="1">
          <a:blip r:embed="rId9">
            <a:alphaModFix/>
          </a:blip>
          <a:srcRect l="4510" t="47313" r="62322" b="46115"/>
          <a:stretch/>
        </p:blipFill>
        <p:spPr>
          <a:xfrm>
            <a:off x="113438" y="152400"/>
            <a:ext cx="4382326" cy="6606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21"/>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133" name="Google Shape;133;p21"/>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134" name="Google Shape;134;p21"/>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6   •   W E E K   32</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A84BE5AF-BCF9-A46C-C027-B3F9D15E1271}"/>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3035</Words>
  <Application>Microsoft Macintosh PowerPoint</Application>
  <PresentationFormat>On-screen Show (16:9)</PresentationFormat>
  <Paragraphs>186</Paragraphs>
  <Slides>21</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Bree Serif</vt:lpstr>
      <vt:lpstr>Economica</vt:lpstr>
      <vt:lpstr>Verdana</vt:lpstr>
      <vt:lpstr>Open Sans</vt:lpstr>
      <vt:lpstr>Arial</vt:lpstr>
      <vt:lpstr>Roboto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3</cp:revision>
  <dcterms:modified xsi:type="dcterms:W3CDTF">2024-06-28T03:21:02Z</dcterms:modified>
</cp:coreProperties>
</file>