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2"/>
  </p:notesMasterIdLst>
  <p:sldIdLst>
    <p:sldId id="256" r:id="rId2"/>
    <p:sldId id="277" r:id="rId3"/>
    <p:sldId id="278" r:id="rId4"/>
    <p:sldId id="279"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Lst>
  <p:sldSz cx="9144000" cy="5143500" type="screen16x9"/>
  <p:notesSz cx="6858000" cy="9144000"/>
  <p:embeddedFontLst>
    <p:embeddedFont>
      <p:font typeface="Bree Serif" panose="02000503040000020004" pitchFamily="2" charset="77"/>
      <p:regular r:id="rId23"/>
    </p:embeddedFont>
    <p:embeddedFont>
      <p:font typeface="Cambria" panose="02040503050406030204" pitchFamily="18" charset="0"/>
      <p:regular r:id="rId24"/>
      <p:bold r:id="rId25"/>
      <p:italic r:id="rId26"/>
      <p:boldItalic r:id="rId27"/>
    </p:embeddedFont>
    <p:embeddedFont>
      <p:font typeface="Economica" panose="02000506040000020004" pitchFamily="2" charset="77"/>
      <p:regular r:id="rId28"/>
      <p:bold r:id="rId29"/>
      <p:italic r:id="rId30"/>
      <p:boldItalic r:id="rId31"/>
    </p:embeddedFont>
    <p:embeddedFont>
      <p:font typeface="Open Sans" panose="020B0606030504020204" pitchFamily="34" charset="0"/>
      <p:regular r:id="rId32"/>
      <p:bold r:id="rId33"/>
      <p:italic r:id="rId34"/>
      <p:boldItalic r:id="rId35"/>
    </p:embeddedFont>
    <p:embeddedFont>
      <p:font typeface="Roboto" panose="02000000000000000000" pitchFamily="2"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font" Target="fonts/font17.fntdata"/><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voices.berkeley.edu/art-and-design/grand-tour-art-and-travel-of-18th-century"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en.wikipedia.org/wiki/Roman_Capriccio:_The_Pantheon_and_Other_Monuments" TargetMode="External"/><Relationship Id="rId5" Type="http://schemas.openxmlformats.org/officeDocument/2006/relationships/hyperlink" Target="https://www.metmuseum.org/toah/hd/grtr/hd_grtr.htm" TargetMode="External"/><Relationship Id="rId4" Type="http://schemas.openxmlformats.org/officeDocument/2006/relationships/hyperlink" Target="https://www.regencyhistory.net/2013/04/the-grand-tour.html"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ga.gov/features/slideshows/british-and-american-grand-manner-portraits-of-the-1700s.html#slide_2"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metmuseum.org/toah/works-of-art/31.45/"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s://useum.org/blog/Art-Meme-Orpheus-and-Euridice" TargetMode="External"/><Relationship Id="rId4" Type="http://schemas.openxmlformats.org/officeDocument/2006/relationships/hyperlink" Target="https://www.khanacademy.org/humanities/monarchy-enlightenment/neo-classicism/a/neoclassicism-an-introduction"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quora.com/What-are-the-characteristics-of-neoclassical-art"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reddit.com/r/NintendoSwitch/comments/65wk1k/link_in_the_style_of_jacqueslouis_davids_napoleon/" TargetMode="External"/><Relationship Id="rId2" Type="http://schemas.openxmlformats.org/officeDocument/2006/relationships/slide" Target="../slides/slide16.xml"/><Relationship Id="rId1" Type="http://schemas.openxmlformats.org/officeDocument/2006/relationships/notesMaster" Target="../notesMasters/notesMaster1.xml"/><Relationship Id="rId5" Type="http://schemas.openxmlformats.org/officeDocument/2006/relationships/hyperlink" Target="https://www.khanacademy.org/humanities/monarchy-enlightenment/neo-classicism/a/david-napoleon-crossing-the-alps" TargetMode="External"/><Relationship Id="rId4" Type="http://schemas.openxmlformats.org/officeDocument/2006/relationships/hyperlink" Target="http://mentalfloss.com/article/501954/15-things-you-should-know-about-jacques-louis-davids-napoleon-crossing-alps"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khanacademy.org/humanities/monarchy-enlightenment/neo-classicism/a/david-and-the-death-of-marat"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mymodernmet.com/jacques-louis-david-death-of-marat/"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khanacademy.org/humanities/monarchy-enlightenment/neo-classicism/a/david-and-the-death-of-marat"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mymodernmet.com/jacques-louis-david-death-of-marat/"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khanacademy.org/humanities/monarchy-enlightenment/neo-classicism/a/kauffmann-cornelia-presenting-her-children-as-her-treasure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museodelprado.es/en/the-collection/art-work/las-meninas/9fdc7800-9ade-48b0-ab8b-edee94ea877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getty.edu/art/exhibitions/vermeer/"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ommons.wikimedia.org/wiki/File:Ruysch,_Rachel_%E2%80%94_Rosenzweig_mit_K%C3%A4fer_und_Biene_%E2%80%94_1741.jpg" TargetMode="External"/><Relationship Id="rId7" Type="http://schemas.openxmlformats.org/officeDocument/2006/relationships/hyperlink" Target="https://nmwa.org/explore/artist-profiles/rachel-ruysch?utm_source=Google&amp;utm_medium=CPC&amp;utm_term=Rachel%20Ruysch&amp;utm_campaign=Womens%20Artist%20-%20Search&amp;gclid=CjwKCAjwyqTqBRAyEiwA8K_4O-W_ik5yH3GHEDerosnybyAiZfB-hBshxbKy0WFC_mRrq3cQBRMi1hoCoIcQAvD_BwE"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488websitedesign.com/drawing-beautiful-flowers-step-by-step/" TargetMode="External"/><Relationship Id="rId5" Type="http://schemas.openxmlformats.org/officeDocument/2006/relationships/hyperlink" Target="https://theillustrai.blogspot.com/2017/06/how-to-draw-peonies.html" TargetMode="External"/><Relationship Id="rId4" Type="http://schemas.openxmlformats.org/officeDocument/2006/relationships/hyperlink" Target="https://commons.wikimedia.org/w/index.php?search=Ruysch%2C+Rachel&amp;title=Special:Search&amp;go=Go&amp;ns0=1&amp;ns6=1&amp;ns12=1&amp;ns14=1&amp;ns100=1&amp;ns106=1"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liveabout.com/rococo-art-architecture-4147980"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google.com/search?biw=1432&amp;bih=666&amp;tbm=isch&amp;sa=1&amp;ei=ceVJXdWiDIjwtAW64YaIDw&amp;q=The+Swing+by+Jean+Honore+Fragonard+and+frozen&amp;oq=The+Swing+by+Jean+Honore+Fragonard+and+frozen&amp;gs_l=img.3...89523.91932..92112...0.0..0.112.1117.4j7......0....1..gws-wiz-img.......0i30j0i24.a2JWIDPtUwA&amp;ved=&amp;uact=5#imgrc=CIm894IV27zs1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lecticlight.co/2016/02/17/the-story-in-paintings-enlightened-by-scienc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5e45a8f0d2_0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5e45a8f0d2_0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5e76e5b314_0_1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5e76e5b314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https://voices.berkeley.edu/art-and-design/grand-tour-art-and-travel-of-18th-century</a:t>
            </a:r>
            <a:endParaRPr/>
          </a:p>
          <a:p>
            <a:pPr marL="0" lvl="0" indent="0" algn="l" rtl="0">
              <a:spcBef>
                <a:spcPts val="0"/>
              </a:spcBef>
              <a:spcAft>
                <a:spcPts val="0"/>
              </a:spcAft>
              <a:buNone/>
            </a:pPr>
            <a:r>
              <a:rPr lang="en" u="sng">
                <a:solidFill>
                  <a:schemeClr val="hlink"/>
                </a:solidFill>
                <a:hlinkClick r:id="rId4"/>
              </a:rPr>
              <a:t>https://www.regencyhistory.net/2013/04/the-grand-tour.html</a:t>
            </a:r>
            <a:endParaRPr/>
          </a:p>
          <a:p>
            <a:pPr marL="0" lvl="0" indent="0" algn="l" rtl="0">
              <a:spcBef>
                <a:spcPts val="0"/>
              </a:spcBef>
              <a:spcAft>
                <a:spcPts val="0"/>
              </a:spcAft>
              <a:buNone/>
            </a:pPr>
            <a:r>
              <a:rPr lang="en" u="sng">
                <a:solidFill>
                  <a:schemeClr val="hlink"/>
                </a:solidFill>
                <a:hlinkClick r:id="rId5"/>
              </a:rPr>
              <a:t>https://www.metmuseum.org/toah/hd/grtr/hd_grtr.htm</a:t>
            </a:r>
            <a:endParaRPr/>
          </a:p>
          <a:p>
            <a:pPr marL="0" lvl="0" indent="0" algn="l" rtl="0">
              <a:spcBef>
                <a:spcPts val="0"/>
              </a:spcBef>
              <a:spcAft>
                <a:spcPts val="0"/>
              </a:spcAft>
              <a:buNone/>
            </a:pPr>
            <a:r>
              <a:rPr lang="en" u="sng">
                <a:solidFill>
                  <a:schemeClr val="hlink"/>
                </a:solidFill>
                <a:hlinkClick r:id="rId6"/>
              </a:rPr>
              <a:t>https://en.wikipedia.org/wiki/Roman_Capriccio:_The_Pantheon_and_Other_Monuments</a:t>
            </a:r>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5e76e5b314_0_1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5e76e5b314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5e76e5b314_0_1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5e76e5b314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https://www.nga.gov/features/slideshows/british-and-american-grand-manner-portraits-of-the-1700s.html#slide_2</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5e76e5b314_0_1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5e76e5b314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https://www.metmuseum.org/toah/works-of-art/31.45/</a:t>
            </a:r>
            <a:endParaRPr/>
          </a:p>
          <a:p>
            <a:pPr marL="0" lvl="0" indent="0" algn="l" rtl="0">
              <a:spcBef>
                <a:spcPts val="0"/>
              </a:spcBef>
              <a:spcAft>
                <a:spcPts val="0"/>
              </a:spcAft>
              <a:buNone/>
            </a:pPr>
            <a:r>
              <a:rPr lang="en" u="sng">
                <a:solidFill>
                  <a:schemeClr val="hlink"/>
                </a:solidFill>
                <a:hlinkClick r:id="rId4"/>
              </a:rPr>
              <a:t>https://www.khanacademy.org/humanities/monarchy-enlightenment/neo-classicism/a/neoclassicism-an-introduction</a:t>
            </a:r>
            <a:endParaRPr/>
          </a:p>
          <a:p>
            <a:pPr marL="0" lvl="0" indent="0" algn="l" rtl="0">
              <a:spcBef>
                <a:spcPts val="0"/>
              </a:spcBef>
              <a:spcAft>
                <a:spcPts val="0"/>
              </a:spcAft>
              <a:buNone/>
            </a:pPr>
            <a:r>
              <a:rPr lang="en" u="sng">
                <a:solidFill>
                  <a:schemeClr val="hlink"/>
                </a:solidFill>
                <a:hlinkClick r:id="rId5"/>
              </a:rPr>
              <a:t>https://useum.org/blog/Art-Meme-Orpheus-and-Euridice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2120b3abf76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3" name="Google Shape;423;g2120b3abf76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5e76e5b314_0_1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0" name="Google Shape;430;g5e76e5b314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https://www.quora.com/What-are-the-characteristics-of-neoclassical-art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e76e5b314_0_1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e76e5b314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https://www.reddit.com/r/NintendoSwitch/comments/65wk1k/link_in_the_style_of_jacqueslouis_davids_napoleon/</a:t>
            </a:r>
            <a:endParaRPr/>
          </a:p>
          <a:p>
            <a:pPr marL="0" lvl="0" indent="0" algn="l" rtl="0">
              <a:spcBef>
                <a:spcPts val="0"/>
              </a:spcBef>
              <a:spcAft>
                <a:spcPts val="0"/>
              </a:spcAft>
              <a:buNone/>
            </a:pPr>
            <a:r>
              <a:rPr lang="en" u="sng">
                <a:solidFill>
                  <a:schemeClr val="hlink"/>
                </a:solidFill>
                <a:hlinkClick r:id="rId4"/>
              </a:rPr>
              <a:t>http://mentalfloss.com/article/501954/15-things-you-should-know-about-jacques-louis-davids-napoleon-crossing-alps</a:t>
            </a:r>
            <a:endParaRPr/>
          </a:p>
          <a:p>
            <a:pPr marL="0" lvl="0" indent="0" algn="l" rtl="0">
              <a:spcBef>
                <a:spcPts val="0"/>
              </a:spcBef>
              <a:spcAft>
                <a:spcPts val="0"/>
              </a:spcAft>
              <a:buNone/>
            </a:pPr>
            <a:r>
              <a:rPr lang="en" u="sng">
                <a:solidFill>
                  <a:schemeClr val="hlink"/>
                </a:solidFill>
                <a:hlinkClick r:id="rId5"/>
              </a:rPr>
              <a:t>https://www.khanacademy.org/humanities/monarchy-enlightenment/neo-classicism/a/david-napoleon-crossing-the-alps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5e76e5b314_0_1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5e76e5b314_0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https://www.khanacademy.org/humanities/monarchy-enlightenment/neo-classicism/a/david-and-the-death-of-marat</a:t>
            </a:r>
            <a:endParaRPr/>
          </a:p>
          <a:p>
            <a:pPr marL="0" lvl="0" indent="0" algn="l" rtl="0">
              <a:spcBef>
                <a:spcPts val="0"/>
              </a:spcBef>
              <a:spcAft>
                <a:spcPts val="0"/>
              </a:spcAft>
              <a:buNone/>
            </a:pPr>
            <a:r>
              <a:rPr lang="en" u="sng">
                <a:solidFill>
                  <a:schemeClr val="hlink"/>
                </a:solidFill>
                <a:hlinkClick r:id="rId4"/>
              </a:rPr>
              <a:t>https://mymodernmet.com/jacques-louis-david-death-of-marat/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g5f4dcaea17_0_2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0" name="Google Shape;470;g5f4dcaea17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https://www.khanacademy.org/humanities/monarchy-enlightenment/neo-classicism/a/david-and-the-death-of-marat</a:t>
            </a:r>
            <a:endParaRPr/>
          </a:p>
          <a:p>
            <a:pPr marL="0" lvl="0" indent="0" algn="l" rtl="0">
              <a:spcBef>
                <a:spcPts val="0"/>
              </a:spcBef>
              <a:spcAft>
                <a:spcPts val="0"/>
              </a:spcAft>
              <a:buNone/>
            </a:pPr>
            <a:r>
              <a:rPr lang="en" u="sng">
                <a:solidFill>
                  <a:schemeClr val="hlink"/>
                </a:solidFill>
                <a:hlinkClick r:id="rId4"/>
              </a:rPr>
              <a:t>https://mymodernmet.com/jacques-louis-david-death-of-marat/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5e76e5b314_0_1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5e76e5b314_0_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https://www.khanacademy.org/humanities/monarchy-enlightenment/neo-classicism/a/kauffmann-cornelia-presenting-her-children-as-her-treasures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2120b3abf76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2120b3abf76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5e76e5b314_0_1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5e76e5b314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5e76e5b314_0_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5e76e5b314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https://www.museodelprado.es/en/the-collection/art-work/las-meninas/9fdc7800-9ade-48b0-ab8b-edee94ea877f</a:t>
            </a:r>
            <a:endParaRPr/>
          </a:p>
          <a:p>
            <a:pPr marL="0" lvl="0" indent="0" algn="l" rtl="0">
              <a:spcBef>
                <a:spcPts val="1400"/>
              </a:spcBef>
              <a:spcAft>
                <a:spcPts val="1300"/>
              </a:spcAft>
              <a:buClr>
                <a:schemeClr val="dk1"/>
              </a:buClr>
              <a:buSzPts val="1100"/>
              <a:buFont typeface="Arial"/>
              <a:buNone/>
            </a:pPr>
            <a:r>
              <a:rPr lang="en" sz="1000">
                <a:solidFill>
                  <a:srgbClr val="6C6C6C"/>
                </a:solidFill>
              </a:rPr>
              <a:t>From Palomino we know that it was painted in 1656 in the Cuarto del Príncipe in the Alcázar in Madrid, which is the room seen in the work. He also identifies most of the figures of the court servants grouped around the Infanta Margarita, who is attended by two of the Queen`s meninas or maids-ofhonour: María Agustina Sarmiento and Isabel de Velasco. In addition to that group, we also see the artist himself working on a large canvas, the dwarves Mari Bárbola and Nicolasito Pertusato, the latter provoking a mastiff, and the lady-in-waiting Marcela de Ulloa next to a </a:t>
            </a:r>
            <a:r>
              <a:rPr lang="en" sz="1000" i="1">
                <a:solidFill>
                  <a:srgbClr val="6C6C6C"/>
                </a:solidFill>
              </a:rPr>
              <a:t>guardadamas</a:t>
            </a:r>
            <a:r>
              <a:rPr lang="en" sz="1000">
                <a:solidFill>
                  <a:srgbClr val="6C6C6C"/>
                </a:solidFill>
              </a:rPr>
              <a:t> (attendant), with the chamberlain José Nieto standing in the doorway in the background. Reflected in the mirror are the faces of Philip IV and Mariana of Austria, the Infanta`s parents who are watching the scene taking place. The figures inhabit a space that is modelled not just through the laws of scientific perspective but also through aerial perspective. In the definition of this space the multiplication of the light sources plays an important role.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5e76e5b314_0_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5e76e5b314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http://www.getty.edu/art/exhibitions/vermeer/</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5e76e5b314_0_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5e76e5b314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https://commons.wikimedia.org/wiki/File:Ruysch,_Rachel_%E2%80%94_Rosenzweig_mit_K%C3%A4fer_und_Biene_%E2%80%94_1741.jpg</a:t>
            </a:r>
            <a:endParaRPr/>
          </a:p>
          <a:p>
            <a:pPr marL="0" lvl="0" indent="0" algn="l" rtl="0">
              <a:spcBef>
                <a:spcPts val="0"/>
              </a:spcBef>
              <a:spcAft>
                <a:spcPts val="0"/>
              </a:spcAft>
              <a:buNone/>
            </a:pPr>
            <a:r>
              <a:rPr lang="en" u="sng">
                <a:solidFill>
                  <a:schemeClr val="hlink"/>
                </a:solidFill>
                <a:hlinkClick r:id="rId4"/>
              </a:rPr>
              <a:t>https://commons.wikimedia.org/w/index.php?search=Ruysch%2C+Rachel&amp;title=Special:Search&amp;go=Go&amp;ns0=1&amp;ns6=1&amp;ns12=1&amp;ns14=1&amp;ns100=1&amp;ns106=1</a:t>
            </a:r>
            <a:endParaRPr/>
          </a:p>
          <a:p>
            <a:pPr marL="0" lvl="0" indent="0" algn="l" rtl="0">
              <a:spcBef>
                <a:spcPts val="0"/>
              </a:spcBef>
              <a:spcAft>
                <a:spcPts val="0"/>
              </a:spcAft>
              <a:buNone/>
            </a:pPr>
            <a:r>
              <a:rPr lang="en" u="sng">
                <a:solidFill>
                  <a:schemeClr val="hlink"/>
                </a:solidFill>
                <a:hlinkClick r:id="rId5"/>
              </a:rPr>
              <a:t>https://theillustrai.blogspot.com/2017/06/how-to-draw-peonies.html</a:t>
            </a:r>
            <a:endParaRPr/>
          </a:p>
          <a:p>
            <a:pPr marL="0" lvl="0" indent="0" algn="l" rtl="0">
              <a:spcBef>
                <a:spcPts val="0"/>
              </a:spcBef>
              <a:spcAft>
                <a:spcPts val="0"/>
              </a:spcAft>
              <a:buNone/>
            </a:pPr>
            <a:r>
              <a:rPr lang="en" u="sng">
                <a:solidFill>
                  <a:schemeClr val="hlink"/>
                </a:solidFill>
                <a:hlinkClick r:id="rId6"/>
              </a:rPr>
              <a:t>http://488websitedesign.com/drawing-beautiful-flowers-step-by-step/</a:t>
            </a:r>
            <a:endParaRPr/>
          </a:p>
          <a:p>
            <a:pPr marL="0" lvl="0" indent="0" algn="l" rtl="0">
              <a:spcBef>
                <a:spcPts val="0"/>
              </a:spcBef>
              <a:spcAft>
                <a:spcPts val="0"/>
              </a:spcAft>
              <a:buNone/>
            </a:pPr>
            <a:r>
              <a:rPr lang="en" u="sng">
                <a:solidFill>
                  <a:schemeClr val="hlink"/>
                </a:solidFill>
                <a:hlinkClick r:id="rId7"/>
              </a:rPr>
              <a:t>https://nmwa.org/explore/artist-profiles/rachel-ruysch?utm_source=Google&amp;utm_medium=CPC&amp;utm_term=Rachel%20Ruysch&amp;utm_campaign=Womens%20Artist%20-%20Search&amp;gclid=CjwKCAjwyqTqBRAyEiwA8K_4O-W_ik5yH3GHEDerosnybyAiZfB-hBshxbKy0WFC_mRrq3cQBRMi1hoCoIcQAvD_BwE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5e76e5b314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5e76e5b314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https://www.liveabout.com/rococo-art-architecture-4147980</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5e76e5b314_0_1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5e76e5b314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oogle.com/search?biw=1432&amp;bih=666&amp;tbm=isch&amp;sa=1&amp;ei=ceVJXdWiDIjwtAW64YaIDw&amp;q=The+Swing+by+Jean+Honore+Fragonard+and+frozen&amp;oq=The+Swing+by+Jean+Honore+Fragonard+and+frozen&amp;gs_l=img.3...89523.91932..92112...0.0..0.112.1117.4j7......0....1..gws-wiz-img.......0i30j0i24.a2JWIDPtUwA&amp;ved=&amp;uact=5#imgrc=CIm894IV27zs1M:</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120b3abf76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2120b3abf76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5e76e5b314_0_1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5e76e5b314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https://eclecticlight.co/2016/02/17/the-story-in-paintings-enlightened-by-science/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hyperlink" Target="https://www.metmuseum.org/art/collection/search/435623" TargetMode="External"/><Relationship Id="rId5" Type="http://schemas.openxmlformats.org/officeDocument/2006/relationships/image" Target="../media/image33.pn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6.jpg"/><Relationship Id="rId7"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hyperlink" Target="https://www.wikiart.org/en/bernardo-bellotto/venice-veduta-1" TargetMode="External"/><Relationship Id="rId5" Type="http://schemas.openxmlformats.org/officeDocument/2006/relationships/hyperlink" Target="https://commons.wikimedia.org/wiki/File:Canaletto,_Veduta_del_Palazzo_Ducale.jpg" TargetMode="Externa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hyperlink" Target="https://www.pinterest.com/pin/97812623131737642/" TargetMode="External"/><Relationship Id="rId3" Type="http://schemas.openxmlformats.org/officeDocument/2006/relationships/image" Target="../media/image38.png"/><Relationship Id="rId7"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hyperlink" Target="https://www.youtube.com/watch?v=Y-FCAgOuU2s" TargetMode="External"/><Relationship Id="rId5" Type="http://schemas.openxmlformats.org/officeDocument/2006/relationships/image" Target="../media/image46.png"/><Relationship Id="rId4" Type="http://schemas.openxmlformats.org/officeDocument/2006/relationships/image" Target="../media/image6.jp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2.jpg"/><Relationship Id="rId7"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49.png"/><Relationship Id="rId11" Type="http://schemas.openxmlformats.org/officeDocument/2006/relationships/image" Target="../media/image53.png"/><Relationship Id="rId5" Type="http://schemas.openxmlformats.org/officeDocument/2006/relationships/image" Target="../media/image48.png"/><Relationship Id="rId10" Type="http://schemas.openxmlformats.org/officeDocument/2006/relationships/hyperlink" Target="https://books.google.com/books?id=kxb8kR4hvbQC&amp;pg=PA3&amp;lpg=PA3&amp;dq=charlemagne+the+alps&amp;source=bl&amp;ots=wtTHD4b4cI&amp;sig=vSKJ0zZu4Ild_VhBRj5f3r11fgw&amp;hl=en&amp;sa=X&amp;ved=0ahUKEwj0yfT44sXWAhVlr1QKHSg9DQcQ6AEIbDAK#v=onepage&amp;q=charlemagne%20the%20alps&amp;f=false" TargetMode="External"/><Relationship Id="rId4" Type="http://schemas.openxmlformats.org/officeDocument/2006/relationships/image" Target="../media/image6.jpg"/><Relationship Id="rId9"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54.png"/><Relationship Id="rId4" Type="http://schemas.openxmlformats.org/officeDocument/2006/relationships/image" Target="../media/image6.jpg"/></Relationships>
</file>

<file path=ppt/slides/_rels/slide1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7.jpg"/><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hyperlink" Target="https://www.khanacademy.org/humanities/monarchy-enlightenment/neo-classicism/a/kauffmann-cornelia-presenting-her-children-as-her-treasures" TargetMode="External"/><Relationship Id="rId5" Type="http://schemas.openxmlformats.org/officeDocument/2006/relationships/image" Target="../media/image56.png"/><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58.png"/><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g"/><Relationship Id="rId7"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hyperlink" Target="https://www.google.com/search?q=rachel+ruysch+died&amp;stick=H4sIAAAAAAAAAOPgE-LUz9U3MM1NLjbVks9OttIvSM0vyEnVT0lNTk0sTk2JL0gtKs7Ps0rJTE1ZxCpUlJickZqjUFRaWZycoQASBABeQGbVQwAAAA&amp;sa=X&amp;ved=2ahUKEwjMo9SJh-_jAhUPPa0KHaJKAVYQ6BMoADAgegQIDRAK" TargetMode="External"/><Relationship Id="rId13" Type="http://schemas.openxmlformats.org/officeDocument/2006/relationships/image" Target="../media/image17.png"/><Relationship Id="rId3" Type="http://schemas.openxmlformats.org/officeDocument/2006/relationships/image" Target="../media/image12.jpg"/><Relationship Id="rId7" Type="http://schemas.openxmlformats.org/officeDocument/2006/relationships/hyperlink" Target="https://www.google.com/search?q=The+Hague&amp;stick=H4sIAAAAAAAAAOPgE-LUz9U3MM1NLjZV4gAxzdMN4rXEspOt9AtS8wtyUoFUUXF-nlVSflHeIlbOkIxUBY_E9NJUAKizgww7AAAA&amp;sa=X&amp;ved=2ahUKEwjMo9SJh-_jAhUPPa0KHaJKAVYQmxMoATAfegQIDRAH" TargetMode="External"/><Relationship Id="rId12"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hyperlink" Target="https://www.google.com/search?q=rachel+ruysch+born&amp;stick=H4sIAAAAAAAAAOPgE-LUz9U3MM1NLjbVEstOttIvSM0vyEkFUkXF-XlWSflFeYtYhYoSkzNScxSKSiuLkzMUQIIA77EXeToAAAA&amp;sa=X&amp;ved=2ahUKEwjMo9SJh-_jAhUPPa0KHaJKAVYQ6BMoADAfegQIDRAG" TargetMode="External"/><Relationship Id="rId11" Type="http://schemas.openxmlformats.org/officeDocument/2006/relationships/image" Target="../media/image15.png"/><Relationship Id="rId5" Type="http://schemas.openxmlformats.org/officeDocument/2006/relationships/image" Target="../media/image6.jpg"/><Relationship Id="rId10"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hyperlink" Target="https://www.google.com/search?q=Amsterdam&amp;stick=H4sIAAAAAAAAAOPgE-LUz9U3MM1NLjZVYgcxs40LtOSzk630C1LzC3JS9VNSk1MTi1NT4gtSi4rz86xSMlNTFrFyOuYWl6QWpSTmAgArVy8aQwAAAA&amp;sa=X&amp;ved=2ahUKEwjMo9SJh-_jAhUPPa0KHaJKAVYQmxMoATAgegQIDRAL" TargetMode="External"/><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9.png"/><Relationship Id="rId7" Type="http://schemas.openxmlformats.org/officeDocument/2006/relationships/hyperlink" Target="https://en.wikipedia.org/wiki/Balthasar_Neumann" TargetMode="External"/><Relationship Id="rId12"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hyperlink" Target="https://en.wikipedia.org/wiki/Wurzburg_Residence" TargetMode="External"/><Relationship Id="rId11" Type="http://schemas.openxmlformats.org/officeDocument/2006/relationships/hyperlink" Target="https://en.wikipedia.org/wiki/Piazzetta" TargetMode="External"/><Relationship Id="rId5" Type="http://schemas.openxmlformats.org/officeDocument/2006/relationships/image" Target="../media/image20.png"/><Relationship Id="rId10" Type="http://schemas.openxmlformats.org/officeDocument/2006/relationships/image" Target="../media/image22.png"/><Relationship Id="rId4" Type="http://schemas.openxmlformats.org/officeDocument/2006/relationships/image" Target="../media/image6.jpg"/><Relationship Id="rId9" Type="http://schemas.openxmlformats.org/officeDocument/2006/relationships/hyperlink" Target="https://en.wikipedia.org/wiki/Charles_Cressent"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6.jp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5" name="Google Shape;55;p13"/>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6</a:t>
            </a:r>
            <a:endParaRPr sz="2400">
              <a:latin typeface="Economica"/>
              <a:ea typeface="Economica"/>
              <a:cs typeface="Economica"/>
              <a:sym typeface="Economica"/>
            </a:endParaRPr>
          </a:p>
        </p:txBody>
      </p:sp>
      <p:sp>
        <p:nvSpPr>
          <p:cNvPr id="57" name="Google Shape;57;p13"/>
          <p:cNvSpPr txBox="1"/>
          <p:nvPr/>
        </p:nvSpPr>
        <p:spPr>
          <a:xfrm>
            <a:off x="3635700" y="3192700"/>
            <a:ext cx="4165500" cy="88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Economica"/>
              <a:ea typeface="Economica"/>
              <a:cs typeface="Economica"/>
              <a:sym typeface="Economica"/>
            </a:endParaRPr>
          </a:p>
        </p:txBody>
      </p:sp>
      <p:pic>
        <p:nvPicPr>
          <p:cNvPr id="3" name="Picture 2">
            <a:extLst>
              <a:ext uri="{FF2B5EF4-FFF2-40B4-BE49-F238E27FC236}">
                <a16:creationId xmlns:a16="http://schemas.microsoft.com/office/drawing/2014/main" id="{BA8C701C-33CE-3506-46FF-0BB724DFAAF8}"/>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72" name="Google Shape;372;p42"/>
          <p:cNvPicPr preferRelativeResize="0"/>
          <p:nvPr/>
        </p:nvPicPr>
        <p:blipFill>
          <a:blip r:embed="rId3">
            <a:alphaModFix/>
          </a:blip>
          <a:stretch>
            <a:fillRect/>
          </a:stretch>
        </p:blipFill>
        <p:spPr>
          <a:xfrm>
            <a:off x="4644725" y="71425"/>
            <a:ext cx="2652550" cy="894114"/>
          </a:xfrm>
          <a:prstGeom prst="rect">
            <a:avLst/>
          </a:prstGeom>
          <a:noFill/>
          <a:ln>
            <a:noFill/>
          </a:ln>
        </p:spPr>
      </p:pic>
      <p:pic>
        <p:nvPicPr>
          <p:cNvPr id="373" name="Google Shape;373;p42"/>
          <p:cNvPicPr preferRelativeResize="0"/>
          <p:nvPr/>
        </p:nvPicPr>
        <p:blipFill rotWithShape="1">
          <a:blip r:embed="rId4">
            <a:alphaModFix/>
          </a:blip>
          <a:srcRect l="4510" t="16822" r="62322" b="77167"/>
          <a:stretch/>
        </p:blipFill>
        <p:spPr>
          <a:xfrm>
            <a:off x="229775" y="171780"/>
            <a:ext cx="4382326" cy="613651"/>
          </a:xfrm>
          <a:prstGeom prst="rect">
            <a:avLst/>
          </a:prstGeom>
          <a:noFill/>
          <a:ln>
            <a:noFill/>
          </a:ln>
        </p:spPr>
      </p:pic>
      <p:sp>
        <p:nvSpPr>
          <p:cNvPr id="374" name="Google Shape;374;p42"/>
          <p:cNvSpPr txBox="1"/>
          <p:nvPr/>
        </p:nvSpPr>
        <p:spPr>
          <a:xfrm>
            <a:off x="153575" y="852675"/>
            <a:ext cx="3998700" cy="115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003A70"/>
                </a:solidFill>
                <a:latin typeface="Open Sans"/>
                <a:ea typeface="Open Sans"/>
                <a:cs typeface="Open Sans"/>
                <a:sym typeface="Open Sans"/>
              </a:rPr>
              <a:t>The GRAND TOUR</a:t>
            </a:r>
            <a:endParaRPr/>
          </a:p>
        </p:txBody>
      </p:sp>
      <p:sp>
        <p:nvSpPr>
          <p:cNvPr id="375" name="Google Shape;375;p42"/>
          <p:cNvSpPr txBox="1"/>
          <p:nvPr/>
        </p:nvSpPr>
        <p:spPr>
          <a:xfrm>
            <a:off x="153575" y="1132725"/>
            <a:ext cx="5259000" cy="361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b="1">
                <a:solidFill>
                  <a:srgbClr val="191919"/>
                </a:solidFill>
                <a:highlight>
                  <a:srgbClr val="FFFFFF"/>
                </a:highlight>
              </a:rPr>
              <a:t>What was the Grand Tour? </a:t>
            </a:r>
            <a:r>
              <a:rPr lang="en" sz="1000">
                <a:solidFill>
                  <a:srgbClr val="191919"/>
                </a:solidFill>
                <a:highlight>
                  <a:srgbClr val="FFFFFF"/>
                </a:highlight>
              </a:rPr>
              <a:t>A period of foreign travel commonly undertaken to finish their education. Popular from the mid-17th century until the end of the 18th century when the outbreak of the Napoleonic Wars stopped most foreign travel.</a:t>
            </a:r>
            <a:endParaRPr sz="1000">
              <a:solidFill>
                <a:srgbClr val="191919"/>
              </a:solidFill>
              <a:highlight>
                <a:srgbClr val="FFFFFF"/>
              </a:highlight>
            </a:endParaRPr>
          </a:p>
          <a:p>
            <a:pPr marL="0" lvl="0" indent="0" algn="l" rtl="0">
              <a:spcBef>
                <a:spcPts val="0"/>
              </a:spcBef>
              <a:spcAft>
                <a:spcPts val="0"/>
              </a:spcAft>
              <a:buClr>
                <a:schemeClr val="dk1"/>
              </a:buClr>
              <a:buSzPts val="1100"/>
              <a:buFont typeface="Arial"/>
              <a:buNone/>
            </a:pPr>
            <a:endParaRPr sz="1100">
              <a:solidFill>
                <a:schemeClr val="dk1"/>
              </a:solidFill>
            </a:endParaRPr>
          </a:p>
          <a:p>
            <a:pPr marL="0" lvl="0" indent="0" algn="l" rtl="0">
              <a:spcBef>
                <a:spcPts val="0"/>
              </a:spcBef>
              <a:spcAft>
                <a:spcPts val="0"/>
              </a:spcAft>
              <a:buNone/>
            </a:pPr>
            <a:r>
              <a:rPr lang="en" sz="1100" b="1">
                <a:solidFill>
                  <a:srgbClr val="191919"/>
                </a:solidFill>
                <a:highlight>
                  <a:srgbClr val="FFFFFF"/>
                </a:highlight>
              </a:rPr>
              <a:t>Who went on the Grand Tour? </a:t>
            </a:r>
            <a:r>
              <a:rPr lang="en" sz="1000">
                <a:solidFill>
                  <a:srgbClr val="191919"/>
                </a:solidFill>
                <a:highlight>
                  <a:srgbClr val="FFFFFF"/>
                </a:highlight>
              </a:rPr>
              <a:t>The Grand Tour was extremely exclusive and only undertaken by the very rich, mainly the sons of the aristocracy. And, yes, a number of ladies also travelled abroad. </a:t>
            </a:r>
            <a:r>
              <a:rPr lang="en" sz="1100" b="1">
                <a:solidFill>
                  <a:srgbClr val="191919"/>
                </a:solidFill>
                <a:highlight>
                  <a:srgbClr val="FFFFFF"/>
                </a:highlight>
              </a:rPr>
              <a:t>Did they travel alone? </a:t>
            </a:r>
            <a:r>
              <a:rPr lang="en" sz="1000">
                <a:solidFill>
                  <a:srgbClr val="191919"/>
                </a:solidFill>
                <a:highlight>
                  <a:srgbClr val="FFFFFF"/>
                </a:highlight>
              </a:rPr>
              <a:t>They often travelled abroad under the care of a tutor or “Bear Leader”. </a:t>
            </a:r>
            <a:endParaRPr sz="1000">
              <a:solidFill>
                <a:srgbClr val="191919"/>
              </a:solidFill>
              <a:highlight>
                <a:srgbClr val="FFFFFF"/>
              </a:highlight>
            </a:endParaRPr>
          </a:p>
          <a:p>
            <a:pPr marL="0" lvl="0" indent="0" algn="l" rtl="0">
              <a:spcBef>
                <a:spcPts val="0"/>
              </a:spcBef>
              <a:spcAft>
                <a:spcPts val="0"/>
              </a:spcAft>
              <a:buNone/>
            </a:pPr>
            <a:endParaRPr sz="1100">
              <a:solidFill>
                <a:srgbClr val="191919"/>
              </a:solidFill>
              <a:highlight>
                <a:srgbClr val="FFFFFF"/>
              </a:highlight>
            </a:endParaRPr>
          </a:p>
          <a:p>
            <a:pPr marL="0" lvl="0" indent="0" algn="l" rtl="0">
              <a:spcBef>
                <a:spcPts val="0"/>
              </a:spcBef>
              <a:spcAft>
                <a:spcPts val="0"/>
              </a:spcAft>
              <a:buNone/>
            </a:pPr>
            <a:r>
              <a:rPr lang="en" sz="1100" b="1">
                <a:solidFill>
                  <a:srgbClr val="191919"/>
                </a:solidFill>
                <a:highlight>
                  <a:srgbClr val="FFFFFF"/>
                </a:highlight>
              </a:rPr>
              <a:t>Where did they go? </a:t>
            </a:r>
            <a:r>
              <a:rPr lang="en" sz="1000">
                <a:solidFill>
                  <a:srgbClr val="191919"/>
                </a:solidFill>
                <a:highlight>
                  <a:srgbClr val="FFFFFF"/>
                </a:highlight>
              </a:rPr>
              <a:t>Often began in London, occasionally the Netherlands and/or Germany. France and Italy were a must. Very few visited Spain, Greece, or Turkey.</a:t>
            </a:r>
            <a:endParaRPr sz="1000">
              <a:solidFill>
                <a:srgbClr val="191919"/>
              </a:solidFill>
              <a:highlight>
                <a:srgbClr val="FFFFFF"/>
              </a:highlight>
            </a:endParaRPr>
          </a:p>
          <a:p>
            <a:pPr marL="0" lvl="0" indent="0" algn="l" rtl="0">
              <a:spcBef>
                <a:spcPts val="0"/>
              </a:spcBef>
              <a:spcAft>
                <a:spcPts val="0"/>
              </a:spcAft>
              <a:buNone/>
            </a:pPr>
            <a:endParaRPr sz="800">
              <a:solidFill>
                <a:srgbClr val="191919"/>
              </a:solidFill>
              <a:highlight>
                <a:srgbClr val="FFFFFF"/>
              </a:highlight>
            </a:endParaRPr>
          </a:p>
          <a:p>
            <a:pPr marL="0" lvl="0" indent="0" algn="l" rtl="0">
              <a:spcBef>
                <a:spcPts val="0"/>
              </a:spcBef>
              <a:spcAft>
                <a:spcPts val="0"/>
              </a:spcAft>
              <a:buClr>
                <a:schemeClr val="dk1"/>
              </a:buClr>
              <a:buSzPts val="1100"/>
              <a:buFont typeface="Arial"/>
              <a:buNone/>
            </a:pPr>
            <a:r>
              <a:rPr lang="en" sz="1100" b="1">
                <a:solidFill>
                  <a:srgbClr val="191919"/>
                </a:solidFill>
                <a:highlight>
                  <a:srgbClr val="FFFFFF"/>
                </a:highlight>
              </a:rPr>
              <a:t>What did they see? </a:t>
            </a:r>
            <a:r>
              <a:rPr lang="en" sz="1000">
                <a:solidFill>
                  <a:srgbClr val="191919"/>
                </a:solidFill>
                <a:highlight>
                  <a:srgbClr val="FFFFFF"/>
                </a:highlight>
              </a:rPr>
              <a:t>The great cities of the Renaissance and the remains of classical civilizations, which usually included the excavations at Herculaneum and Pompeii.</a:t>
            </a:r>
            <a:r>
              <a:rPr lang="en" sz="1100">
                <a:solidFill>
                  <a:srgbClr val="191919"/>
                </a:solidFill>
                <a:highlight>
                  <a:srgbClr val="FFFFFF"/>
                </a:highlight>
              </a:rPr>
              <a:t> </a:t>
            </a:r>
            <a:endParaRPr sz="1100">
              <a:solidFill>
                <a:srgbClr val="191919"/>
              </a:solidFill>
              <a:highlight>
                <a:srgbClr val="FFFFFF"/>
              </a:highlight>
            </a:endParaRPr>
          </a:p>
          <a:p>
            <a:pPr marL="0" lvl="0" indent="0" algn="l" rtl="0">
              <a:spcBef>
                <a:spcPts val="0"/>
              </a:spcBef>
              <a:spcAft>
                <a:spcPts val="0"/>
              </a:spcAft>
              <a:buClr>
                <a:schemeClr val="dk1"/>
              </a:buClr>
              <a:buSzPts val="1100"/>
              <a:buFont typeface="Arial"/>
              <a:buNone/>
            </a:pPr>
            <a:endParaRPr sz="1100">
              <a:solidFill>
                <a:schemeClr val="dk1"/>
              </a:solidFill>
            </a:endParaRPr>
          </a:p>
          <a:p>
            <a:pPr marL="0" lvl="0" indent="0" algn="l" rtl="0">
              <a:spcBef>
                <a:spcPts val="0"/>
              </a:spcBef>
              <a:spcAft>
                <a:spcPts val="0"/>
              </a:spcAft>
              <a:buNone/>
            </a:pPr>
            <a:r>
              <a:rPr lang="en" sz="1100" b="1">
                <a:solidFill>
                  <a:srgbClr val="191919"/>
                </a:solidFill>
                <a:highlight>
                  <a:srgbClr val="FFFFFF"/>
                </a:highlight>
              </a:rPr>
              <a:t>The Legacy of the Grand Tour </a:t>
            </a:r>
            <a:r>
              <a:rPr lang="en" sz="1000">
                <a:solidFill>
                  <a:srgbClr val="444444"/>
                </a:solidFill>
                <a:highlight>
                  <a:srgbClr val="FFFFFF"/>
                </a:highlight>
              </a:rPr>
              <a:t>Travelers were anxious to acquire souvenirs. Clever artists developed the </a:t>
            </a:r>
            <a:r>
              <a:rPr lang="en" sz="1000" i="1">
                <a:solidFill>
                  <a:srgbClr val="444444"/>
                </a:solidFill>
                <a:highlight>
                  <a:srgbClr val="FFFFFF"/>
                </a:highlight>
              </a:rPr>
              <a:t>Veduta</a:t>
            </a:r>
            <a:r>
              <a:rPr lang="en" sz="1000">
                <a:solidFill>
                  <a:srgbClr val="444444"/>
                </a:solidFill>
                <a:highlight>
                  <a:srgbClr val="FFFFFF"/>
                </a:highlight>
              </a:rPr>
              <a:t>, a view over the city by, Canaletto in Venice and Piranesi in Rome. Artists also developed the </a:t>
            </a:r>
            <a:r>
              <a:rPr lang="en" sz="1000" i="1">
                <a:solidFill>
                  <a:srgbClr val="444444"/>
                </a:solidFill>
                <a:highlight>
                  <a:srgbClr val="FFFFFF"/>
                </a:highlight>
              </a:rPr>
              <a:t>Capriccio</a:t>
            </a:r>
            <a:r>
              <a:rPr lang="en" sz="1000">
                <a:solidFill>
                  <a:srgbClr val="444444"/>
                </a:solidFill>
                <a:highlight>
                  <a:srgbClr val="FFFFFF"/>
                </a:highlight>
              </a:rPr>
              <a:t>, a fantastic painting where the city’s topography and its relics from antiquity are presented together in one space in a captivating mix of the real and the imaginary.</a:t>
            </a:r>
            <a:r>
              <a:rPr lang="en" sz="1000">
                <a:solidFill>
                  <a:schemeClr val="dk1"/>
                </a:solidFill>
              </a:rPr>
              <a:t> </a:t>
            </a:r>
            <a:r>
              <a:rPr lang="en" sz="1000">
                <a:solidFill>
                  <a:srgbClr val="191919"/>
                </a:solidFill>
                <a:highlight>
                  <a:srgbClr val="FFFFFF"/>
                </a:highlight>
              </a:rPr>
              <a:t>Canaletto, Vernet and Panini all painted for the 18th century tourist market. It was also fashionable to have your portrait painted, usually at the end of the Tour. Pompeo Batoni (1708-1787) painted over 175 portraits of travellers in Rome.</a:t>
            </a:r>
            <a:endParaRPr sz="1000">
              <a:solidFill>
                <a:srgbClr val="191919"/>
              </a:solidFill>
              <a:highlight>
                <a:srgbClr val="FFFFFF"/>
              </a:highlight>
            </a:endParaRPr>
          </a:p>
        </p:txBody>
      </p:sp>
      <p:sp>
        <p:nvSpPr>
          <p:cNvPr id="376" name="Google Shape;376;p42"/>
          <p:cNvSpPr txBox="1"/>
          <p:nvPr/>
        </p:nvSpPr>
        <p:spPr>
          <a:xfrm>
            <a:off x="5439850" y="915875"/>
            <a:ext cx="3495600" cy="1421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191919"/>
                </a:solidFill>
                <a:highlight>
                  <a:srgbClr val="FFFFFF"/>
                </a:highlight>
                <a:latin typeface="Cambria"/>
                <a:ea typeface="Cambria"/>
                <a:cs typeface="Cambria"/>
                <a:sym typeface="Cambria"/>
              </a:rPr>
              <a:t>“A man who has not been in Italy is always conscious of an inferiority, from his not having seen what it is expected a man should see.” </a:t>
            </a:r>
            <a:endParaRPr sz="1200">
              <a:solidFill>
                <a:srgbClr val="191919"/>
              </a:solidFill>
              <a:highlight>
                <a:srgbClr val="FFFFFF"/>
              </a:highlight>
              <a:latin typeface="Cambria"/>
              <a:ea typeface="Cambria"/>
              <a:cs typeface="Cambria"/>
              <a:sym typeface="Cambria"/>
            </a:endParaRPr>
          </a:p>
          <a:p>
            <a:pPr marL="1371600" lvl="0" indent="457200" algn="ctr" rtl="0">
              <a:spcBef>
                <a:spcPts val="0"/>
              </a:spcBef>
              <a:spcAft>
                <a:spcPts val="0"/>
              </a:spcAft>
              <a:buClr>
                <a:schemeClr val="dk1"/>
              </a:buClr>
              <a:buSzPts val="1100"/>
              <a:buFont typeface="Arial"/>
              <a:buNone/>
            </a:pPr>
            <a:r>
              <a:rPr lang="en" sz="1200">
                <a:solidFill>
                  <a:srgbClr val="191919"/>
                </a:solidFill>
                <a:highlight>
                  <a:srgbClr val="FFFFFF"/>
                </a:highlight>
                <a:latin typeface="Cambria"/>
                <a:ea typeface="Cambria"/>
                <a:cs typeface="Cambria"/>
                <a:sym typeface="Cambria"/>
              </a:rPr>
              <a:t>- Samuel Johnson</a:t>
            </a:r>
            <a:endParaRPr sz="1200">
              <a:latin typeface="Cambria"/>
              <a:ea typeface="Cambria"/>
              <a:cs typeface="Cambria"/>
              <a:sym typeface="Cambria"/>
            </a:endParaRPr>
          </a:p>
        </p:txBody>
      </p:sp>
      <p:pic>
        <p:nvPicPr>
          <p:cNvPr id="377" name="Google Shape;377;p42"/>
          <p:cNvPicPr preferRelativeResize="0"/>
          <p:nvPr/>
        </p:nvPicPr>
        <p:blipFill>
          <a:blip r:embed="rId5">
            <a:alphaModFix/>
          </a:blip>
          <a:stretch>
            <a:fillRect/>
          </a:stretch>
        </p:blipFill>
        <p:spPr>
          <a:xfrm>
            <a:off x="7388375" y="2006175"/>
            <a:ext cx="1692042" cy="2387254"/>
          </a:xfrm>
          <a:prstGeom prst="rect">
            <a:avLst/>
          </a:prstGeom>
          <a:noFill/>
          <a:ln>
            <a:noFill/>
          </a:ln>
        </p:spPr>
      </p:pic>
      <p:sp>
        <p:nvSpPr>
          <p:cNvPr id="378" name="Google Shape;378;p42"/>
          <p:cNvSpPr txBox="1"/>
          <p:nvPr/>
        </p:nvSpPr>
        <p:spPr>
          <a:xfrm>
            <a:off x="7354063" y="4393425"/>
            <a:ext cx="1630500" cy="438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900">
                <a:uFill>
                  <a:noFill/>
                </a:uFill>
                <a:latin typeface="Roboto"/>
                <a:ea typeface="Roboto"/>
                <a:cs typeface="Roboto"/>
                <a:sym typeface="Roboto"/>
                <a:hlinkClick r:id="rId6"/>
              </a:rPr>
              <a:t>Pompeo Batoni | Portrait of a Young Man | The Met</a:t>
            </a:r>
            <a:endParaRPr sz="900">
              <a:uFill>
                <a:noFill/>
              </a:uFill>
              <a:latin typeface="Roboto"/>
              <a:ea typeface="Roboto"/>
              <a:cs typeface="Roboto"/>
              <a:sym typeface="Roboto"/>
              <a:hlinkClick r:id="rId6"/>
            </a:endParaRPr>
          </a:p>
          <a:p>
            <a:pPr marL="0" lvl="0" indent="0" algn="l" rtl="0">
              <a:lnSpc>
                <a:spcPct val="100000"/>
              </a:lnSpc>
              <a:spcBef>
                <a:spcPts val="0"/>
              </a:spcBef>
              <a:spcAft>
                <a:spcPts val="0"/>
              </a:spcAft>
              <a:buNone/>
            </a:pPr>
            <a:endParaRPr sz="900"/>
          </a:p>
        </p:txBody>
      </p:sp>
      <p:pic>
        <p:nvPicPr>
          <p:cNvPr id="379" name="Google Shape;379;p42"/>
          <p:cNvPicPr preferRelativeResize="0"/>
          <p:nvPr/>
        </p:nvPicPr>
        <p:blipFill>
          <a:blip r:embed="rId7">
            <a:alphaModFix/>
          </a:blip>
          <a:stretch>
            <a:fillRect/>
          </a:stretch>
        </p:blipFill>
        <p:spPr>
          <a:xfrm>
            <a:off x="5469351" y="3334425"/>
            <a:ext cx="1827930" cy="1421400"/>
          </a:xfrm>
          <a:prstGeom prst="rect">
            <a:avLst/>
          </a:prstGeom>
          <a:noFill/>
          <a:ln>
            <a:noFill/>
          </a:ln>
        </p:spPr>
      </p:pic>
      <p:sp>
        <p:nvSpPr>
          <p:cNvPr id="380" name="Google Shape;380;p42"/>
          <p:cNvSpPr txBox="1"/>
          <p:nvPr/>
        </p:nvSpPr>
        <p:spPr>
          <a:xfrm>
            <a:off x="5336375" y="4670025"/>
            <a:ext cx="2246400" cy="25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highlight>
                  <a:srgbClr val="FFFFFF"/>
                </a:highlight>
              </a:rPr>
              <a:t>Giovanni Paolo Panini , </a:t>
            </a:r>
            <a:r>
              <a:rPr lang="en" sz="900" i="1">
                <a:solidFill>
                  <a:schemeClr val="dk1"/>
                </a:solidFill>
                <a:highlight>
                  <a:srgbClr val="FFFFFF"/>
                </a:highlight>
              </a:rPr>
              <a:t>Modern Rome</a:t>
            </a:r>
            <a:endParaRPr sz="900" i="1"/>
          </a:p>
        </p:txBody>
      </p:sp>
      <p:pic>
        <p:nvPicPr>
          <p:cNvPr id="381" name="Google Shape;381;p42"/>
          <p:cNvPicPr preferRelativeResize="0"/>
          <p:nvPr/>
        </p:nvPicPr>
        <p:blipFill>
          <a:blip r:embed="rId8">
            <a:alphaModFix/>
          </a:blip>
          <a:stretch>
            <a:fillRect/>
          </a:stretch>
        </p:blipFill>
        <p:spPr>
          <a:xfrm>
            <a:off x="5412575" y="1622592"/>
            <a:ext cx="1855197" cy="1360435"/>
          </a:xfrm>
          <a:prstGeom prst="rect">
            <a:avLst/>
          </a:prstGeom>
          <a:noFill/>
          <a:ln>
            <a:noFill/>
          </a:ln>
        </p:spPr>
      </p:pic>
      <p:sp>
        <p:nvSpPr>
          <p:cNvPr id="382" name="Google Shape;382;p42"/>
          <p:cNvSpPr txBox="1"/>
          <p:nvPr/>
        </p:nvSpPr>
        <p:spPr>
          <a:xfrm>
            <a:off x="5336425" y="2918900"/>
            <a:ext cx="1890900" cy="24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Panini, </a:t>
            </a:r>
            <a:r>
              <a:rPr lang="en" sz="900" i="1"/>
              <a:t>Roman Capriccio: The Pantheon and Other Monuments</a:t>
            </a:r>
            <a:endParaRPr sz="9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7" name="Google Shape;387;p43"/>
          <p:cNvPicPr preferRelativeResize="0"/>
          <p:nvPr/>
        </p:nvPicPr>
        <p:blipFill rotWithShape="1">
          <a:blip r:embed="rId3">
            <a:alphaModFix/>
          </a:blip>
          <a:srcRect l="4510" t="27568" r="62322" b="66421"/>
          <a:stretch/>
        </p:blipFill>
        <p:spPr>
          <a:xfrm>
            <a:off x="122500" y="149988"/>
            <a:ext cx="4382326" cy="613651"/>
          </a:xfrm>
          <a:prstGeom prst="rect">
            <a:avLst/>
          </a:prstGeom>
          <a:noFill/>
          <a:ln>
            <a:noFill/>
          </a:ln>
        </p:spPr>
      </p:pic>
      <p:sp>
        <p:nvSpPr>
          <p:cNvPr id="388" name="Google Shape;388;p43"/>
          <p:cNvSpPr txBox="1"/>
          <p:nvPr/>
        </p:nvSpPr>
        <p:spPr>
          <a:xfrm>
            <a:off x="344100" y="937825"/>
            <a:ext cx="3921000" cy="112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Veduta</a:t>
            </a:r>
            <a:r>
              <a:rPr lang="en"/>
              <a:t> - </a:t>
            </a:r>
            <a:r>
              <a:rPr lang="en" sz="1200">
                <a:solidFill>
                  <a:srgbClr val="222222"/>
                </a:solidFill>
                <a:highlight>
                  <a:srgbClr val="FFFFFF"/>
                </a:highlight>
                <a:latin typeface="Roboto"/>
                <a:ea typeface="Roboto"/>
                <a:cs typeface="Roboto"/>
                <a:sym typeface="Roboto"/>
              </a:rPr>
              <a:t>(Italian for "view"; plural vedute) is a highly detailed, usually large-scale painting or, more often, print of a cityscape or some other vista. The painters of vedute are referred to as vedutisti.</a:t>
            </a:r>
            <a:endParaRPr/>
          </a:p>
        </p:txBody>
      </p:sp>
      <p:pic>
        <p:nvPicPr>
          <p:cNvPr id="389" name="Google Shape;389;p43"/>
          <p:cNvPicPr preferRelativeResize="0"/>
          <p:nvPr/>
        </p:nvPicPr>
        <p:blipFill>
          <a:blip r:embed="rId4">
            <a:alphaModFix/>
          </a:blip>
          <a:stretch>
            <a:fillRect/>
          </a:stretch>
        </p:blipFill>
        <p:spPr>
          <a:xfrm>
            <a:off x="4609275" y="937826"/>
            <a:ext cx="4382326" cy="2690925"/>
          </a:xfrm>
          <a:prstGeom prst="rect">
            <a:avLst/>
          </a:prstGeom>
          <a:noFill/>
          <a:ln>
            <a:noFill/>
          </a:ln>
        </p:spPr>
      </p:pic>
      <p:sp>
        <p:nvSpPr>
          <p:cNvPr id="390" name="Google Shape;390;p43"/>
          <p:cNvSpPr txBox="1"/>
          <p:nvPr/>
        </p:nvSpPr>
        <p:spPr>
          <a:xfrm>
            <a:off x="4572000" y="3669775"/>
            <a:ext cx="4382400" cy="334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Clr>
                <a:schemeClr val="dk1"/>
              </a:buClr>
              <a:buSzPts val="1100"/>
              <a:buFont typeface="Arial"/>
              <a:buNone/>
            </a:pPr>
            <a:r>
              <a:rPr lang="en" sz="900">
                <a:uFill>
                  <a:noFill/>
                </a:uFill>
                <a:hlinkClick r:id="rId5"/>
              </a:rPr>
              <a:t>Canaletto, Veduta del Palazzo Ducale</a:t>
            </a:r>
            <a:endParaRPr sz="900">
              <a:uFill>
                <a:noFill/>
              </a:uFill>
              <a:hlinkClick r:id="rId5"/>
            </a:endParaRPr>
          </a:p>
          <a:p>
            <a:pPr marL="0" lvl="0" indent="0" algn="l" rtl="0">
              <a:spcBef>
                <a:spcPts val="0"/>
              </a:spcBef>
              <a:spcAft>
                <a:spcPts val="0"/>
              </a:spcAft>
              <a:buNone/>
            </a:pPr>
            <a:endParaRPr sz="900"/>
          </a:p>
        </p:txBody>
      </p:sp>
      <p:sp>
        <p:nvSpPr>
          <p:cNvPr id="391" name="Google Shape;391;p43"/>
          <p:cNvSpPr txBox="1"/>
          <p:nvPr/>
        </p:nvSpPr>
        <p:spPr>
          <a:xfrm>
            <a:off x="318725" y="4753975"/>
            <a:ext cx="3877200" cy="2343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Clr>
                <a:schemeClr val="dk1"/>
              </a:buClr>
              <a:buSzPts val="1100"/>
              <a:buFont typeface="Arial"/>
              <a:buNone/>
            </a:pPr>
            <a:r>
              <a:rPr lang="en" sz="900">
                <a:uFill>
                  <a:noFill/>
                </a:uFill>
                <a:hlinkClick r:id="rId6"/>
              </a:rPr>
              <a:t>Venice Veduta - Bernardo Bellotto</a:t>
            </a:r>
            <a:endParaRPr sz="900">
              <a:uFill>
                <a:noFill/>
              </a:uFill>
              <a:hlinkClick r:id="rId6"/>
            </a:endParaRPr>
          </a:p>
          <a:p>
            <a:pPr marL="0" lvl="0" indent="0" algn="l" rtl="0">
              <a:spcBef>
                <a:spcPts val="0"/>
              </a:spcBef>
              <a:spcAft>
                <a:spcPts val="0"/>
              </a:spcAft>
              <a:buNone/>
            </a:pPr>
            <a:endParaRPr sz="900"/>
          </a:p>
        </p:txBody>
      </p:sp>
      <p:pic>
        <p:nvPicPr>
          <p:cNvPr id="392" name="Google Shape;392;p43"/>
          <p:cNvPicPr preferRelativeResize="0"/>
          <p:nvPr/>
        </p:nvPicPr>
        <p:blipFill>
          <a:blip r:embed="rId7">
            <a:alphaModFix/>
          </a:blip>
          <a:stretch>
            <a:fillRect/>
          </a:stretch>
        </p:blipFill>
        <p:spPr>
          <a:xfrm>
            <a:off x="379075" y="1883564"/>
            <a:ext cx="3921001" cy="2870411"/>
          </a:xfrm>
          <a:prstGeom prst="rect">
            <a:avLst/>
          </a:prstGeom>
          <a:noFill/>
          <a:ln>
            <a:noFill/>
          </a:ln>
        </p:spPr>
      </p:pic>
      <p:sp>
        <p:nvSpPr>
          <p:cNvPr id="393" name="Google Shape;393;p43"/>
          <p:cNvSpPr txBox="1"/>
          <p:nvPr/>
        </p:nvSpPr>
        <p:spPr>
          <a:xfrm>
            <a:off x="4649325" y="4004500"/>
            <a:ext cx="4342200" cy="74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a:t>How did local artists take advantage of The Grand Tour?</a:t>
            </a:r>
            <a:endParaRPr sz="1300"/>
          </a:p>
          <a:p>
            <a:pPr marL="0" lvl="0" indent="0" algn="l" rtl="0">
              <a:spcBef>
                <a:spcPts val="0"/>
              </a:spcBef>
              <a:spcAft>
                <a:spcPts val="0"/>
              </a:spcAft>
              <a:buNone/>
            </a:pPr>
            <a:r>
              <a:rPr lang="en" sz="1000"/>
              <a:t>Some painters even pre painted the background setting so they could quickly impose the visitor in the scene. Was that wise, or not? Why?</a:t>
            </a:r>
            <a:endParaRPr sz="1000"/>
          </a:p>
        </p:txBody>
      </p:sp>
      <p:pic>
        <p:nvPicPr>
          <p:cNvPr id="394" name="Google Shape;394;p43"/>
          <p:cNvPicPr preferRelativeResize="0"/>
          <p:nvPr/>
        </p:nvPicPr>
        <p:blipFill rotWithShape="1">
          <a:blip r:embed="rId8">
            <a:alphaModFix/>
          </a:blip>
          <a:srcRect l="4444" t="28414" r="79967" b="62909"/>
          <a:stretch/>
        </p:blipFill>
        <p:spPr>
          <a:xfrm>
            <a:off x="4495800" y="69996"/>
            <a:ext cx="1840530" cy="7916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pic>
        <p:nvPicPr>
          <p:cNvPr id="399" name="Google Shape;399;p44"/>
          <p:cNvPicPr preferRelativeResize="0"/>
          <p:nvPr/>
        </p:nvPicPr>
        <p:blipFill>
          <a:blip r:embed="rId3">
            <a:alphaModFix/>
          </a:blip>
          <a:stretch>
            <a:fillRect/>
          </a:stretch>
        </p:blipFill>
        <p:spPr>
          <a:xfrm>
            <a:off x="4572002" y="57713"/>
            <a:ext cx="2405675" cy="833575"/>
          </a:xfrm>
          <a:prstGeom prst="rect">
            <a:avLst/>
          </a:prstGeom>
          <a:noFill/>
          <a:ln>
            <a:noFill/>
          </a:ln>
        </p:spPr>
      </p:pic>
      <p:pic>
        <p:nvPicPr>
          <p:cNvPr id="400" name="Google Shape;400;p44"/>
          <p:cNvPicPr preferRelativeResize="0"/>
          <p:nvPr/>
        </p:nvPicPr>
        <p:blipFill rotWithShape="1">
          <a:blip r:embed="rId4">
            <a:alphaModFix/>
          </a:blip>
          <a:srcRect l="4510" t="37657" r="62322" b="56332"/>
          <a:stretch/>
        </p:blipFill>
        <p:spPr>
          <a:xfrm>
            <a:off x="141700" y="167677"/>
            <a:ext cx="4382326" cy="613651"/>
          </a:xfrm>
          <a:prstGeom prst="rect">
            <a:avLst/>
          </a:prstGeom>
          <a:noFill/>
          <a:ln>
            <a:noFill/>
          </a:ln>
        </p:spPr>
      </p:pic>
      <p:sp>
        <p:nvSpPr>
          <p:cNvPr id="401" name="Google Shape;401;p44"/>
          <p:cNvSpPr txBox="1"/>
          <p:nvPr/>
        </p:nvSpPr>
        <p:spPr>
          <a:xfrm>
            <a:off x="6362875" y="781325"/>
            <a:ext cx="2621400" cy="394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Grand Manner Painting</a:t>
            </a:r>
            <a:endParaRPr b="1"/>
          </a:p>
          <a:p>
            <a:pPr marL="0" lvl="0" indent="0" algn="l" rtl="0">
              <a:spcBef>
                <a:spcPts val="0"/>
              </a:spcBef>
              <a:spcAft>
                <a:spcPts val="0"/>
              </a:spcAft>
              <a:buNone/>
            </a:pPr>
            <a:endParaRPr b="1"/>
          </a:p>
          <a:p>
            <a:pPr marL="0" lvl="0" indent="0" algn="l" rtl="0">
              <a:spcBef>
                <a:spcPts val="0"/>
              </a:spcBef>
              <a:spcAft>
                <a:spcPts val="0"/>
              </a:spcAft>
              <a:buClr>
                <a:schemeClr val="dk1"/>
              </a:buClr>
              <a:buSzPts val="1100"/>
              <a:buFont typeface="Arial"/>
              <a:buNone/>
            </a:pPr>
            <a:r>
              <a:rPr lang="en" sz="1000">
                <a:solidFill>
                  <a:srgbClr val="363636"/>
                </a:solidFill>
              </a:rPr>
              <a:t>Eighteenth-century British artists and patrons used the terms "Grand Manner" or "Great Style" to describe paintings that utilized visual metaphors. By extension, the Grand Manner came to include portraiture—especially at </a:t>
            </a:r>
            <a:r>
              <a:rPr lang="en" sz="1000" u="sng">
                <a:solidFill>
                  <a:srgbClr val="363636"/>
                </a:solidFill>
              </a:rPr>
              <a:t>full length</a:t>
            </a:r>
            <a:r>
              <a:rPr lang="en" sz="1000">
                <a:solidFill>
                  <a:srgbClr val="363636"/>
                </a:solidFill>
              </a:rPr>
              <a:t> and in </a:t>
            </a:r>
            <a:r>
              <a:rPr lang="en" sz="1000" u="sng">
                <a:solidFill>
                  <a:srgbClr val="363636"/>
                </a:solidFill>
              </a:rPr>
              <a:t>life size</a:t>
            </a:r>
            <a:r>
              <a:rPr lang="en" sz="1000">
                <a:solidFill>
                  <a:srgbClr val="363636"/>
                </a:solidFill>
              </a:rPr>
              <a:t>—accompanied by </a:t>
            </a:r>
            <a:r>
              <a:rPr lang="en" sz="1000" u="sng">
                <a:solidFill>
                  <a:srgbClr val="363636"/>
                </a:solidFill>
              </a:rPr>
              <a:t>settings and accessories</a:t>
            </a:r>
            <a:r>
              <a:rPr lang="en" sz="1000">
                <a:solidFill>
                  <a:srgbClr val="363636"/>
                </a:solidFill>
              </a:rPr>
              <a:t> that conveyed the dignified status of the sitters. </a:t>
            </a:r>
            <a:r>
              <a:rPr lang="en" sz="1000" u="sng">
                <a:solidFill>
                  <a:srgbClr val="363636"/>
                </a:solidFill>
              </a:rPr>
              <a:t>Classical architecture</a:t>
            </a:r>
            <a:r>
              <a:rPr lang="en" sz="1000">
                <a:solidFill>
                  <a:srgbClr val="363636"/>
                </a:solidFill>
              </a:rPr>
              <a:t>, for instance, signified one's civilized demeanor, whole woodland glens implied natural sincerity.</a:t>
            </a:r>
            <a:endParaRPr sz="1000">
              <a:solidFill>
                <a:srgbClr val="363636"/>
              </a:solidFill>
            </a:endParaRPr>
          </a:p>
          <a:p>
            <a:pPr marL="0" lvl="0" indent="0" algn="l" rtl="0">
              <a:spcBef>
                <a:spcPts val="0"/>
              </a:spcBef>
              <a:spcAft>
                <a:spcPts val="0"/>
              </a:spcAft>
              <a:buClr>
                <a:schemeClr val="dk1"/>
              </a:buClr>
              <a:buSzPts val="1100"/>
              <a:buFont typeface="Arial"/>
              <a:buNone/>
            </a:pPr>
            <a:endParaRPr sz="1100">
              <a:solidFill>
                <a:schemeClr val="dk1"/>
              </a:solidFill>
            </a:endParaRPr>
          </a:p>
          <a:p>
            <a:pPr marL="0" lvl="0" indent="0" algn="l" rtl="0">
              <a:spcBef>
                <a:spcPts val="0"/>
              </a:spcBef>
              <a:spcAft>
                <a:spcPts val="0"/>
              </a:spcAft>
              <a:buNone/>
            </a:pPr>
            <a:r>
              <a:rPr lang="en" sz="1000">
                <a:solidFill>
                  <a:srgbClr val="363636"/>
                </a:solidFill>
              </a:rPr>
              <a:t>The postures and gestures in Grand Manner portraits were often derived from </a:t>
            </a:r>
            <a:r>
              <a:rPr lang="en" sz="1000" u="sng">
                <a:solidFill>
                  <a:srgbClr val="363636"/>
                </a:solidFill>
              </a:rPr>
              <a:t>ancient Roman sculpture</a:t>
            </a:r>
            <a:r>
              <a:rPr lang="en" sz="1000">
                <a:solidFill>
                  <a:srgbClr val="363636"/>
                </a:solidFill>
              </a:rPr>
              <a:t> or </a:t>
            </a:r>
            <a:r>
              <a:rPr lang="en" sz="1000" u="sng">
                <a:solidFill>
                  <a:srgbClr val="363636"/>
                </a:solidFill>
              </a:rPr>
              <a:t>Italian Renaissance</a:t>
            </a:r>
            <a:r>
              <a:rPr lang="en" sz="1000">
                <a:solidFill>
                  <a:srgbClr val="363636"/>
                </a:solidFill>
              </a:rPr>
              <a:t> paintings. The connoisseur was expected to appreciate these artistic sources and their subtle references, just as educated readers were assumed to recognize authors' quotations form earlier literature.</a:t>
            </a:r>
            <a:endParaRPr/>
          </a:p>
        </p:txBody>
      </p:sp>
      <p:pic>
        <p:nvPicPr>
          <p:cNvPr id="402" name="Google Shape;402;p44"/>
          <p:cNvPicPr preferRelativeResize="0"/>
          <p:nvPr/>
        </p:nvPicPr>
        <p:blipFill>
          <a:blip r:embed="rId5">
            <a:alphaModFix/>
          </a:blip>
          <a:stretch>
            <a:fillRect/>
          </a:stretch>
        </p:blipFill>
        <p:spPr>
          <a:xfrm>
            <a:off x="4351361" y="944375"/>
            <a:ext cx="1876564" cy="2769825"/>
          </a:xfrm>
          <a:prstGeom prst="rect">
            <a:avLst/>
          </a:prstGeom>
          <a:noFill/>
          <a:ln>
            <a:noFill/>
          </a:ln>
        </p:spPr>
      </p:pic>
      <p:sp>
        <p:nvSpPr>
          <p:cNvPr id="403" name="Google Shape;403;p44"/>
          <p:cNvSpPr txBox="1"/>
          <p:nvPr/>
        </p:nvSpPr>
        <p:spPr>
          <a:xfrm>
            <a:off x="4359925" y="3695800"/>
            <a:ext cx="1868100" cy="613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t>John Trumbull, </a:t>
            </a:r>
            <a:r>
              <a:rPr lang="en" sz="900" i="1"/>
              <a:t>General George Washington, Before the Battle of Trenton, </a:t>
            </a:r>
            <a:r>
              <a:rPr lang="en" sz="900"/>
              <a:t>1792</a:t>
            </a:r>
            <a:endParaRPr sz="900"/>
          </a:p>
        </p:txBody>
      </p:sp>
      <p:sp>
        <p:nvSpPr>
          <p:cNvPr id="404" name="Google Shape;404;p44"/>
          <p:cNvSpPr txBox="1"/>
          <p:nvPr/>
        </p:nvSpPr>
        <p:spPr>
          <a:xfrm>
            <a:off x="157075" y="3716850"/>
            <a:ext cx="1688100" cy="81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t>Reynolds Joshua, </a:t>
            </a:r>
            <a:r>
              <a:rPr lang="en" sz="900" i="1"/>
              <a:t>Portrait of Jane, Countess of Harrington </a:t>
            </a:r>
            <a:endParaRPr sz="900" i="1"/>
          </a:p>
        </p:txBody>
      </p:sp>
      <p:pic>
        <p:nvPicPr>
          <p:cNvPr id="405" name="Google Shape;405;p44"/>
          <p:cNvPicPr preferRelativeResize="0"/>
          <p:nvPr/>
        </p:nvPicPr>
        <p:blipFill>
          <a:blip r:embed="rId6">
            <a:alphaModFix/>
          </a:blip>
          <a:stretch>
            <a:fillRect/>
          </a:stretch>
        </p:blipFill>
        <p:spPr>
          <a:xfrm>
            <a:off x="141698" y="944375"/>
            <a:ext cx="1706878" cy="2796524"/>
          </a:xfrm>
          <a:prstGeom prst="rect">
            <a:avLst/>
          </a:prstGeom>
          <a:noFill/>
          <a:ln>
            <a:noFill/>
          </a:ln>
        </p:spPr>
      </p:pic>
      <p:pic>
        <p:nvPicPr>
          <p:cNvPr id="406" name="Google Shape;406;p44"/>
          <p:cNvPicPr preferRelativeResize="0"/>
          <p:nvPr/>
        </p:nvPicPr>
        <p:blipFill>
          <a:blip r:embed="rId7">
            <a:alphaModFix/>
          </a:blip>
          <a:stretch>
            <a:fillRect/>
          </a:stretch>
        </p:blipFill>
        <p:spPr>
          <a:xfrm>
            <a:off x="1990550" y="944375"/>
            <a:ext cx="2223975" cy="2823250"/>
          </a:xfrm>
          <a:prstGeom prst="rect">
            <a:avLst/>
          </a:prstGeom>
          <a:noFill/>
          <a:ln>
            <a:noFill/>
          </a:ln>
        </p:spPr>
      </p:pic>
      <p:sp>
        <p:nvSpPr>
          <p:cNvPr id="407" name="Google Shape;407;p44"/>
          <p:cNvSpPr txBox="1"/>
          <p:nvPr/>
        </p:nvSpPr>
        <p:spPr>
          <a:xfrm>
            <a:off x="1990588" y="3772000"/>
            <a:ext cx="2223900" cy="613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900">
                <a:uFill>
                  <a:noFill/>
                </a:uFill>
                <a:hlinkClick r:id="rId8"/>
              </a:rPr>
              <a:t>Sir Joshua Reynolds, </a:t>
            </a:r>
            <a:r>
              <a:rPr lang="en" sz="900" i="1">
                <a:uFill>
                  <a:noFill/>
                </a:uFill>
                <a:hlinkClick r:id="rId8"/>
              </a:rPr>
              <a:t>Lord Heathfield,</a:t>
            </a:r>
            <a:r>
              <a:rPr lang="en" sz="900">
                <a:uFill>
                  <a:noFill/>
                </a:uFill>
                <a:hlinkClick r:id="rId8"/>
              </a:rPr>
              <a:t> 1787</a:t>
            </a:r>
            <a:endParaRPr sz="900">
              <a:uFill>
                <a:noFill/>
              </a:uFill>
              <a:hlinkClick r:id="rId8"/>
            </a:endParaRPr>
          </a:p>
          <a:p>
            <a:pPr marL="0" lvl="0" indent="0" algn="l" rtl="0">
              <a:lnSpc>
                <a:spcPct val="100000"/>
              </a:lnSpc>
              <a:spcBef>
                <a:spcPts val="0"/>
              </a:spcBef>
              <a:spcAft>
                <a:spcPts val="0"/>
              </a:spcAft>
              <a:buNone/>
            </a:pPr>
            <a:endParaRPr sz="900"/>
          </a:p>
        </p:txBody>
      </p:sp>
      <p:sp>
        <p:nvSpPr>
          <p:cNvPr id="408" name="Google Shape;408;p44"/>
          <p:cNvSpPr txBox="1"/>
          <p:nvPr/>
        </p:nvSpPr>
        <p:spPr>
          <a:xfrm>
            <a:off x="217125" y="4184325"/>
            <a:ext cx="60108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How many characteristics of Grand Manner paintings can you find in these images?</a:t>
            </a:r>
            <a:endParaRPr sz="1200"/>
          </a:p>
          <a:p>
            <a:pPr marL="0" lvl="0" indent="0" algn="l" rtl="0">
              <a:spcBef>
                <a:spcPts val="0"/>
              </a:spcBef>
              <a:spcAft>
                <a:spcPts val="0"/>
              </a:spcAft>
              <a:buNone/>
            </a:pPr>
            <a:r>
              <a:rPr lang="en" sz="1200"/>
              <a:t>Write down the characteristics and how they were applied by these three artists.</a:t>
            </a:r>
            <a:endParaRPr sz="12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pic>
        <p:nvPicPr>
          <p:cNvPr id="413" name="Google Shape;413;p45"/>
          <p:cNvPicPr preferRelativeResize="0"/>
          <p:nvPr/>
        </p:nvPicPr>
        <p:blipFill rotWithShape="1">
          <a:blip r:embed="rId3">
            <a:alphaModFix/>
          </a:blip>
          <a:srcRect l="4510" t="47313" r="62322" b="46115"/>
          <a:stretch/>
        </p:blipFill>
        <p:spPr>
          <a:xfrm>
            <a:off x="113438" y="152400"/>
            <a:ext cx="4382326" cy="660676"/>
          </a:xfrm>
          <a:prstGeom prst="rect">
            <a:avLst/>
          </a:prstGeom>
          <a:noFill/>
          <a:ln>
            <a:noFill/>
          </a:ln>
        </p:spPr>
      </p:pic>
      <p:pic>
        <p:nvPicPr>
          <p:cNvPr id="414" name="Google Shape;414;p45"/>
          <p:cNvPicPr preferRelativeResize="0"/>
          <p:nvPr/>
        </p:nvPicPr>
        <p:blipFill>
          <a:blip r:embed="rId4">
            <a:alphaModFix/>
          </a:blip>
          <a:stretch>
            <a:fillRect/>
          </a:stretch>
        </p:blipFill>
        <p:spPr>
          <a:xfrm>
            <a:off x="7520425" y="152394"/>
            <a:ext cx="1430924" cy="1615549"/>
          </a:xfrm>
          <a:prstGeom prst="rect">
            <a:avLst/>
          </a:prstGeom>
          <a:noFill/>
          <a:ln>
            <a:noFill/>
          </a:ln>
        </p:spPr>
      </p:pic>
      <p:pic>
        <p:nvPicPr>
          <p:cNvPr id="415" name="Google Shape;415;p45"/>
          <p:cNvPicPr preferRelativeResize="0"/>
          <p:nvPr/>
        </p:nvPicPr>
        <p:blipFill>
          <a:blip r:embed="rId5">
            <a:alphaModFix/>
          </a:blip>
          <a:stretch>
            <a:fillRect/>
          </a:stretch>
        </p:blipFill>
        <p:spPr>
          <a:xfrm>
            <a:off x="152400" y="965475"/>
            <a:ext cx="4382325" cy="2885761"/>
          </a:xfrm>
          <a:prstGeom prst="rect">
            <a:avLst/>
          </a:prstGeom>
          <a:noFill/>
          <a:ln>
            <a:noFill/>
          </a:ln>
        </p:spPr>
      </p:pic>
      <p:sp>
        <p:nvSpPr>
          <p:cNvPr id="416" name="Google Shape;416;p45"/>
          <p:cNvSpPr txBox="1"/>
          <p:nvPr/>
        </p:nvSpPr>
        <p:spPr>
          <a:xfrm>
            <a:off x="96463" y="3851225"/>
            <a:ext cx="44163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highlight>
                  <a:srgbClr val="FFFFFF"/>
                </a:highlight>
              </a:rPr>
              <a:t>Jacques Louis David, </a:t>
            </a:r>
            <a:r>
              <a:rPr lang="en" sz="900" i="1"/>
              <a:t>The Death of Socrates</a:t>
            </a:r>
            <a:endParaRPr sz="900" i="1"/>
          </a:p>
        </p:txBody>
      </p:sp>
      <p:pic>
        <p:nvPicPr>
          <p:cNvPr id="417" name="Google Shape;417;p45"/>
          <p:cNvPicPr preferRelativeResize="0"/>
          <p:nvPr/>
        </p:nvPicPr>
        <p:blipFill>
          <a:blip r:embed="rId6">
            <a:alphaModFix/>
          </a:blip>
          <a:stretch>
            <a:fillRect/>
          </a:stretch>
        </p:blipFill>
        <p:spPr>
          <a:xfrm>
            <a:off x="4687125" y="1920343"/>
            <a:ext cx="4088286" cy="3070757"/>
          </a:xfrm>
          <a:prstGeom prst="rect">
            <a:avLst/>
          </a:prstGeom>
          <a:noFill/>
          <a:ln>
            <a:noFill/>
          </a:ln>
        </p:spPr>
      </p:pic>
      <p:sp>
        <p:nvSpPr>
          <p:cNvPr id="418" name="Google Shape;418;p45"/>
          <p:cNvSpPr txBox="1"/>
          <p:nvPr/>
        </p:nvSpPr>
        <p:spPr>
          <a:xfrm>
            <a:off x="3155425" y="4651575"/>
            <a:ext cx="1486800" cy="336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900"/>
              <a:t>Nicolas Poussin, </a:t>
            </a:r>
            <a:r>
              <a:rPr lang="en" sz="900" i="1"/>
              <a:t>Et in Arcadia Ego</a:t>
            </a:r>
            <a:r>
              <a:rPr lang="en" sz="900"/>
              <a:t>, 1637-38</a:t>
            </a:r>
            <a:endParaRPr sz="900"/>
          </a:p>
        </p:txBody>
      </p:sp>
      <p:sp>
        <p:nvSpPr>
          <p:cNvPr id="419" name="Google Shape;419;p45"/>
          <p:cNvSpPr txBox="1"/>
          <p:nvPr/>
        </p:nvSpPr>
        <p:spPr>
          <a:xfrm>
            <a:off x="613950" y="4143075"/>
            <a:ext cx="3604800" cy="76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b="1"/>
              <a:t>Look at these two Neoclassical paintings. Write an appropriate Meme for them.</a:t>
            </a:r>
            <a:endParaRPr sz="1300" b="1"/>
          </a:p>
        </p:txBody>
      </p:sp>
      <p:pic>
        <p:nvPicPr>
          <p:cNvPr id="420" name="Google Shape;420;p45"/>
          <p:cNvPicPr preferRelativeResize="0"/>
          <p:nvPr/>
        </p:nvPicPr>
        <p:blipFill>
          <a:blip r:embed="rId7">
            <a:alphaModFix/>
          </a:blip>
          <a:stretch>
            <a:fillRect/>
          </a:stretch>
        </p:blipFill>
        <p:spPr>
          <a:xfrm>
            <a:off x="4610925" y="152400"/>
            <a:ext cx="2680900" cy="74113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425" name="Google Shape;425;p46"/>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426" name="Google Shape;426;p46"/>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427" name="Google Shape;427;p46"/>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6   •   W E E K   36</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B2583373-41C3-2A31-8ED7-CE5B0EF19957}"/>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Google Shape;432;p47"/>
          <p:cNvPicPr preferRelativeResize="0"/>
          <p:nvPr/>
        </p:nvPicPr>
        <p:blipFill rotWithShape="1">
          <a:blip r:embed="rId3">
            <a:alphaModFix/>
          </a:blip>
          <a:srcRect l="2768" t="16704" r="76782" b="71365"/>
          <a:stretch/>
        </p:blipFill>
        <p:spPr>
          <a:xfrm>
            <a:off x="1600350" y="-198388"/>
            <a:ext cx="3081775" cy="1389352"/>
          </a:xfrm>
          <a:prstGeom prst="rect">
            <a:avLst/>
          </a:prstGeom>
          <a:noFill/>
          <a:ln>
            <a:noFill/>
          </a:ln>
        </p:spPr>
      </p:pic>
      <p:pic>
        <p:nvPicPr>
          <p:cNvPr id="433" name="Google Shape;433;p47"/>
          <p:cNvPicPr preferRelativeResize="0"/>
          <p:nvPr/>
        </p:nvPicPr>
        <p:blipFill rotWithShape="1">
          <a:blip r:embed="rId4">
            <a:alphaModFix/>
          </a:blip>
          <a:srcRect l="4510" t="6021" r="62322" b="87968"/>
          <a:stretch/>
        </p:blipFill>
        <p:spPr>
          <a:xfrm>
            <a:off x="4572000" y="231586"/>
            <a:ext cx="4382326" cy="613651"/>
          </a:xfrm>
          <a:prstGeom prst="rect">
            <a:avLst/>
          </a:prstGeom>
          <a:noFill/>
          <a:ln>
            <a:noFill/>
          </a:ln>
        </p:spPr>
      </p:pic>
      <p:sp>
        <p:nvSpPr>
          <p:cNvPr id="434" name="Google Shape;434;p47"/>
          <p:cNvSpPr txBox="1"/>
          <p:nvPr/>
        </p:nvSpPr>
        <p:spPr>
          <a:xfrm>
            <a:off x="258450" y="872375"/>
            <a:ext cx="1840800" cy="2703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a:t>Neoclassicism</a:t>
            </a:r>
            <a:endParaRPr b="1"/>
          </a:p>
          <a:p>
            <a:pPr marL="0" lvl="0" indent="0" algn="l" rtl="0">
              <a:lnSpc>
                <a:spcPct val="100000"/>
              </a:lnSpc>
              <a:spcBef>
                <a:spcPts val="0"/>
              </a:spcBef>
              <a:spcAft>
                <a:spcPts val="0"/>
              </a:spcAft>
              <a:buNone/>
            </a:pPr>
            <a:endParaRPr sz="1000"/>
          </a:p>
          <a:p>
            <a:pPr marL="0" lvl="0" indent="0" algn="l" rtl="0">
              <a:lnSpc>
                <a:spcPct val="100000"/>
              </a:lnSpc>
              <a:spcBef>
                <a:spcPts val="0"/>
              </a:spcBef>
              <a:spcAft>
                <a:spcPts val="0"/>
              </a:spcAft>
              <a:buNone/>
            </a:pPr>
            <a:r>
              <a:rPr lang="en" sz="1000" b="1">
                <a:solidFill>
                  <a:srgbClr val="333333"/>
                </a:solidFill>
              </a:rPr>
              <a:t>Neoclassical</a:t>
            </a:r>
            <a:r>
              <a:rPr lang="en" sz="1000">
                <a:solidFill>
                  <a:srgbClr val="333333"/>
                </a:solidFill>
              </a:rPr>
              <a:t> art is art and architecture of the late 18th and early 19th centuries. It grew largely as a reaction to Rococo art and built on the more austere Baroque art style.</a:t>
            </a:r>
            <a:endParaRPr sz="1000">
              <a:solidFill>
                <a:srgbClr val="333333"/>
              </a:solidFill>
            </a:endParaRPr>
          </a:p>
          <a:p>
            <a:pPr marL="0" lvl="0" indent="0" algn="l" rtl="0">
              <a:lnSpc>
                <a:spcPct val="100000"/>
              </a:lnSpc>
              <a:spcBef>
                <a:spcPts val="0"/>
              </a:spcBef>
              <a:spcAft>
                <a:spcPts val="0"/>
              </a:spcAft>
              <a:buNone/>
            </a:pPr>
            <a:endParaRPr sz="1000">
              <a:solidFill>
                <a:srgbClr val="333333"/>
              </a:solidFill>
            </a:endParaRPr>
          </a:p>
          <a:p>
            <a:pPr marL="0" lvl="0" indent="0" algn="l" rtl="0">
              <a:lnSpc>
                <a:spcPct val="100000"/>
              </a:lnSpc>
              <a:spcBef>
                <a:spcPts val="0"/>
              </a:spcBef>
              <a:spcAft>
                <a:spcPts val="0"/>
              </a:spcAft>
              <a:buNone/>
            </a:pPr>
            <a:r>
              <a:rPr lang="en" sz="1000" b="1">
                <a:solidFill>
                  <a:srgbClr val="333333"/>
                </a:solidFill>
              </a:rPr>
              <a:t>Look at these two examples of Neoclassicism. Can you find each of the characteristics listed below in them?</a:t>
            </a:r>
            <a:endParaRPr sz="1000" b="1">
              <a:solidFill>
                <a:srgbClr val="333333"/>
              </a:solidFill>
            </a:endParaRPr>
          </a:p>
        </p:txBody>
      </p:sp>
      <p:pic>
        <p:nvPicPr>
          <p:cNvPr id="435" name="Google Shape;435;p47"/>
          <p:cNvPicPr preferRelativeResize="0"/>
          <p:nvPr/>
        </p:nvPicPr>
        <p:blipFill>
          <a:blip r:embed="rId5">
            <a:alphaModFix/>
          </a:blip>
          <a:stretch>
            <a:fillRect/>
          </a:stretch>
        </p:blipFill>
        <p:spPr>
          <a:xfrm>
            <a:off x="5623128" y="1015000"/>
            <a:ext cx="3331196" cy="2597089"/>
          </a:xfrm>
          <a:prstGeom prst="rect">
            <a:avLst/>
          </a:prstGeom>
          <a:noFill/>
          <a:ln>
            <a:noFill/>
          </a:ln>
        </p:spPr>
      </p:pic>
      <p:sp>
        <p:nvSpPr>
          <p:cNvPr id="436" name="Google Shape;436;p47"/>
          <p:cNvSpPr txBox="1"/>
          <p:nvPr/>
        </p:nvSpPr>
        <p:spPr>
          <a:xfrm>
            <a:off x="5583350" y="3612092"/>
            <a:ext cx="3303300" cy="361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900">
                <a:uFill>
                  <a:noFill/>
                </a:uFill>
                <a:hlinkClick r:id="rId6"/>
              </a:rPr>
              <a:t>Jacques-Louis David – The Oath of the Horatii (1784)</a:t>
            </a:r>
            <a:endParaRPr sz="900">
              <a:uFill>
                <a:noFill/>
              </a:uFill>
              <a:hlinkClick r:id="rId6"/>
            </a:endParaRPr>
          </a:p>
          <a:p>
            <a:pPr marL="0" lvl="0" indent="0" algn="l" rtl="0">
              <a:lnSpc>
                <a:spcPct val="100000"/>
              </a:lnSpc>
              <a:spcBef>
                <a:spcPts val="0"/>
              </a:spcBef>
              <a:spcAft>
                <a:spcPts val="0"/>
              </a:spcAft>
              <a:buNone/>
            </a:pPr>
            <a:endParaRPr sz="900"/>
          </a:p>
        </p:txBody>
      </p:sp>
      <p:pic>
        <p:nvPicPr>
          <p:cNvPr id="437" name="Google Shape;437;p47"/>
          <p:cNvPicPr preferRelativeResize="0"/>
          <p:nvPr/>
        </p:nvPicPr>
        <p:blipFill>
          <a:blip r:embed="rId7">
            <a:alphaModFix/>
          </a:blip>
          <a:stretch>
            <a:fillRect/>
          </a:stretch>
        </p:blipFill>
        <p:spPr>
          <a:xfrm>
            <a:off x="2454900" y="1014975"/>
            <a:ext cx="3112884" cy="2595908"/>
          </a:xfrm>
          <a:prstGeom prst="rect">
            <a:avLst/>
          </a:prstGeom>
          <a:noFill/>
          <a:ln>
            <a:noFill/>
          </a:ln>
        </p:spPr>
      </p:pic>
      <p:sp>
        <p:nvSpPr>
          <p:cNvPr id="438" name="Google Shape;438;p47"/>
          <p:cNvSpPr txBox="1"/>
          <p:nvPr/>
        </p:nvSpPr>
        <p:spPr>
          <a:xfrm>
            <a:off x="2418491" y="3610881"/>
            <a:ext cx="3112800" cy="462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100"/>
              </a:spcAft>
              <a:buNone/>
            </a:pPr>
            <a:r>
              <a:rPr lang="en" sz="1000">
                <a:solidFill>
                  <a:srgbClr val="333333"/>
                </a:solidFill>
              </a:rPr>
              <a:t>Jean-Antoine-Theodore Giroust - Oedipus at Coloni</a:t>
            </a:r>
            <a:endParaRPr sz="1000"/>
          </a:p>
        </p:txBody>
      </p:sp>
      <p:sp>
        <p:nvSpPr>
          <p:cNvPr id="439" name="Google Shape;439;p47"/>
          <p:cNvSpPr txBox="1"/>
          <p:nvPr/>
        </p:nvSpPr>
        <p:spPr>
          <a:xfrm>
            <a:off x="-209150" y="3744350"/>
            <a:ext cx="9601800" cy="125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000">
              <a:solidFill>
                <a:srgbClr val="333333"/>
              </a:solidFill>
            </a:endParaRPr>
          </a:p>
          <a:p>
            <a:pPr marL="749300" marR="279400" lvl="0" indent="-292100" algn="l" rtl="0">
              <a:spcBef>
                <a:spcPts val="0"/>
              </a:spcBef>
              <a:spcAft>
                <a:spcPts val="0"/>
              </a:spcAft>
              <a:buClr>
                <a:srgbClr val="333333"/>
              </a:buClr>
              <a:buSzPts val="1000"/>
              <a:buFont typeface="Arial"/>
              <a:buChar char="●"/>
            </a:pPr>
            <a:r>
              <a:rPr lang="en" sz="1000">
                <a:solidFill>
                  <a:srgbClr val="333333"/>
                </a:solidFill>
              </a:rPr>
              <a:t>Are inspired by classical Greek and Roman history, mythology, and themes, with a particular focus </a:t>
            </a:r>
            <a:r>
              <a:rPr lang="en" sz="1000" i="1">
                <a:solidFill>
                  <a:srgbClr val="333333"/>
                </a:solidFill>
              </a:rPr>
              <a:t>on historically accurate costume and details.</a:t>
            </a:r>
            <a:endParaRPr sz="1000" i="1">
              <a:solidFill>
                <a:srgbClr val="333333"/>
              </a:solidFill>
            </a:endParaRPr>
          </a:p>
          <a:p>
            <a:pPr marL="749300" marR="279400" lvl="0" indent="-292100" algn="l" rtl="0">
              <a:spcBef>
                <a:spcPts val="0"/>
              </a:spcBef>
              <a:spcAft>
                <a:spcPts val="0"/>
              </a:spcAft>
              <a:buClr>
                <a:srgbClr val="333333"/>
              </a:buClr>
              <a:buSzPts val="1000"/>
              <a:buFont typeface="Arial"/>
              <a:buChar char="●"/>
            </a:pPr>
            <a:r>
              <a:rPr lang="en" sz="1000">
                <a:solidFill>
                  <a:srgbClr val="333333"/>
                </a:solidFill>
              </a:rPr>
              <a:t>Portray humans with idealized physical characteristics common to classical Greek and Roman art.</a:t>
            </a:r>
            <a:endParaRPr sz="1000">
              <a:solidFill>
                <a:srgbClr val="333333"/>
              </a:solidFill>
            </a:endParaRPr>
          </a:p>
          <a:p>
            <a:pPr marL="749300" marR="279400" lvl="0" indent="-292100" algn="l" rtl="0">
              <a:spcBef>
                <a:spcPts val="0"/>
              </a:spcBef>
              <a:spcAft>
                <a:spcPts val="0"/>
              </a:spcAft>
              <a:buClr>
                <a:srgbClr val="333333"/>
              </a:buClr>
              <a:buSzPts val="1000"/>
              <a:buFont typeface="Arial"/>
              <a:buChar char="●"/>
            </a:pPr>
            <a:r>
              <a:rPr lang="en" sz="1000">
                <a:solidFill>
                  <a:srgbClr val="333333"/>
                </a:solidFill>
              </a:rPr>
              <a:t>Often emphasize Enlightenment-era values such as liberty, heroism, and civic duty.</a:t>
            </a:r>
            <a:endParaRPr sz="1000">
              <a:solidFill>
                <a:srgbClr val="333333"/>
              </a:solidFill>
            </a:endParaRPr>
          </a:p>
          <a:p>
            <a:pPr marL="749300" marR="279400" lvl="0" indent="-292100" algn="l" rtl="0">
              <a:spcBef>
                <a:spcPts val="0"/>
              </a:spcBef>
              <a:spcAft>
                <a:spcPts val="0"/>
              </a:spcAft>
              <a:buClr>
                <a:srgbClr val="333333"/>
              </a:buClr>
              <a:buSzPts val="1000"/>
              <a:buFont typeface="Arial"/>
              <a:buChar char="●"/>
            </a:pPr>
            <a:r>
              <a:rPr lang="en" sz="1000">
                <a:solidFill>
                  <a:srgbClr val="333333"/>
                </a:solidFill>
              </a:rPr>
              <a:t>Often feature moral narratives of self-sacrifice and self-denial from the “ethically superior” classical era.</a:t>
            </a:r>
            <a:endParaRPr sz="1000">
              <a:solidFill>
                <a:srgbClr val="333333"/>
              </a:solidFill>
            </a:endParaRPr>
          </a:p>
          <a:p>
            <a:pPr marL="749300" marR="279400" lvl="0" indent="-292100" algn="l" rtl="0">
              <a:spcBef>
                <a:spcPts val="0"/>
              </a:spcBef>
              <a:spcAft>
                <a:spcPts val="0"/>
              </a:spcAft>
              <a:buClr>
                <a:srgbClr val="333333"/>
              </a:buClr>
              <a:buSzPts val="1000"/>
              <a:buFont typeface="Arial"/>
              <a:buChar char="●"/>
            </a:pPr>
            <a:r>
              <a:rPr lang="en" sz="1000">
                <a:solidFill>
                  <a:srgbClr val="333333"/>
                </a:solidFill>
              </a:rPr>
              <a:t>Are somber and austere, often having muted colors.</a:t>
            </a:r>
            <a:endParaRPr sz="1000">
              <a:solidFill>
                <a:srgbClr val="333333"/>
              </a:solidFill>
            </a:endParaRPr>
          </a:p>
          <a:p>
            <a:pPr marL="749300" marR="279400" lvl="0" indent="-292100" algn="l" rtl="0">
              <a:spcBef>
                <a:spcPts val="0"/>
              </a:spcBef>
              <a:spcAft>
                <a:spcPts val="0"/>
              </a:spcAft>
              <a:buClr>
                <a:srgbClr val="333333"/>
              </a:buClr>
              <a:buSzPts val="1000"/>
              <a:buFont typeface="Arial"/>
              <a:buChar char="●"/>
            </a:pPr>
            <a:r>
              <a:rPr lang="en" sz="1000">
                <a:solidFill>
                  <a:srgbClr val="333333"/>
                </a:solidFill>
              </a:rPr>
              <a:t>Feature a linear compositional design.</a:t>
            </a:r>
            <a:endParaRPr sz="1000">
              <a:solidFill>
                <a:srgbClr val="333333"/>
              </a:solidFill>
            </a:endParaRPr>
          </a:p>
          <a:p>
            <a:pPr marL="0" lvl="0" indent="0" algn="l" rtl="0">
              <a:spcBef>
                <a:spcPts val="0"/>
              </a:spcBef>
              <a:spcAft>
                <a:spcPts val="0"/>
              </a:spcAft>
              <a:buClr>
                <a:schemeClr val="dk1"/>
              </a:buClr>
              <a:buSzPts val="1100"/>
              <a:buFont typeface="Arial"/>
              <a:buNone/>
            </a:pPr>
            <a:endParaRPr sz="1000">
              <a:solidFill>
                <a:schemeClr val="dk1"/>
              </a:solidFill>
            </a:endParaRPr>
          </a:p>
          <a:p>
            <a:pPr marL="0" lvl="0" indent="0" algn="l" rtl="0">
              <a:spcBef>
                <a:spcPts val="0"/>
              </a:spcBef>
              <a:spcAft>
                <a:spcPts val="0"/>
              </a:spcAft>
              <a:buNone/>
            </a:pPr>
            <a:endParaRPr/>
          </a:p>
        </p:txBody>
      </p:sp>
      <p:sp>
        <p:nvSpPr>
          <p:cNvPr id="440" name="Google Shape;440;p47"/>
          <p:cNvSpPr txBox="1"/>
          <p:nvPr/>
        </p:nvSpPr>
        <p:spPr>
          <a:xfrm>
            <a:off x="258450" y="3653275"/>
            <a:ext cx="1840800" cy="46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rgbClr val="333333"/>
                </a:solidFill>
              </a:rPr>
              <a:t>Neoclassical works:</a:t>
            </a:r>
            <a:endParaRPr sz="12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pic>
        <p:nvPicPr>
          <p:cNvPr id="445" name="Google Shape;445;p48"/>
          <p:cNvPicPr preferRelativeResize="0"/>
          <p:nvPr/>
        </p:nvPicPr>
        <p:blipFill rotWithShape="1">
          <a:blip r:embed="rId3">
            <a:alphaModFix/>
          </a:blip>
          <a:srcRect l="3607" t="4988" r="58344" b="81995"/>
          <a:stretch/>
        </p:blipFill>
        <p:spPr>
          <a:xfrm>
            <a:off x="1487458" y="81300"/>
            <a:ext cx="3223316" cy="852000"/>
          </a:xfrm>
          <a:prstGeom prst="rect">
            <a:avLst/>
          </a:prstGeom>
          <a:noFill/>
          <a:ln>
            <a:noFill/>
          </a:ln>
        </p:spPr>
      </p:pic>
      <p:pic>
        <p:nvPicPr>
          <p:cNvPr id="446" name="Google Shape;446;p48"/>
          <p:cNvPicPr preferRelativeResize="0"/>
          <p:nvPr/>
        </p:nvPicPr>
        <p:blipFill rotWithShape="1">
          <a:blip r:embed="rId4">
            <a:alphaModFix/>
          </a:blip>
          <a:srcRect l="4510" t="16822" r="62322" b="77167"/>
          <a:stretch/>
        </p:blipFill>
        <p:spPr>
          <a:xfrm>
            <a:off x="4571988" y="157505"/>
            <a:ext cx="4382326" cy="613651"/>
          </a:xfrm>
          <a:prstGeom prst="rect">
            <a:avLst/>
          </a:prstGeom>
          <a:noFill/>
          <a:ln>
            <a:noFill/>
          </a:ln>
        </p:spPr>
      </p:pic>
      <p:pic>
        <p:nvPicPr>
          <p:cNvPr id="447" name="Google Shape;447;p48"/>
          <p:cNvPicPr preferRelativeResize="0"/>
          <p:nvPr/>
        </p:nvPicPr>
        <p:blipFill>
          <a:blip r:embed="rId5">
            <a:alphaModFix/>
          </a:blip>
          <a:stretch>
            <a:fillRect/>
          </a:stretch>
        </p:blipFill>
        <p:spPr>
          <a:xfrm>
            <a:off x="4172716" y="3051275"/>
            <a:ext cx="1598885" cy="1870424"/>
          </a:xfrm>
          <a:prstGeom prst="rect">
            <a:avLst/>
          </a:prstGeom>
          <a:noFill/>
          <a:ln>
            <a:noFill/>
          </a:ln>
        </p:spPr>
      </p:pic>
      <p:pic>
        <p:nvPicPr>
          <p:cNvPr id="448" name="Google Shape;448;p48"/>
          <p:cNvPicPr preferRelativeResize="0"/>
          <p:nvPr/>
        </p:nvPicPr>
        <p:blipFill>
          <a:blip r:embed="rId6">
            <a:alphaModFix/>
          </a:blip>
          <a:stretch>
            <a:fillRect/>
          </a:stretch>
        </p:blipFill>
        <p:spPr>
          <a:xfrm>
            <a:off x="5886720" y="894200"/>
            <a:ext cx="1401875" cy="1668251"/>
          </a:xfrm>
          <a:prstGeom prst="rect">
            <a:avLst/>
          </a:prstGeom>
          <a:noFill/>
          <a:ln>
            <a:noFill/>
          </a:ln>
        </p:spPr>
      </p:pic>
      <p:pic>
        <p:nvPicPr>
          <p:cNvPr id="449" name="Google Shape;449;p48"/>
          <p:cNvPicPr preferRelativeResize="0"/>
          <p:nvPr/>
        </p:nvPicPr>
        <p:blipFill>
          <a:blip r:embed="rId7">
            <a:alphaModFix/>
          </a:blip>
          <a:stretch>
            <a:fillRect/>
          </a:stretch>
        </p:blipFill>
        <p:spPr>
          <a:xfrm>
            <a:off x="7403723" y="894203"/>
            <a:ext cx="1550614" cy="1668250"/>
          </a:xfrm>
          <a:prstGeom prst="rect">
            <a:avLst/>
          </a:prstGeom>
          <a:noFill/>
          <a:ln>
            <a:noFill/>
          </a:ln>
        </p:spPr>
      </p:pic>
      <p:pic>
        <p:nvPicPr>
          <p:cNvPr id="450" name="Google Shape;450;p48"/>
          <p:cNvPicPr preferRelativeResize="0"/>
          <p:nvPr/>
        </p:nvPicPr>
        <p:blipFill>
          <a:blip r:embed="rId8">
            <a:alphaModFix/>
          </a:blip>
          <a:stretch>
            <a:fillRect/>
          </a:stretch>
        </p:blipFill>
        <p:spPr>
          <a:xfrm>
            <a:off x="5886723" y="2654125"/>
            <a:ext cx="1401875" cy="1649272"/>
          </a:xfrm>
          <a:prstGeom prst="rect">
            <a:avLst/>
          </a:prstGeom>
          <a:noFill/>
          <a:ln>
            <a:noFill/>
          </a:ln>
        </p:spPr>
      </p:pic>
      <p:pic>
        <p:nvPicPr>
          <p:cNvPr id="451" name="Google Shape;451;p48"/>
          <p:cNvPicPr preferRelativeResize="0"/>
          <p:nvPr/>
        </p:nvPicPr>
        <p:blipFill>
          <a:blip r:embed="rId9">
            <a:alphaModFix/>
          </a:blip>
          <a:stretch>
            <a:fillRect/>
          </a:stretch>
        </p:blipFill>
        <p:spPr>
          <a:xfrm>
            <a:off x="7403725" y="2654125"/>
            <a:ext cx="1550600" cy="1870423"/>
          </a:xfrm>
          <a:prstGeom prst="rect">
            <a:avLst/>
          </a:prstGeom>
          <a:noFill/>
          <a:ln>
            <a:noFill/>
          </a:ln>
        </p:spPr>
      </p:pic>
      <p:sp>
        <p:nvSpPr>
          <p:cNvPr id="452" name="Google Shape;452;p48"/>
          <p:cNvSpPr txBox="1"/>
          <p:nvPr/>
        </p:nvSpPr>
        <p:spPr>
          <a:xfrm>
            <a:off x="2922663" y="2789800"/>
            <a:ext cx="1156800" cy="121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6323E"/>
                </a:solidFill>
                <a:uFill>
                  <a:noFill/>
                </a:uFill>
                <a:hlinkClick r:id="rId10">
                  <a:extLst>
                    <a:ext uri="{A12FA001-AC4F-418D-AE19-62706E023703}">
                      <ahyp:hlinkClr xmlns:ahyp="http://schemas.microsoft.com/office/drawing/2018/hyperlinkcolor" val="tx"/>
                    </a:ext>
                  </a:extLst>
                </a:hlinkClick>
              </a:rPr>
              <a:t>suggests</a:t>
            </a:r>
            <a:r>
              <a:rPr lang="en" sz="1000">
                <a:solidFill>
                  <a:srgbClr val="26323E"/>
                </a:solidFill>
              </a:rPr>
              <a:t> that Napoleon and his victories will be remembered for centuries like Hannibal's and Charlemagne's.</a:t>
            </a:r>
            <a:endParaRPr sz="1000">
              <a:solidFill>
                <a:srgbClr val="26323E"/>
              </a:solidFill>
            </a:endParaRPr>
          </a:p>
        </p:txBody>
      </p:sp>
      <p:pic>
        <p:nvPicPr>
          <p:cNvPr id="453" name="Google Shape;453;p48"/>
          <p:cNvPicPr preferRelativeResize="0"/>
          <p:nvPr/>
        </p:nvPicPr>
        <p:blipFill>
          <a:blip r:embed="rId11">
            <a:alphaModFix/>
          </a:blip>
          <a:stretch>
            <a:fillRect/>
          </a:stretch>
        </p:blipFill>
        <p:spPr>
          <a:xfrm>
            <a:off x="265104" y="894200"/>
            <a:ext cx="2511150" cy="3062375"/>
          </a:xfrm>
          <a:prstGeom prst="rect">
            <a:avLst/>
          </a:prstGeom>
          <a:noFill/>
          <a:ln>
            <a:noFill/>
          </a:ln>
        </p:spPr>
      </p:pic>
      <p:sp>
        <p:nvSpPr>
          <p:cNvPr id="454" name="Google Shape;454;p48"/>
          <p:cNvSpPr txBox="1"/>
          <p:nvPr/>
        </p:nvSpPr>
        <p:spPr>
          <a:xfrm>
            <a:off x="119500" y="3980950"/>
            <a:ext cx="3938100" cy="85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rgbClr val="26323E"/>
                </a:solidFill>
              </a:rPr>
              <a:t>Napoleon liked the painting so much, he requested 3 more painted because the original was not for him. There are minor differences between them. The yellow cloak to a crimson being the greatest. A total of 5 were painted. David received a major promotion and his success lasted until Napoleon’s fall when David fled into exile.</a:t>
            </a:r>
            <a:endParaRPr sz="1000">
              <a:solidFill>
                <a:srgbClr val="26323E"/>
              </a:solidFill>
            </a:endParaRPr>
          </a:p>
          <a:p>
            <a:pPr marL="0" lvl="0" indent="0" algn="l" rtl="0">
              <a:spcBef>
                <a:spcPts val="0"/>
              </a:spcBef>
              <a:spcAft>
                <a:spcPts val="0"/>
              </a:spcAft>
              <a:buNone/>
            </a:pPr>
            <a:endParaRPr/>
          </a:p>
        </p:txBody>
      </p:sp>
      <p:sp>
        <p:nvSpPr>
          <p:cNvPr id="455" name="Google Shape;455;p48"/>
          <p:cNvSpPr txBox="1"/>
          <p:nvPr/>
        </p:nvSpPr>
        <p:spPr>
          <a:xfrm>
            <a:off x="5889675" y="4347125"/>
            <a:ext cx="1401900" cy="53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Parodies of </a:t>
            </a:r>
            <a:r>
              <a:rPr lang="en" sz="900" i="1"/>
              <a:t>Napoleon Crossing the Alps</a:t>
            </a:r>
            <a:endParaRPr sz="900" i="1"/>
          </a:p>
        </p:txBody>
      </p:sp>
      <p:sp>
        <p:nvSpPr>
          <p:cNvPr id="456" name="Google Shape;456;p48"/>
          <p:cNvSpPr txBox="1"/>
          <p:nvPr/>
        </p:nvSpPr>
        <p:spPr>
          <a:xfrm>
            <a:off x="2922700" y="1362575"/>
            <a:ext cx="2817600" cy="154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rgbClr val="26323E"/>
                </a:solidFill>
              </a:rPr>
              <a:t>Napoleon demanded he be portrayed as "calm on a fiery horse."  He was a small man, 5’7” in person, but enlarged by David in this painting so he was more grandeur on the horse.</a:t>
            </a:r>
            <a:endParaRPr sz="1000">
              <a:solidFill>
                <a:srgbClr val="26323E"/>
              </a:solidFill>
            </a:endParaRPr>
          </a:p>
          <a:p>
            <a:pPr marL="0" lvl="0" indent="0" algn="l" rtl="0">
              <a:spcBef>
                <a:spcPts val="0"/>
              </a:spcBef>
              <a:spcAft>
                <a:spcPts val="0"/>
              </a:spcAft>
              <a:buClr>
                <a:schemeClr val="dk1"/>
              </a:buClr>
              <a:buSzPts val="1100"/>
              <a:buFont typeface="Arial"/>
              <a:buNone/>
            </a:pPr>
            <a:endParaRPr sz="1000">
              <a:solidFill>
                <a:srgbClr val="26323E"/>
              </a:solidFill>
            </a:endParaRPr>
          </a:p>
          <a:p>
            <a:pPr marL="0" lvl="0" indent="0" algn="l" rtl="0">
              <a:spcBef>
                <a:spcPts val="0"/>
              </a:spcBef>
              <a:spcAft>
                <a:spcPts val="0"/>
              </a:spcAft>
              <a:buClr>
                <a:schemeClr val="dk1"/>
              </a:buClr>
              <a:buSzPts val="1100"/>
              <a:buFont typeface="Arial"/>
              <a:buNone/>
            </a:pPr>
            <a:r>
              <a:rPr lang="en" sz="1000">
                <a:solidFill>
                  <a:srgbClr val="26323E"/>
                </a:solidFill>
              </a:rPr>
              <a:t>In the lower left corner of the painting, you can see carved on the rocks: BONAPARTE, HANNIBAL, KAROLUS MAGNUS. By including these names, </a:t>
            </a:r>
            <a:r>
              <a:rPr lang="en" sz="1000">
                <a:solidFill>
                  <a:srgbClr val="26323E"/>
                </a:solidFill>
                <a:uFill>
                  <a:noFill/>
                </a:uFill>
                <a:hlinkClick r:id="rId10">
                  <a:extLst>
                    <a:ext uri="{A12FA001-AC4F-418D-AE19-62706E023703}">
                      <ahyp:hlinkClr xmlns:ahyp="http://schemas.microsoft.com/office/drawing/2018/hyperlinkcolor" val="tx"/>
                    </a:ext>
                  </a:extLst>
                </a:hlinkClick>
              </a:rPr>
              <a:t>David</a:t>
            </a:r>
            <a:endParaRPr/>
          </a:p>
        </p:txBody>
      </p:sp>
      <p:sp>
        <p:nvSpPr>
          <p:cNvPr id="457" name="Google Shape;457;p48"/>
          <p:cNvSpPr txBox="1"/>
          <p:nvPr/>
        </p:nvSpPr>
        <p:spPr>
          <a:xfrm>
            <a:off x="2922700" y="819625"/>
            <a:ext cx="2906400" cy="69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b="1">
                <a:highlight>
                  <a:srgbClr val="FFFFFF"/>
                </a:highlight>
              </a:rPr>
              <a:t>Jacques-Louis David, </a:t>
            </a:r>
            <a:r>
              <a:rPr lang="en" sz="1050" b="1" i="1">
                <a:highlight>
                  <a:srgbClr val="FFFFFF"/>
                </a:highlight>
              </a:rPr>
              <a:t>Napoleon Crossing the Alps</a:t>
            </a:r>
            <a:r>
              <a:rPr lang="en" sz="1050" b="1">
                <a:highlight>
                  <a:srgbClr val="FFFFFF"/>
                </a:highlight>
              </a:rPr>
              <a:t> or </a:t>
            </a:r>
            <a:r>
              <a:rPr lang="en" sz="1050" b="1" i="1">
                <a:highlight>
                  <a:srgbClr val="FFFFFF"/>
                </a:highlight>
              </a:rPr>
              <a:t>Bonaparte at the St Bernard Pass</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pic>
        <p:nvPicPr>
          <p:cNvPr id="462" name="Google Shape;462;p49"/>
          <p:cNvPicPr preferRelativeResize="0"/>
          <p:nvPr/>
        </p:nvPicPr>
        <p:blipFill rotWithShape="1">
          <a:blip r:embed="rId3">
            <a:alphaModFix/>
          </a:blip>
          <a:srcRect l="5952" t="24286" r="68232" b="65301"/>
          <a:stretch/>
        </p:blipFill>
        <p:spPr>
          <a:xfrm>
            <a:off x="2375735" y="41313"/>
            <a:ext cx="2135541" cy="665627"/>
          </a:xfrm>
          <a:prstGeom prst="rect">
            <a:avLst/>
          </a:prstGeom>
          <a:noFill/>
          <a:ln>
            <a:noFill/>
          </a:ln>
        </p:spPr>
      </p:pic>
      <p:pic>
        <p:nvPicPr>
          <p:cNvPr id="463" name="Google Shape;463;p49"/>
          <p:cNvPicPr preferRelativeResize="0"/>
          <p:nvPr/>
        </p:nvPicPr>
        <p:blipFill rotWithShape="1">
          <a:blip r:embed="rId4">
            <a:alphaModFix/>
          </a:blip>
          <a:srcRect l="4510" t="27568" r="62322" b="66421"/>
          <a:stretch/>
        </p:blipFill>
        <p:spPr>
          <a:xfrm>
            <a:off x="4572000" y="149988"/>
            <a:ext cx="4382326" cy="613651"/>
          </a:xfrm>
          <a:prstGeom prst="rect">
            <a:avLst/>
          </a:prstGeom>
          <a:noFill/>
          <a:ln>
            <a:noFill/>
          </a:ln>
        </p:spPr>
      </p:pic>
      <p:pic>
        <p:nvPicPr>
          <p:cNvPr id="464" name="Google Shape;464;p49"/>
          <p:cNvPicPr preferRelativeResize="0"/>
          <p:nvPr/>
        </p:nvPicPr>
        <p:blipFill>
          <a:blip r:embed="rId5">
            <a:alphaModFix/>
          </a:blip>
          <a:stretch>
            <a:fillRect/>
          </a:stretch>
        </p:blipFill>
        <p:spPr>
          <a:xfrm>
            <a:off x="225776" y="706950"/>
            <a:ext cx="3530700" cy="4213300"/>
          </a:xfrm>
          <a:prstGeom prst="rect">
            <a:avLst/>
          </a:prstGeom>
          <a:noFill/>
          <a:ln>
            <a:noFill/>
          </a:ln>
        </p:spPr>
      </p:pic>
      <p:sp>
        <p:nvSpPr>
          <p:cNvPr id="465" name="Google Shape;465;p49"/>
          <p:cNvSpPr txBox="1"/>
          <p:nvPr/>
        </p:nvSpPr>
        <p:spPr>
          <a:xfrm>
            <a:off x="3756475" y="4407050"/>
            <a:ext cx="1222500" cy="73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highlight>
                  <a:srgbClr val="FFFFFF"/>
                </a:highlight>
              </a:rPr>
              <a:t>Jacques-Louis David, “The Death of Marat,” 1793 </a:t>
            </a:r>
            <a:endParaRPr sz="900"/>
          </a:p>
        </p:txBody>
      </p:sp>
      <p:sp>
        <p:nvSpPr>
          <p:cNvPr id="466" name="Google Shape;466;p49"/>
          <p:cNvSpPr txBox="1"/>
          <p:nvPr/>
        </p:nvSpPr>
        <p:spPr>
          <a:xfrm>
            <a:off x="4027725" y="923025"/>
            <a:ext cx="4926600" cy="237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50">
                <a:solidFill>
                  <a:schemeClr val="dk1"/>
                </a:solidFill>
                <a:highlight>
                  <a:srgbClr val="FFFFFF"/>
                </a:highlight>
              </a:rPr>
              <a:t>On July 13, 1793, Marat was writing while in his bathtub. Outfitted with a wooden board, his tub also served as a makeshift desk, as the discomfort of a chronic skin condition often confined him to the bath. As he was working, his wife informed him that he had a visitor named Charlotte Corday….</a:t>
            </a:r>
            <a:endParaRPr sz="1350">
              <a:solidFill>
                <a:schemeClr val="dk1"/>
              </a:solidFill>
              <a:highlight>
                <a:srgbClr val="FFFFFF"/>
              </a:highlight>
            </a:endParaRPr>
          </a:p>
          <a:p>
            <a:pPr marL="0" lvl="0" indent="0" algn="l" rtl="0">
              <a:spcBef>
                <a:spcPts val="0"/>
              </a:spcBef>
              <a:spcAft>
                <a:spcPts val="0"/>
              </a:spcAft>
              <a:buNone/>
            </a:pPr>
            <a:endParaRPr sz="1350">
              <a:solidFill>
                <a:schemeClr val="dk1"/>
              </a:solidFill>
              <a:highlight>
                <a:srgbClr val="FFFFFF"/>
              </a:highlight>
            </a:endParaRPr>
          </a:p>
          <a:p>
            <a:pPr marL="0" lvl="0" indent="457200" algn="l" rtl="0">
              <a:spcBef>
                <a:spcPts val="0"/>
              </a:spcBef>
              <a:spcAft>
                <a:spcPts val="0"/>
              </a:spcAft>
              <a:buNone/>
            </a:pPr>
            <a:r>
              <a:rPr lang="en" sz="1250" b="1">
                <a:solidFill>
                  <a:schemeClr val="dk1"/>
                </a:solidFill>
                <a:highlight>
                  <a:srgbClr val="FFFFFF"/>
                </a:highlight>
              </a:rPr>
              <a:t>...finish the story that lead to this ending. What was their</a:t>
            </a:r>
            <a:endParaRPr sz="1250" b="1">
              <a:solidFill>
                <a:schemeClr val="dk1"/>
              </a:solidFill>
              <a:highlight>
                <a:srgbClr val="FFFFFF"/>
              </a:highlight>
            </a:endParaRPr>
          </a:p>
          <a:p>
            <a:pPr marL="0" lvl="0" indent="457200" algn="l" rtl="0">
              <a:spcBef>
                <a:spcPts val="0"/>
              </a:spcBef>
              <a:spcAft>
                <a:spcPts val="0"/>
              </a:spcAft>
              <a:buNone/>
            </a:pPr>
            <a:r>
              <a:rPr lang="en" sz="1250" b="1">
                <a:solidFill>
                  <a:schemeClr val="dk1"/>
                </a:solidFill>
                <a:highlight>
                  <a:srgbClr val="FFFFFF"/>
                </a:highlight>
              </a:rPr>
              <a:t>background? Why so ripe an ending? What was the </a:t>
            </a:r>
            <a:endParaRPr sz="1250" b="1">
              <a:solidFill>
                <a:schemeClr val="dk1"/>
              </a:solidFill>
              <a:highlight>
                <a:srgbClr val="FFFFFF"/>
              </a:highlight>
            </a:endParaRPr>
          </a:p>
          <a:p>
            <a:pPr marL="0" lvl="0" indent="457200" algn="l" rtl="0">
              <a:spcBef>
                <a:spcPts val="0"/>
              </a:spcBef>
              <a:spcAft>
                <a:spcPts val="0"/>
              </a:spcAft>
              <a:buNone/>
            </a:pPr>
            <a:r>
              <a:rPr lang="en" sz="1250" b="1">
                <a:solidFill>
                  <a:schemeClr val="dk1"/>
                </a:solidFill>
                <a:highlight>
                  <a:srgbClr val="FFFFFF"/>
                </a:highlight>
              </a:rPr>
              <a:t>motive?</a:t>
            </a:r>
            <a:endParaRPr sz="1250" b="1">
              <a:solidFill>
                <a:schemeClr val="dk1"/>
              </a:solidFill>
              <a:highlight>
                <a:srgbClr val="FFFFFF"/>
              </a:highlight>
            </a:endParaRPr>
          </a:p>
        </p:txBody>
      </p:sp>
      <p:sp>
        <p:nvSpPr>
          <p:cNvPr id="467" name="Google Shape;467;p49"/>
          <p:cNvSpPr txBox="1"/>
          <p:nvPr/>
        </p:nvSpPr>
        <p:spPr>
          <a:xfrm>
            <a:off x="5030975" y="2868275"/>
            <a:ext cx="3963900" cy="2000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500"/>
              </a:spcAft>
              <a:buNone/>
            </a:pPr>
            <a:r>
              <a:rPr lang="en" sz="1000">
                <a:solidFill>
                  <a:schemeClr val="dk1"/>
                </a:solidFill>
              </a:rPr>
              <a:t>David completed </a:t>
            </a:r>
            <a:r>
              <a:rPr lang="en" sz="1000" i="1">
                <a:solidFill>
                  <a:schemeClr val="dk1"/>
                </a:solidFill>
              </a:rPr>
              <a:t>The Death of the Marat</a:t>
            </a:r>
            <a:r>
              <a:rPr lang="en" sz="1000">
                <a:solidFill>
                  <a:schemeClr val="dk1"/>
                </a:solidFill>
              </a:rPr>
              <a:t> in his signature Neoclassical style. The piece depicts Marat moments after his murder, as he is shown slumped over his blood-soaked bathtub with quill still in hand. Like other Neoclassical paintings by David, </a:t>
            </a:r>
            <a:r>
              <a:rPr lang="en" sz="1000" i="1">
                <a:solidFill>
                  <a:schemeClr val="dk1"/>
                </a:solidFill>
              </a:rPr>
              <a:t>The Death of the Marat </a:t>
            </a:r>
            <a:r>
              <a:rPr lang="en" sz="1000">
                <a:solidFill>
                  <a:schemeClr val="dk1"/>
                </a:solidFill>
              </a:rPr>
              <a:t>features a perfectly balanced composition; Marat and his bathtub form a horizontal plane in the foreground, which offsets the scene’s minimalist backdrop. This arrangement culminates in a theatrical scene reminiscent of a stage production, as a literal spotlight illuminates the main character and a selection of strategically placed props, including his freshly-written list and the bloodied murder weapon, which rests on the floor.</a:t>
            </a:r>
            <a:endParaRPr sz="1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Google Shape;472;p50"/>
          <p:cNvPicPr preferRelativeResize="0"/>
          <p:nvPr/>
        </p:nvPicPr>
        <p:blipFill rotWithShape="1">
          <a:blip r:embed="rId3">
            <a:alphaModFix/>
          </a:blip>
          <a:srcRect l="4510" t="27568" r="62322" b="66421"/>
          <a:stretch/>
        </p:blipFill>
        <p:spPr>
          <a:xfrm>
            <a:off x="4572000" y="149988"/>
            <a:ext cx="4382326" cy="613651"/>
          </a:xfrm>
          <a:prstGeom prst="rect">
            <a:avLst/>
          </a:prstGeom>
          <a:noFill/>
          <a:ln>
            <a:noFill/>
          </a:ln>
        </p:spPr>
      </p:pic>
      <p:pic>
        <p:nvPicPr>
          <p:cNvPr id="473" name="Google Shape;473;p50"/>
          <p:cNvPicPr preferRelativeResize="0"/>
          <p:nvPr/>
        </p:nvPicPr>
        <p:blipFill>
          <a:blip r:embed="rId4">
            <a:alphaModFix/>
          </a:blip>
          <a:stretch>
            <a:fillRect/>
          </a:stretch>
        </p:blipFill>
        <p:spPr>
          <a:xfrm>
            <a:off x="5754331" y="819700"/>
            <a:ext cx="3206338" cy="3826226"/>
          </a:xfrm>
          <a:prstGeom prst="rect">
            <a:avLst/>
          </a:prstGeom>
          <a:noFill/>
          <a:ln>
            <a:noFill/>
          </a:ln>
        </p:spPr>
      </p:pic>
      <p:pic>
        <p:nvPicPr>
          <p:cNvPr id="474" name="Google Shape;474;p50"/>
          <p:cNvPicPr preferRelativeResize="0"/>
          <p:nvPr/>
        </p:nvPicPr>
        <p:blipFill>
          <a:blip r:embed="rId5">
            <a:alphaModFix/>
          </a:blip>
          <a:stretch>
            <a:fillRect/>
          </a:stretch>
        </p:blipFill>
        <p:spPr>
          <a:xfrm>
            <a:off x="2803895" y="819700"/>
            <a:ext cx="2838446" cy="3826226"/>
          </a:xfrm>
          <a:prstGeom prst="rect">
            <a:avLst/>
          </a:prstGeom>
          <a:noFill/>
          <a:ln>
            <a:noFill/>
          </a:ln>
        </p:spPr>
      </p:pic>
      <p:sp>
        <p:nvSpPr>
          <p:cNvPr id="475" name="Google Shape;475;p50"/>
          <p:cNvSpPr txBox="1"/>
          <p:nvPr/>
        </p:nvSpPr>
        <p:spPr>
          <a:xfrm>
            <a:off x="2602350" y="4701975"/>
            <a:ext cx="3040200" cy="321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900" i="1">
                <a:highlight>
                  <a:srgbClr val="FFFFFF"/>
                </a:highlight>
              </a:rPr>
              <a:t>Paul-Jacques-Aimé Baudry, “Charlotte Corday,” 1860</a:t>
            </a:r>
            <a:endParaRPr sz="900"/>
          </a:p>
        </p:txBody>
      </p:sp>
      <p:sp>
        <p:nvSpPr>
          <p:cNvPr id="476" name="Google Shape;476;p50"/>
          <p:cNvSpPr txBox="1"/>
          <p:nvPr/>
        </p:nvSpPr>
        <p:spPr>
          <a:xfrm>
            <a:off x="5754300" y="4645925"/>
            <a:ext cx="3200100" cy="42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highlight>
                  <a:srgbClr val="FFFFFF"/>
                </a:highlight>
              </a:rPr>
              <a:t>Jacques-Louis David, “The Death of Marat,” 1793 </a:t>
            </a:r>
            <a:endParaRPr sz="900"/>
          </a:p>
        </p:txBody>
      </p:sp>
      <p:sp>
        <p:nvSpPr>
          <p:cNvPr id="477" name="Google Shape;477;p50"/>
          <p:cNvSpPr txBox="1"/>
          <p:nvPr/>
        </p:nvSpPr>
        <p:spPr>
          <a:xfrm>
            <a:off x="338500" y="815400"/>
            <a:ext cx="2298600" cy="4099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chemeClr val="dk1"/>
                </a:solidFill>
              </a:rPr>
              <a:t>Corday claimed to have confidential information about a group of fugitive Girondins, piquing Marat’s interests. Against his wife’s wishes, he invited the stranger to sit by his bath so he could write down the names of the offenders.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000">
                <a:solidFill>
                  <a:schemeClr val="dk1"/>
                </a:solidFill>
              </a:rPr>
              <a:t>At the end of the conversation, Corday—an undercover Girondin sympathizer—unexpectedly pulled a 5-inch knife from her dress. She quickly plunged it into Marat’s heart, and then hid in his home, where she was eventually found and arrested. Marat called for his wife, but nothing could be done; he was dead within seconds.</a:t>
            </a:r>
            <a:endParaRPr sz="1000">
              <a:solidFill>
                <a:schemeClr val="dk1"/>
              </a:solidFill>
            </a:endParaRPr>
          </a:p>
          <a:p>
            <a:pPr marL="0" lvl="0" indent="0" algn="l" rtl="0">
              <a:lnSpc>
                <a:spcPct val="100000"/>
              </a:lnSpc>
              <a:spcBef>
                <a:spcPts val="0"/>
              </a:spcBef>
              <a:spcAft>
                <a:spcPts val="0"/>
              </a:spcAft>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000">
                <a:solidFill>
                  <a:schemeClr val="dk1"/>
                </a:solidFill>
              </a:rPr>
              <a:t>As both a close friend of Marat and a fellow Jacobin, Jacques-Louis David was tasked with two responsibilities: plan the funeral and paint his death scene.</a:t>
            </a:r>
            <a:endParaRPr sz="1000">
              <a:solidFill>
                <a:schemeClr val="dk1"/>
              </a:solidFill>
            </a:endParaRPr>
          </a:p>
          <a:p>
            <a:pPr marL="0" lvl="0" indent="0" algn="l" rtl="0">
              <a:lnSpc>
                <a:spcPct val="100000"/>
              </a:lnSpc>
              <a:spcBef>
                <a:spcPts val="0"/>
              </a:spcBef>
              <a:spcAft>
                <a:spcPts val="0"/>
              </a:spcAft>
              <a:buNone/>
            </a:pPr>
            <a:endParaRPr sz="1000">
              <a:solidFill>
                <a:schemeClr val="dk1"/>
              </a:solidFill>
              <a:highlight>
                <a:srgbClr val="FFFFFF"/>
              </a:highlight>
            </a:endParaRPr>
          </a:p>
        </p:txBody>
      </p:sp>
      <p:pic>
        <p:nvPicPr>
          <p:cNvPr id="478" name="Google Shape;478;p50"/>
          <p:cNvPicPr preferRelativeResize="0"/>
          <p:nvPr/>
        </p:nvPicPr>
        <p:blipFill rotWithShape="1">
          <a:blip r:embed="rId6">
            <a:alphaModFix/>
          </a:blip>
          <a:srcRect l="5952" t="24286" r="68232" b="65301"/>
          <a:stretch/>
        </p:blipFill>
        <p:spPr>
          <a:xfrm>
            <a:off x="2375735" y="41313"/>
            <a:ext cx="2135541" cy="66562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pic>
        <p:nvPicPr>
          <p:cNvPr id="483" name="Google Shape;483;p51"/>
          <p:cNvPicPr preferRelativeResize="0"/>
          <p:nvPr/>
        </p:nvPicPr>
        <p:blipFill rotWithShape="1">
          <a:blip r:embed="rId3">
            <a:alphaModFix/>
          </a:blip>
          <a:srcRect l="4444" t="34264" r="60392" b="56191"/>
          <a:stretch/>
        </p:blipFill>
        <p:spPr>
          <a:xfrm>
            <a:off x="919625" y="95425"/>
            <a:ext cx="3764401" cy="789601"/>
          </a:xfrm>
          <a:prstGeom prst="rect">
            <a:avLst/>
          </a:prstGeom>
          <a:noFill/>
          <a:ln>
            <a:noFill/>
          </a:ln>
        </p:spPr>
      </p:pic>
      <p:pic>
        <p:nvPicPr>
          <p:cNvPr id="484" name="Google Shape;484;p51"/>
          <p:cNvPicPr preferRelativeResize="0"/>
          <p:nvPr/>
        </p:nvPicPr>
        <p:blipFill rotWithShape="1">
          <a:blip r:embed="rId4">
            <a:alphaModFix/>
          </a:blip>
          <a:srcRect l="4510" t="37657" r="62322" b="56332"/>
          <a:stretch/>
        </p:blipFill>
        <p:spPr>
          <a:xfrm>
            <a:off x="4606750" y="183389"/>
            <a:ext cx="4382326" cy="613651"/>
          </a:xfrm>
          <a:prstGeom prst="rect">
            <a:avLst/>
          </a:prstGeom>
          <a:noFill/>
          <a:ln>
            <a:noFill/>
          </a:ln>
        </p:spPr>
      </p:pic>
      <p:pic>
        <p:nvPicPr>
          <p:cNvPr id="485" name="Google Shape;485;p51"/>
          <p:cNvPicPr preferRelativeResize="0"/>
          <p:nvPr/>
        </p:nvPicPr>
        <p:blipFill>
          <a:blip r:embed="rId5">
            <a:alphaModFix/>
          </a:blip>
          <a:stretch>
            <a:fillRect/>
          </a:stretch>
        </p:blipFill>
        <p:spPr>
          <a:xfrm>
            <a:off x="4606750" y="940900"/>
            <a:ext cx="4382325" cy="3519940"/>
          </a:xfrm>
          <a:prstGeom prst="rect">
            <a:avLst/>
          </a:prstGeom>
          <a:noFill/>
          <a:ln>
            <a:noFill/>
          </a:ln>
        </p:spPr>
      </p:pic>
      <p:sp>
        <p:nvSpPr>
          <p:cNvPr id="486" name="Google Shape;486;p51"/>
          <p:cNvSpPr txBox="1"/>
          <p:nvPr/>
        </p:nvSpPr>
        <p:spPr>
          <a:xfrm>
            <a:off x="4527900" y="4460850"/>
            <a:ext cx="4382400" cy="3990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Clr>
                <a:schemeClr val="dk1"/>
              </a:buClr>
              <a:buSzPts val="1100"/>
              <a:buFont typeface="Arial"/>
              <a:buNone/>
            </a:pPr>
            <a:r>
              <a:rPr lang="en" sz="900">
                <a:latin typeface="Roboto"/>
                <a:ea typeface="Roboto"/>
                <a:cs typeface="Roboto"/>
                <a:sym typeface="Roboto"/>
              </a:rPr>
              <a:t>Angelica K</a:t>
            </a:r>
            <a:r>
              <a:rPr lang="en" sz="900">
                <a:uFill>
                  <a:noFill/>
                </a:uFill>
                <a:latin typeface="Roboto"/>
                <a:ea typeface="Roboto"/>
                <a:cs typeface="Roboto"/>
                <a:sym typeface="Roboto"/>
                <a:hlinkClick r:id="rId6"/>
              </a:rPr>
              <a:t>auffmann, </a:t>
            </a:r>
            <a:r>
              <a:rPr lang="en" sz="900" i="1">
                <a:uFill>
                  <a:noFill/>
                </a:uFill>
                <a:latin typeface="Roboto"/>
                <a:ea typeface="Roboto"/>
                <a:cs typeface="Roboto"/>
                <a:sym typeface="Roboto"/>
                <a:hlinkClick r:id="rId6"/>
              </a:rPr>
              <a:t>Cornelia Presenting Her Children as Her Treasures</a:t>
            </a:r>
            <a:endParaRPr sz="900" i="1">
              <a:uFill>
                <a:noFill/>
              </a:uFill>
              <a:latin typeface="Roboto"/>
              <a:ea typeface="Roboto"/>
              <a:cs typeface="Roboto"/>
              <a:sym typeface="Roboto"/>
              <a:hlinkClick r:id="rId6"/>
            </a:endParaRPr>
          </a:p>
          <a:p>
            <a:pPr marL="0" lvl="0" indent="0" algn="l" rtl="0">
              <a:spcBef>
                <a:spcPts val="0"/>
              </a:spcBef>
              <a:spcAft>
                <a:spcPts val="0"/>
              </a:spcAft>
              <a:buNone/>
            </a:pPr>
            <a:endParaRPr sz="900"/>
          </a:p>
        </p:txBody>
      </p:sp>
      <p:sp>
        <p:nvSpPr>
          <p:cNvPr id="487" name="Google Shape;487;p51"/>
          <p:cNvSpPr txBox="1"/>
          <p:nvPr/>
        </p:nvSpPr>
        <p:spPr>
          <a:xfrm>
            <a:off x="225750" y="2268650"/>
            <a:ext cx="4224000" cy="287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000">
              <a:solidFill>
                <a:srgbClr val="21242C"/>
              </a:solidFill>
              <a:highlight>
                <a:srgbClr val="FFFFFF"/>
              </a:highlight>
            </a:endParaRPr>
          </a:p>
          <a:p>
            <a:pPr marL="0" lvl="0" indent="0" algn="l" rtl="0">
              <a:spcBef>
                <a:spcPts val="0"/>
              </a:spcBef>
              <a:spcAft>
                <a:spcPts val="0"/>
              </a:spcAft>
              <a:buNone/>
            </a:pPr>
            <a:endParaRPr sz="1000">
              <a:solidFill>
                <a:srgbClr val="21242C"/>
              </a:solidFill>
              <a:highlight>
                <a:srgbClr val="FFFFFF"/>
              </a:highlight>
            </a:endParaRPr>
          </a:p>
          <a:p>
            <a:pPr marL="0" lvl="0" indent="0" algn="l" rtl="0">
              <a:spcBef>
                <a:spcPts val="0"/>
              </a:spcBef>
              <a:spcAft>
                <a:spcPts val="0"/>
              </a:spcAft>
              <a:buNone/>
            </a:pPr>
            <a:r>
              <a:rPr lang="en" sz="1000">
                <a:solidFill>
                  <a:srgbClr val="21242C"/>
                </a:solidFill>
                <a:highlight>
                  <a:srgbClr val="FFFFFF"/>
                </a:highlight>
              </a:rPr>
              <a:t>The scene that we see in Kauffmann’s painting illustrates one such example of Cornelia’s teachings. A visitor has come to her home to show off a wonderful array of jewelry and precious gems, what one might call treasures. To her visitor’s chagrin, when she asks Cornelia to reveal her treasures she humbly brings her children forward, instead of running to get her own jewelry box. The message is clear; the most precious treasures of any woman are not material possessions, but the children who are our future. You can almost feel the embarrassment when you look at the face of the visitor, who Kauffmann has smartly painted with a furrowed brow and slightly gaped mouth.</a:t>
            </a:r>
            <a:endParaRPr sz="1000">
              <a:solidFill>
                <a:srgbClr val="21242C"/>
              </a:solidFill>
              <a:highlight>
                <a:srgbClr val="FFFFFF"/>
              </a:highlight>
            </a:endParaRPr>
          </a:p>
          <a:p>
            <a:pPr marL="0" lvl="0" indent="0" algn="l" rtl="0">
              <a:spcBef>
                <a:spcPts val="0"/>
              </a:spcBef>
              <a:spcAft>
                <a:spcPts val="0"/>
              </a:spcAft>
              <a:buNone/>
            </a:pPr>
            <a:endParaRPr sz="1000">
              <a:solidFill>
                <a:srgbClr val="21242C"/>
              </a:solidFill>
              <a:highlight>
                <a:srgbClr val="FFFFFF"/>
              </a:highlight>
            </a:endParaRPr>
          </a:p>
          <a:p>
            <a:pPr marL="0" lvl="0" indent="0" algn="l" rtl="0">
              <a:spcBef>
                <a:spcPts val="0"/>
              </a:spcBef>
              <a:spcAft>
                <a:spcPts val="0"/>
              </a:spcAft>
              <a:buNone/>
            </a:pPr>
            <a:r>
              <a:rPr lang="en" sz="1000" b="1">
                <a:solidFill>
                  <a:srgbClr val="21242C"/>
                </a:solidFill>
                <a:highlight>
                  <a:srgbClr val="FFFFFF"/>
                </a:highlight>
              </a:rPr>
              <a:t>How does the moral Kauffman captured portray to you? Who are you more like - Cornelia or the visitor?</a:t>
            </a:r>
            <a:endParaRPr sz="1000" b="1">
              <a:solidFill>
                <a:srgbClr val="21242C"/>
              </a:solidFill>
              <a:highlight>
                <a:srgbClr val="FFFFFF"/>
              </a:highlight>
            </a:endParaRPr>
          </a:p>
        </p:txBody>
      </p:sp>
      <p:pic>
        <p:nvPicPr>
          <p:cNvPr id="488" name="Google Shape;488;p51"/>
          <p:cNvPicPr preferRelativeResize="0"/>
          <p:nvPr/>
        </p:nvPicPr>
        <p:blipFill>
          <a:blip r:embed="rId7">
            <a:alphaModFix/>
          </a:blip>
          <a:stretch>
            <a:fillRect/>
          </a:stretch>
        </p:blipFill>
        <p:spPr>
          <a:xfrm>
            <a:off x="303825" y="940900"/>
            <a:ext cx="1020350" cy="1231225"/>
          </a:xfrm>
          <a:prstGeom prst="rect">
            <a:avLst/>
          </a:prstGeom>
          <a:noFill/>
          <a:ln>
            <a:noFill/>
          </a:ln>
        </p:spPr>
      </p:pic>
      <p:sp>
        <p:nvSpPr>
          <p:cNvPr id="489" name="Google Shape;489;p51"/>
          <p:cNvSpPr txBox="1"/>
          <p:nvPr/>
        </p:nvSpPr>
        <p:spPr>
          <a:xfrm>
            <a:off x="1405350" y="940900"/>
            <a:ext cx="3044400" cy="136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rgbClr val="21242C"/>
                </a:solidFill>
                <a:highlight>
                  <a:srgbClr val="FFFFFF"/>
                </a:highlight>
              </a:rPr>
              <a:t>The story that is represented must also improve the viewer and impart a moralizing message. When interest in the ancient cultures, esp. Rome, arose the moralizing theme segued to also include stories from classical antiquity. The Swiss-born painter Angelica Kauffmann portrayed Cornelia, an ancient Roman woman who was the mother of the future political leaders Tiberius and Gaius Gracchus. They sought social reform and were seen as friends to the average Roman citizen. </a:t>
            </a:r>
            <a:endParaRPr/>
          </a:p>
        </p:txBody>
      </p:sp>
      <p:sp>
        <p:nvSpPr>
          <p:cNvPr id="490" name="Google Shape;490;p51"/>
          <p:cNvSpPr txBox="1"/>
          <p:nvPr/>
        </p:nvSpPr>
        <p:spPr>
          <a:xfrm>
            <a:off x="225750" y="2159175"/>
            <a:ext cx="1353000" cy="34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highlight>
                  <a:srgbClr val="FFFFFF"/>
                </a:highlight>
              </a:rPr>
              <a:t>Angelica Kauffmann, </a:t>
            </a:r>
            <a:r>
              <a:rPr lang="en" sz="900" i="1">
                <a:highlight>
                  <a:srgbClr val="FFFFFF"/>
                </a:highlight>
              </a:rPr>
              <a:t>Angelica Kauffmann</a:t>
            </a:r>
            <a:endParaRPr sz="9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3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277" name="Google Shape;277;p3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278" name="Google Shape;278;p3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6   •   W E E K   34</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67BD5E2A-F95F-7468-58AC-FB21067C3C79}"/>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pic>
        <p:nvPicPr>
          <p:cNvPr id="495" name="Google Shape;495;p52"/>
          <p:cNvPicPr preferRelativeResize="0"/>
          <p:nvPr/>
        </p:nvPicPr>
        <p:blipFill rotWithShape="1">
          <a:blip r:embed="rId3">
            <a:alphaModFix/>
          </a:blip>
          <a:srcRect l="4443" t="47718" r="58680" b="41217"/>
          <a:stretch/>
        </p:blipFill>
        <p:spPr>
          <a:xfrm>
            <a:off x="548225" y="152401"/>
            <a:ext cx="4030249" cy="934326"/>
          </a:xfrm>
          <a:prstGeom prst="rect">
            <a:avLst/>
          </a:prstGeom>
          <a:noFill/>
          <a:ln>
            <a:noFill/>
          </a:ln>
        </p:spPr>
      </p:pic>
      <p:pic>
        <p:nvPicPr>
          <p:cNvPr id="496" name="Google Shape;496;p52"/>
          <p:cNvPicPr preferRelativeResize="0"/>
          <p:nvPr/>
        </p:nvPicPr>
        <p:blipFill rotWithShape="1">
          <a:blip r:embed="rId4">
            <a:alphaModFix/>
          </a:blip>
          <a:srcRect l="4510" t="47313" r="62322" b="46115"/>
          <a:stretch/>
        </p:blipFill>
        <p:spPr>
          <a:xfrm>
            <a:off x="4571988" y="152400"/>
            <a:ext cx="4382326" cy="660676"/>
          </a:xfrm>
          <a:prstGeom prst="rect">
            <a:avLst/>
          </a:prstGeom>
          <a:noFill/>
          <a:ln>
            <a:noFill/>
          </a:ln>
        </p:spPr>
      </p:pic>
      <p:pic>
        <p:nvPicPr>
          <p:cNvPr id="497" name="Google Shape;497;p52"/>
          <p:cNvPicPr preferRelativeResize="0"/>
          <p:nvPr/>
        </p:nvPicPr>
        <p:blipFill>
          <a:blip r:embed="rId5">
            <a:alphaModFix/>
          </a:blip>
          <a:stretch>
            <a:fillRect/>
          </a:stretch>
        </p:blipFill>
        <p:spPr>
          <a:xfrm>
            <a:off x="707525" y="1078226"/>
            <a:ext cx="7620000" cy="3619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pic>
        <p:nvPicPr>
          <p:cNvPr id="283" name="Google Shape;283;p35"/>
          <p:cNvPicPr preferRelativeResize="0"/>
          <p:nvPr/>
        </p:nvPicPr>
        <p:blipFill rotWithShape="1">
          <a:blip r:embed="rId3">
            <a:alphaModFix/>
          </a:blip>
          <a:srcRect l="4442" t="4769" r="66895" b="83299"/>
          <a:stretch/>
        </p:blipFill>
        <p:spPr>
          <a:xfrm>
            <a:off x="4365950" y="767825"/>
            <a:ext cx="2968948" cy="954924"/>
          </a:xfrm>
          <a:prstGeom prst="rect">
            <a:avLst/>
          </a:prstGeom>
          <a:noFill/>
          <a:ln>
            <a:noFill/>
          </a:ln>
        </p:spPr>
      </p:pic>
      <p:sp>
        <p:nvSpPr>
          <p:cNvPr id="284" name="Google Shape;284;p35"/>
          <p:cNvSpPr txBox="1"/>
          <p:nvPr/>
        </p:nvSpPr>
        <p:spPr>
          <a:xfrm>
            <a:off x="4514525" y="3179275"/>
            <a:ext cx="4382400" cy="2095500"/>
          </a:xfrm>
          <a:prstGeom prst="rect">
            <a:avLst/>
          </a:prstGeom>
          <a:noFill/>
          <a:ln>
            <a:noFill/>
          </a:ln>
        </p:spPr>
        <p:txBody>
          <a:bodyPr spcFirstLastPara="1" wrap="square" lIns="91425" tIns="91425" rIns="91425" bIns="91425" anchor="t" anchorCtr="0">
            <a:noAutofit/>
          </a:bodyPr>
          <a:lstStyle/>
          <a:p>
            <a:pPr marL="0" marR="101600" lvl="0" indent="0" algn="l" rtl="0">
              <a:lnSpc>
                <a:spcPct val="100000"/>
              </a:lnSpc>
              <a:spcBef>
                <a:spcPts val="300"/>
              </a:spcBef>
              <a:spcAft>
                <a:spcPts val="0"/>
              </a:spcAft>
              <a:buNone/>
            </a:pPr>
            <a:r>
              <a:rPr lang="en" sz="1000" i="1"/>
              <a:t>Las Meninas, </a:t>
            </a:r>
            <a:r>
              <a:rPr lang="en" sz="1000"/>
              <a:t>Diego Velazquez, </a:t>
            </a:r>
            <a:r>
              <a:rPr lang="en" sz="1000">
                <a:highlight>
                  <a:srgbClr val="FFFFFF"/>
                </a:highlight>
              </a:rPr>
              <a:t>1656. Oil on canvas</a:t>
            </a:r>
            <a:endParaRPr sz="1000">
              <a:highlight>
                <a:srgbClr val="FFFFFF"/>
              </a:highlight>
            </a:endParaRPr>
          </a:p>
          <a:p>
            <a:pPr marL="0" lvl="0" indent="0" algn="l" rtl="0">
              <a:lnSpc>
                <a:spcPct val="100000"/>
              </a:lnSpc>
              <a:spcBef>
                <a:spcPts val="1400"/>
              </a:spcBef>
              <a:spcAft>
                <a:spcPts val="1300"/>
              </a:spcAft>
              <a:buNone/>
            </a:pPr>
            <a:r>
              <a:rPr lang="en" sz="1000"/>
              <a:t>This is one of Velázquez`s largest paintings and among those in which he made most effort to create a complex and credible composition that would convey a sense of life and reality while enclosing a dense network of meanings. The artist achieved his intentions and </a:t>
            </a:r>
            <a:r>
              <a:rPr lang="en" sz="1000" i="1"/>
              <a:t>Las Meninas</a:t>
            </a:r>
            <a:r>
              <a:rPr lang="en" sz="1000"/>
              <a:t> became the only work to which the writer on art Antonio Palomino devoted a separate section in his history of Spanish painters of 1724, entitling it </a:t>
            </a:r>
            <a:r>
              <a:rPr lang="en" sz="1000" i="1"/>
              <a:t>In which the most illustrious work by Don Diego Velázquez is described. </a:t>
            </a:r>
            <a:r>
              <a:rPr lang="en" sz="1000"/>
              <a:t>Since then the painting has never lost its status as a masterpiece.</a:t>
            </a:r>
            <a:endParaRPr sz="1000" b="1">
              <a:highlight>
                <a:srgbClr val="FFFFFF"/>
              </a:highlight>
            </a:endParaRPr>
          </a:p>
        </p:txBody>
      </p:sp>
      <p:pic>
        <p:nvPicPr>
          <p:cNvPr id="285" name="Google Shape;285;p35"/>
          <p:cNvPicPr preferRelativeResize="0"/>
          <p:nvPr/>
        </p:nvPicPr>
        <p:blipFill>
          <a:blip r:embed="rId4">
            <a:alphaModFix/>
          </a:blip>
          <a:stretch>
            <a:fillRect/>
          </a:stretch>
        </p:blipFill>
        <p:spPr>
          <a:xfrm>
            <a:off x="4632500" y="1780375"/>
            <a:ext cx="1184800" cy="1341275"/>
          </a:xfrm>
          <a:prstGeom prst="rect">
            <a:avLst/>
          </a:prstGeom>
          <a:noFill/>
          <a:ln>
            <a:noFill/>
          </a:ln>
        </p:spPr>
      </p:pic>
      <p:pic>
        <p:nvPicPr>
          <p:cNvPr id="286" name="Google Shape;286;p35"/>
          <p:cNvPicPr preferRelativeResize="0"/>
          <p:nvPr/>
        </p:nvPicPr>
        <p:blipFill>
          <a:blip r:embed="rId5">
            <a:alphaModFix/>
          </a:blip>
          <a:stretch>
            <a:fillRect/>
          </a:stretch>
        </p:blipFill>
        <p:spPr>
          <a:xfrm>
            <a:off x="207700" y="176912"/>
            <a:ext cx="4158244" cy="4789676"/>
          </a:xfrm>
          <a:prstGeom prst="rect">
            <a:avLst/>
          </a:prstGeom>
          <a:noFill/>
          <a:ln>
            <a:noFill/>
          </a:ln>
        </p:spPr>
      </p:pic>
      <p:sp>
        <p:nvSpPr>
          <p:cNvPr id="287" name="Google Shape;287;p35"/>
          <p:cNvSpPr txBox="1"/>
          <p:nvPr/>
        </p:nvSpPr>
        <p:spPr>
          <a:xfrm>
            <a:off x="5901125" y="1765200"/>
            <a:ext cx="2776200" cy="172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Look at this painting. </a:t>
            </a:r>
            <a:endParaRPr/>
          </a:p>
          <a:p>
            <a:pPr marL="0" lvl="0" indent="0" algn="l" rtl="0">
              <a:spcBef>
                <a:spcPts val="0"/>
              </a:spcBef>
              <a:spcAft>
                <a:spcPts val="0"/>
              </a:spcAft>
              <a:buNone/>
            </a:pPr>
            <a:r>
              <a:rPr lang="en"/>
              <a:t>Study the foreground, middle ground, and background. </a:t>
            </a:r>
            <a:endParaRPr/>
          </a:p>
          <a:p>
            <a:pPr marL="0" lvl="0" indent="0" algn="l" rtl="0">
              <a:spcBef>
                <a:spcPts val="0"/>
              </a:spcBef>
              <a:spcAft>
                <a:spcPts val="0"/>
              </a:spcAft>
              <a:buNone/>
            </a:pPr>
            <a:r>
              <a:rPr lang="en"/>
              <a:t>Look at the people painted. </a:t>
            </a:r>
            <a:endParaRPr/>
          </a:p>
          <a:p>
            <a:pPr marL="0" lvl="0" indent="0" algn="l" rtl="0">
              <a:spcBef>
                <a:spcPts val="0"/>
              </a:spcBef>
              <a:spcAft>
                <a:spcPts val="0"/>
              </a:spcAft>
              <a:buNone/>
            </a:pPr>
            <a:r>
              <a:rPr lang="en"/>
              <a:t>Why are they in the painting? What are they doing?</a:t>
            </a:r>
            <a:endParaRPr/>
          </a:p>
        </p:txBody>
      </p:sp>
      <p:pic>
        <p:nvPicPr>
          <p:cNvPr id="288" name="Google Shape;288;p35"/>
          <p:cNvPicPr preferRelativeResize="0"/>
          <p:nvPr/>
        </p:nvPicPr>
        <p:blipFill rotWithShape="1">
          <a:blip r:embed="rId6">
            <a:alphaModFix/>
          </a:blip>
          <a:srcRect l="4510" t="6021" r="62322" b="87968"/>
          <a:stretch/>
        </p:blipFill>
        <p:spPr>
          <a:xfrm>
            <a:off x="4572000" y="231586"/>
            <a:ext cx="4382326" cy="6136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pic>
        <p:nvPicPr>
          <p:cNvPr id="293" name="Google Shape;293;p36"/>
          <p:cNvPicPr preferRelativeResize="0"/>
          <p:nvPr/>
        </p:nvPicPr>
        <p:blipFill rotWithShape="1">
          <a:blip r:embed="rId3">
            <a:alphaModFix/>
          </a:blip>
          <a:srcRect l="4444" t="15178" r="69909" b="75059"/>
          <a:stretch/>
        </p:blipFill>
        <p:spPr>
          <a:xfrm>
            <a:off x="1492376" y="176363"/>
            <a:ext cx="3059298" cy="899799"/>
          </a:xfrm>
          <a:prstGeom prst="rect">
            <a:avLst/>
          </a:prstGeom>
          <a:noFill/>
          <a:ln>
            <a:noFill/>
          </a:ln>
        </p:spPr>
      </p:pic>
      <p:sp>
        <p:nvSpPr>
          <p:cNvPr id="294" name="Google Shape;294;p36"/>
          <p:cNvSpPr txBox="1"/>
          <p:nvPr/>
        </p:nvSpPr>
        <p:spPr>
          <a:xfrm>
            <a:off x="1489250" y="4172525"/>
            <a:ext cx="24930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solidFill>
                  <a:srgbClr val="333333"/>
                </a:solidFill>
                <a:highlight>
                  <a:srgbClr val="FFFFFF"/>
                </a:highlight>
              </a:rPr>
              <a:t>Woman in Blue Reading a Letter</a:t>
            </a:r>
            <a:r>
              <a:rPr lang="en" sz="900">
                <a:solidFill>
                  <a:srgbClr val="333333"/>
                </a:solidFill>
                <a:highlight>
                  <a:srgbClr val="FFFFFF"/>
                </a:highlight>
              </a:rPr>
              <a:t>, Johannes Vermeer, about 1663–64.</a:t>
            </a:r>
            <a:endParaRPr sz="900"/>
          </a:p>
        </p:txBody>
      </p:sp>
      <p:pic>
        <p:nvPicPr>
          <p:cNvPr id="295" name="Google Shape;295;p36"/>
          <p:cNvPicPr preferRelativeResize="0"/>
          <p:nvPr/>
        </p:nvPicPr>
        <p:blipFill>
          <a:blip r:embed="rId4">
            <a:alphaModFix/>
          </a:blip>
          <a:stretch>
            <a:fillRect/>
          </a:stretch>
        </p:blipFill>
        <p:spPr>
          <a:xfrm>
            <a:off x="4079850" y="1247378"/>
            <a:ext cx="2452075" cy="2933341"/>
          </a:xfrm>
          <a:prstGeom prst="rect">
            <a:avLst/>
          </a:prstGeom>
          <a:noFill/>
          <a:ln>
            <a:noFill/>
          </a:ln>
        </p:spPr>
      </p:pic>
      <p:sp>
        <p:nvSpPr>
          <p:cNvPr id="296" name="Google Shape;296;p36"/>
          <p:cNvSpPr txBox="1"/>
          <p:nvPr/>
        </p:nvSpPr>
        <p:spPr>
          <a:xfrm>
            <a:off x="4079788" y="4172525"/>
            <a:ext cx="2452200" cy="35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Roboto"/>
                <a:ea typeface="Roboto"/>
                <a:cs typeface="Roboto"/>
                <a:sym typeface="Roboto"/>
              </a:rPr>
              <a:t> Love Letter at Rijksmuseum Amsterdam</a:t>
            </a:r>
            <a:endParaRPr sz="900"/>
          </a:p>
        </p:txBody>
      </p:sp>
      <p:sp>
        <p:nvSpPr>
          <p:cNvPr id="297" name="Google Shape;297;p36"/>
          <p:cNvSpPr txBox="1"/>
          <p:nvPr/>
        </p:nvSpPr>
        <p:spPr>
          <a:xfrm>
            <a:off x="6684325" y="4172525"/>
            <a:ext cx="2351700" cy="479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400"/>
              </a:spcAft>
              <a:buNone/>
            </a:pPr>
            <a:r>
              <a:rPr lang="en" sz="900">
                <a:solidFill>
                  <a:srgbClr val="292B2C"/>
                </a:solidFill>
              </a:rPr>
              <a:t>Girl Reading a Letter at an Open Window | Vermeer | Painting ... - Girl Reading a Letter at an Open Window, c.1657</a:t>
            </a:r>
            <a:endParaRPr sz="900"/>
          </a:p>
        </p:txBody>
      </p:sp>
      <p:pic>
        <p:nvPicPr>
          <p:cNvPr id="298" name="Google Shape;298;p36"/>
          <p:cNvPicPr preferRelativeResize="0"/>
          <p:nvPr/>
        </p:nvPicPr>
        <p:blipFill>
          <a:blip r:embed="rId5">
            <a:alphaModFix/>
          </a:blip>
          <a:stretch>
            <a:fillRect/>
          </a:stretch>
        </p:blipFill>
        <p:spPr>
          <a:xfrm>
            <a:off x="6684325" y="1228675"/>
            <a:ext cx="2246826" cy="2938422"/>
          </a:xfrm>
          <a:prstGeom prst="rect">
            <a:avLst/>
          </a:prstGeom>
          <a:noFill/>
          <a:ln>
            <a:noFill/>
          </a:ln>
        </p:spPr>
      </p:pic>
      <p:sp>
        <p:nvSpPr>
          <p:cNvPr id="299" name="Google Shape;299;p36"/>
          <p:cNvSpPr txBox="1"/>
          <p:nvPr/>
        </p:nvSpPr>
        <p:spPr>
          <a:xfrm>
            <a:off x="277350" y="4576025"/>
            <a:ext cx="7510800" cy="35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What do you notice about Vermeer’s style? Similarities, Perspective, Subjects, etc.?</a:t>
            </a:r>
            <a:endParaRPr sz="1200" b="1"/>
          </a:p>
        </p:txBody>
      </p:sp>
      <p:pic>
        <p:nvPicPr>
          <p:cNvPr id="300" name="Google Shape;300;p36"/>
          <p:cNvPicPr preferRelativeResize="0"/>
          <p:nvPr/>
        </p:nvPicPr>
        <p:blipFill>
          <a:blip r:embed="rId6">
            <a:alphaModFix amt="29000"/>
          </a:blip>
          <a:stretch>
            <a:fillRect/>
          </a:stretch>
        </p:blipFill>
        <p:spPr>
          <a:xfrm rot="-1417002">
            <a:off x="356972" y="207106"/>
            <a:ext cx="1317405" cy="1355839"/>
          </a:xfrm>
          <a:prstGeom prst="rect">
            <a:avLst/>
          </a:prstGeom>
          <a:noFill/>
          <a:ln>
            <a:noFill/>
          </a:ln>
        </p:spPr>
      </p:pic>
      <p:pic>
        <p:nvPicPr>
          <p:cNvPr id="301" name="Google Shape;301;p36"/>
          <p:cNvPicPr preferRelativeResize="0"/>
          <p:nvPr/>
        </p:nvPicPr>
        <p:blipFill rotWithShape="1">
          <a:blip r:embed="rId7">
            <a:alphaModFix/>
          </a:blip>
          <a:srcRect l="4510" t="16822" r="62322" b="77167"/>
          <a:stretch/>
        </p:blipFill>
        <p:spPr>
          <a:xfrm>
            <a:off x="4571988" y="238430"/>
            <a:ext cx="4382326" cy="613651"/>
          </a:xfrm>
          <a:prstGeom prst="rect">
            <a:avLst/>
          </a:prstGeom>
          <a:noFill/>
          <a:ln>
            <a:noFill/>
          </a:ln>
        </p:spPr>
      </p:pic>
      <p:sp>
        <p:nvSpPr>
          <p:cNvPr id="302" name="Google Shape;302;p36"/>
          <p:cNvSpPr txBox="1"/>
          <p:nvPr/>
        </p:nvSpPr>
        <p:spPr>
          <a:xfrm>
            <a:off x="277350" y="1607975"/>
            <a:ext cx="1079700" cy="28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highlight>
                  <a:srgbClr val="FFFFFF"/>
                </a:highlight>
              </a:rPr>
              <a:t>One of the most celebrated painters of the Golden Age is Johannes Vermeer.</a:t>
            </a:r>
            <a:endParaRPr sz="1000">
              <a:solidFill>
                <a:schemeClr val="dk1"/>
              </a:solidFill>
              <a:highlight>
                <a:srgbClr val="FFFFFF"/>
              </a:highlight>
            </a:endParaRPr>
          </a:p>
          <a:p>
            <a:pPr marL="0" lvl="0" indent="0" algn="l" rtl="0">
              <a:spcBef>
                <a:spcPts val="0"/>
              </a:spcBef>
              <a:spcAft>
                <a:spcPts val="0"/>
              </a:spcAft>
              <a:buNone/>
            </a:pPr>
            <a:endParaRPr sz="1000"/>
          </a:p>
          <a:p>
            <a:pPr marL="0" lvl="0" indent="0" algn="l" rtl="0">
              <a:spcBef>
                <a:spcPts val="0"/>
              </a:spcBef>
              <a:spcAft>
                <a:spcPts val="0"/>
              </a:spcAft>
              <a:buNone/>
            </a:pPr>
            <a:r>
              <a:rPr lang="en" sz="1000"/>
              <a:t>Look at these three paintings by Vermeer, what has captivated these women? Write the letter they’re reading.</a:t>
            </a:r>
            <a:endParaRPr sz="1000"/>
          </a:p>
        </p:txBody>
      </p:sp>
      <p:pic>
        <p:nvPicPr>
          <p:cNvPr id="303" name="Google Shape;303;p36"/>
          <p:cNvPicPr preferRelativeResize="0"/>
          <p:nvPr/>
        </p:nvPicPr>
        <p:blipFill>
          <a:blip r:embed="rId8">
            <a:alphaModFix/>
          </a:blip>
          <a:stretch>
            <a:fillRect/>
          </a:stretch>
        </p:blipFill>
        <p:spPr>
          <a:xfrm>
            <a:off x="1492375" y="1247378"/>
            <a:ext cx="2452074" cy="29384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p37"/>
          <p:cNvPicPr preferRelativeResize="0"/>
          <p:nvPr/>
        </p:nvPicPr>
        <p:blipFill rotWithShape="1">
          <a:blip r:embed="rId3">
            <a:alphaModFix/>
          </a:blip>
          <a:srcRect l="3775" t="34707" r="72757" b="55096"/>
          <a:stretch/>
        </p:blipFill>
        <p:spPr>
          <a:xfrm>
            <a:off x="2292700" y="62723"/>
            <a:ext cx="2347925" cy="788224"/>
          </a:xfrm>
          <a:prstGeom prst="rect">
            <a:avLst/>
          </a:prstGeom>
          <a:noFill/>
          <a:ln>
            <a:noFill/>
          </a:ln>
        </p:spPr>
      </p:pic>
      <p:pic>
        <p:nvPicPr>
          <p:cNvPr id="309" name="Google Shape;309;p37"/>
          <p:cNvPicPr preferRelativeResize="0"/>
          <p:nvPr/>
        </p:nvPicPr>
        <p:blipFill>
          <a:blip r:embed="rId4">
            <a:alphaModFix/>
          </a:blip>
          <a:stretch>
            <a:fillRect/>
          </a:stretch>
        </p:blipFill>
        <p:spPr>
          <a:xfrm>
            <a:off x="1165650" y="2590389"/>
            <a:ext cx="1520151" cy="2281302"/>
          </a:xfrm>
          <a:prstGeom prst="rect">
            <a:avLst/>
          </a:prstGeom>
          <a:noFill/>
          <a:ln>
            <a:noFill/>
          </a:ln>
        </p:spPr>
      </p:pic>
      <p:pic>
        <p:nvPicPr>
          <p:cNvPr id="310" name="Google Shape;310;p37"/>
          <p:cNvPicPr preferRelativeResize="0"/>
          <p:nvPr/>
        </p:nvPicPr>
        <p:blipFill rotWithShape="1">
          <a:blip r:embed="rId5">
            <a:alphaModFix/>
          </a:blip>
          <a:srcRect l="4510" t="27568" r="62322" b="66421"/>
          <a:stretch/>
        </p:blipFill>
        <p:spPr>
          <a:xfrm>
            <a:off x="4572000" y="149988"/>
            <a:ext cx="4382326" cy="613651"/>
          </a:xfrm>
          <a:prstGeom prst="rect">
            <a:avLst/>
          </a:prstGeom>
          <a:noFill/>
          <a:ln>
            <a:noFill/>
          </a:ln>
        </p:spPr>
      </p:pic>
      <p:sp>
        <p:nvSpPr>
          <p:cNvPr id="311" name="Google Shape;311;p37"/>
          <p:cNvSpPr txBox="1"/>
          <p:nvPr/>
        </p:nvSpPr>
        <p:spPr>
          <a:xfrm>
            <a:off x="275850" y="601275"/>
            <a:ext cx="3766200" cy="715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t>Rachel Ruysch</a:t>
            </a:r>
            <a:endParaRPr/>
          </a:p>
          <a:p>
            <a:pPr marL="139700" marR="139700" lvl="0" indent="0" algn="l" rtl="0">
              <a:lnSpc>
                <a:spcPct val="100000"/>
              </a:lnSpc>
              <a:spcBef>
                <a:spcPts val="0"/>
              </a:spcBef>
              <a:spcAft>
                <a:spcPts val="0"/>
              </a:spcAft>
              <a:buClr>
                <a:schemeClr val="dk1"/>
              </a:buClr>
              <a:buSzPts val="1100"/>
              <a:buFont typeface="Arial"/>
              <a:buNone/>
            </a:pPr>
            <a:r>
              <a:rPr lang="en" sz="1000">
                <a:uFill>
                  <a:noFill/>
                </a:uFill>
                <a:latin typeface="Roboto"/>
                <a:ea typeface="Roboto"/>
                <a:cs typeface="Roboto"/>
                <a:sym typeface="Roboto"/>
                <a:hlinkClick r:id="rId6"/>
              </a:rPr>
              <a:t>Born</a:t>
            </a:r>
            <a:r>
              <a:rPr lang="en" sz="1000">
                <a:latin typeface="Roboto"/>
                <a:ea typeface="Roboto"/>
                <a:cs typeface="Roboto"/>
                <a:sym typeface="Roboto"/>
              </a:rPr>
              <a:t>: June 3, 1664, </a:t>
            </a:r>
            <a:r>
              <a:rPr lang="en" sz="1000">
                <a:uFill>
                  <a:noFill/>
                </a:uFill>
                <a:latin typeface="Roboto"/>
                <a:ea typeface="Roboto"/>
                <a:cs typeface="Roboto"/>
                <a:sym typeface="Roboto"/>
                <a:hlinkClick r:id="rId7"/>
              </a:rPr>
              <a:t>The Hague, Netherlands</a:t>
            </a:r>
            <a:endParaRPr sz="1000">
              <a:uFill>
                <a:noFill/>
              </a:uFill>
              <a:latin typeface="Roboto"/>
              <a:ea typeface="Roboto"/>
              <a:cs typeface="Roboto"/>
              <a:sym typeface="Roboto"/>
              <a:hlinkClick r:id="rId7"/>
            </a:endParaRPr>
          </a:p>
          <a:p>
            <a:pPr marL="139700" marR="139700" lvl="0" indent="0" algn="l" rtl="0">
              <a:lnSpc>
                <a:spcPct val="100000"/>
              </a:lnSpc>
              <a:spcBef>
                <a:spcPts val="0"/>
              </a:spcBef>
              <a:spcAft>
                <a:spcPts val="0"/>
              </a:spcAft>
              <a:buClr>
                <a:schemeClr val="dk1"/>
              </a:buClr>
              <a:buSzPts val="1100"/>
              <a:buFont typeface="Arial"/>
              <a:buNone/>
            </a:pPr>
            <a:r>
              <a:rPr lang="en" sz="1000">
                <a:uFill>
                  <a:noFill/>
                </a:uFill>
                <a:latin typeface="Roboto"/>
                <a:ea typeface="Roboto"/>
                <a:cs typeface="Roboto"/>
                <a:sym typeface="Roboto"/>
                <a:hlinkClick r:id="rId8"/>
              </a:rPr>
              <a:t>Died</a:t>
            </a:r>
            <a:r>
              <a:rPr lang="en" sz="1000">
                <a:latin typeface="Roboto"/>
                <a:ea typeface="Roboto"/>
                <a:cs typeface="Roboto"/>
                <a:sym typeface="Roboto"/>
              </a:rPr>
              <a:t>: August 12, 1750, </a:t>
            </a:r>
            <a:r>
              <a:rPr lang="en" sz="1000">
                <a:uFill>
                  <a:noFill/>
                </a:uFill>
                <a:latin typeface="Roboto"/>
                <a:ea typeface="Roboto"/>
                <a:cs typeface="Roboto"/>
                <a:sym typeface="Roboto"/>
                <a:hlinkClick r:id="rId9"/>
              </a:rPr>
              <a:t>Amsterdam, Netherlands</a:t>
            </a:r>
            <a:endParaRPr sz="1000">
              <a:uFill>
                <a:noFill/>
              </a:uFill>
              <a:latin typeface="Roboto"/>
              <a:ea typeface="Roboto"/>
              <a:cs typeface="Roboto"/>
              <a:sym typeface="Roboto"/>
              <a:hlinkClick r:id="rId9"/>
            </a:endParaRPr>
          </a:p>
          <a:p>
            <a:pPr marL="0" lvl="0" indent="0" algn="l" rtl="0">
              <a:lnSpc>
                <a:spcPct val="100000"/>
              </a:lnSpc>
              <a:spcBef>
                <a:spcPts val="0"/>
              </a:spcBef>
              <a:spcAft>
                <a:spcPts val="0"/>
              </a:spcAft>
              <a:buNone/>
            </a:pPr>
            <a:endParaRPr/>
          </a:p>
        </p:txBody>
      </p:sp>
      <p:pic>
        <p:nvPicPr>
          <p:cNvPr id="312" name="Google Shape;312;p37"/>
          <p:cNvPicPr preferRelativeResize="0"/>
          <p:nvPr/>
        </p:nvPicPr>
        <p:blipFill>
          <a:blip r:embed="rId10">
            <a:alphaModFix/>
          </a:blip>
          <a:stretch>
            <a:fillRect/>
          </a:stretch>
        </p:blipFill>
        <p:spPr>
          <a:xfrm>
            <a:off x="7283225" y="2658849"/>
            <a:ext cx="1610400" cy="2092701"/>
          </a:xfrm>
          <a:prstGeom prst="rect">
            <a:avLst/>
          </a:prstGeom>
          <a:noFill/>
          <a:ln>
            <a:noFill/>
          </a:ln>
        </p:spPr>
      </p:pic>
      <p:pic>
        <p:nvPicPr>
          <p:cNvPr id="313" name="Google Shape;313;p37"/>
          <p:cNvPicPr preferRelativeResize="0"/>
          <p:nvPr/>
        </p:nvPicPr>
        <p:blipFill>
          <a:blip r:embed="rId11">
            <a:alphaModFix/>
          </a:blip>
          <a:stretch>
            <a:fillRect/>
          </a:stretch>
        </p:blipFill>
        <p:spPr>
          <a:xfrm>
            <a:off x="2755193" y="2668775"/>
            <a:ext cx="1610405" cy="2124525"/>
          </a:xfrm>
          <a:prstGeom prst="rect">
            <a:avLst/>
          </a:prstGeom>
          <a:noFill/>
          <a:ln>
            <a:noFill/>
          </a:ln>
        </p:spPr>
      </p:pic>
      <p:sp>
        <p:nvSpPr>
          <p:cNvPr id="314" name="Google Shape;314;p37"/>
          <p:cNvSpPr txBox="1"/>
          <p:nvPr/>
        </p:nvSpPr>
        <p:spPr>
          <a:xfrm>
            <a:off x="7283225" y="4793300"/>
            <a:ext cx="2964900" cy="23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22222"/>
                </a:solidFill>
                <a:highlight>
                  <a:srgbClr val="FFFFFF"/>
                </a:highlight>
              </a:rPr>
              <a:t>Still-Life with Flowers</a:t>
            </a:r>
            <a:endParaRPr/>
          </a:p>
        </p:txBody>
      </p:sp>
      <p:pic>
        <p:nvPicPr>
          <p:cNvPr id="315" name="Google Shape;315;p37"/>
          <p:cNvPicPr preferRelativeResize="0"/>
          <p:nvPr/>
        </p:nvPicPr>
        <p:blipFill>
          <a:blip r:embed="rId12">
            <a:alphaModFix/>
          </a:blip>
          <a:stretch>
            <a:fillRect/>
          </a:stretch>
        </p:blipFill>
        <p:spPr>
          <a:xfrm>
            <a:off x="4491273" y="2668775"/>
            <a:ext cx="2666279" cy="2124525"/>
          </a:xfrm>
          <a:prstGeom prst="rect">
            <a:avLst/>
          </a:prstGeom>
          <a:noFill/>
          <a:ln>
            <a:noFill/>
          </a:ln>
        </p:spPr>
      </p:pic>
      <p:sp>
        <p:nvSpPr>
          <p:cNvPr id="316" name="Google Shape;316;p37"/>
          <p:cNvSpPr txBox="1"/>
          <p:nvPr/>
        </p:nvSpPr>
        <p:spPr>
          <a:xfrm>
            <a:off x="4507000" y="4809025"/>
            <a:ext cx="2650500" cy="29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i="1">
                <a:solidFill>
                  <a:srgbClr val="222222"/>
                </a:solidFill>
                <a:highlight>
                  <a:srgbClr val="F8F9FA"/>
                </a:highlight>
              </a:rPr>
              <a:t>Rosenzweig mit Käfer und Biene, 1741</a:t>
            </a:r>
            <a:endParaRPr/>
          </a:p>
        </p:txBody>
      </p:sp>
      <p:pic>
        <p:nvPicPr>
          <p:cNvPr id="317" name="Google Shape;317;p37"/>
          <p:cNvPicPr preferRelativeResize="0"/>
          <p:nvPr/>
        </p:nvPicPr>
        <p:blipFill>
          <a:blip r:embed="rId13">
            <a:alphaModFix/>
          </a:blip>
          <a:stretch>
            <a:fillRect/>
          </a:stretch>
        </p:blipFill>
        <p:spPr>
          <a:xfrm>
            <a:off x="6500598" y="911077"/>
            <a:ext cx="2393026" cy="1600336"/>
          </a:xfrm>
          <a:prstGeom prst="rect">
            <a:avLst/>
          </a:prstGeom>
          <a:noFill/>
          <a:ln>
            <a:noFill/>
          </a:ln>
        </p:spPr>
      </p:pic>
      <p:pic>
        <p:nvPicPr>
          <p:cNvPr id="318" name="Google Shape;318;p37"/>
          <p:cNvPicPr preferRelativeResize="0"/>
          <p:nvPr/>
        </p:nvPicPr>
        <p:blipFill>
          <a:blip r:embed="rId14">
            <a:alphaModFix/>
          </a:blip>
          <a:stretch>
            <a:fillRect/>
          </a:stretch>
        </p:blipFill>
        <p:spPr>
          <a:xfrm>
            <a:off x="4366800" y="911075"/>
            <a:ext cx="2133801" cy="1600350"/>
          </a:xfrm>
          <a:prstGeom prst="rect">
            <a:avLst/>
          </a:prstGeom>
          <a:noFill/>
          <a:ln>
            <a:noFill/>
          </a:ln>
        </p:spPr>
      </p:pic>
      <p:sp>
        <p:nvSpPr>
          <p:cNvPr id="319" name="Google Shape;319;p37"/>
          <p:cNvSpPr txBox="1"/>
          <p:nvPr/>
        </p:nvSpPr>
        <p:spPr>
          <a:xfrm>
            <a:off x="217075" y="1163100"/>
            <a:ext cx="4102800" cy="1495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t>Rachel Ruysch was successful for nearly 70 years as a specialist in flower paintings. Her maternal grandfather, Pieter Post, was an important architect, and her father, Frederik Ruysch, an eminent scientist. From him, she learned how to observe and record nature with great accuracy. At 15, she was apprenticed to the well-known Dutch flower painter Willem van Aelst. From that point on, she produced various kinds of still lifes, mainly flower pieces and woodland scenes. Amidst the bouquets, you can often find insects mingled with the foliage.</a:t>
            </a:r>
            <a:endParaRPr sz="1000"/>
          </a:p>
        </p:txBody>
      </p:sp>
      <p:sp>
        <p:nvSpPr>
          <p:cNvPr id="320" name="Google Shape;320;p37"/>
          <p:cNvSpPr txBox="1"/>
          <p:nvPr/>
        </p:nvSpPr>
        <p:spPr>
          <a:xfrm>
            <a:off x="275850" y="3375900"/>
            <a:ext cx="982200" cy="14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Sketch a rose, peonie, or other flower in your workbook.</a:t>
            </a:r>
            <a:endParaRPr sz="1200" b="1"/>
          </a:p>
        </p:txBody>
      </p:sp>
      <p:sp>
        <p:nvSpPr>
          <p:cNvPr id="321" name="Google Shape;321;p37"/>
          <p:cNvSpPr txBox="1"/>
          <p:nvPr/>
        </p:nvSpPr>
        <p:spPr>
          <a:xfrm>
            <a:off x="4491275" y="2275625"/>
            <a:ext cx="1413900" cy="23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mbria"/>
                <a:ea typeface="Cambria"/>
                <a:cs typeface="Cambria"/>
                <a:sym typeface="Cambria"/>
              </a:rPr>
              <a:t>Steps to draw a rose</a:t>
            </a:r>
            <a:endParaRPr sz="1100">
              <a:latin typeface="Cambria"/>
              <a:ea typeface="Cambria"/>
              <a:cs typeface="Cambria"/>
              <a:sym typeface="Cambri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pic>
        <p:nvPicPr>
          <p:cNvPr id="326" name="Google Shape;326;p38"/>
          <p:cNvPicPr preferRelativeResize="0"/>
          <p:nvPr/>
        </p:nvPicPr>
        <p:blipFill>
          <a:blip r:embed="rId3">
            <a:alphaModFix/>
          </a:blip>
          <a:stretch>
            <a:fillRect/>
          </a:stretch>
        </p:blipFill>
        <p:spPr>
          <a:xfrm>
            <a:off x="2667775" y="-1739"/>
            <a:ext cx="1920150" cy="955889"/>
          </a:xfrm>
          <a:prstGeom prst="rect">
            <a:avLst/>
          </a:prstGeom>
          <a:noFill/>
          <a:ln>
            <a:noFill/>
          </a:ln>
        </p:spPr>
      </p:pic>
      <p:pic>
        <p:nvPicPr>
          <p:cNvPr id="327" name="Google Shape;327;p38"/>
          <p:cNvPicPr preferRelativeResize="0"/>
          <p:nvPr/>
        </p:nvPicPr>
        <p:blipFill rotWithShape="1">
          <a:blip r:embed="rId4">
            <a:alphaModFix/>
          </a:blip>
          <a:srcRect l="4510" t="37657" r="62322" b="56332"/>
          <a:stretch/>
        </p:blipFill>
        <p:spPr>
          <a:xfrm>
            <a:off x="4606750" y="183389"/>
            <a:ext cx="4382326" cy="613651"/>
          </a:xfrm>
          <a:prstGeom prst="rect">
            <a:avLst/>
          </a:prstGeom>
          <a:noFill/>
          <a:ln>
            <a:noFill/>
          </a:ln>
        </p:spPr>
      </p:pic>
      <p:sp>
        <p:nvSpPr>
          <p:cNvPr id="328" name="Google Shape;328;p38"/>
          <p:cNvSpPr txBox="1"/>
          <p:nvPr/>
        </p:nvSpPr>
        <p:spPr>
          <a:xfrm>
            <a:off x="213775" y="751050"/>
            <a:ext cx="3684900" cy="422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Rococo </a:t>
            </a:r>
            <a:r>
              <a:rPr lang="en" sz="1100"/>
              <a:t>(aprox. 1730 - 1790), Europe &amp; Russia</a:t>
            </a:r>
            <a:endParaRPr sz="1100"/>
          </a:p>
          <a:p>
            <a:pPr marL="0" lvl="0" indent="0" algn="l" rtl="0">
              <a:spcBef>
                <a:spcPts val="0"/>
              </a:spcBef>
              <a:spcAft>
                <a:spcPts val="0"/>
              </a:spcAft>
              <a:buNone/>
            </a:pPr>
            <a:endParaRPr sz="1000"/>
          </a:p>
          <a:p>
            <a:pPr marL="0" lvl="0" indent="0" algn="l" rtl="0">
              <a:spcBef>
                <a:spcPts val="0"/>
              </a:spcBef>
              <a:spcAft>
                <a:spcPts val="0"/>
              </a:spcAft>
              <a:buClr>
                <a:schemeClr val="dk1"/>
              </a:buClr>
              <a:buSzPts val="1100"/>
              <a:buFont typeface="Arial"/>
              <a:buNone/>
            </a:pPr>
            <a:r>
              <a:rPr lang="en" sz="1000">
                <a:solidFill>
                  <a:schemeClr val="dk1"/>
                </a:solidFill>
              </a:rPr>
              <a:t>Roco evolved from the extreme taste of King Louis XIV. The extravagance shifted images of stability and power to comfort and pleasure.</a:t>
            </a:r>
            <a:endParaRPr sz="1000">
              <a:solidFill>
                <a:schemeClr val="dk1"/>
              </a:solidFill>
            </a:endParaRPr>
          </a:p>
          <a:p>
            <a:pPr marL="0" lvl="0" indent="0" algn="l" rtl="0">
              <a:spcBef>
                <a:spcPts val="0"/>
              </a:spcBef>
              <a:spcAft>
                <a:spcPts val="0"/>
              </a:spcAft>
              <a:buNone/>
            </a:pPr>
            <a:endParaRPr sz="1000"/>
          </a:p>
          <a:p>
            <a:pPr marL="0" lvl="0" indent="0" algn="l" rtl="0">
              <a:spcBef>
                <a:spcPts val="0"/>
              </a:spcBef>
              <a:spcAft>
                <a:spcPts val="0"/>
              </a:spcAft>
              <a:buNone/>
            </a:pPr>
            <a:r>
              <a:rPr lang="en" sz="1000"/>
              <a:t>Also known as “Late Baroque” </a:t>
            </a:r>
            <a:r>
              <a:rPr lang="en" sz="1000">
                <a:solidFill>
                  <a:srgbClr val="222222"/>
                </a:solidFill>
                <a:highlight>
                  <a:srgbClr val="FFFFFF"/>
                </a:highlight>
                <a:latin typeface="Roboto"/>
                <a:ea typeface="Roboto"/>
                <a:cs typeface="Roboto"/>
                <a:sym typeface="Roboto"/>
              </a:rPr>
              <a:t>(of furniture or architecture) of or characterized by an elaborately ornamental style of decoration prevalent in 18th-century Continental Europe, with asymmetrical patterns involving motifs and scrollwork.</a:t>
            </a:r>
            <a:endParaRPr sz="1000">
              <a:solidFill>
                <a:srgbClr val="222222"/>
              </a:solidFill>
              <a:highlight>
                <a:srgbClr val="FFFFFF"/>
              </a:highlight>
              <a:latin typeface="Roboto"/>
              <a:ea typeface="Roboto"/>
              <a:cs typeface="Roboto"/>
              <a:sym typeface="Roboto"/>
            </a:endParaRPr>
          </a:p>
          <a:p>
            <a:pPr marL="0" lvl="0" indent="0" algn="l" rtl="0">
              <a:spcBef>
                <a:spcPts val="0"/>
              </a:spcBef>
              <a:spcAft>
                <a:spcPts val="0"/>
              </a:spcAft>
              <a:buNone/>
            </a:pPr>
            <a:endParaRPr sz="1000">
              <a:solidFill>
                <a:srgbClr val="222222"/>
              </a:solidFill>
              <a:highlight>
                <a:srgbClr val="FFFFFF"/>
              </a:highlight>
              <a:latin typeface="Roboto"/>
              <a:ea typeface="Roboto"/>
              <a:cs typeface="Roboto"/>
              <a:sym typeface="Roboto"/>
            </a:endParaRPr>
          </a:p>
          <a:p>
            <a:pPr marL="0" lvl="0" indent="0" algn="l" rtl="0">
              <a:spcBef>
                <a:spcPts val="0"/>
              </a:spcBef>
              <a:spcAft>
                <a:spcPts val="0"/>
              </a:spcAft>
              <a:buNone/>
            </a:pPr>
            <a:r>
              <a:rPr lang="en" sz="1000"/>
              <a:t>Age of Enlightenment - people shift from accepting fact and taken as faith to proof of science. This weakens the power of the church as a monarchy. The fight for democracy has awakened.</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a:t>Shapes are organic playing off of nature - especially the shell, vine, and leaf. An oval might contain all of these items intertwined and scrolled. Straight lines are out, curved lines are in with gold leaf application. A pastel pallet replaced the bold reds of Renaissance and early Baroque artwork.</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a:t>Think of rolling out from floor to ceiling. A competed Rococo room included decor from top to bottom as well as the people in the room. “EXTRA” and “OVER THE TOP” are weak descriptions of this era.</a:t>
            </a:r>
            <a:endParaRPr sz="1000"/>
          </a:p>
        </p:txBody>
      </p:sp>
      <p:pic>
        <p:nvPicPr>
          <p:cNvPr id="329" name="Google Shape;329;p38"/>
          <p:cNvPicPr preferRelativeResize="0"/>
          <p:nvPr/>
        </p:nvPicPr>
        <p:blipFill>
          <a:blip r:embed="rId5">
            <a:alphaModFix/>
          </a:blip>
          <a:stretch>
            <a:fillRect/>
          </a:stretch>
        </p:blipFill>
        <p:spPr>
          <a:xfrm>
            <a:off x="4058375" y="873240"/>
            <a:ext cx="2857500" cy="1981200"/>
          </a:xfrm>
          <a:prstGeom prst="rect">
            <a:avLst/>
          </a:prstGeom>
          <a:noFill/>
          <a:ln>
            <a:noFill/>
          </a:ln>
        </p:spPr>
      </p:pic>
      <p:sp>
        <p:nvSpPr>
          <p:cNvPr id="330" name="Google Shape;330;p38"/>
          <p:cNvSpPr txBox="1"/>
          <p:nvPr/>
        </p:nvSpPr>
        <p:spPr>
          <a:xfrm>
            <a:off x="4062025" y="2854450"/>
            <a:ext cx="2857500" cy="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highlight>
                  <a:srgbClr val="F8F9FA"/>
                </a:highlight>
              </a:rPr>
              <a:t>Kaisersaal of </a:t>
            </a:r>
            <a:r>
              <a:rPr lang="en" sz="900">
                <a:highlight>
                  <a:srgbClr val="F8F9FA"/>
                </a:highlight>
                <a:uFill>
                  <a:noFill/>
                </a:uFill>
                <a:hlinkClick r:id="rId6"/>
              </a:rPr>
              <a:t>Wurzburg Residence</a:t>
            </a:r>
            <a:r>
              <a:rPr lang="en" sz="900">
                <a:highlight>
                  <a:srgbClr val="F8F9FA"/>
                </a:highlight>
              </a:rPr>
              <a:t> by </a:t>
            </a:r>
            <a:r>
              <a:rPr lang="en" sz="900">
                <a:highlight>
                  <a:srgbClr val="F8F9FA"/>
                </a:highlight>
                <a:uFill>
                  <a:noFill/>
                </a:uFill>
                <a:hlinkClick r:id="rId7"/>
              </a:rPr>
              <a:t>Balthasar Neumann</a:t>
            </a:r>
            <a:r>
              <a:rPr lang="en" sz="900">
                <a:highlight>
                  <a:srgbClr val="F8F9FA"/>
                </a:highlight>
              </a:rPr>
              <a:t> (1749–51)</a:t>
            </a:r>
            <a:endParaRPr sz="900"/>
          </a:p>
        </p:txBody>
      </p:sp>
      <p:pic>
        <p:nvPicPr>
          <p:cNvPr id="331" name="Google Shape;331;p38"/>
          <p:cNvPicPr preferRelativeResize="0"/>
          <p:nvPr/>
        </p:nvPicPr>
        <p:blipFill>
          <a:blip r:embed="rId8">
            <a:alphaModFix/>
          </a:blip>
          <a:stretch>
            <a:fillRect/>
          </a:stretch>
        </p:blipFill>
        <p:spPr>
          <a:xfrm>
            <a:off x="7006025" y="873245"/>
            <a:ext cx="1920150" cy="1200100"/>
          </a:xfrm>
          <a:prstGeom prst="rect">
            <a:avLst/>
          </a:prstGeom>
          <a:noFill/>
          <a:ln>
            <a:noFill/>
          </a:ln>
        </p:spPr>
      </p:pic>
      <p:sp>
        <p:nvSpPr>
          <p:cNvPr id="332" name="Google Shape;332;p38"/>
          <p:cNvSpPr txBox="1"/>
          <p:nvPr/>
        </p:nvSpPr>
        <p:spPr>
          <a:xfrm>
            <a:off x="6960900" y="2016825"/>
            <a:ext cx="1889100" cy="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highlight>
                  <a:srgbClr val="FFFFFF"/>
                </a:highlight>
              </a:rPr>
              <a:t>Commode by </a:t>
            </a:r>
            <a:r>
              <a:rPr lang="en" sz="900">
                <a:highlight>
                  <a:srgbClr val="FFFFFF"/>
                </a:highlight>
                <a:uFill>
                  <a:noFill/>
                </a:uFill>
                <a:hlinkClick r:id="rId9"/>
              </a:rPr>
              <a:t>Charles Cressent</a:t>
            </a:r>
            <a:r>
              <a:rPr lang="en" sz="900">
                <a:highlight>
                  <a:srgbClr val="FFFFFF"/>
                </a:highlight>
              </a:rPr>
              <a:t> (1730), Waddleston Manor</a:t>
            </a:r>
            <a:endParaRPr sz="900"/>
          </a:p>
        </p:txBody>
      </p:sp>
      <p:pic>
        <p:nvPicPr>
          <p:cNvPr id="333" name="Google Shape;333;p38"/>
          <p:cNvPicPr preferRelativeResize="0"/>
          <p:nvPr/>
        </p:nvPicPr>
        <p:blipFill>
          <a:blip r:embed="rId10">
            <a:alphaModFix/>
          </a:blip>
          <a:stretch>
            <a:fillRect/>
          </a:stretch>
        </p:blipFill>
        <p:spPr>
          <a:xfrm>
            <a:off x="7075575" y="2492175"/>
            <a:ext cx="1864674" cy="1981199"/>
          </a:xfrm>
          <a:prstGeom prst="rect">
            <a:avLst/>
          </a:prstGeom>
          <a:noFill/>
          <a:ln>
            <a:noFill/>
          </a:ln>
        </p:spPr>
      </p:pic>
      <p:sp>
        <p:nvSpPr>
          <p:cNvPr id="334" name="Google Shape;334;p38"/>
          <p:cNvSpPr txBox="1"/>
          <p:nvPr/>
        </p:nvSpPr>
        <p:spPr>
          <a:xfrm>
            <a:off x="7080475" y="4499375"/>
            <a:ext cx="1864800" cy="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highlight>
                  <a:srgbClr val="FFFFFF"/>
                </a:highlight>
              </a:rPr>
              <a:t>Ceiling of church of Santi Giovanni e Paolo in Venice, by </a:t>
            </a:r>
            <a:r>
              <a:rPr lang="en" sz="900">
                <a:highlight>
                  <a:srgbClr val="FFFFFF"/>
                </a:highlight>
                <a:uFill>
                  <a:noFill/>
                </a:uFill>
                <a:hlinkClick r:id="rId11"/>
              </a:rPr>
              <a:t>Piazzetta</a:t>
            </a:r>
            <a:r>
              <a:rPr lang="en" sz="900">
                <a:highlight>
                  <a:srgbClr val="FFFFFF"/>
                </a:highlight>
              </a:rPr>
              <a:t> (1727)</a:t>
            </a:r>
            <a:endParaRPr sz="900"/>
          </a:p>
        </p:txBody>
      </p:sp>
      <p:pic>
        <p:nvPicPr>
          <p:cNvPr id="335" name="Google Shape;335;p38"/>
          <p:cNvPicPr preferRelativeResize="0"/>
          <p:nvPr/>
        </p:nvPicPr>
        <p:blipFill>
          <a:blip r:embed="rId12">
            <a:alphaModFix/>
          </a:blip>
          <a:stretch>
            <a:fillRect/>
          </a:stretch>
        </p:blipFill>
        <p:spPr>
          <a:xfrm>
            <a:off x="4351875" y="3270850"/>
            <a:ext cx="2564001" cy="1709325"/>
          </a:xfrm>
          <a:prstGeom prst="rect">
            <a:avLst/>
          </a:prstGeom>
          <a:noFill/>
          <a:ln>
            <a:noFill/>
          </a:ln>
        </p:spPr>
      </p:pic>
      <p:sp>
        <p:nvSpPr>
          <p:cNvPr id="336" name="Google Shape;336;p38"/>
          <p:cNvSpPr txBox="1"/>
          <p:nvPr/>
        </p:nvSpPr>
        <p:spPr>
          <a:xfrm rot="-5400000">
            <a:off x="3106175" y="3817975"/>
            <a:ext cx="2038200" cy="28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3C3C3C"/>
                </a:solidFill>
                <a:highlight>
                  <a:srgbClr val="FFFFFF"/>
                </a:highlight>
              </a:rPr>
              <a:t>The Helblinghaus in Innsbruck, Austria</a:t>
            </a:r>
            <a:endParaRPr sz="9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pic>
        <p:nvPicPr>
          <p:cNvPr id="341" name="Google Shape;341;p39"/>
          <p:cNvPicPr preferRelativeResize="0"/>
          <p:nvPr/>
        </p:nvPicPr>
        <p:blipFill rotWithShape="1">
          <a:blip r:embed="rId3">
            <a:alphaModFix/>
          </a:blip>
          <a:srcRect l="4510" t="47313" r="62322" b="46115"/>
          <a:stretch/>
        </p:blipFill>
        <p:spPr>
          <a:xfrm>
            <a:off x="4571988" y="152400"/>
            <a:ext cx="4382326" cy="660676"/>
          </a:xfrm>
          <a:prstGeom prst="rect">
            <a:avLst/>
          </a:prstGeom>
          <a:noFill/>
          <a:ln>
            <a:noFill/>
          </a:ln>
        </p:spPr>
      </p:pic>
      <p:sp>
        <p:nvSpPr>
          <p:cNvPr id="342" name="Google Shape;342;p39"/>
          <p:cNvSpPr txBox="1"/>
          <p:nvPr/>
        </p:nvSpPr>
        <p:spPr>
          <a:xfrm>
            <a:off x="626325" y="4521013"/>
            <a:ext cx="2470500" cy="20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The Swing by Jean Honore Fragonard</a:t>
            </a:r>
            <a:endParaRPr sz="900"/>
          </a:p>
        </p:txBody>
      </p:sp>
      <p:pic>
        <p:nvPicPr>
          <p:cNvPr id="343" name="Google Shape;343;p39"/>
          <p:cNvPicPr preferRelativeResize="0"/>
          <p:nvPr/>
        </p:nvPicPr>
        <p:blipFill>
          <a:blip r:embed="rId4">
            <a:alphaModFix/>
          </a:blip>
          <a:stretch>
            <a:fillRect/>
          </a:stretch>
        </p:blipFill>
        <p:spPr>
          <a:xfrm>
            <a:off x="348475" y="939614"/>
            <a:ext cx="2857500" cy="3581400"/>
          </a:xfrm>
          <a:prstGeom prst="rect">
            <a:avLst/>
          </a:prstGeom>
          <a:noFill/>
          <a:ln>
            <a:noFill/>
          </a:ln>
        </p:spPr>
      </p:pic>
      <p:pic>
        <p:nvPicPr>
          <p:cNvPr id="344" name="Google Shape;344;p39"/>
          <p:cNvPicPr preferRelativeResize="0"/>
          <p:nvPr/>
        </p:nvPicPr>
        <p:blipFill rotWithShape="1">
          <a:blip r:embed="rId5">
            <a:alphaModFix/>
          </a:blip>
          <a:srcRect l="13997" r="7274"/>
          <a:stretch/>
        </p:blipFill>
        <p:spPr>
          <a:xfrm>
            <a:off x="3812925" y="939625"/>
            <a:ext cx="2277125" cy="2166925"/>
          </a:xfrm>
          <a:prstGeom prst="rect">
            <a:avLst/>
          </a:prstGeom>
          <a:noFill/>
          <a:ln>
            <a:noFill/>
          </a:ln>
        </p:spPr>
      </p:pic>
      <p:pic>
        <p:nvPicPr>
          <p:cNvPr id="345" name="Google Shape;345;p39"/>
          <p:cNvPicPr preferRelativeResize="0"/>
          <p:nvPr/>
        </p:nvPicPr>
        <p:blipFill>
          <a:blip r:embed="rId6">
            <a:alphaModFix/>
          </a:blip>
          <a:stretch>
            <a:fillRect/>
          </a:stretch>
        </p:blipFill>
        <p:spPr>
          <a:xfrm>
            <a:off x="6242451" y="889276"/>
            <a:ext cx="2683749" cy="4025623"/>
          </a:xfrm>
          <a:prstGeom prst="rect">
            <a:avLst/>
          </a:prstGeom>
          <a:noFill/>
          <a:ln>
            <a:noFill/>
          </a:ln>
        </p:spPr>
      </p:pic>
      <p:pic>
        <p:nvPicPr>
          <p:cNvPr id="346" name="Google Shape;346;p39"/>
          <p:cNvPicPr preferRelativeResize="0"/>
          <p:nvPr/>
        </p:nvPicPr>
        <p:blipFill>
          <a:blip r:embed="rId7">
            <a:alphaModFix/>
          </a:blip>
          <a:stretch>
            <a:fillRect/>
          </a:stretch>
        </p:blipFill>
        <p:spPr>
          <a:xfrm>
            <a:off x="4746364" y="3233100"/>
            <a:ext cx="1343686" cy="1681800"/>
          </a:xfrm>
          <a:prstGeom prst="rect">
            <a:avLst/>
          </a:prstGeom>
          <a:noFill/>
          <a:ln>
            <a:noFill/>
          </a:ln>
        </p:spPr>
      </p:pic>
      <p:sp>
        <p:nvSpPr>
          <p:cNvPr id="347" name="Google Shape;347;p39"/>
          <p:cNvSpPr txBox="1"/>
          <p:nvPr/>
        </p:nvSpPr>
        <p:spPr>
          <a:xfrm>
            <a:off x="3205975" y="3106550"/>
            <a:ext cx="1512600" cy="180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Can you name the movie that used inspiration from </a:t>
            </a:r>
            <a:r>
              <a:rPr lang="en" sz="1000" i="1"/>
              <a:t>The Swing</a:t>
            </a:r>
            <a:r>
              <a:rPr lang="en" sz="1000"/>
              <a:t>? Write it down. How did they incorporate this Rococo painting in their movie? Was it an effective choice? What elements of Rococo can you find?</a:t>
            </a:r>
            <a:endParaRPr sz="1000"/>
          </a:p>
        </p:txBody>
      </p:sp>
      <p:sp>
        <p:nvSpPr>
          <p:cNvPr id="348" name="Google Shape;348;p39"/>
          <p:cNvSpPr txBox="1"/>
          <p:nvPr/>
        </p:nvSpPr>
        <p:spPr>
          <a:xfrm>
            <a:off x="3314225" y="889275"/>
            <a:ext cx="508200" cy="81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t>THEN</a:t>
            </a:r>
            <a:endParaRPr sz="2400"/>
          </a:p>
        </p:txBody>
      </p:sp>
      <p:pic>
        <p:nvPicPr>
          <p:cNvPr id="349" name="Google Shape;349;p39"/>
          <p:cNvPicPr preferRelativeResize="0"/>
          <p:nvPr/>
        </p:nvPicPr>
        <p:blipFill>
          <a:blip r:embed="rId8">
            <a:alphaModFix/>
          </a:blip>
          <a:stretch>
            <a:fillRect/>
          </a:stretch>
        </p:blipFill>
        <p:spPr>
          <a:xfrm>
            <a:off x="1711773" y="114300"/>
            <a:ext cx="2860225" cy="7368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40"/>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355" name="Google Shape;355;p40"/>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356" name="Google Shape;356;p40"/>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6   •   W E E K   35</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FFE65160-EA40-560F-BE8D-96DA3D741234}"/>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Google Shape;361;p41"/>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sp>
        <p:nvSpPr>
          <p:cNvPr id="362" name="Google Shape;362;p41"/>
          <p:cNvSpPr txBox="1"/>
          <p:nvPr/>
        </p:nvSpPr>
        <p:spPr>
          <a:xfrm>
            <a:off x="165025" y="4062650"/>
            <a:ext cx="3877200" cy="10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a:t>Joseph Wright of Derby - painted science on canvas as part of the Enlightenment era. </a:t>
            </a:r>
            <a:r>
              <a:rPr lang="en" sz="1100" b="1"/>
              <a:t>Look at these two paintings. What science lesson is being taught or experimented? How has Derby intensified the mood of these moments?</a:t>
            </a:r>
            <a:endParaRPr sz="1100" b="1"/>
          </a:p>
        </p:txBody>
      </p:sp>
      <p:pic>
        <p:nvPicPr>
          <p:cNvPr id="363" name="Google Shape;363;p41"/>
          <p:cNvPicPr preferRelativeResize="0"/>
          <p:nvPr/>
        </p:nvPicPr>
        <p:blipFill>
          <a:blip r:embed="rId4">
            <a:alphaModFix/>
          </a:blip>
          <a:stretch>
            <a:fillRect/>
          </a:stretch>
        </p:blipFill>
        <p:spPr>
          <a:xfrm>
            <a:off x="152400" y="911103"/>
            <a:ext cx="3837724" cy="2690926"/>
          </a:xfrm>
          <a:prstGeom prst="rect">
            <a:avLst/>
          </a:prstGeom>
          <a:noFill/>
          <a:ln>
            <a:noFill/>
          </a:ln>
        </p:spPr>
      </p:pic>
      <p:sp>
        <p:nvSpPr>
          <p:cNvPr id="364" name="Google Shape;364;p41"/>
          <p:cNvSpPr txBox="1"/>
          <p:nvPr/>
        </p:nvSpPr>
        <p:spPr>
          <a:xfrm>
            <a:off x="165025" y="3669775"/>
            <a:ext cx="3877200" cy="52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50">
                <a:highlight>
                  <a:srgbClr val="FFFFFF"/>
                </a:highlight>
                <a:latin typeface="Times New Roman"/>
                <a:ea typeface="Times New Roman"/>
                <a:cs typeface="Times New Roman"/>
                <a:sym typeface="Times New Roman"/>
              </a:rPr>
              <a:t>Joseph Wright of Derby (1734–1797), A Philosopher Giving that Lecture on the Orrery</a:t>
            </a:r>
            <a:endParaRPr/>
          </a:p>
        </p:txBody>
      </p:sp>
      <p:pic>
        <p:nvPicPr>
          <p:cNvPr id="365" name="Google Shape;365;p41"/>
          <p:cNvPicPr preferRelativeResize="0"/>
          <p:nvPr/>
        </p:nvPicPr>
        <p:blipFill>
          <a:blip r:embed="rId5">
            <a:alphaModFix/>
          </a:blip>
          <a:stretch>
            <a:fillRect/>
          </a:stretch>
        </p:blipFill>
        <p:spPr>
          <a:xfrm>
            <a:off x="4185950" y="951800"/>
            <a:ext cx="4483666" cy="3362750"/>
          </a:xfrm>
          <a:prstGeom prst="rect">
            <a:avLst/>
          </a:prstGeom>
          <a:noFill/>
          <a:ln>
            <a:noFill/>
          </a:ln>
        </p:spPr>
      </p:pic>
      <p:sp>
        <p:nvSpPr>
          <p:cNvPr id="366" name="Google Shape;366;p41"/>
          <p:cNvSpPr txBox="1"/>
          <p:nvPr/>
        </p:nvSpPr>
        <p:spPr>
          <a:xfrm>
            <a:off x="4180950" y="4355000"/>
            <a:ext cx="4527600" cy="47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highlight>
                  <a:srgbClr val="FFFFFF"/>
                </a:highlight>
                <a:latin typeface="Times New Roman"/>
                <a:ea typeface="Times New Roman"/>
                <a:cs typeface="Times New Roman"/>
                <a:sym typeface="Times New Roman"/>
              </a:rPr>
              <a:t>Joseph Wright of Derby (1734–1797), An Experiment on a Bird in the Air Pump (1768)</a:t>
            </a:r>
            <a:endParaRPr/>
          </a:p>
        </p:txBody>
      </p:sp>
      <p:pic>
        <p:nvPicPr>
          <p:cNvPr id="367" name="Google Shape;367;p41"/>
          <p:cNvPicPr preferRelativeResize="0"/>
          <p:nvPr/>
        </p:nvPicPr>
        <p:blipFill>
          <a:blip r:embed="rId6">
            <a:alphaModFix/>
          </a:blip>
          <a:stretch>
            <a:fillRect/>
          </a:stretch>
        </p:blipFill>
        <p:spPr>
          <a:xfrm>
            <a:off x="4572001" y="128375"/>
            <a:ext cx="2846800" cy="6470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3172</Words>
  <Application>Microsoft Macintosh PowerPoint</Application>
  <PresentationFormat>On-screen Show (16:9)</PresentationFormat>
  <Paragraphs>155</Paragraphs>
  <Slides>20</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Bree Serif</vt:lpstr>
      <vt:lpstr>Economica</vt:lpstr>
      <vt:lpstr>Open Sans</vt:lpstr>
      <vt:lpstr>Arial</vt:lpstr>
      <vt:lpstr>Cambria</vt:lpstr>
      <vt:lpstr>Roboto</vt:lpstr>
      <vt:lpstr>Times New Roman</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3</cp:revision>
  <dcterms:modified xsi:type="dcterms:W3CDTF">2024-06-28T03:21:13Z</dcterms:modified>
</cp:coreProperties>
</file>