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Cambria" panose="02040503050406030204" pitchFamily="18" charset="0"/>
      <p:regular r:id="rId32"/>
      <p:bold r:id="rId33"/>
      <p:italic r:id="rId34"/>
      <p:boldItalic r:id="rId35"/>
    </p:embeddedFont>
    <p:embeddedFont>
      <p:font typeface="Comfortaa" pitchFamily="2" charset="0"/>
      <p:regular r:id="rId36"/>
      <p:bold r:id="rId37"/>
    </p:embeddedFont>
    <p:embeddedFont>
      <p:font typeface="Economica" panose="02000506040000020004" pitchFamily="2" charset="77"/>
      <p:regular r:id="rId38"/>
      <p:bold r:id="rId39"/>
      <p:italic r:id="rId40"/>
      <p:boldItalic r:id="rId41"/>
    </p:embeddedFont>
    <p:embeddedFont>
      <p:font typeface="Georgia" panose="02040502050405020303" pitchFamily="18" charset="0"/>
      <p:regular r:id="rId42"/>
      <p:bold r:id="rId43"/>
      <p:italic r:id="rId44"/>
      <p:boldItalic r:id="rId45"/>
    </p:embeddedFont>
    <p:embeddedFont>
      <p:font typeface="Gloria Hallelujah" panose="02000000000000000000" pitchFamily="2" charset="0"/>
      <p:regular r:id="rId46"/>
    </p:embeddedFont>
    <p:embeddedFont>
      <p:font typeface="Pacifico" pitchFamily="2" charset="77"/>
      <p:regular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12ccb754639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12ccb754639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12ccb754639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12ccb754639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12ccb754639_0_7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12ccb754639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12ccb754639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12ccb754639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11c844d19c5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11c844d19c5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12ccb754639_0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12ccb754639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12ccb754639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12ccb754639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11c844d19c5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11c844d19c5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2ccb754639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12ccb754639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12ccb754639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12ccb754639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2ccb754639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12ccb75463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12ccb754639_0_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12ccb754639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12ccb754639_0_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12ccb754639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12ccb754639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12ccb754639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12ccb754639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12ccb754639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12ccb754639_0_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12ccb754639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12ccb754639_0_4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12ccb754639_0_4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https://www.bbc.com/news/magazine-24819441</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12ccb754639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12ccb754639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2ccb754639_0_3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12ccb754639_0_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12ccb754639_0_2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12ccb754639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12ccb754639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12ccb75463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2ccb754639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2ccb754639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12ccb754639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12ccb754639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12ccb754639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12ccb754639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41.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mt="36000"/>
          </a:blip>
          <a:stretch>
            <a:fillRect/>
          </a:stretch>
        </p:blipFill>
        <p:spPr>
          <a:xfrm>
            <a:off x="-89400" y="0"/>
            <a:ext cx="9880851" cy="5190475"/>
          </a:xfrm>
          <a:prstGeom prst="rect">
            <a:avLst/>
          </a:prstGeom>
          <a:noFill/>
          <a:ln>
            <a:noFill/>
          </a:ln>
        </p:spPr>
      </p:pic>
      <p:pic>
        <p:nvPicPr>
          <p:cNvPr id="55" name="Google Shape;55;p13"/>
          <p:cNvPicPr preferRelativeResize="0"/>
          <p:nvPr/>
        </p:nvPicPr>
        <p:blipFill>
          <a:blip r:embed="rId4">
            <a:alphaModFix/>
          </a:blip>
          <a:stretch>
            <a:fillRect/>
          </a:stretch>
        </p:blipFill>
        <p:spPr>
          <a:xfrm>
            <a:off x="1861144" y="1467869"/>
            <a:ext cx="1466425" cy="2629325"/>
          </a:xfrm>
          <a:prstGeom prst="rect">
            <a:avLst/>
          </a:prstGeom>
          <a:noFill/>
          <a:ln>
            <a:noFill/>
          </a:ln>
        </p:spPr>
      </p:pic>
      <p:sp>
        <p:nvSpPr>
          <p:cNvPr id="56" name="Google Shape;56;p13"/>
          <p:cNvSpPr txBo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300" b="1">
                <a:solidFill>
                  <a:srgbClr val="595959"/>
                </a:solidFill>
                <a:latin typeface="Economica"/>
                <a:ea typeface="Economica"/>
                <a:cs typeface="Economica"/>
                <a:sym typeface="Economica"/>
              </a:rPr>
              <a:t>T R I V I A</a:t>
            </a:r>
            <a:endParaRPr sz="3300" b="1">
              <a:solidFill>
                <a:srgbClr val="595959"/>
              </a:solidFill>
              <a:latin typeface="Economica"/>
              <a:ea typeface="Economica"/>
              <a:cs typeface="Economica"/>
              <a:sym typeface="Economica"/>
            </a:endParaRPr>
          </a:p>
        </p:txBody>
      </p:sp>
      <p:pic>
        <p:nvPicPr>
          <p:cNvPr id="57" name="Google Shape;57;p13"/>
          <p:cNvPicPr preferRelativeResize="0"/>
          <p:nvPr/>
        </p:nvPicPr>
        <p:blipFill rotWithShape="1">
          <a:blip r:embed="rId5">
            <a:alphaModFix/>
          </a:blip>
          <a:srcRect l="13725" t="4130" r="13732" b="-4130"/>
          <a:stretch/>
        </p:blipFill>
        <p:spPr>
          <a:xfrm>
            <a:off x="2037325" y="1791650"/>
            <a:ext cx="1111900" cy="1042475"/>
          </a:xfrm>
          <a:prstGeom prst="rect">
            <a:avLst/>
          </a:prstGeom>
          <a:noFill/>
          <a:ln>
            <a:noFill/>
          </a:ln>
        </p:spPr>
      </p:pic>
      <p:sp>
        <p:nvSpPr>
          <p:cNvPr id="58" name="Google Shape;58;p13"/>
          <p:cNvSpPr txBox="1"/>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200">
                <a:solidFill>
                  <a:srgbClr val="000000"/>
                </a:solidFill>
                <a:latin typeface="Comfortaa"/>
                <a:ea typeface="Comfortaa"/>
                <a:cs typeface="Comfortaa"/>
                <a:sym typeface="Comfortaa"/>
              </a:rPr>
              <a:t>MODERN ART</a:t>
            </a:r>
            <a:endParaRPr sz="5200">
              <a:solidFill>
                <a:srgbClr val="000000"/>
              </a:solidFill>
              <a:latin typeface="Comfortaa"/>
              <a:ea typeface="Comfortaa"/>
              <a:cs typeface="Comfortaa"/>
              <a:sym typeface="Comfortaa"/>
            </a:endParaRPr>
          </a:p>
        </p:txBody>
      </p:sp>
      <p:sp>
        <p:nvSpPr>
          <p:cNvPr id="59" name="Google Shape;59;p13"/>
          <p:cNvSpPr txBox="1"/>
          <p:nvPr/>
        </p:nvSpPr>
        <p:spPr>
          <a:xfrm>
            <a:off x="3875650" y="3215125"/>
            <a:ext cx="4957800" cy="79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a:solidFill>
                  <a:srgbClr val="595959"/>
                </a:solidFill>
                <a:latin typeface="Economica"/>
                <a:ea typeface="Economica"/>
                <a:cs typeface="Economica"/>
                <a:sym typeface="Economica"/>
              </a:rPr>
              <a:t>Multiple choice &amp; Short Answer</a:t>
            </a:r>
            <a:endParaRPr sz="2200" b="1">
              <a:solidFill>
                <a:srgbClr val="595959"/>
              </a:solidFill>
              <a:latin typeface="Economica"/>
              <a:ea typeface="Economica"/>
              <a:cs typeface="Economica"/>
              <a:sym typeface="Economic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22"/>
          <p:cNvPicPr preferRelativeResize="0"/>
          <p:nvPr/>
        </p:nvPicPr>
        <p:blipFill>
          <a:blip r:embed="rId3">
            <a:alphaModFix/>
          </a:blip>
          <a:stretch>
            <a:fillRect/>
          </a:stretch>
        </p:blipFill>
        <p:spPr>
          <a:xfrm>
            <a:off x="188275" y="196150"/>
            <a:ext cx="4771526" cy="4718500"/>
          </a:xfrm>
          <a:prstGeom prst="rect">
            <a:avLst/>
          </a:prstGeom>
          <a:noFill/>
          <a:ln>
            <a:noFill/>
          </a:ln>
        </p:spPr>
      </p:pic>
      <p:sp>
        <p:nvSpPr>
          <p:cNvPr id="140" name="Google Shape;140;p22"/>
          <p:cNvSpPr txBox="1"/>
          <p:nvPr/>
        </p:nvSpPr>
        <p:spPr>
          <a:xfrm>
            <a:off x="5119100" y="382100"/>
            <a:ext cx="36765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i="1">
                <a:latin typeface="Calibri"/>
                <a:ea typeface="Calibri"/>
                <a:cs typeface="Calibri"/>
                <a:sym typeface="Calibri"/>
              </a:rPr>
              <a:t>Red Balloon</a:t>
            </a:r>
            <a:r>
              <a:rPr lang="en" sz="3000" b="1">
                <a:latin typeface="Calibri"/>
                <a:ea typeface="Calibri"/>
                <a:cs typeface="Calibri"/>
                <a:sym typeface="Calibri"/>
              </a:rPr>
              <a:t> by Paul Klee is an example of:</a:t>
            </a:r>
            <a:endParaRPr sz="3000" b="1">
              <a:latin typeface="Calibri"/>
              <a:ea typeface="Calibri"/>
              <a:cs typeface="Calibri"/>
              <a:sym typeface="Calibri"/>
            </a:endParaRPr>
          </a:p>
        </p:txBody>
      </p:sp>
      <p:sp>
        <p:nvSpPr>
          <p:cNvPr id="141" name="Google Shape;141;p22"/>
          <p:cNvSpPr/>
          <p:nvPr/>
        </p:nvSpPr>
        <p:spPr>
          <a:xfrm>
            <a:off x="5696400" y="2943250"/>
            <a:ext cx="2734500" cy="4677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2"/>
          <p:cNvSpPr txBox="1"/>
          <p:nvPr/>
        </p:nvSpPr>
        <p:spPr>
          <a:xfrm>
            <a:off x="5798100" y="1732550"/>
            <a:ext cx="26328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Classicism</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Surrealism</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Impressionism</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Cubism</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fade">
                                      <p:cBhvr>
                                        <p:cTn id="7" dur="1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3"/>
          <p:cNvSpPr/>
          <p:nvPr/>
        </p:nvSpPr>
        <p:spPr>
          <a:xfrm>
            <a:off x="4345325" y="3097125"/>
            <a:ext cx="3002400" cy="4638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8" name="Google Shape;148;p23"/>
          <p:cNvPicPr preferRelativeResize="0"/>
          <p:nvPr/>
        </p:nvPicPr>
        <p:blipFill>
          <a:blip r:embed="rId3">
            <a:alphaModFix/>
          </a:blip>
          <a:stretch>
            <a:fillRect/>
          </a:stretch>
        </p:blipFill>
        <p:spPr>
          <a:xfrm>
            <a:off x="1849800" y="1850613"/>
            <a:ext cx="1922500" cy="2956825"/>
          </a:xfrm>
          <a:prstGeom prst="rect">
            <a:avLst/>
          </a:prstGeom>
          <a:noFill/>
          <a:ln>
            <a:noFill/>
          </a:ln>
        </p:spPr>
      </p:pic>
      <p:pic>
        <p:nvPicPr>
          <p:cNvPr id="149" name="Google Shape;149;p23"/>
          <p:cNvPicPr preferRelativeResize="0"/>
          <p:nvPr/>
        </p:nvPicPr>
        <p:blipFill>
          <a:blip r:embed="rId4">
            <a:alphaModFix/>
          </a:blip>
          <a:stretch>
            <a:fillRect/>
          </a:stretch>
        </p:blipFill>
        <p:spPr>
          <a:xfrm>
            <a:off x="4146300" y="3694838"/>
            <a:ext cx="3400425" cy="1343025"/>
          </a:xfrm>
          <a:prstGeom prst="rect">
            <a:avLst/>
          </a:prstGeom>
          <a:noFill/>
          <a:ln>
            <a:noFill/>
          </a:ln>
        </p:spPr>
      </p:pic>
      <p:sp>
        <p:nvSpPr>
          <p:cNvPr id="150" name="Google Shape;150;p23"/>
          <p:cNvSpPr txBox="1"/>
          <p:nvPr/>
        </p:nvSpPr>
        <p:spPr>
          <a:xfrm>
            <a:off x="137100" y="261375"/>
            <a:ext cx="8869800" cy="1569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This artist’s real name is 27 words long,</a:t>
            </a:r>
            <a:endParaRPr sz="3000" b="1">
              <a:latin typeface="Calibri"/>
              <a:ea typeface="Calibri"/>
              <a:cs typeface="Calibri"/>
              <a:sym typeface="Calibri"/>
            </a:endParaRPr>
          </a:p>
          <a:p>
            <a:pPr marL="0" lvl="0" indent="0" algn="ctr" rtl="0">
              <a:spcBef>
                <a:spcPts val="0"/>
              </a:spcBef>
              <a:spcAft>
                <a:spcPts val="0"/>
              </a:spcAft>
              <a:buNone/>
            </a:pPr>
            <a:r>
              <a:rPr lang="en" sz="3000" b="1">
                <a:latin typeface="Calibri"/>
                <a:ea typeface="Calibri"/>
                <a:cs typeface="Calibri"/>
                <a:sym typeface="Calibri"/>
              </a:rPr>
              <a:t>wrote poetry, and plays, and burned some of his paintings to keep warm when money was scarce: </a:t>
            </a:r>
            <a:endParaRPr sz="3000" b="1">
              <a:latin typeface="Calibri"/>
              <a:ea typeface="Calibri"/>
              <a:cs typeface="Calibri"/>
              <a:sym typeface="Calibri"/>
            </a:endParaRPr>
          </a:p>
        </p:txBody>
      </p:sp>
      <p:sp>
        <p:nvSpPr>
          <p:cNvPr id="151" name="Google Shape;151;p23"/>
          <p:cNvSpPr txBox="1"/>
          <p:nvPr/>
        </p:nvSpPr>
        <p:spPr>
          <a:xfrm>
            <a:off x="4421525" y="1895850"/>
            <a:ext cx="40806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Vincent van Gogh</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Claude Monet</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Salvador Dali</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Pablo Picasso</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1000"/>
                                        <p:tgtEl>
                                          <p:spTgt spid="147"/>
                                        </p:tgtEl>
                                      </p:cBhvr>
                                    </p:animEffect>
                                  </p:childTnLst>
                                </p:cTn>
                              </p:par>
                              <p:par>
                                <p:cTn id="8" presetID="10" presetClass="entr" presetSubtype="0" fill="hold" nodeType="withEffect">
                                  <p:stCondLst>
                                    <p:cond delay="0"/>
                                  </p:stCondLst>
                                  <p:childTnLst>
                                    <p:set>
                                      <p:cBhvr>
                                        <p:cTn id="9" dur="1" fill="hold">
                                          <p:stCondLst>
                                            <p:cond delay="0"/>
                                          </p:stCondLst>
                                        </p:cTn>
                                        <p:tgtEl>
                                          <p:spTgt spid="149"/>
                                        </p:tgtEl>
                                        <p:attrNameLst>
                                          <p:attrName>style.visibility</p:attrName>
                                        </p:attrNameLst>
                                      </p:cBhvr>
                                      <p:to>
                                        <p:strVal val="visible"/>
                                      </p:to>
                                    </p:set>
                                    <p:animEffect transition="in" filter="fade">
                                      <p:cBhvr>
                                        <p:cTn id="10" dur="1000"/>
                                        <p:tgtEl>
                                          <p:spTgt spid="149"/>
                                        </p:tgtEl>
                                      </p:cBhvr>
                                    </p:animEffect>
                                  </p:childTnLst>
                                </p:cTn>
                              </p:par>
                              <p:par>
                                <p:cTn id="11" presetID="10" presetClass="entr" presetSubtype="0" fill="hold" nodeType="withEffect">
                                  <p:stCondLst>
                                    <p:cond delay="0"/>
                                  </p:stCondLst>
                                  <p:childTnLst>
                                    <p:set>
                                      <p:cBhvr>
                                        <p:cTn id="12" dur="1" fill="hold">
                                          <p:stCondLst>
                                            <p:cond delay="0"/>
                                          </p:stCondLst>
                                        </p:cTn>
                                        <p:tgtEl>
                                          <p:spTgt spid="148"/>
                                        </p:tgtEl>
                                        <p:attrNameLst>
                                          <p:attrName>style.visibility</p:attrName>
                                        </p:attrNameLst>
                                      </p:cBhvr>
                                      <p:to>
                                        <p:strVal val="visible"/>
                                      </p:to>
                                    </p:set>
                                    <p:animEffect transition="in" filter="fade">
                                      <p:cBhvr>
                                        <p:cTn id="13" dur="10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4"/>
          <p:cNvSpPr txBox="1"/>
          <p:nvPr/>
        </p:nvSpPr>
        <p:spPr>
          <a:xfrm>
            <a:off x="430575" y="3886950"/>
            <a:ext cx="2874900" cy="914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a:solidFill>
                  <a:srgbClr val="000000"/>
                </a:solidFill>
                <a:latin typeface="Calibri"/>
                <a:ea typeface="Calibri"/>
                <a:cs typeface="Calibri"/>
                <a:sym typeface="Calibri"/>
              </a:rPr>
              <a:t>The painting shows us the </a:t>
            </a:r>
            <a:r>
              <a:rPr lang="en" sz="1200" b="1">
                <a:solidFill>
                  <a:srgbClr val="0000FF"/>
                </a:solidFill>
                <a:latin typeface="Calibri"/>
                <a:ea typeface="Calibri"/>
                <a:cs typeface="Calibri"/>
                <a:sym typeface="Calibri"/>
              </a:rPr>
              <a:t>bipolarity of human being, the good and the bad faces of us</a:t>
            </a:r>
            <a:r>
              <a:rPr lang="en" sz="1200">
                <a:solidFill>
                  <a:srgbClr val="000000"/>
                </a:solidFill>
                <a:latin typeface="Calibri"/>
                <a:ea typeface="Calibri"/>
                <a:cs typeface="Calibri"/>
                <a:sym typeface="Calibri"/>
              </a:rPr>
              <a:t>. Tivadar Csontváry Kosztka is worthily one of the best Hungarian painters.</a:t>
            </a:r>
            <a:endParaRPr sz="1200">
              <a:latin typeface="Calibri"/>
              <a:ea typeface="Calibri"/>
              <a:cs typeface="Calibri"/>
              <a:sym typeface="Calibri"/>
            </a:endParaRPr>
          </a:p>
        </p:txBody>
      </p:sp>
      <p:pic>
        <p:nvPicPr>
          <p:cNvPr id="157" name="Google Shape;157;p24"/>
          <p:cNvPicPr preferRelativeResize="0"/>
          <p:nvPr/>
        </p:nvPicPr>
        <p:blipFill>
          <a:blip r:embed="rId3">
            <a:alphaModFix/>
          </a:blip>
          <a:stretch>
            <a:fillRect/>
          </a:stretch>
        </p:blipFill>
        <p:spPr>
          <a:xfrm>
            <a:off x="6120675" y="999150"/>
            <a:ext cx="2344950" cy="2895225"/>
          </a:xfrm>
          <a:prstGeom prst="rect">
            <a:avLst/>
          </a:prstGeom>
          <a:noFill/>
          <a:ln>
            <a:noFill/>
          </a:ln>
        </p:spPr>
      </p:pic>
      <p:pic>
        <p:nvPicPr>
          <p:cNvPr id="158" name="Google Shape;158;p24"/>
          <p:cNvPicPr preferRelativeResize="0"/>
          <p:nvPr/>
        </p:nvPicPr>
        <p:blipFill>
          <a:blip r:embed="rId4">
            <a:alphaModFix/>
          </a:blip>
          <a:stretch>
            <a:fillRect/>
          </a:stretch>
        </p:blipFill>
        <p:spPr>
          <a:xfrm>
            <a:off x="3297942" y="999150"/>
            <a:ext cx="2609884" cy="2895225"/>
          </a:xfrm>
          <a:prstGeom prst="rect">
            <a:avLst/>
          </a:prstGeom>
          <a:noFill/>
          <a:ln>
            <a:noFill/>
          </a:ln>
        </p:spPr>
      </p:pic>
      <p:sp>
        <p:nvSpPr>
          <p:cNvPr id="159" name="Google Shape;159;p24"/>
          <p:cNvSpPr txBox="1"/>
          <p:nvPr/>
        </p:nvSpPr>
        <p:spPr>
          <a:xfrm>
            <a:off x="3305475" y="3905875"/>
            <a:ext cx="2698800" cy="53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rgbClr val="000000"/>
                </a:solidFill>
                <a:latin typeface="Calibri"/>
                <a:ea typeface="Calibri"/>
                <a:cs typeface="Calibri"/>
                <a:sym typeface="Calibri"/>
              </a:rPr>
              <a:t>Mirrored on the left side: </a:t>
            </a:r>
            <a:r>
              <a:rPr lang="en" sz="1200">
                <a:solidFill>
                  <a:srgbClr val="000000"/>
                </a:solidFill>
                <a:latin typeface="Calibri"/>
                <a:ea typeface="Calibri"/>
                <a:cs typeface="Calibri"/>
                <a:sym typeface="Calibri"/>
              </a:rPr>
              <a:t>The old fisherman prays in a boat on a calm sea.</a:t>
            </a:r>
            <a:endParaRPr sz="1200">
              <a:latin typeface="Calibri"/>
              <a:ea typeface="Calibri"/>
              <a:cs typeface="Calibri"/>
              <a:sym typeface="Calibri"/>
            </a:endParaRPr>
          </a:p>
        </p:txBody>
      </p:sp>
      <p:sp>
        <p:nvSpPr>
          <p:cNvPr id="160" name="Google Shape;160;p24"/>
          <p:cNvSpPr txBox="1"/>
          <p:nvPr/>
        </p:nvSpPr>
        <p:spPr>
          <a:xfrm>
            <a:off x="6120150" y="3886425"/>
            <a:ext cx="2344800" cy="52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rgbClr val="000000"/>
                </a:solidFill>
                <a:latin typeface="Calibri"/>
                <a:ea typeface="Calibri"/>
                <a:cs typeface="Calibri"/>
                <a:sym typeface="Calibri"/>
              </a:rPr>
              <a:t>Mirrored on the right side: </a:t>
            </a:r>
            <a:r>
              <a:rPr lang="en" sz="1200">
                <a:solidFill>
                  <a:srgbClr val="000000"/>
                </a:solidFill>
                <a:latin typeface="Calibri"/>
                <a:ea typeface="Calibri"/>
                <a:cs typeface="Calibri"/>
                <a:sym typeface="Calibri"/>
              </a:rPr>
              <a:t>The devil sits in a coffin with a stormy sea behind him.</a:t>
            </a:r>
            <a:endParaRPr sz="1200">
              <a:latin typeface="Calibri"/>
              <a:ea typeface="Calibri"/>
              <a:cs typeface="Calibri"/>
              <a:sym typeface="Calibri"/>
            </a:endParaRPr>
          </a:p>
        </p:txBody>
      </p:sp>
      <p:pic>
        <p:nvPicPr>
          <p:cNvPr id="161" name="Google Shape;161;p24"/>
          <p:cNvPicPr preferRelativeResize="0"/>
          <p:nvPr/>
        </p:nvPicPr>
        <p:blipFill>
          <a:blip r:embed="rId5">
            <a:alphaModFix/>
          </a:blip>
          <a:stretch>
            <a:fillRect/>
          </a:stretch>
        </p:blipFill>
        <p:spPr>
          <a:xfrm>
            <a:off x="748150" y="999150"/>
            <a:ext cx="2185082" cy="2895224"/>
          </a:xfrm>
          <a:prstGeom prst="rect">
            <a:avLst/>
          </a:prstGeom>
          <a:noFill/>
          <a:ln>
            <a:noFill/>
          </a:ln>
        </p:spPr>
      </p:pic>
      <p:sp>
        <p:nvSpPr>
          <p:cNvPr id="162" name="Google Shape;162;p24"/>
          <p:cNvSpPr txBox="1"/>
          <p:nvPr/>
        </p:nvSpPr>
        <p:spPr>
          <a:xfrm>
            <a:off x="274800" y="126350"/>
            <a:ext cx="85944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What unique thing can be seen in </a:t>
            </a:r>
            <a:r>
              <a:rPr lang="en" sz="3000" b="1" i="1">
                <a:latin typeface="Calibri"/>
                <a:ea typeface="Calibri"/>
                <a:cs typeface="Calibri"/>
                <a:sym typeface="Calibri"/>
              </a:rPr>
              <a:t>Old Fisherman</a:t>
            </a:r>
            <a:r>
              <a:rPr lang="en" sz="3000" b="1">
                <a:latin typeface="Calibri"/>
                <a:ea typeface="Calibri"/>
                <a:cs typeface="Calibri"/>
                <a:sym typeface="Calibri"/>
              </a:rPr>
              <a:t>?</a:t>
            </a:r>
            <a:endParaRPr sz="3000" b="1">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1000"/>
                                        <p:tgtEl>
                                          <p:spTgt spid="1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8"/>
                                        </p:tgtEl>
                                        <p:attrNameLst>
                                          <p:attrName>style.visibility</p:attrName>
                                        </p:attrNameLst>
                                      </p:cBhvr>
                                      <p:to>
                                        <p:strVal val="visible"/>
                                      </p:to>
                                    </p:set>
                                    <p:animEffect transition="in" filter="fade">
                                      <p:cBhvr>
                                        <p:cTn id="12" dur="1000"/>
                                        <p:tgtEl>
                                          <p:spTgt spid="158"/>
                                        </p:tgtEl>
                                      </p:cBhvr>
                                    </p:animEffect>
                                  </p:childTnLst>
                                </p:cTn>
                              </p:par>
                              <p:par>
                                <p:cTn id="13" presetID="10" presetClass="entr" presetSubtype="0" fill="hold" nodeType="with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fade">
                                      <p:cBhvr>
                                        <p:cTn id="15" dur="1000"/>
                                        <p:tgtEl>
                                          <p:spTgt spid="15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7"/>
                                        </p:tgtEl>
                                        <p:attrNameLst>
                                          <p:attrName>style.visibility</p:attrName>
                                        </p:attrNameLst>
                                      </p:cBhvr>
                                      <p:to>
                                        <p:strVal val="visible"/>
                                      </p:to>
                                    </p:set>
                                    <p:animEffect transition="in" filter="fade">
                                      <p:cBhvr>
                                        <p:cTn id="20" dur="1000"/>
                                        <p:tgtEl>
                                          <p:spTgt spid="157"/>
                                        </p:tgtEl>
                                      </p:cBhvr>
                                    </p:animEffect>
                                  </p:childTnLst>
                                </p:cTn>
                              </p:par>
                              <p:par>
                                <p:cTn id="21" presetID="10" presetClass="entr" presetSubtype="0" fill="hold" nodeType="withEffect">
                                  <p:stCondLst>
                                    <p:cond delay="0"/>
                                  </p:stCondLst>
                                  <p:childTnLst>
                                    <p:set>
                                      <p:cBhvr>
                                        <p:cTn id="22" dur="1" fill="hold">
                                          <p:stCondLst>
                                            <p:cond delay="0"/>
                                          </p:stCondLst>
                                        </p:cTn>
                                        <p:tgtEl>
                                          <p:spTgt spid="160"/>
                                        </p:tgtEl>
                                        <p:attrNameLst>
                                          <p:attrName>style.visibility</p:attrName>
                                        </p:attrNameLst>
                                      </p:cBhvr>
                                      <p:to>
                                        <p:strVal val="visible"/>
                                      </p:to>
                                    </p:set>
                                    <p:animEffect transition="in" filter="fade">
                                      <p:cBhvr>
                                        <p:cTn id="23" dur="10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25"/>
          <p:cNvPicPr preferRelativeResize="0"/>
          <p:nvPr/>
        </p:nvPicPr>
        <p:blipFill>
          <a:blip r:embed="rId3">
            <a:alphaModFix/>
          </a:blip>
          <a:stretch>
            <a:fillRect/>
          </a:stretch>
        </p:blipFill>
        <p:spPr>
          <a:xfrm>
            <a:off x="475600" y="1599275"/>
            <a:ext cx="2016485" cy="2682675"/>
          </a:xfrm>
          <a:prstGeom prst="rect">
            <a:avLst/>
          </a:prstGeom>
          <a:noFill/>
          <a:ln>
            <a:noFill/>
          </a:ln>
        </p:spPr>
      </p:pic>
      <p:pic>
        <p:nvPicPr>
          <p:cNvPr id="168" name="Google Shape;168;p25"/>
          <p:cNvPicPr preferRelativeResize="0"/>
          <p:nvPr/>
        </p:nvPicPr>
        <p:blipFill>
          <a:blip r:embed="rId4">
            <a:alphaModFix/>
          </a:blip>
          <a:stretch>
            <a:fillRect/>
          </a:stretch>
        </p:blipFill>
        <p:spPr>
          <a:xfrm>
            <a:off x="2641000" y="1599268"/>
            <a:ext cx="2182849" cy="2682685"/>
          </a:xfrm>
          <a:prstGeom prst="rect">
            <a:avLst/>
          </a:prstGeom>
          <a:noFill/>
          <a:ln>
            <a:noFill/>
          </a:ln>
        </p:spPr>
      </p:pic>
      <p:sp>
        <p:nvSpPr>
          <p:cNvPr id="169" name="Google Shape;169;p25"/>
          <p:cNvSpPr txBox="1"/>
          <p:nvPr/>
        </p:nvSpPr>
        <p:spPr>
          <a:xfrm>
            <a:off x="2640300" y="4333675"/>
            <a:ext cx="2182800" cy="66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The Song of Love, 1914, oil on canvas, MoMA</a:t>
            </a:r>
            <a:endParaRPr sz="1200">
              <a:latin typeface="Calibri"/>
              <a:ea typeface="Calibri"/>
              <a:cs typeface="Calibri"/>
              <a:sym typeface="Calibri"/>
            </a:endParaRPr>
          </a:p>
        </p:txBody>
      </p:sp>
      <p:sp>
        <p:nvSpPr>
          <p:cNvPr id="170" name="Google Shape;170;p25"/>
          <p:cNvSpPr txBox="1"/>
          <p:nvPr/>
        </p:nvSpPr>
        <p:spPr>
          <a:xfrm>
            <a:off x="496250" y="4245325"/>
            <a:ext cx="2016600" cy="1186800"/>
          </a:xfrm>
          <a:prstGeom prst="rect">
            <a:avLst/>
          </a:prstGeom>
          <a:noFill/>
          <a:ln>
            <a:noFill/>
          </a:ln>
        </p:spPr>
        <p:txBody>
          <a:bodyPr spcFirstLastPara="1" wrap="square" lIns="91425" tIns="91425" rIns="91425" bIns="91425" anchor="t" anchorCtr="0">
            <a:noAutofit/>
          </a:bodyPr>
          <a:lstStyle/>
          <a:p>
            <a:pPr marL="0" lvl="0" indent="0" algn="l" rtl="0">
              <a:lnSpc>
                <a:spcPct val="116666"/>
              </a:lnSpc>
              <a:spcBef>
                <a:spcPts val="800"/>
              </a:spcBef>
              <a:spcAft>
                <a:spcPts val="0"/>
              </a:spcAft>
              <a:buClr>
                <a:srgbClr val="000000"/>
              </a:buClr>
              <a:buSzPts val="1100"/>
              <a:buFont typeface="Arial"/>
              <a:buNone/>
            </a:pPr>
            <a:r>
              <a:rPr lang="en" sz="1200">
                <a:solidFill>
                  <a:srgbClr val="000000"/>
                </a:solidFill>
                <a:latin typeface="Calibri"/>
                <a:ea typeface="Calibri"/>
                <a:cs typeface="Calibri"/>
                <a:sym typeface="Calibri"/>
              </a:rPr>
              <a:t>La strada, Oil on canvas, </a:t>
            </a:r>
            <a:r>
              <a:rPr lang="en" sz="1200">
                <a:solidFill>
                  <a:srgbClr val="000000"/>
                </a:solidFill>
                <a:highlight>
                  <a:srgbClr val="FFFFFF"/>
                </a:highlight>
                <a:latin typeface="Calibri"/>
                <a:ea typeface="Calibri"/>
                <a:cs typeface="Calibri"/>
                <a:sym typeface="Calibri"/>
              </a:rPr>
              <a:t>Painted in 1959-1968</a:t>
            </a:r>
            <a:endParaRPr sz="1200">
              <a:latin typeface="Calibri"/>
              <a:ea typeface="Calibri"/>
              <a:cs typeface="Calibri"/>
              <a:sym typeface="Calibri"/>
            </a:endParaRPr>
          </a:p>
        </p:txBody>
      </p:sp>
      <p:sp>
        <p:nvSpPr>
          <p:cNvPr id="171" name="Google Shape;171;p25"/>
          <p:cNvSpPr txBox="1"/>
          <p:nvPr/>
        </p:nvSpPr>
        <p:spPr>
          <a:xfrm>
            <a:off x="137100" y="261375"/>
            <a:ext cx="88698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Italian artist Giorgio de Chirico’s artwork below</a:t>
            </a:r>
            <a:endParaRPr sz="3000" b="1">
              <a:latin typeface="Calibri"/>
              <a:ea typeface="Calibri"/>
              <a:cs typeface="Calibri"/>
              <a:sym typeface="Calibri"/>
            </a:endParaRPr>
          </a:p>
          <a:p>
            <a:pPr marL="0" lvl="0" indent="0" algn="ctr" rtl="0">
              <a:spcBef>
                <a:spcPts val="0"/>
              </a:spcBef>
              <a:spcAft>
                <a:spcPts val="0"/>
              </a:spcAft>
              <a:buNone/>
            </a:pPr>
            <a:r>
              <a:rPr lang="en" sz="3000" b="1">
                <a:latin typeface="Calibri"/>
                <a:ea typeface="Calibri"/>
                <a:cs typeface="Calibri"/>
                <a:sym typeface="Calibri"/>
              </a:rPr>
              <a:t>is an example of which art category(ies):</a:t>
            </a:r>
            <a:endParaRPr sz="3000" b="1">
              <a:latin typeface="Calibri"/>
              <a:ea typeface="Calibri"/>
              <a:cs typeface="Calibri"/>
              <a:sym typeface="Calibri"/>
            </a:endParaRPr>
          </a:p>
        </p:txBody>
      </p:sp>
      <p:sp>
        <p:nvSpPr>
          <p:cNvPr id="172" name="Google Shape;172;p25"/>
          <p:cNvSpPr/>
          <p:nvPr/>
        </p:nvSpPr>
        <p:spPr>
          <a:xfrm>
            <a:off x="5228650" y="2010700"/>
            <a:ext cx="2734500" cy="837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5"/>
          <p:cNvSpPr txBox="1"/>
          <p:nvPr/>
        </p:nvSpPr>
        <p:spPr>
          <a:xfrm>
            <a:off x="5330350" y="1943000"/>
            <a:ext cx="40806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Classicism</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Surrealism</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Impressionism</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Romanticism</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fade">
                                      <p:cBhvr>
                                        <p:cTn id="7" dur="10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6"/>
          <p:cNvSpPr txBox="1"/>
          <p:nvPr/>
        </p:nvSpPr>
        <p:spPr>
          <a:xfrm>
            <a:off x="289500" y="261375"/>
            <a:ext cx="4348800" cy="1569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Henri Matisse's late work of organic shape cutouts influenced:</a:t>
            </a:r>
            <a:endParaRPr sz="3000" b="1">
              <a:latin typeface="Calibri"/>
              <a:ea typeface="Calibri"/>
              <a:cs typeface="Calibri"/>
              <a:sym typeface="Calibri"/>
            </a:endParaRPr>
          </a:p>
        </p:txBody>
      </p:sp>
      <p:sp>
        <p:nvSpPr>
          <p:cNvPr id="179" name="Google Shape;179;p26"/>
          <p:cNvSpPr/>
          <p:nvPr/>
        </p:nvSpPr>
        <p:spPr>
          <a:xfrm>
            <a:off x="616725" y="2571750"/>
            <a:ext cx="2734500" cy="3942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6"/>
          <p:cNvSpPr txBox="1"/>
          <p:nvPr/>
        </p:nvSpPr>
        <p:spPr>
          <a:xfrm>
            <a:off x="718425" y="2060425"/>
            <a:ext cx="2898600" cy="9849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Interior Design</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Fashion</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Architecture</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Floral Design</a:t>
            </a:r>
            <a:endParaRPr sz="2500" b="1">
              <a:solidFill>
                <a:srgbClr val="202124"/>
              </a:solidFill>
              <a:latin typeface="Calibri"/>
              <a:ea typeface="Calibri"/>
              <a:cs typeface="Calibri"/>
              <a:sym typeface="Calibri"/>
            </a:endParaRPr>
          </a:p>
        </p:txBody>
      </p:sp>
      <p:pic>
        <p:nvPicPr>
          <p:cNvPr id="181" name="Google Shape;181;p26"/>
          <p:cNvPicPr preferRelativeResize="0"/>
          <p:nvPr/>
        </p:nvPicPr>
        <p:blipFill>
          <a:blip r:embed="rId3">
            <a:alphaModFix/>
          </a:blip>
          <a:stretch>
            <a:fillRect/>
          </a:stretch>
        </p:blipFill>
        <p:spPr>
          <a:xfrm>
            <a:off x="6542141" y="406702"/>
            <a:ext cx="2186210" cy="1802800"/>
          </a:xfrm>
          <a:prstGeom prst="rect">
            <a:avLst/>
          </a:prstGeom>
          <a:noFill/>
          <a:ln>
            <a:noFill/>
          </a:ln>
        </p:spPr>
      </p:pic>
      <p:pic>
        <p:nvPicPr>
          <p:cNvPr id="182" name="Google Shape;182;p26"/>
          <p:cNvPicPr preferRelativeResize="0"/>
          <p:nvPr/>
        </p:nvPicPr>
        <p:blipFill>
          <a:blip r:embed="rId4">
            <a:alphaModFix/>
          </a:blip>
          <a:stretch>
            <a:fillRect/>
          </a:stretch>
        </p:blipFill>
        <p:spPr>
          <a:xfrm>
            <a:off x="4701425" y="447574"/>
            <a:ext cx="1767107" cy="1761924"/>
          </a:xfrm>
          <a:prstGeom prst="rect">
            <a:avLst/>
          </a:prstGeom>
          <a:noFill/>
          <a:ln>
            <a:noFill/>
          </a:ln>
        </p:spPr>
      </p:pic>
      <p:pic>
        <p:nvPicPr>
          <p:cNvPr id="183" name="Google Shape;183;p26"/>
          <p:cNvPicPr preferRelativeResize="0"/>
          <p:nvPr/>
        </p:nvPicPr>
        <p:blipFill>
          <a:blip r:embed="rId5">
            <a:alphaModFix/>
          </a:blip>
          <a:stretch>
            <a:fillRect/>
          </a:stretch>
        </p:blipFill>
        <p:spPr>
          <a:xfrm>
            <a:off x="4701425" y="2361900"/>
            <a:ext cx="4015019" cy="1793375"/>
          </a:xfrm>
          <a:prstGeom prst="rect">
            <a:avLst/>
          </a:prstGeom>
          <a:noFill/>
          <a:ln>
            <a:noFill/>
          </a:ln>
        </p:spPr>
      </p:pic>
      <p:sp>
        <p:nvSpPr>
          <p:cNvPr id="184" name="Google Shape;184;p26"/>
          <p:cNvSpPr txBox="1"/>
          <p:nvPr/>
        </p:nvSpPr>
        <p:spPr>
          <a:xfrm>
            <a:off x="4720750" y="4190475"/>
            <a:ext cx="3995700" cy="330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950">
                <a:solidFill>
                  <a:schemeClr val="dk1"/>
                </a:solidFill>
                <a:latin typeface="Georgia"/>
                <a:ea typeface="Georgia"/>
                <a:cs typeface="Georgia"/>
                <a:sym typeface="Georgia"/>
              </a:rPr>
              <a:t>Henri Matisse, The Parakeet and the Mermaid, 1952</a:t>
            </a:r>
            <a:endParaRPr>
              <a:solidFill>
                <a:schemeClr val="dk1"/>
              </a:solidFill>
            </a:endParaRPr>
          </a:p>
        </p:txBody>
      </p:sp>
      <p:pic>
        <p:nvPicPr>
          <p:cNvPr id="185" name="Google Shape;185;p26"/>
          <p:cNvPicPr preferRelativeResize="0"/>
          <p:nvPr/>
        </p:nvPicPr>
        <p:blipFill>
          <a:blip r:embed="rId6">
            <a:alphaModFix/>
          </a:blip>
          <a:stretch>
            <a:fillRect/>
          </a:stretch>
        </p:blipFill>
        <p:spPr>
          <a:xfrm>
            <a:off x="4471913" y="1393261"/>
            <a:ext cx="4348800" cy="34094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27"/>
          <p:cNvPicPr preferRelativeResize="0"/>
          <p:nvPr/>
        </p:nvPicPr>
        <p:blipFill>
          <a:blip r:embed="rId3">
            <a:alphaModFix/>
          </a:blip>
          <a:stretch>
            <a:fillRect/>
          </a:stretch>
        </p:blipFill>
        <p:spPr>
          <a:xfrm>
            <a:off x="3503975" y="1811275"/>
            <a:ext cx="5600049" cy="3072350"/>
          </a:xfrm>
          <a:prstGeom prst="rect">
            <a:avLst/>
          </a:prstGeom>
          <a:noFill/>
          <a:ln>
            <a:noFill/>
          </a:ln>
        </p:spPr>
      </p:pic>
      <p:sp>
        <p:nvSpPr>
          <p:cNvPr id="191" name="Google Shape;191;p27"/>
          <p:cNvSpPr txBox="1"/>
          <p:nvPr/>
        </p:nvSpPr>
        <p:spPr>
          <a:xfrm>
            <a:off x="450425" y="251400"/>
            <a:ext cx="8404200" cy="1523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900" b="1">
                <a:latin typeface="Calibri"/>
                <a:ea typeface="Calibri"/>
                <a:cs typeface="Calibri"/>
                <a:sym typeface="Calibri"/>
              </a:rPr>
              <a:t>Housed at the Art Institute of Chicago is one of the most famous 20th Century American paintings by </a:t>
            </a:r>
            <a:r>
              <a:rPr lang="en" sz="2900" b="1">
                <a:solidFill>
                  <a:schemeClr val="dk1"/>
                </a:solidFill>
                <a:latin typeface="Calibri"/>
                <a:ea typeface="Calibri"/>
                <a:cs typeface="Calibri"/>
                <a:sym typeface="Calibri"/>
              </a:rPr>
              <a:t>Edward Hopper </a:t>
            </a:r>
            <a:r>
              <a:rPr lang="en" sz="2900" b="1">
                <a:latin typeface="Calibri"/>
                <a:ea typeface="Calibri"/>
                <a:cs typeface="Calibri"/>
                <a:sym typeface="Calibri"/>
              </a:rPr>
              <a:t>called: </a:t>
            </a:r>
            <a:endParaRPr sz="2900" b="1">
              <a:latin typeface="Calibri"/>
              <a:ea typeface="Calibri"/>
              <a:cs typeface="Calibri"/>
              <a:sym typeface="Calibri"/>
            </a:endParaRPr>
          </a:p>
        </p:txBody>
      </p:sp>
      <p:sp>
        <p:nvSpPr>
          <p:cNvPr id="192" name="Google Shape;192;p27"/>
          <p:cNvSpPr/>
          <p:nvPr/>
        </p:nvSpPr>
        <p:spPr>
          <a:xfrm>
            <a:off x="466500" y="2764450"/>
            <a:ext cx="2438100" cy="4062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7"/>
          <p:cNvSpPr txBox="1"/>
          <p:nvPr/>
        </p:nvSpPr>
        <p:spPr>
          <a:xfrm>
            <a:off x="466500" y="1943150"/>
            <a:ext cx="3698700" cy="9261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rgbClr val="202124"/>
              </a:buClr>
              <a:buSzPts val="2400"/>
              <a:buFont typeface="Calibri"/>
              <a:buAutoNum type="alphaUcPeriod"/>
            </a:pPr>
            <a:r>
              <a:rPr lang="en" sz="2400" b="1">
                <a:solidFill>
                  <a:srgbClr val="202124"/>
                </a:solidFill>
                <a:latin typeface="Calibri"/>
                <a:ea typeface="Calibri"/>
                <a:cs typeface="Calibri"/>
                <a:sym typeface="Calibri"/>
              </a:rPr>
              <a:t>Phillies’ Diner</a:t>
            </a:r>
            <a:endParaRPr sz="2400" b="1">
              <a:solidFill>
                <a:srgbClr val="202124"/>
              </a:solidFill>
              <a:latin typeface="Calibri"/>
              <a:ea typeface="Calibri"/>
              <a:cs typeface="Calibri"/>
              <a:sym typeface="Calibri"/>
            </a:endParaRPr>
          </a:p>
          <a:p>
            <a:pPr marL="457200" lvl="0" indent="-381000" algn="l" rtl="0">
              <a:spcBef>
                <a:spcPts val="0"/>
              </a:spcBef>
              <a:spcAft>
                <a:spcPts val="0"/>
              </a:spcAft>
              <a:buClr>
                <a:srgbClr val="202124"/>
              </a:buClr>
              <a:buSzPts val="2400"/>
              <a:buFont typeface="Calibri"/>
              <a:buAutoNum type="alphaUcPeriod"/>
            </a:pPr>
            <a:r>
              <a:rPr lang="en" sz="2400" b="1">
                <a:solidFill>
                  <a:srgbClr val="202124"/>
                </a:solidFill>
                <a:latin typeface="Calibri"/>
                <a:ea typeface="Calibri"/>
                <a:cs typeface="Calibri"/>
                <a:sym typeface="Calibri"/>
              </a:rPr>
              <a:t>Quiet Night</a:t>
            </a:r>
            <a:endParaRPr sz="2400" b="1">
              <a:solidFill>
                <a:srgbClr val="202124"/>
              </a:solidFill>
              <a:latin typeface="Calibri"/>
              <a:ea typeface="Calibri"/>
              <a:cs typeface="Calibri"/>
              <a:sym typeface="Calibri"/>
            </a:endParaRPr>
          </a:p>
          <a:p>
            <a:pPr marL="457200" lvl="0" indent="-381000" algn="l" rtl="0">
              <a:spcBef>
                <a:spcPts val="0"/>
              </a:spcBef>
              <a:spcAft>
                <a:spcPts val="0"/>
              </a:spcAft>
              <a:buClr>
                <a:srgbClr val="202124"/>
              </a:buClr>
              <a:buSzPts val="2400"/>
              <a:buFont typeface="Calibri"/>
              <a:buAutoNum type="alphaUcPeriod"/>
            </a:pPr>
            <a:r>
              <a:rPr lang="en" sz="2400" b="1">
                <a:solidFill>
                  <a:srgbClr val="202124"/>
                </a:solidFill>
                <a:latin typeface="Calibri"/>
                <a:ea typeface="Calibri"/>
                <a:cs typeface="Calibri"/>
                <a:sym typeface="Calibri"/>
              </a:rPr>
              <a:t>Nighthawks</a:t>
            </a:r>
            <a:endParaRPr sz="2400" b="1">
              <a:solidFill>
                <a:srgbClr val="202124"/>
              </a:solidFill>
              <a:latin typeface="Calibri"/>
              <a:ea typeface="Calibri"/>
              <a:cs typeface="Calibri"/>
              <a:sym typeface="Calibri"/>
            </a:endParaRPr>
          </a:p>
          <a:p>
            <a:pPr marL="457200" lvl="0" indent="-381000" algn="l" rtl="0">
              <a:spcBef>
                <a:spcPts val="0"/>
              </a:spcBef>
              <a:spcAft>
                <a:spcPts val="0"/>
              </a:spcAft>
              <a:buClr>
                <a:srgbClr val="202124"/>
              </a:buClr>
              <a:buSzPts val="2400"/>
              <a:buFont typeface="Calibri"/>
              <a:buAutoNum type="alphaUcPeriod"/>
            </a:pPr>
            <a:r>
              <a:rPr lang="en" sz="2400" b="1">
                <a:solidFill>
                  <a:srgbClr val="202124"/>
                </a:solidFill>
                <a:latin typeface="Calibri"/>
                <a:ea typeface="Calibri"/>
                <a:cs typeface="Calibri"/>
                <a:sym typeface="Calibri"/>
              </a:rPr>
              <a:t>The Detective</a:t>
            </a:r>
            <a:endParaRPr sz="24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2"/>
                                        </p:tgtEl>
                                        <p:attrNameLst>
                                          <p:attrName>style.visibility</p:attrName>
                                        </p:attrNameLst>
                                      </p:cBhvr>
                                      <p:to>
                                        <p:strVal val="visible"/>
                                      </p:to>
                                    </p:set>
                                    <p:animEffect transition="in" filter="fade">
                                      <p:cBhvr>
                                        <p:cTn id="7" dur="10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8"/>
          <p:cNvSpPr/>
          <p:nvPr/>
        </p:nvSpPr>
        <p:spPr>
          <a:xfrm>
            <a:off x="4572000" y="4319925"/>
            <a:ext cx="3397800" cy="3816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9" name="Google Shape;199;p28"/>
          <p:cNvPicPr preferRelativeResize="0"/>
          <p:nvPr/>
        </p:nvPicPr>
        <p:blipFill>
          <a:blip r:embed="rId3">
            <a:alphaModFix/>
          </a:blip>
          <a:stretch>
            <a:fillRect/>
          </a:stretch>
        </p:blipFill>
        <p:spPr>
          <a:xfrm>
            <a:off x="3396052" y="1601611"/>
            <a:ext cx="1940250" cy="1940270"/>
          </a:xfrm>
          <a:prstGeom prst="rect">
            <a:avLst/>
          </a:prstGeom>
          <a:noFill/>
          <a:ln w="28575" cap="flat" cmpd="sng">
            <a:solidFill>
              <a:srgbClr val="000000"/>
            </a:solidFill>
            <a:prstDash val="solid"/>
            <a:round/>
            <a:headEnd type="none" w="sm" len="sm"/>
            <a:tailEnd type="none" w="sm" len="sm"/>
          </a:ln>
        </p:spPr>
      </p:pic>
      <p:pic>
        <p:nvPicPr>
          <p:cNvPr id="200" name="Google Shape;200;p28"/>
          <p:cNvPicPr preferRelativeResize="0"/>
          <p:nvPr/>
        </p:nvPicPr>
        <p:blipFill>
          <a:blip r:embed="rId4">
            <a:alphaModFix/>
          </a:blip>
          <a:stretch>
            <a:fillRect/>
          </a:stretch>
        </p:blipFill>
        <p:spPr>
          <a:xfrm>
            <a:off x="5415346" y="1549000"/>
            <a:ext cx="2063378" cy="2045502"/>
          </a:xfrm>
          <a:prstGeom prst="rect">
            <a:avLst/>
          </a:prstGeom>
          <a:noFill/>
          <a:ln>
            <a:noFill/>
          </a:ln>
        </p:spPr>
      </p:pic>
      <p:pic>
        <p:nvPicPr>
          <p:cNvPr id="201" name="Google Shape;201;p28"/>
          <p:cNvPicPr preferRelativeResize="0"/>
          <p:nvPr/>
        </p:nvPicPr>
        <p:blipFill>
          <a:blip r:embed="rId5">
            <a:alphaModFix/>
          </a:blip>
          <a:stretch>
            <a:fillRect/>
          </a:stretch>
        </p:blipFill>
        <p:spPr>
          <a:xfrm>
            <a:off x="1291850" y="1569328"/>
            <a:ext cx="2025164" cy="2025167"/>
          </a:xfrm>
          <a:prstGeom prst="rect">
            <a:avLst/>
          </a:prstGeom>
          <a:noFill/>
          <a:ln>
            <a:noFill/>
          </a:ln>
        </p:spPr>
      </p:pic>
      <p:sp>
        <p:nvSpPr>
          <p:cNvPr id="202" name="Google Shape;202;p28"/>
          <p:cNvSpPr txBox="1"/>
          <p:nvPr/>
        </p:nvSpPr>
        <p:spPr>
          <a:xfrm>
            <a:off x="399650" y="343350"/>
            <a:ext cx="8620800" cy="46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700" b="1">
                <a:latin typeface="Calibri"/>
                <a:ea typeface="Calibri"/>
                <a:cs typeface="Calibri"/>
                <a:sym typeface="Calibri"/>
              </a:rPr>
              <a:t>Roy Lichtenstein created a system to increase the tonal range in commercial printing by using what is known as:</a:t>
            </a:r>
            <a:endParaRPr sz="2700" b="1">
              <a:latin typeface="Calibri"/>
              <a:ea typeface="Calibri"/>
              <a:cs typeface="Calibri"/>
              <a:sym typeface="Calibri"/>
            </a:endParaRPr>
          </a:p>
        </p:txBody>
      </p:sp>
      <p:sp>
        <p:nvSpPr>
          <p:cNvPr id="203" name="Google Shape;203;p28"/>
          <p:cNvSpPr txBox="1"/>
          <p:nvPr/>
        </p:nvSpPr>
        <p:spPr>
          <a:xfrm>
            <a:off x="1121025" y="3777225"/>
            <a:ext cx="8620800" cy="466500"/>
          </a:xfrm>
          <a:prstGeom prst="rect">
            <a:avLst/>
          </a:prstGeom>
          <a:noFill/>
          <a:ln>
            <a:noFill/>
          </a:ln>
        </p:spPr>
        <p:txBody>
          <a:bodyPr spcFirstLastPara="1" wrap="square" lIns="91425" tIns="91425" rIns="91425" bIns="91425" anchor="t" anchorCtr="0">
            <a:noAutofit/>
          </a:bodyPr>
          <a:lstStyle/>
          <a:p>
            <a:pPr marL="457200" lvl="0" indent="-400050" algn="l" rtl="0">
              <a:spcBef>
                <a:spcPts val="0"/>
              </a:spcBef>
              <a:spcAft>
                <a:spcPts val="0"/>
              </a:spcAft>
              <a:buSzPts val="2700"/>
              <a:buFont typeface="Calibri"/>
              <a:buAutoNum type="alphaUcPeriod"/>
            </a:pPr>
            <a:r>
              <a:rPr lang="en" sz="2700" b="1">
                <a:latin typeface="Calibri"/>
                <a:ea typeface="Calibri"/>
                <a:cs typeface="Calibri"/>
                <a:sym typeface="Calibri"/>
              </a:rPr>
              <a:t>Pointillism                   C.   Dot Screen Method</a:t>
            </a:r>
            <a:endParaRPr sz="2700" b="1">
              <a:latin typeface="Calibri"/>
              <a:ea typeface="Calibri"/>
              <a:cs typeface="Calibri"/>
              <a:sym typeface="Calibri"/>
            </a:endParaRPr>
          </a:p>
          <a:p>
            <a:pPr marL="457200" lvl="0" indent="-400050" algn="l" rtl="0">
              <a:spcBef>
                <a:spcPts val="0"/>
              </a:spcBef>
              <a:spcAft>
                <a:spcPts val="0"/>
              </a:spcAft>
              <a:buSzPts val="2700"/>
              <a:buFont typeface="Calibri"/>
              <a:buAutoNum type="alphaUcPeriod"/>
            </a:pPr>
            <a:r>
              <a:rPr lang="en" sz="2700" b="1">
                <a:latin typeface="Calibri"/>
                <a:ea typeface="Calibri"/>
                <a:cs typeface="Calibri"/>
                <a:sym typeface="Calibri"/>
              </a:rPr>
              <a:t>Printer’s Ink Layers    D.  Ben-Day Dots</a:t>
            </a:r>
            <a:endParaRPr sz="2700" b="1">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fade">
                                      <p:cBhvr>
                                        <p:cTn id="7" dur="10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9"/>
          <p:cNvSpPr/>
          <p:nvPr/>
        </p:nvSpPr>
        <p:spPr>
          <a:xfrm>
            <a:off x="5906025" y="1957200"/>
            <a:ext cx="2662200" cy="3816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9"/>
          <p:cNvSpPr txBox="1"/>
          <p:nvPr/>
        </p:nvSpPr>
        <p:spPr>
          <a:xfrm>
            <a:off x="3328800" y="190950"/>
            <a:ext cx="5341200" cy="466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200" b="1">
                <a:latin typeface="Calibri"/>
                <a:ea typeface="Calibri"/>
                <a:cs typeface="Calibri"/>
                <a:sym typeface="Calibri"/>
              </a:rPr>
              <a:t>Which country did</a:t>
            </a:r>
            <a:endParaRPr sz="3200" b="1">
              <a:latin typeface="Calibri"/>
              <a:ea typeface="Calibri"/>
              <a:cs typeface="Calibri"/>
              <a:sym typeface="Calibri"/>
            </a:endParaRPr>
          </a:p>
          <a:p>
            <a:pPr marL="0" lvl="0" indent="0" algn="ctr" rtl="0">
              <a:spcBef>
                <a:spcPts val="0"/>
              </a:spcBef>
              <a:spcAft>
                <a:spcPts val="0"/>
              </a:spcAft>
              <a:buNone/>
            </a:pPr>
            <a:r>
              <a:rPr lang="en" sz="3200" b="1">
                <a:latin typeface="Calibri"/>
                <a:ea typeface="Calibri"/>
                <a:cs typeface="Calibri"/>
                <a:sym typeface="Calibri"/>
              </a:rPr>
              <a:t>Frida Kahlo call home?</a:t>
            </a:r>
            <a:endParaRPr sz="3200" b="1">
              <a:latin typeface="Calibri"/>
              <a:ea typeface="Calibri"/>
              <a:cs typeface="Calibri"/>
              <a:sym typeface="Calibri"/>
            </a:endParaRPr>
          </a:p>
        </p:txBody>
      </p:sp>
      <p:sp>
        <p:nvSpPr>
          <p:cNvPr id="210" name="Google Shape;210;p29"/>
          <p:cNvSpPr txBox="1"/>
          <p:nvPr/>
        </p:nvSpPr>
        <p:spPr>
          <a:xfrm>
            <a:off x="3293250" y="1414500"/>
            <a:ext cx="5376900" cy="466500"/>
          </a:xfrm>
          <a:prstGeom prst="rect">
            <a:avLst/>
          </a:prstGeom>
          <a:noFill/>
          <a:ln>
            <a:noFill/>
          </a:ln>
        </p:spPr>
        <p:txBody>
          <a:bodyPr spcFirstLastPara="1" wrap="square" lIns="91425" tIns="91425" rIns="91425" bIns="91425" anchor="t" anchorCtr="0">
            <a:noAutofit/>
          </a:bodyPr>
          <a:lstStyle/>
          <a:p>
            <a:pPr marL="457200" lvl="0" indent="-400050" algn="l" rtl="0">
              <a:spcBef>
                <a:spcPts val="0"/>
              </a:spcBef>
              <a:spcAft>
                <a:spcPts val="0"/>
              </a:spcAft>
              <a:buSzPts val="2700"/>
              <a:buFont typeface="Calibri"/>
              <a:buAutoNum type="alphaUcPeriod"/>
            </a:pPr>
            <a:r>
              <a:rPr lang="en" sz="2700" b="1">
                <a:latin typeface="Calibri"/>
                <a:ea typeface="Calibri"/>
                <a:cs typeface="Calibri"/>
                <a:sym typeface="Calibri"/>
              </a:rPr>
              <a:t>Portugal            C.   United States</a:t>
            </a:r>
            <a:endParaRPr sz="2700" b="1">
              <a:latin typeface="Calibri"/>
              <a:ea typeface="Calibri"/>
              <a:cs typeface="Calibri"/>
              <a:sym typeface="Calibri"/>
            </a:endParaRPr>
          </a:p>
          <a:p>
            <a:pPr marL="457200" lvl="0" indent="-400050" algn="l" rtl="0">
              <a:spcBef>
                <a:spcPts val="0"/>
              </a:spcBef>
              <a:spcAft>
                <a:spcPts val="0"/>
              </a:spcAft>
              <a:buSzPts val="2700"/>
              <a:buFont typeface="Calibri"/>
              <a:buAutoNum type="alphaUcPeriod"/>
            </a:pPr>
            <a:r>
              <a:rPr lang="en" sz="2700" b="1">
                <a:latin typeface="Calibri"/>
                <a:ea typeface="Calibri"/>
                <a:cs typeface="Calibri"/>
                <a:sym typeface="Calibri"/>
              </a:rPr>
              <a:t>Spain    		    D.  Mexico</a:t>
            </a:r>
            <a:endParaRPr sz="2700" b="1">
              <a:latin typeface="Calibri"/>
              <a:ea typeface="Calibri"/>
              <a:cs typeface="Calibri"/>
              <a:sym typeface="Calibri"/>
            </a:endParaRPr>
          </a:p>
        </p:txBody>
      </p:sp>
      <p:pic>
        <p:nvPicPr>
          <p:cNvPr id="211" name="Google Shape;211;p29"/>
          <p:cNvPicPr preferRelativeResize="0"/>
          <p:nvPr/>
        </p:nvPicPr>
        <p:blipFill>
          <a:blip r:embed="rId3">
            <a:alphaModFix/>
          </a:blip>
          <a:stretch>
            <a:fillRect/>
          </a:stretch>
        </p:blipFill>
        <p:spPr>
          <a:xfrm>
            <a:off x="152400" y="962250"/>
            <a:ext cx="2757264" cy="4028849"/>
          </a:xfrm>
          <a:prstGeom prst="rect">
            <a:avLst/>
          </a:prstGeom>
          <a:noFill/>
          <a:ln>
            <a:noFill/>
          </a:ln>
        </p:spPr>
      </p:pic>
      <p:pic>
        <p:nvPicPr>
          <p:cNvPr id="212" name="Google Shape;212;p29"/>
          <p:cNvPicPr preferRelativeResize="0"/>
          <p:nvPr/>
        </p:nvPicPr>
        <p:blipFill>
          <a:blip r:embed="rId4">
            <a:alphaModFix/>
          </a:blip>
          <a:stretch>
            <a:fillRect/>
          </a:stretch>
        </p:blipFill>
        <p:spPr>
          <a:xfrm>
            <a:off x="3062072" y="2778425"/>
            <a:ext cx="1658675" cy="2212676"/>
          </a:xfrm>
          <a:prstGeom prst="rect">
            <a:avLst/>
          </a:prstGeom>
          <a:noFill/>
          <a:ln>
            <a:noFill/>
          </a:ln>
        </p:spPr>
      </p:pic>
      <p:pic>
        <p:nvPicPr>
          <p:cNvPr id="213" name="Google Shape;213;p29"/>
          <p:cNvPicPr preferRelativeResize="0"/>
          <p:nvPr/>
        </p:nvPicPr>
        <p:blipFill>
          <a:blip r:embed="rId5">
            <a:alphaModFix/>
          </a:blip>
          <a:stretch>
            <a:fillRect/>
          </a:stretch>
        </p:blipFill>
        <p:spPr>
          <a:xfrm>
            <a:off x="4873149" y="2778425"/>
            <a:ext cx="1606573" cy="2212675"/>
          </a:xfrm>
          <a:prstGeom prst="rect">
            <a:avLst/>
          </a:prstGeom>
          <a:noFill/>
          <a:ln>
            <a:noFill/>
          </a:ln>
        </p:spPr>
      </p:pic>
      <p:pic>
        <p:nvPicPr>
          <p:cNvPr id="214" name="Google Shape;214;p29"/>
          <p:cNvPicPr preferRelativeResize="0"/>
          <p:nvPr/>
        </p:nvPicPr>
        <p:blipFill>
          <a:blip r:embed="rId6">
            <a:alphaModFix/>
          </a:blip>
          <a:stretch>
            <a:fillRect/>
          </a:stretch>
        </p:blipFill>
        <p:spPr>
          <a:xfrm>
            <a:off x="6622200" y="2782226"/>
            <a:ext cx="2215140" cy="22126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fade">
                                      <p:cBhvr>
                                        <p:cTn id="7" dur="10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0"/>
          <p:cNvSpPr txBox="1"/>
          <p:nvPr/>
        </p:nvSpPr>
        <p:spPr>
          <a:xfrm>
            <a:off x="177150" y="2297125"/>
            <a:ext cx="2489400" cy="613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100"/>
              <a:buFont typeface="Arial"/>
              <a:buNone/>
            </a:pPr>
            <a:r>
              <a:rPr lang="en" sz="2200">
                <a:solidFill>
                  <a:srgbClr val="000000"/>
                </a:solidFill>
                <a:latin typeface="Calibri"/>
                <a:ea typeface="Calibri"/>
                <a:cs typeface="Calibri"/>
                <a:sym typeface="Calibri"/>
              </a:rPr>
              <a:t>Impressionism</a:t>
            </a:r>
            <a:endParaRPr sz="2200">
              <a:solidFill>
                <a:srgbClr val="000000"/>
              </a:solidFill>
              <a:latin typeface="Calibri"/>
              <a:ea typeface="Calibri"/>
              <a:cs typeface="Calibri"/>
              <a:sym typeface="Calibri"/>
            </a:endParaRPr>
          </a:p>
          <a:p>
            <a:pPr marL="0" lvl="0" indent="0" algn="ctr" rtl="0">
              <a:spcBef>
                <a:spcPts val="0"/>
              </a:spcBef>
              <a:spcAft>
                <a:spcPts val="0"/>
              </a:spcAft>
              <a:buNone/>
            </a:pPr>
            <a:endParaRPr sz="2200">
              <a:latin typeface="Calibri"/>
              <a:ea typeface="Calibri"/>
              <a:cs typeface="Calibri"/>
              <a:sym typeface="Calibri"/>
            </a:endParaRPr>
          </a:p>
        </p:txBody>
      </p:sp>
      <p:sp>
        <p:nvSpPr>
          <p:cNvPr id="220" name="Google Shape;220;p30"/>
          <p:cNvSpPr txBox="1"/>
          <p:nvPr/>
        </p:nvSpPr>
        <p:spPr>
          <a:xfrm>
            <a:off x="3148950" y="2297125"/>
            <a:ext cx="2693700" cy="613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a:solidFill>
                  <a:srgbClr val="000000"/>
                </a:solidFill>
                <a:latin typeface="Calibri"/>
                <a:ea typeface="Calibri"/>
                <a:cs typeface="Calibri"/>
                <a:sym typeface="Calibri"/>
              </a:rPr>
              <a:t>Neo-Impressionism</a:t>
            </a:r>
            <a:endParaRPr sz="2200">
              <a:solidFill>
                <a:srgbClr val="000000"/>
              </a:solidFill>
              <a:latin typeface="Calibri"/>
              <a:ea typeface="Calibri"/>
              <a:cs typeface="Calibri"/>
              <a:sym typeface="Calibri"/>
            </a:endParaRPr>
          </a:p>
          <a:p>
            <a:pPr marL="0" lvl="0" indent="0" algn="ctr" rtl="0">
              <a:spcBef>
                <a:spcPts val="0"/>
              </a:spcBef>
              <a:spcAft>
                <a:spcPts val="0"/>
              </a:spcAft>
              <a:buNone/>
            </a:pPr>
            <a:endParaRPr sz="2200">
              <a:latin typeface="Calibri"/>
              <a:ea typeface="Calibri"/>
              <a:cs typeface="Calibri"/>
              <a:sym typeface="Calibri"/>
            </a:endParaRPr>
          </a:p>
        </p:txBody>
      </p:sp>
      <p:sp>
        <p:nvSpPr>
          <p:cNvPr id="221" name="Google Shape;221;p30"/>
          <p:cNvSpPr txBox="1"/>
          <p:nvPr/>
        </p:nvSpPr>
        <p:spPr>
          <a:xfrm>
            <a:off x="6425550" y="2297125"/>
            <a:ext cx="2444100" cy="613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2200">
                <a:solidFill>
                  <a:srgbClr val="000000"/>
                </a:solidFill>
                <a:latin typeface="Calibri"/>
                <a:ea typeface="Calibri"/>
                <a:cs typeface="Calibri"/>
                <a:sym typeface="Calibri"/>
              </a:rPr>
              <a:t>Post-Impressionism</a:t>
            </a:r>
            <a:endParaRPr sz="2200">
              <a:latin typeface="Calibri"/>
              <a:ea typeface="Calibri"/>
              <a:cs typeface="Calibri"/>
              <a:sym typeface="Calibri"/>
            </a:endParaRPr>
          </a:p>
        </p:txBody>
      </p:sp>
      <p:pic>
        <p:nvPicPr>
          <p:cNvPr id="222" name="Google Shape;222;p30"/>
          <p:cNvPicPr preferRelativeResize="0"/>
          <p:nvPr/>
        </p:nvPicPr>
        <p:blipFill>
          <a:blip r:embed="rId3">
            <a:alphaModFix/>
          </a:blip>
          <a:stretch>
            <a:fillRect/>
          </a:stretch>
        </p:blipFill>
        <p:spPr>
          <a:xfrm>
            <a:off x="3196140" y="219725"/>
            <a:ext cx="2663510" cy="2077399"/>
          </a:xfrm>
          <a:prstGeom prst="rect">
            <a:avLst/>
          </a:prstGeom>
          <a:noFill/>
          <a:ln>
            <a:noFill/>
          </a:ln>
        </p:spPr>
      </p:pic>
      <p:pic>
        <p:nvPicPr>
          <p:cNvPr id="223" name="Google Shape;223;p30"/>
          <p:cNvPicPr preferRelativeResize="0"/>
          <p:nvPr/>
        </p:nvPicPr>
        <p:blipFill>
          <a:blip r:embed="rId4">
            <a:alphaModFix/>
          </a:blip>
          <a:stretch>
            <a:fillRect/>
          </a:stretch>
        </p:blipFill>
        <p:spPr>
          <a:xfrm>
            <a:off x="6230425" y="281576"/>
            <a:ext cx="2624941" cy="2077400"/>
          </a:xfrm>
          <a:prstGeom prst="rect">
            <a:avLst/>
          </a:prstGeom>
          <a:noFill/>
          <a:ln>
            <a:noFill/>
          </a:ln>
        </p:spPr>
      </p:pic>
      <p:pic>
        <p:nvPicPr>
          <p:cNvPr id="224" name="Google Shape;224;p30"/>
          <p:cNvPicPr preferRelativeResize="0"/>
          <p:nvPr/>
        </p:nvPicPr>
        <p:blipFill>
          <a:blip r:embed="rId5">
            <a:alphaModFix/>
          </a:blip>
          <a:stretch>
            <a:fillRect/>
          </a:stretch>
        </p:blipFill>
        <p:spPr>
          <a:xfrm>
            <a:off x="238928" y="281112"/>
            <a:ext cx="2489446" cy="2077400"/>
          </a:xfrm>
          <a:prstGeom prst="rect">
            <a:avLst/>
          </a:prstGeom>
          <a:noFill/>
          <a:ln>
            <a:noFill/>
          </a:ln>
        </p:spPr>
      </p:pic>
      <p:sp>
        <p:nvSpPr>
          <p:cNvPr id="225" name="Google Shape;225;p30"/>
          <p:cNvSpPr txBox="1"/>
          <p:nvPr/>
        </p:nvSpPr>
        <p:spPr>
          <a:xfrm>
            <a:off x="177150" y="3020100"/>
            <a:ext cx="88698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How many Impressionism periods were there?</a:t>
            </a:r>
            <a:endParaRPr sz="3000" b="1">
              <a:latin typeface="Calibri"/>
              <a:ea typeface="Calibri"/>
              <a:cs typeface="Calibri"/>
              <a:sym typeface="Calibri"/>
            </a:endParaRPr>
          </a:p>
        </p:txBody>
      </p:sp>
      <p:sp>
        <p:nvSpPr>
          <p:cNvPr id="226" name="Google Shape;226;p30"/>
          <p:cNvSpPr/>
          <p:nvPr/>
        </p:nvSpPr>
        <p:spPr>
          <a:xfrm>
            <a:off x="4573875" y="3874775"/>
            <a:ext cx="1669200" cy="3528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0"/>
          <p:cNvSpPr txBox="1"/>
          <p:nvPr/>
        </p:nvSpPr>
        <p:spPr>
          <a:xfrm>
            <a:off x="2791200" y="3742800"/>
            <a:ext cx="40806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One		C. Three</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Two		D. Four</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6"/>
                                        </p:tgtEl>
                                        <p:attrNameLst>
                                          <p:attrName>style.visibility</p:attrName>
                                        </p:attrNameLst>
                                      </p:cBhvr>
                                      <p:to>
                                        <p:strVal val="visible"/>
                                      </p:to>
                                    </p:set>
                                    <p:animEffect transition="in" filter="fade">
                                      <p:cBhvr>
                                        <p:cTn id="7" dur="1000"/>
                                        <p:tgtEl>
                                          <p:spTgt spid="2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9"/>
                                        </p:tgtEl>
                                        <p:attrNameLst>
                                          <p:attrName>style.visibility</p:attrName>
                                        </p:attrNameLst>
                                      </p:cBhvr>
                                      <p:to>
                                        <p:strVal val="visible"/>
                                      </p:to>
                                    </p:set>
                                    <p:animEffect transition="in" filter="fade">
                                      <p:cBhvr>
                                        <p:cTn id="12" dur="1000"/>
                                        <p:tgtEl>
                                          <p:spTgt spid="219"/>
                                        </p:tgtEl>
                                      </p:cBhvr>
                                    </p:animEffect>
                                  </p:childTnLst>
                                </p:cTn>
                              </p:par>
                              <p:par>
                                <p:cTn id="13" presetID="10" presetClass="entr" presetSubtype="0" fill="hold" nodeType="withEffect">
                                  <p:stCondLst>
                                    <p:cond delay="0"/>
                                  </p:stCondLst>
                                  <p:childTnLst>
                                    <p:set>
                                      <p:cBhvr>
                                        <p:cTn id="14" dur="1" fill="hold">
                                          <p:stCondLst>
                                            <p:cond delay="0"/>
                                          </p:stCondLst>
                                        </p:cTn>
                                        <p:tgtEl>
                                          <p:spTgt spid="224"/>
                                        </p:tgtEl>
                                        <p:attrNameLst>
                                          <p:attrName>style.visibility</p:attrName>
                                        </p:attrNameLst>
                                      </p:cBhvr>
                                      <p:to>
                                        <p:strVal val="visible"/>
                                      </p:to>
                                    </p:set>
                                    <p:animEffect transition="in" filter="fade">
                                      <p:cBhvr>
                                        <p:cTn id="15" dur="1000"/>
                                        <p:tgtEl>
                                          <p:spTgt spid="2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0"/>
                                        </p:tgtEl>
                                        <p:attrNameLst>
                                          <p:attrName>style.visibility</p:attrName>
                                        </p:attrNameLst>
                                      </p:cBhvr>
                                      <p:to>
                                        <p:strVal val="visible"/>
                                      </p:to>
                                    </p:set>
                                    <p:animEffect transition="in" filter="fade">
                                      <p:cBhvr>
                                        <p:cTn id="20" dur="1000"/>
                                        <p:tgtEl>
                                          <p:spTgt spid="220"/>
                                        </p:tgtEl>
                                      </p:cBhvr>
                                    </p:animEffect>
                                  </p:childTnLst>
                                </p:cTn>
                              </p:par>
                              <p:par>
                                <p:cTn id="21" presetID="10" presetClass="entr" presetSubtype="0" fill="hold" nodeType="withEffect">
                                  <p:stCondLst>
                                    <p:cond delay="0"/>
                                  </p:stCondLst>
                                  <p:childTnLst>
                                    <p:set>
                                      <p:cBhvr>
                                        <p:cTn id="22" dur="1" fill="hold">
                                          <p:stCondLst>
                                            <p:cond delay="0"/>
                                          </p:stCondLst>
                                        </p:cTn>
                                        <p:tgtEl>
                                          <p:spTgt spid="222"/>
                                        </p:tgtEl>
                                        <p:attrNameLst>
                                          <p:attrName>style.visibility</p:attrName>
                                        </p:attrNameLst>
                                      </p:cBhvr>
                                      <p:to>
                                        <p:strVal val="visible"/>
                                      </p:to>
                                    </p:set>
                                    <p:animEffect transition="in" filter="fade">
                                      <p:cBhvr>
                                        <p:cTn id="23" dur="1000"/>
                                        <p:tgtEl>
                                          <p:spTgt spid="22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21"/>
                                        </p:tgtEl>
                                        <p:attrNameLst>
                                          <p:attrName>style.visibility</p:attrName>
                                        </p:attrNameLst>
                                      </p:cBhvr>
                                      <p:to>
                                        <p:strVal val="visible"/>
                                      </p:to>
                                    </p:set>
                                    <p:animEffect transition="in" filter="fade">
                                      <p:cBhvr>
                                        <p:cTn id="28" dur="1000"/>
                                        <p:tgtEl>
                                          <p:spTgt spid="221"/>
                                        </p:tgtEl>
                                      </p:cBhvr>
                                    </p:animEffect>
                                  </p:childTnLst>
                                </p:cTn>
                              </p:par>
                              <p:par>
                                <p:cTn id="29" presetID="10" presetClass="entr" presetSubtype="0" fill="hold" nodeType="withEffect">
                                  <p:stCondLst>
                                    <p:cond delay="0"/>
                                  </p:stCondLst>
                                  <p:childTnLst>
                                    <p:set>
                                      <p:cBhvr>
                                        <p:cTn id="30" dur="1" fill="hold">
                                          <p:stCondLst>
                                            <p:cond delay="0"/>
                                          </p:stCondLst>
                                        </p:cTn>
                                        <p:tgtEl>
                                          <p:spTgt spid="223"/>
                                        </p:tgtEl>
                                        <p:attrNameLst>
                                          <p:attrName>style.visibility</p:attrName>
                                        </p:attrNameLst>
                                      </p:cBhvr>
                                      <p:to>
                                        <p:strVal val="visible"/>
                                      </p:to>
                                    </p:set>
                                    <p:animEffect transition="in" filter="fade">
                                      <p:cBhvr>
                                        <p:cTn id="31" dur="10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p31"/>
          <p:cNvPicPr preferRelativeResize="0"/>
          <p:nvPr/>
        </p:nvPicPr>
        <p:blipFill>
          <a:blip r:embed="rId3">
            <a:alphaModFix/>
          </a:blip>
          <a:stretch>
            <a:fillRect/>
          </a:stretch>
        </p:blipFill>
        <p:spPr>
          <a:xfrm>
            <a:off x="265875" y="160100"/>
            <a:ext cx="2794848" cy="1761198"/>
          </a:xfrm>
          <a:prstGeom prst="rect">
            <a:avLst/>
          </a:prstGeom>
          <a:noFill/>
          <a:ln>
            <a:noFill/>
          </a:ln>
        </p:spPr>
      </p:pic>
      <p:pic>
        <p:nvPicPr>
          <p:cNvPr id="233" name="Google Shape;233;p31"/>
          <p:cNvPicPr preferRelativeResize="0"/>
          <p:nvPr/>
        </p:nvPicPr>
        <p:blipFill>
          <a:blip r:embed="rId4">
            <a:alphaModFix/>
          </a:blip>
          <a:stretch>
            <a:fillRect/>
          </a:stretch>
        </p:blipFill>
        <p:spPr>
          <a:xfrm>
            <a:off x="3142356" y="160100"/>
            <a:ext cx="1321032" cy="1761201"/>
          </a:xfrm>
          <a:prstGeom prst="rect">
            <a:avLst/>
          </a:prstGeom>
          <a:noFill/>
          <a:ln>
            <a:noFill/>
          </a:ln>
        </p:spPr>
      </p:pic>
      <p:pic>
        <p:nvPicPr>
          <p:cNvPr id="234" name="Google Shape;234;p31"/>
          <p:cNvPicPr preferRelativeResize="0"/>
          <p:nvPr/>
        </p:nvPicPr>
        <p:blipFill>
          <a:blip r:embed="rId5">
            <a:alphaModFix/>
          </a:blip>
          <a:stretch>
            <a:fillRect/>
          </a:stretch>
        </p:blipFill>
        <p:spPr>
          <a:xfrm>
            <a:off x="4545023" y="162019"/>
            <a:ext cx="1846579" cy="1757362"/>
          </a:xfrm>
          <a:prstGeom prst="rect">
            <a:avLst/>
          </a:prstGeom>
          <a:noFill/>
          <a:ln>
            <a:noFill/>
          </a:ln>
        </p:spPr>
      </p:pic>
      <p:pic>
        <p:nvPicPr>
          <p:cNvPr id="235" name="Google Shape;235;p31"/>
          <p:cNvPicPr preferRelativeResize="0"/>
          <p:nvPr/>
        </p:nvPicPr>
        <p:blipFill>
          <a:blip r:embed="rId6">
            <a:alphaModFix/>
          </a:blip>
          <a:stretch>
            <a:fillRect/>
          </a:stretch>
        </p:blipFill>
        <p:spPr>
          <a:xfrm>
            <a:off x="6473225" y="162025"/>
            <a:ext cx="2451041" cy="1757350"/>
          </a:xfrm>
          <a:prstGeom prst="rect">
            <a:avLst/>
          </a:prstGeom>
          <a:noFill/>
          <a:ln>
            <a:noFill/>
          </a:ln>
        </p:spPr>
      </p:pic>
      <p:sp>
        <p:nvSpPr>
          <p:cNvPr id="236" name="Google Shape;236;p31"/>
          <p:cNvSpPr txBox="1"/>
          <p:nvPr/>
        </p:nvSpPr>
        <p:spPr>
          <a:xfrm>
            <a:off x="269600" y="2055725"/>
            <a:ext cx="8571000" cy="10773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 sz="2900" b="1">
                <a:solidFill>
                  <a:schemeClr val="dk1"/>
                </a:solidFill>
                <a:latin typeface="Calibri"/>
                <a:ea typeface="Calibri"/>
                <a:cs typeface="Calibri"/>
                <a:sym typeface="Calibri"/>
              </a:rPr>
              <a:t>He Is One of the “most expensive painters” in the World and known for his love of Gold. His name is…</a:t>
            </a:r>
            <a:endParaRPr sz="2500" b="1">
              <a:latin typeface="Calibri"/>
              <a:ea typeface="Calibri"/>
              <a:cs typeface="Calibri"/>
              <a:sym typeface="Calibri"/>
            </a:endParaRPr>
          </a:p>
        </p:txBody>
      </p:sp>
      <p:sp>
        <p:nvSpPr>
          <p:cNvPr id="237" name="Google Shape;237;p31"/>
          <p:cNvSpPr/>
          <p:nvPr/>
        </p:nvSpPr>
        <p:spPr>
          <a:xfrm>
            <a:off x="653600" y="3593125"/>
            <a:ext cx="3397800" cy="3816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31"/>
          <p:cNvSpPr txBox="1"/>
          <p:nvPr/>
        </p:nvSpPr>
        <p:spPr>
          <a:xfrm>
            <a:off x="902725" y="3462700"/>
            <a:ext cx="8620800" cy="466500"/>
          </a:xfrm>
          <a:prstGeom prst="rect">
            <a:avLst/>
          </a:prstGeom>
          <a:noFill/>
          <a:ln>
            <a:noFill/>
          </a:ln>
        </p:spPr>
        <p:txBody>
          <a:bodyPr spcFirstLastPara="1" wrap="square" lIns="91425" tIns="91425" rIns="91425" bIns="91425" anchor="t" anchorCtr="0">
            <a:noAutofit/>
          </a:bodyPr>
          <a:lstStyle/>
          <a:p>
            <a:pPr marL="457200" lvl="0" indent="-400050" algn="l" rtl="0">
              <a:spcBef>
                <a:spcPts val="0"/>
              </a:spcBef>
              <a:spcAft>
                <a:spcPts val="0"/>
              </a:spcAft>
              <a:buSzPts val="2700"/>
              <a:buFont typeface="Calibri"/>
              <a:buAutoNum type="alphaUcPeriod"/>
            </a:pPr>
            <a:r>
              <a:rPr lang="en" sz="2700" b="1">
                <a:latin typeface="Calibri"/>
                <a:ea typeface="Calibri"/>
                <a:cs typeface="Calibri"/>
                <a:sym typeface="Calibri"/>
              </a:rPr>
              <a:t>Gustav Klimt                C.   Oskar Kokoschka</a:t>
            </a:r>
            <a:endParaRPr sz="2700" b="1">
              <a:latin typeface="Calibri"/>
              <a:ea typeface="Calibri"/>
              <a:cs typeface="Calibri"/>
              <a:sym typeface="Calibri"/>
            </a:endParaRPr>
          </a:p>
          <a:p>
            <a:pPr marL="457200" lvl="0" indent="-400050" algn="l" rtl="0">
              <a:spcBef>
                <a:spcPts val="0"/>
              </a:spcBef>
              <a:spcAft>
                <a:spcPts val="0"/>
              </a:spcAft>
              <a:buSzPts val="2700"/>
              <a:buFont typeface="Calibri"/>
              <a:buAutoNum type="alphaUcPeriod"/>
            </a:pPr>
            <a:r>
              <a:rPr lang="en" sz="2700" b="1">
                <a:latin typeface="Calibri"/>
                <a:ea typeface="Calibri"/>
                <a:cs typeface="Calibri"/>
                <a:sym typeface="Calibri"/>
              </a:rPr>
              <a:t>Victor Horta                 D.  Louis Comfort Tiffany</a:t>
            </a:r>
            <a:endParaRPr sz="2700" b="1">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Effect transition="in" filter="fade">
                                      <p:cBhvr>
                                        <p:cTn id="7" dur="1000"/>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pic>
        <p:nvPicPr>
          <p:cNvPr id="64" name="Google Shape;64;p14"/>
          <p:cNvPicPr preferRelativeResize="0"/>
          <p:nvPr/>
        </p:nvPicPr>
        <p:blipFill>
          <a:blip r:embed="rId3">
            <a:alphaModFix/>
          </a:blip>
          <a:stretch>
            <a:fillRect/>
          </a:stretch>
        </p:blipFill>
        <p:spPr>
          <a:xfrm>
            <a:off x="5038375" y="333475"/>
            <a:ext cx="3931800" cy="4720050"/>
          </a:xfrm>
          <a:prstGeom prst="rect">
            <a:avLst/>
          </a:prstGeom>
          <a:noFill/>
          <a:ln>
            <a:noFill/>
          </a:ln>
        </p:spPr>
      </p:pic>
      <p:sp>
        <p:nvSpPr>
          <p:cNvPr id="65" name="Google Shape;65;p14"/>
          <p:cNvSpPr/>
          <p:nvPr/>
        </p:nvSpPr>
        <p:spPr>
          <a:xfrm>
            <a:off x="1680450" y="2848450"/>
            <a:ext cx="1329000" cy="4764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4"/>
          <p:cNvSpPr txBox="1"/>
          <p:nvPr/>
        </p:nvSpPr>
        <p:spPr>
          <a:xfrm>
            <a:off x="-243900" y="185175"/>
            <a:ext cx="5177700" cy="1569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Vincent van Gogh sold</a:t>
            </a:r>
            <a:endParaRPr sz="3000" b="1">
              <a:latin typeface="Calibri"/>
              <a:ea typeface="Calibri"/>
              <a:cs typeface="Calibri"/>
              <a:sym typeface="Calibri"/>
            </a:endParaRPr>
          </a:p>
          <a:p>
            <a:pPr marL="0" lvl="0" indent="0" algn="ctr" rtl="0">
              <a:spcBef>
                <a:spcPts val="0"/>
              </a:spcBef>
              <a:spcAft>
                <a:spcPts val="0"/>
              </a:spcAft>
              <a:buNone/>
            </a:pPr>
            <a:r>
              <a:rPr lang="en" sz="3000" b="1">
                <a:latin typeface="Calibri"/>
                <a:ea typeface="Calibri"/>
                <a:cs typeface="Calibri"/>
                <a:sym typeface="Calibri"/>
              </a:rPr>
              <a:t>how many of his paintings</a:t>
            </a:r>
            <a:endParaRPr sz="3000" b="1">
              <a:latin typeface="Calibri"/>
              <a:ea typeface="Calibri"/>
              <a:cs typeface="Calibri"/>
              <a:sym typeface="Calibri"/>
            </a:endParaRPr>
          </a:p>
          <a:p>
            <a:pPr marL="0" lvl="0" indent="0" algn="ctr" rtl="0">
              <a:spcBef>
                <a:spcPts val="0"/>
              </a:spcBef>
              <a:spcAft>
                <a:spcPts val="0"/>
              </a:spcAft>
              <a:buNone/>
            </a:pPr>
            <a:r>
              <a:rPr lang="en" sz="3000" b="1">
                <a:latin typeface="Calibri"/>
                <a:ea typeface="Calibri"/>
                <a:cs typeface="Calibri"/>
                <a:sym typeface="Calibri"/>
              </a:rPr>
              <a:t>in his lifetime?</a:t>
            </a:r>
            <a:endParaRPr sz="3000" b="1">
              <a:latin typeface="Calibri"/>
              <a:ea typeface="Calibri"/>
              <a:cs typeface="Calibri"/>
              <a:sym typeface="Calibri"/>
            </a:endParaRPr>
          </a:p>
        </p:txBody>
      </p:sp>
      <p:sp>
        <p:nvSpPr>
          <p:cNvPr id="67" name="Google Shape;67;p14"/>
          <p:cNvSpPr txBox="1"/>
          <p:nvPr/>
        </p:nvSpPr>
        <p:spPr>
          <a:xfrm>
            <a:off x="1756650" y="1647175"/>
            <a:ext cx="12528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57</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23</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9</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1</a:t>
            </a:r>
            <a:endParaRPr sz="2500" b="1">
              <a:solidFill>
                <a:srgbClr val="202124"/>
              </a:solidFill>
              <a:latin typeface="Calibri"/>
              <a:ea typeface="Calibri"/>
              <a:cs typeface="Calibri"/>
              <a:sym typeface="Calibri"/>
            </a:endParaRPr>
          </a:p>
        </p:txBody>
      </p:sp>
      <p:pic>
        <p:nvPicPr>
          <p:cNvPr id="68" name="Google Shape;68;p14"/>
          <p:cNvPicPr preferRelativeResize="0"/>
          <p:nvPr/>
        </p:nvPicPr>
        <p:blipFill>
          <a:blip r:embed="rId4">
            <a:alphaModFix/>
          </a:blip>
          <a:stretch>
            <a:fillRect/>
          </a:stretch>
        </p:blipFill>
        <p:spPr>
          <a:xfrm>
            <a:off x="181827" y="3612566"/>
            <a:ext cx="1831944" cy="1440959"/>
          </a:xfrm>
          <a:prstGeom prst="rect">
            <a:avLst/>
          </a:prstGeom>
          <a:noFill/>
          <a:ln>
            <a:noFill/>
          </a:ln>
        </p:spPr>
      </p:pic>
      <p:pic>
        <p:nvPicPr>
          <p:cNvPr id="69" name="Google Shape;69;p14"/>
          <p:cNvPicPr preferRelativeResize="0"/>
          <p:nvPr/>
        </p:nvPicPr>
        <p:blipFill>
          <a:blip r:embed="rId5">
            <a:alphaModFix/>
          </a:blip>
          <a:stretch>
            <a:fillRect/>
          </a:stretch>
        </p:blipFill>
        <p:spPr>
          <a:xfrm>
            <a:off x="2013772" y="3599601"/>
            <a:ext cx="1831944" cy="1453924"/>
          </a:xfrm>
          <a:prstGeom prst="rect">
            <a:avLst/>
          </a:prstGeom>
          <a:noFill/>
          <a:ln>
            <a:noFill/>
          </a:ln>
        </p:spPr>
      </p:pic>
      <p:pic>
        <p:nvPicPr>
          <p:cNvPr id="70" name="Google Shape;70;p14"/>
          <p:cNvPicPr preferRelativeResize="0"/>
          <p:nvPr/>
        </p:nvPicPr>
        <p:blipFill>
          <a:blip r:embed="rId6">
            <a:alphaModFix/>
          </a:blip>
          <a:stretch>
            <a:fillRect/>
          </a:stretch>
        </p:blipFill>
        <p:spPr>
          <a:xfrm>
            <a:off x="3845709" y="3599600"/>
            <a:ext cx="1164293" cy="145391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Google Shape;243;p32"/>
          <p:cNvPicPr preferRelativeResize="0"/>
          <p:nvPr/>
        </p:nvPicPr>
        <p:blipFill>
          <a:blip r:embed="rId3">
            <a:alphaModFix/>
          </a:blip>
          <a:stretch>
            <a:fillRect/>
          </a:stretch>
        </p:blipFill>
        <p:spPr>
          <a:xfrm>
            <a:off x="3237025" y="1850050"/>
            <a:ext cx="5325926" cy="2532150"/>
          </a:xfrm>
          <a:prstGeom prst="rect">
            <a:avLst/>
          </a:prstGeom>
          <a:noFill/>
          <a:ln>
            <a:noFill/>
          </a:ln>
        </p:spPr>
      </p:pic>
      <p:sp>
        <p:nvSpPr>
          <p:cNvPr id="244" name="Google Shape;244;p32"/>
          <p:cNvSpPr txBox="1"/>
          <p:nvPr/>
        </p:nvSpPr>
        <p:spPr>
          <a:xfrm>
            <a:off x="137100" y="403800"/>
            <a:ext cx="8869800" cy="1200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300" b="1">
                <a:latin typeface="Calibri"/>
                <a:ea typeface="Calibri"/>
                <a:cs typeface="Calibri"/>
                <a:sym typeface="Calibri"/>
              </a:rPr>
              <a:t>Olympic Medals were awarded for architecture, music, painting and sculpture from 1912 until:</a:t>
            </a:r>
            <a:endParaRPr sz="3300" b="1">
              <a:latin typeface="Calibri"/>
              <a:ea typeface="Calibri"/>
              <a:cs typeface="Calibri"/>
              <a:sym typeface="Calibri"/>
            </a:endParaRPr>
          </a:p>
        </p:txBody>
      </p:sp>
      <p:sp>
        <p:nvSpPr>
          <p:cNvPr id="245" name="Google Shape;245;p32"/>
          <p:cNvSpPr/>
          <p:nvPr/>
        </p:nvSpPr>
        <p:spPr>
          <a:xfrm>
            <a:off x="656475" y="2231050"/>
            <a:ext cx="1944900" cy="417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32"/>
          <p:cNvSpPr txBox="1"/>
          <p:nvPr/>
        </p:nvSpPr>
        <p:spPr>
          <a:xfrm>
            <a:off x="847500" y="2095550"/>
            <a:ext cx="3698700" cy="926100"/>
          </a:xfrm>
          <a:prstGeom prst="rect">
            <a:avLst/>
          </a:prstGeom>
          <a:noFill/>
          <a:ln>
            <a:noFill/>
          </a:ln>
        </p:spPr>
        <p:txBody>
          <a:bodyPr spcFirstLastPara="1" wrap="square" lIns="91425" tIns="91425" rIns="91425" bIns="91425" anchor="t" anchorCtr="0">
            <a:noAutofit/>
          </a:bodyPr>
          <a:lstStyle/>
          <a:p>
            <a:pPr marL="457200" lvl="0" indent="-412750" algn="l" rtl="0">
              <a:spcBef>
                <a:spcPts val="0"/>
              </a:spcBef>
              <a:spcAft>
                <a:spcPts val="0"/>
              </a:spcAft>
              <a:buClr>
                <a:srgbClr val="202124"/>
              </a:buClr>
              <a:buSzPts val="2900"/>
              <a:buFont typeface="Calibri"/>
              <a:buAutoNum type="alphaUcPeriod"/>
            </a:pPr>
            <a:r>
              <a:rPr lang="en" sz="2900" b="1">
                <a:solidFill>
                  <a:srgbClr val="202124"/>
                </a:solidFill>
                <a:latin typeface="Calibri"/>
                <a:ea typeface="Calibri"/>
                <a:cs typeface="Calibri"/>
                <a:sym typeface="Calibri"/>
              </a:rPr>
              <a:t>1948</a:t>
            </a:r>
            <a:endParaRPr sz="2900" b="1">
              <a:solidFill>
                <a:srgbClr val="202124"/>
              </a:solidFill>
              <a:latin typeface="Calibri"/>
              <a:ea typeface="Calibri"/>
              <a:cs typeface="Calibri"/>
              <a:sym typeface="Calibri"/>
            </a:endParaRPr>
          </a:p>
          <a:p>
            <a:pPr marL="457200" lvl="0" indent="-412750" algn="l" rtl="0">
              <a:spcBef>
                <a:spcPts val="0"/>
              </a:spcBef>
              <a:spcAft>
                <a:spcPts val="0"/>
              </a:spcAft>
              <a:buClr>
                <a:srgbClr val="202124"/>
              </a:buClr>
              <a:buSzPts val="2900"/>
              <a:buFont typeface="Calibri"/>
              <a:buAutoNum type="alphaUcPeriod"/>
            </a:pPr>
            <a:r>
              <a:rPr lang="en" sz="2900" b="1">
                <a:solidFill>
                  <a:srgbClr val="202124"/>
                </a:solidFill>
                <a:latin typeface="Calibri"/>
                <a:ea typeface="Calibri"/>
                <a:cs typeface="Calibri"/>
                <a:sym typeface="Calibri"/>
              </a:rPr>
              <a:t>1945</a:t>
            </a:r>
            <a:endParaRPr sz="2900" b="1">
              <a:solidFill>
                <a:srgbClr val="202124"/>
              </a:solidFill>
              <a:latin typeface="Calibri"/>
              <a:ea typeface="Calibri"/>
              <a:cs typeface="Calibri"/>
              <a:sym typeface="Calibri"/>
            </a:endParaRPr>
          </a:p>
          <a:p>
            <a:pPr marL="457200" lvl="0" indent="-412750" algn="l" rtl="0">
              <a:spcBef>
                <a:spcPts val="0"/>
              </a:spcBef>
              <a:spcAft>
                <a:spcPts val="0"/>
              </a:spcAft>
              <a:buClr>
                <a:srgbClr val="202124"/>
              </a:buClr>
              <a:buSzPts val="2900"/>
              <a:buFont typeface="Calibri"/>
              <a:buAutoNum type="alphaUcPeriod"/>
            </a:pPr>
            <a:r>
              <a:rPr lang="en" sz="2900" b="1">
                <a:solidFill>
                  <a:srgbClr val="202124"/>
                </a:solidFill>
                <a:latin typeface="Calibri"/>
                <a:ea typeface="Calibri"/>
                <a:cs typeface="Calibri"/>
                <a:sym typeface="Calibri"/>
              </a:rPr>
              <a:t>1941</a:t>
            </a:r>
            <a:endParaRPr sz="2900" b="1">
              <a:solidFill>
                <a:srgbClr val="202124"/>
              </a:solidFill>
              <a:latin typeface="Calibri"/>
              <a:ea typeface="Calibri"/>
              <a:cs typeface="Calibri"/>
              <a:sym typeface="Calibri"/>
            </a:endParaRPr>
          </a:p>
          <a:p>
            <a:pPr marL="457200" lvl="0" indent="-412750" algn="l" rtl="0">
              <a:spcBef>
                <a:spcPts val="0"/>
              </a:spcBef>
              <a:spcAft>
                <a:spcPts val="0"/>
              </a:spcAft>
              <a:buClr>
                <a:srgbClr val="202124"/>
              </a:buClr>
              <a:buSzPts val="2900"/>
              <a:buFont typeface="Calibri"/>
              <a:buAutoNum type="alphaUcPeriod"/>
            </a:pPr>
            <a:r>
              <a:rPr lang="en" sz="2900" b="1">
                <a:solidFill>
                  <a:srgbClr val="202124"/>
                </a:solidFill>
                <a:latin typeface="Calibri"/>
                <a:ea typeface="Calibri"/>
                <a:cs typeface="Calibri"/>
                <a:sym typeface="Calibri"/>
              </a:rPr>
              <a:t>1939</a:t>
            </a:r>
            <a:endParaRPr sz="29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
                                        </p:tgtEl>
                                        <p:attrNameLst>
                                          <p:attrName>style.visibility</p:attrName>
                                        </p:attrNameLst>
                                      </p:cBhvr>
                                      <p:to>
                                        <p:strVal val="visible"/>
                                      </p:to>
                                    </p:set>
                                    <p:animEffect transition="in" filter="fade">
                                      <p:cBhvr>
                                        <p:cTn id="7" dur="1000"/>
                                        <p:tgtEl>
                                          <p:spTgt spid="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p33"/>
          <p:cNvPicPr preferRelativeResize="0"/>
          <p:nvPr/>
        </p:nvPicPr>
        <p:blipFill>
          <a:blip r:embed="rId3">
            <a:alphaModFix/>
          </a:blip>
          <a:stretch>
            <a:fillRect/>
          </a:stretch>
        </p:blipFill>
        <p:spPr>
          <a:xfrm>
            <a:off x="546225" y="1831275"/>
            <a:ext cx="1970586" cy="1477943"/>
          </a:xfrm>
          <a:prstGeom prst="rect">
            <a:avLst/>
          </a:prstGeom>
          <a:noFill/>
          <a:ln>
            <a:noFill/>
          </a:ln>
        </p:spPr>
      </p:pic>
      <p:pic>
        <p:nvPicPr>
          <p:cNvPr id="252" name="Google Shape;252;p33"/>
          <p:cNvPicPr preferRelativeResize="0"/>
          <p:nvPr/>
        </p:nvPicPr>
        <p:blipFill>
          <a:blip r:embed="rId4">
            <a:alphaModFix/>
          </a:blip>
          <a:stretch>
            <a:fillRect/>
          </a:stretch>
        </p:blipFill>
        <p:spPr>
          <a:xfrm>
            <a:off x="546225" y="3421941"/>
            <a:ext cx="1970585" cy="1311334"/>
          </a:xfrm>
          <a:prstGeom prst="rect">
            <a:avLst/>
          </a:prstGeom>
          <a:noFill/>
          <a:ln>
            <a:noFill/>
          </a:ln>
        </p:spPr>
      </p:pic>
      <p:pic>
        <p:nvPicPr>
          <p:cNvPr id="253" name="Google Shape;253;p33"/>
          <p:cNvPicPr preferRelativeResize="0"/>
          <p:nvPr/>
        </p:nvPicPr>
        <p:blipFill>
          <a:blip r:embed="rId5">
            <a:alphaModFix/>
          </a:blip>
          <a:stretch>
            <a:fillRect/>
          </a:stretch>
        </p:blipFill>
        <p:spPr>
          <a:xfrm>
            <a:off x="2653666" y="1831275"/>
            <a:ext cx="1918330" cy="1285280"/>
          </a:xfrm>
          <a:prstGeom prst="rect">
            <a:avLst/>
          </a:prstGeom>
          <a:noFill/>
          <a:ln>
            <a:noFill/>
          </a:ln>
        </p:spPr>
      </p:pic>
      <p:pic>
        <p:nvPicPr>
          <p:cNvPr id="254" name="Google Shape;254;p33"/>
          <p:cNvPicPr preferRelativeResize="0"/>
          <p:nvPr/>
        </p:nvPicPr>
        <p:blipFill>
          <a:blip r:embed="rId6">
            <a:alphaModFix/>
          </a:blip>
          <a:stretch>
            <a:fillRect/>
          </a:stretch>
        </p:blipFill>
        <p:spPr>
          <a:xfrm>
            <a:off x="2653666" y="3214583"/>
            <a:ext cx="1918332" cy="1518689"/>
          </a:xfrm>
          <a:prstGeom prst="rect">
            <a:avLst/>
          </a:prstGeom>
          <a:noFill/>
          <a:ln>
            <a:noFill/>
          </a:ln>
        </p:spPr>
      </p:pic>
      <p:sp>
        <p:nvSpPr>
          <p:cNvPr id="255" name="Google Shape;255;p33"/>
          <p:cNvSpPr/>
          <p:nvPr/>
        </p:nvSpPr>
        <p:spPr>
          <a:xfrm>
            <a:off x="4911000" y="2746200"/>
            <a:ext cx="3002400" cy="4638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33"/>
          <p:cNvSpPr txBox="1"/>
          <p:nvPr/>
        </p:nvSpPr>
        <p:spPr>
          <a:xfrm>
            <a:off x="137100" y="261375"/>
            <a:ext cx="8869800" cy="1569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This artist planted his own garden, and even built the bridge he envisioned. He did hundreds of studies of the same setting. His name is:</a:t>
            </a:r>
            <a:endParaRPr sz="3000" b="1">
              <a:latin typeface="Calibri"/>
              <a:ea typeface="Calibri"/>
              <a:cs typeface="Calibri"/>
              <a:sym typeface="Calibri"/>
            </a:endParaRPr>
          </a:p>
        </p:txBody>
      </p:sp>
      <p:sp>
        <p:nvSpPr>
          <p:cNvPr id="257" name="Google Shape;257;p33"/>
          <p:cNvSpPr txBox="1"/>
          <p:nvPr/>
        </p:nvSpPr>
        <p:spPr>
          <a:xfrm>
            <a:off x="4987200" y="2306925"/>
            <a:ext cx="40806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Edouard Manet</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Claude Monet</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Edgar Degas</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Pierre-Auguste Renoir</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5"/>
                                        </p:tgtEl>
                                        <p:attrNameLst>
                                          <p:attrName>style.visibility</p:attrName>
                                        </p:attrNameLst>
                                      </p:cBhvr>
                                      <p:to>
                                        <p:strVal val="visible"/>
                                      </p:to>
                                    </p:set>
                                    <p:animEffect transition="in" filter="fade">
                                      <p:cBhvr>
                                        <p:cTn id="7" dur="10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4"/>
          <p:cNvSpPr txBox="1"/>
          <p:nvPr/>
        </p:nvSpPr>
        <p:spPr>
          <a:xfrm>
            <a:off x="450650" y="3765000"/>
            <a:ext cx="3825300" cy="1520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100" i="1">
                <a:solidFill>
                  <a:srgbClr val="222222"/>
                </a:solidFill>
                <a:latin typeface="Calibri"/>
                <a:ea typeface="Calibri"/>
                <a:cs typeface="Calibri"/>
                <a:sym typeface="Calibri"/>
              </a:rPr>
              <a:t>adjective</a:t>
            </a:r>
            <a:endParaRPr sz="1100" i="1">
              <a:solidFill>
                <a:srgbClr val="222222"/>
              </a:solidFill>
              <a:latin typeface="Calibri"/>
              <a:ea typeface="Calibri"/>
              <a:cs typeface="Calibri"/>
              <a:sym typeface="Calibri"/>
            </a:endParaRPr>
          </a:p>
          <a:p>
            <a:pPr marL="457200" lvl="0" indent="-298450" algn="l" rtl="0">
              <a:lnSpc>
                <a:spcPct val="100000"/>
              </a:lnSpc>
              <a:spcBef>
                <a:spcPts val="0"/>
              </a:spcBef>
              <a:spcAft>
                <a:spcPts val="0"/>
              </a:spcAft>
              <a:buClr>
                <a:srgbClr val="222222"/>
              </a:buClr>
              <a:buSzPts val="1100"/>
              <a:buFont typeface="Calibri"/>
              <a:buAutoNum type="arabicPeriod"/>
            </a:pPr>
            <a:r>
              <a:rPr lang="en" sz="1100">
                <a:solidFill>
                  <a:srgbClr val="222222"/>
                </a:solidFill>
                <a:latin typeface="Calibri"/>
                <a:ea typeface="Calibri"/>
                <a:cs typeface="Calibri"/>
                <a:sym typeface="Calibri"/>
              </a:rPr>
              <a:t>belonging to or characteristic of the middle class, typically with reference to its perceived materialistic values or conventional attitudes.</a:t>
            </a:r>
            <a:endParaRPr sz="1100">
              <a:solidFill>
                <a:srgbClr val="222222"/>
              </a:solidFill>
              <a:latin typeface="Calibri"/>
              <a:ea typeface="Calibri"/>
              <a:cs typeface="Calibri"/>
              <a:sym typeface="Calibri"/>
            </a:endParaRPr>
          </a:p>
          <a:p>
            <a:pPr marL="0" lvl="0" indent="457200" algn="l" rtl="0">
              <a:lnSpc>
                <a:spcPct val="100000"/>
              </a:lnSpc>
              <a:spcBef>
                <a:spcPts val="0"/>
              </a:spcBef>
              <a:spcAft>
                <a:spcPts val="0"/>
              </a:spcAft>
              <a:buNone/>
            </a:pPr>
            <a:r>
              <a:rPr lang="en" sz="1100">
                <a:solidFill>
                  <a:srgbClr val="222222"/>
                </a:solidFill>
                <a:latin typeface="Calibri"/>
                <a:ea typeface="Calibri"/>
                <a:cs typeface="Calibri"/>
                <a:sym typeface="Calibri"/>
              </a:rPr>
              <a:t>"a rich, bored, bourgeois family"</a:t>
            </a:r>
            <a:endParaRPr sz="2400">
              <a:solidFill>
                <a:srgbClr val="222222"/>
              </a:solidFill>
              <a:highlight>
                <a:srgbClr val="FFFFFF"/>
              </a:highlight>
              <a:latin typeface="Calibri"/>
              <a:ea typeface="Calibri"/>
              <a:cs typeface="Calibri"/>
              <a:sym typeface="Calibri"/>
            </a:endParaRPr>
          </a:p>
        </p:txBody>
      </p:sp>
      <p:pic>
        <p:nvPicPr>
          <p:cNvPr id="263" name="Google Shape;263;p34"/>
          <p:cNvPicPr preferRelativeResize="0"/>
          <p:nvPr/>
        </p:nvPicPr>
        <p:blipFill>
          <a:blip r:embed="rId3">
            <a:alphaModFix/>
          </a:blip>
          <a:stretch>
            <a:fillRect/>
          </a:stretch>
        </p:blipFill>
        <p:spPr>
          <a:xfrm>
            <a:off x="4408925" y="1556525"/>
            <a:ext cx="4597976" cy="3189850"/>
          </a:xfrm>
          <a:prstGeom prst="rect">
            <a:avLst/>
          </a:prstGeom>
          <a:noFill/>
          <a:ln>
            <a:noFill/>
          </a:ln>
        </p:spPr>
      </p:pic>
      <p:sp>
        <p:nvSpPr>
          <p:cNvPr id="264" name="Google Shape;264;p34"/>
          <p:cNvSpPr txBox="1"/>
          <p:nvPr/>
        </p:nvSpPr>
        <p:spPr>
          <a:xfrm>
            <a:off x="137100" y="241850"/>
            <a:ext cx="88698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A socially defined class of people or art</a:t>
            </a:r>
            <a:endParaRPr sz="3000" b="1">
              <a:latin typeface="Calibri"/>
              <a:ea typeface="Calibri"/>
              <a:cs typeface="Calibri"/>
              <a:sym typeface="Calibri"/>
            </a:endParaRPr>
          </a:p>
          <a:p>
            <a:pPr marL="0" lvl="0" indent="0" algn="ctr" rtl="0">
              <a:spcBef>
                <a:spcPts val="0"/>
              </a:spcBef>
              <a:spcAft>
                <a:spcPts val="0"/>
              </a:spcAft>
              <a:buNone/>
            </a:pPr>
            <a:r>
              <a:rPr lang="en" sz="3000" b="1">
                <a:latin typeface="Calibri"/>
                <a:ea typeface="Calibri"/>
                <a:cs typeface="Calibri"/>
                <a:sym typeface="Calibri"/>
              </a:rPr>
              <a:t>called </a:t>
            </a:r>
            <a:r>
              <a:rPr lang="en" sz="3000" b="1" i="1">
                <a:latin typeface="Calibri"/>
                <a:ea typeface="Calibri"/>
                <a:cs typeface="Calibri"/>
                <a:sym typeface="Calibri"/>
              </a:rPr>
              <a:t>bourgeois</a:t>
            </a:r>
            <a:r>
              <a:rPr lang="en" sz="3000" b="1">
                <a:latin typeface="Calibri"/>
                <a:ea typeface="Calibri"/>
                <a:cs typeface="Calibri"/>
                <a:sym typeface="Calibri"/>
              </a:rPr>
              <a:t> refers to those of:</a:t>
            </a:r>
            <a:endParaRPr sz="3000" b="1">
              <a:latin typeface="Calibri"/>
              <a:ea typeface="Calibri"/>
              <a:cs typeface="Calibri"/>
              <a:sym typeface="Calibri"/>
            </a:endParaRPr>
          </a:p>
        </p:txBody>
      </p:sp>
      <p:sp>
        <p:nvSpPr>
          <p:cNvPr id="265" name="Google Shape;265;p34"/>
          <p:cNvSpPr/>
          <p:nvPr/>
        </p:nvSpPr>
        <p:spPr>
          <a:xfrm>
            <a:off x="486150" y="2425350"/>
            <a:ext cx="3310800" cy="11325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4"/>
          <p:cNvSpPr txBox="1"/>
          <p:nvPr/>
        </p:nvSpPr>
        <p:spPr>
          <a:xfrm>
            <a:off x="587850" y="1556525"/>
            <a:ext cx="40806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The homeless class</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The poor class</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The middle class</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The upper class</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The wealthy class</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1000"/>
                                        <p:tgtEl>
                                          <p:spTgt spid="262"/>
                                        </p:tgtEl>
                                      </p:cBhvr>
                                    </p:animEffect>
                                  </p:childTnLst>
                                </p:cTn>
                              </p:par>
                              <p:par>
                                <p:cTn id="8" presetID="10" presetClass="entr" presetSubtype="0" fill="hold" nodeType="withEffect">
                                  <p:stCondLst>
                                    <p:cond delay="0"/>
                                  </p:stCondLst>
                                  <p:childTnLst>
                                    <p:set>
                                      <p:cBhvr>
                                        <p:cTn id="9" dur="1" fill="hold">
                                          <p:stCondLst>
                                            <p:cond delay="0"/>
                                          </p:stCondLst>
                                        </p:cTn>
                                        <p:tgtEl>
                                          <p:spTgt spid="265"/>
                                        </p:tgtEl>
                                        <p:attrNameLst>
                                          <p:attrName>style.visibility</p:attrName>
                                        </p:attrNameLst>
                                      </p:cBhvr>
                                      <p:to>
                                        <p:strVal val="visible"/>
                                      </p:to>
                                    </p:set>
                                    <p:animEffect transition="in" filter="fade">
                                      <p:cBhvr>
                                        <p:cTn id="10" dur="1000"/>
                                        <p:tgtEl>
                                          <p:spTgt spid="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35"/>
          <p:cNvPicPr preferRelativeResize="0"/>
          <p:nvPr/>
        </p:nvPicPr>
        <p:blipFill>
          <a:blip r:embed="rId3">
            <a:alphaModFix/>
          </a:blip>
          <a:stretch>
            <a:fillRect/>
          </a:stretch>
        </p:blipFill>
        <p:spPr>
          <a:xfrm>
            <a:off x="20775" y="1887147"/>
            <a:ext cx="2560724" cy="3255176"/>
          </a:xfrm>
          <a:prstGeom prst="rect">
            <a:avLst/>
          </a:prstGeom>
          <a:noFill/>
          <a:ln>
            <a:noFill/>
          </a:ln>
        </p:spPr>
      </p:pic>
      <p:pic>
        <p:nvPicPr>
          <p:cNvPr id="272" name="Google Shape;272;p35"/>
          <p:cNvPicPr preferRelativeResize="0"/>
          <p:nvPr/>
        </p:nvPicPr>
        <p:blipFill rotWithShape="1">
          <a:blip r:embed="rId4">
            <a:alphaModFix/>
          </a:blip>
          <a:srcRect l="50396"/>
          <a:stretch/>
        </p:blipFill>
        <p:spPr>
          <a:xfrm>
            <a:off x="4480725" y="3172050"/>
            <a:ext cx="2408910" cy="1970275"/>
          </a:xfrm>
          <a:prstGeom prst="rect">
            <a:avLst/>
          </a:prstGeom>
          <a:noFill/>
          <a:ln>
            <a:noFill/>
          </a:ln>
        </p:spPr>
      </p:pic>
      <p:sp>
        <p:nvSpPr>
          <p:cNvPr id="273" name="Google Shape;273;p35"/>
          <p:cNvSpPr txBox="1"/>
          <p:nvPr/>
        </p:nvSpPr>
        <p:spPr>
          <a:xfrm>
            <a:off x="137100" y="273150"/>
            <a:ext cx="8869800" cy="1385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600" b="1">
                <a:latin typeface="Calibri"/>
                <a:ea typeface="Calibri"/>
                <a:cs typeface="Calibri"/>
                <a:sym typeface="Calibri"/>
              </a:rPr>
              <a:t>This painter’s father was a fisherman and grew up in a Jewish family. He is known for capturing love with people floating</a:t>
            </a:r>
            <a:endParaRPr sz="2600" b="1">
              <a:latin typeface="Calibri"/>
              <a:ea typeface="Calibri"/>
              <a:cs typeface="Calibri"/>
              <a:sym typeface="Calibri"/>
            </a:endParaRPr>
          </a:p>
          <a:p>
            <a:pPr marL="0" lvl="0" indent="0" algn="ctr" rtl="0">
              <a:spcBef>
                <a:spcPts val="0"/>
              </a:spcBef>
              <a:spcAft>
                <a:spcPts val="0"/>
              </a:spcAft>
              <a:buNone/>
            </a:pPr>
            <a:r>
              <a:rPr lang="en" sz="2600" b="1">
                <a:latin typeface="Calibri"/>
                <a:ea typeface="Calibri"/>
                <a:cs typeface="Calibri"/>
                <a:sym typeface="Calibri"/>
              </a:rPr>
              <a:t>and animals (including fish) in the background.</a:t>
            </a:r>
            <a:endParaRPr sz="2600" b="1">
              <a:latin typeface="Calibri"/>
              <a:ea typeface="Calibri"/>
              <a:cs typeface="Calibri"/>
              <a:sym typeface="Calibri"/>
            </a:endParaRPr>
          </a:p>
        </p:txBody>
      </p:sp>
      <p:sp>
        <p:nvSpPr>
          <p:cNvPr id="274" name="Google Shape;274;p35"/>
          <p:cNvSpPr/>
          <p:nvPr/>
        </p:nvSpPr>
        <p:spPr>
          <a:xfrm>
            <a:off x="3258575" y="1998300"/>
            <a:ext cx="2437500" cy="3528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35"/>
          <p:cNvSpPr txBox="1"/>
          <p:nvPr/>
        </p:nvSpPr>
        <p:spPr>
          <a:xfrm>
            <a:off x="3258575" y="1909900"/>
            <a:ext cx="5665200" cy="8811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Clr>
                <a:srgbClr val="202124"/>
              </a:buClr>
              <a:buSzPts val="2200"/>
              <a:buFont typeface="Calibri"/>
              <a:buAutoNum type="alphaUcPeriod"/>
            </a:pPr>
            <a:r>
              <a:rPr lang="en" sz="2200" b="1">
                <a:solidFill>
                  <a:srgbClr val="202124"/>
                </a:solidFill>
                <a:latin typeface="Calibri"/>
                <a:ea typeface="Calibri"/>
                <a:cs typeface="Calibri"/>
                <a:sym typeface="Calibri"/>
              </a:rPr>
              <a:t>Marc Chagall          C. Amedeo Modigliani</a:t>
            </a:r>
            <a:endParaRPr sz="2200" b="1">
              <a:solidFill>
                <a:srgbClr val="202124"/>
              </a:solidFill>
              <a:latin typeface="Calibri"/>
              <a:ea typeface="Calibri"/>
              <a:cs typeface="Calibri"/>
              <a:sym typeface="Calibri"/>
            </a:endParaRPr>
          </a:p>
          <a:p>
            <a:pPr marL="457200" lvl="0" indent="-368300" algn="l" rtl="0">
              <a:spcBef>
                <a:spcPts val="0"/>
              </a:spcBef>
              <a:spcAft>
                <a:spcPts val="0"/>
              </a:spcAft>
              <a:buClr>
                <a:srgbClr val="202124"/>
              </a:buClr>
              <a:buSzPts val="2200"/>
              <a:buFont typeface="Calibri"/>
              <a:buAutoNum type="alphaUcPeriod"/>
            </a:pPr>
            <a:r>
              <a:rPr lang="en" sz="2200" b="1">
                <a:solidFill>
                  <a:srgbClr val="202124"/>
                </a:solidFill>
                <a:latin typeface="Calibri"/>
                <a:ea typeface="Calibri"/>
                <a:cs typeface="Calibri"/>
                <a:sym typeface="Calibri"/>
              </a:rPr>
              <a:t>Leonard Cohen      D. Max Ernst</a:t>
            </a:r>
            <a:endParaRPr sz="2200" b="1">
              <a:solidFill>
                <a:srgbClr val="202124"/>
              </a:solidFill>
              <a:latin typeface="Calibri"/>
              <a:ea typeface="Calibri"/>
              <a:cs typeface="Calibri"/>
              <a:sym typeface="Calibri"/>
            </a:endParaRPr>
          </a:p>
        </p:txBody>
      </p:sp>
      <p:pic>
        <p:nvPicPr>
          <p:cNvPr id="276" name="Google Shape;276;p35"/>
          <p:cNvPicPr preferRelativeResize="0"/>
          <p:nvPr/>
        </p:nvPicPr>
        <p:blipFill>
          <a:blip r:embed="rId5">
            <a:alphaModFix/>
          </a:blip>
          <a:stretch>
            <a:fillRect/>
          </a:stretch>
        </p:blipFill>
        <p:spPr>
          <a:xfrm>
            <a:off x="2652375" y="3172050"/>
            <a:ext cx="1757475" cy="1970275"/>
          </a:xfrm>
          <a:prstGeom prst="rect">
            <a:avLst/>
          </a:prstGeom>
          <a:noFill/>
          <a:ln>
            <a:noFill/>
          </a:ln>
        </p:spPr>
      </p:pic>
      <p:pic>
        <p:nvPicPr>
          <p:cNvPr id="277" name="Google Shape;277;p35"/>
          <p:cNvPicPr preferRelativeResize="0"/>
          <p:nvPr/>
        </p:nvPicPr>
        <p:blipFill>
          <a:blip r:embed="rId6">
            <a:alphaModFix/>
          </a:blip>
          <a:stretch>
            <a:fillRect/>
          </a:stretch>
        </p:blipFill>
        <p:spPr>
          <a:xfrm>
            <a:off x="6934205" y="3172000"/>
            <a:ext cx="2600645" cy="19702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4"/>
                                        </p:tgtEl>
                                        <p:attrNameLst>
                                          <p:attrName>style.visibility</p:attrName>
                                        </p:attrNameLst>
                                      </p:cBhvr>
                                      <p:to>
                                        <p:strVal val="visible"/>
                                      </p:to>
                                    </p:set>
                                    <p:animEffect transition="in" filter="fade">
                                      <p:cBhvr>
                                        <p:cTn id="7" dur="1000"/>
                                        <p:tgtEl>
                                          <p:spTgt spid="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6"/>
          <p:cNvSpPr txBox="1"/>
          <p:nvPr/>
        </p:nvSpPr>
        <p:spPr>
          <a:xfrm>
            <a:off x="636725" y="1559100"/>
            <a:ext cx="2643900" cy="555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b="1" i="1">
                <a:solidFill>
                  <a:srgbClr val="0000FF"/>
                </a:solidFill>
                <a:latin typeface="Calibri"/>
                <a:ea typeface="Calibri"/>
                <a:cs typeface="Calibri"/>
                <a:sym typeface="Calibri"/>
              </a:rPr>
              <a:t>Salon</a:t>
            </a:r>
            <a:endParaRPr sz="3000" b="1">
              <a:solidFill>
                <a:srgbClr val="0000FF"/>
              </a:solidFill>
              <a:latin typeface="Calibri"/>
              <a:ea typeface="Calibri"/>
              <a:cs typeface="Calibri"/>
              <a:sym typeface="Calibri"/>
            </a:endParaRPr>
          </a:p>
        </p:txBody>
      </p:sp>
      <p:pic>
        <p:nvPicPr>
          <p:cNvPr id="283" name="Google Shape;283;p36"/>
          <p:cNvPicPr preferRelativeResize="0"/>
          <p:nvPr/>
        </p:nvPicPr>
        <p:blipFill>
          <a:blip r:embed="rId3">
            <a:alphaModFix/>
          </a:blip>
          <a:stretch>
            <a:fillRect/>
          </a:stretch>
        </p:blipFill>
        <p:spPr>
          <a:xfrm>
            <a:off x="204450" y="2612550"/>
            <a:ext cx="3622515" cy="2335450"/>
          </a:xfrm>
          <a:prstGeom prst="rect">
            <a:avLst/>
          </a:prstGeom>
          <a:noFill/>
          <a:ln>
            <a:noFill/>
          </a:ln>
        </p:spPr>
      </p:pic>
      <p:pic>
        <p:nvPicPr>
          <p:cNvPr id="284" name="Google Shape;284;p36"/>
          <p:cNvPicPr preferRelativeResize="0"/>
          <p:nvPr/>
        </p:nvPicPr>
        <p:blipFill>
          <a:blip r:embed="rId4">
            <a:alphaModFix/>
          </a:blip>
          <a:stretch>
            <a:fillRect/>
          </a:stretch>
        </p:blipFill>
        <p:spPr>
          <a:xfrm>
            <a:off x="6172200" y="174750"/>
            <a:ext cx="2609450" cy="2335450"/>
          </a:xfrm>
          <a:prstGeom prst="rect">
            <a:avLst/>
          </a:prstGeom>
          <a:noFill/>
          <a:ln>
            <a:noFill/>
          </a:ln>
        </p:spPr>
      </p:pic>
      <p:pic>
        <p:nvPicPr>
          <p:cNvPr id="285" name="Google Shape;285;p36"/>
          <p:cNvPicPr preferRelativeResize="0"/>
          <p:nvPr/>
        </p:nvPicPr>
        <p:blipFill>
          <a:blip r:embed="rId5">
            <a:alphaModFix/>
          </a:blip>
          <a:stretch>
            <a:fillRect/>
          </a:stretch>
        </p:blipFill>
        <p:spPr>
          <a:xfrm>
            <a:off x="3915200" y="2333747"/>
            <a:ext cx="2872000" cy="2620700"/>
          </a:xfrm>
          <a:prstGeom prst="rect">
            <a:avLst/>
          </a:prstGeom>
          <a:noFill/>
          <a:ln>
            <a:noFill/>
          </a:ln>
        </p:spPr>
      </p:pic>
      <p:pic>
        <p:nvPicPr>
          <p:cNvPr id="286" name="Google Shape;286;p36"/>
          <p:cNvPicPr preferRelativeResize="0"/>
          <p:nvPr/>
        </p:nvPicPr>
        <p:blipFill>
          <a:blip r:embed="rId6">
            <a:alphaModFix/>
          </a:blip>
          <a:stretch>
            <a:fillRect/>
          </a:stretch>
        </p:blipFill>
        <p:spPr>
          <a:xfrm>
            <a:off x="6939600" y="2662600"/>
            <a:ext cx="1823992" cy="2328500"/>
          </a:xfrm>
          <a:prstGeom prst="rect">
            <a:avLst/>
          </a:prstGeom>
          <a:noFill/>
          <a:ln>
            <a:noFill/>
          </a:ln>
        </p:spPr>
      </p:pic>
      <p:pic>
        <p:nvPicPr>
          <p:cNvPr id="287" name="Google Shape;287;p36"/>
          <p:cNvPicPr preferRelativeResize="0"/>
          <p:nvPr/>
        </p:nvPicPr>
        <p:blipFill>
          <a:blip r:embed="rId7">
            <a:alphaModFix/>
          </a:blip>
          <a:stretch>
            <a:fillRect/>
          </a:stretch>
        </p:blipFill>
        <p:spPr>
          <a:xfrm>
            <a:off x="3965300" y="325325"/>
            <a:ext cx="2054500" cy="1725780"/>
          </a:xfrm>
          <a:prstGeom prst="rect">
            <a:avLst/>
          </a:prstGeom>
          <a:noFill/>
          <a:ln>
            <a:noFill/>
          </a:ln>
        </p:spPr>
      </p:pic>
      <p:sp>
        <p:nvSpPr>
          <p:cNvPr id="288" name="Google Shape;288;p36"/>
          <p:cNvSpPr txBox="1"/>
          <p:nvPr/>
        </p:nvSpPr>
        <p:spPr>
          <a:xfrm>
            <a:off x="190400" y="279900"/>
            <a:ext cx="3622500" cy="1431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700" b="1">
                <a:latin typeface="Calibri"/>
                <a:ea typeface="Calibri"/>
                <a:cs typeface="Calibri"/>
                <a:sym typeface="Calibri"/>
              </a:rPr>
              <a:t>The critics were strict in approving art that was hung in the Paris…</a:t>
            </a:r>
            <a:endParaRPr sz="2700" b="1">
              <a:latin typeface="Calibri"/>
              <a:ea typeface="Calibri"/>
              <a:cs typeface="Calibri"/>
              <a:sym typeface="Calibri"/>
            </a:endParaRPr>
          </a:p>
        </p:txBody>
      </p:sp>
      <p:sp>
        <p:nvSpPr>
          <p:cNvPr id="289" name="Google Shape;289;p36"/>
          <p:cNvSpPr txBox="1"/>
          <p:nvPr/>
        </p:nvSpPr>
        <p:spPr>
          <a:xfrm>
            <a:off x="190400" y="2184900"/>
            <a:ext cx="3622500" cy="415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500" b="1">
                <a:latin typeface="Calibri"/>
                <a:ea typeface="Calibri"/>
                <a:cs typeface="Calibri"/>
                <a:sym typeface="Calibri"/>
              </a:rPr>
              <a:t>What were the art museum called?</a:t>
            </a:r>
            <a:endParaRPr sz="1500" b="1">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2"/>
                                        </p:tgtEl>
                                        <p:attrNameLst>
                                          <p:attrName>style.visibility</p:attrName>
                                        </p:attrNameLst>
                                      </p:cBhvr>
                                      <p:to>
                                        <p:strVal val="visible"/>
                                      </p:to>
                                    </p:set>
                                    <p:animEffect transition="in" filter="fade">
                                      <p:cBhvr>
                                        <p:cTn id="7" dur="1000"/>
                                        <p:tgtEl>
                                          <p:spTgt spid="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37"/>
          <p:cNvSpPr/>
          <p:nvPr/>
        </p:nvSpPr>
        <p:spPr>
          <a:xfrm>
            <a:off x="486150" y="2688000"/>
            <a:ext cx="3310800" cy="363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37"/>
          <p:cNvSpPr txBox="1"/>
          <p:nvPr/>
        </p:nvSpPr>
        <p:spPr>
          <a:xfrm>
            <a:off x="137100" y="241850"/>
            <a:ext cx="88698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Which of the following artists was NOT a refugee</a:t>
            </a:r>
            <a:endParaRPr sz="3000" b="1">
              <a:latin typeface="Calibri"/>
              <a:ea typeface="Calibri"/>
              <a:cs typeface="Calibri"/>
              <a:sym typeface="Calibri"/>
            </a:endParaRPr>
          </a:p>
          <a:p>
            <a:pPr marL="0" lvl="0" indent="0" algn="ctr" rtl="0">
              <a:spcBef>
                <a:spcPts val="0"/>
              </a:spcBef>
              <a:spcAft>
                <a:spcPts val="0"/>
              </a:spcAft>
              <a:buNone/>
            </a:pPr>
            <a:r>
              <a:rPr lang="en" sz="3000" b="1">
                <a:latin typeface="Calibri"/>
                <a:ea typeface="Calibri"/>
                <a:cs typeface="Calibri"/>
                <a:sym typeface="Calibri"/>
              </a:rPr>
              <a:t>to the United States during WWII?</a:t>
            </a:r>
            <a:endParaRPr sz="3000" b="1">
              <a:latin typeface="Calibri"/>
              <a:ea typeface="Calibri"/>
              <a:cs typeface="Calibri"/>
              <a:sym typeface="Calibri"/>
            </a:endParaRPr>
          </a:p>
        </p:txBody>
      </p:sp>
      <p:sp>
        <p:nvSpPr>
          <p:cNvPr id="296" name="Google Shape;296;p37"/>
          <p:cNvSpPr txBox="1"/>
          <p:nvPr/>
        </p:nvSpPr>
        <p:spPr>
          <a:xfrm>
            <a:off x="587850" y="1404125"/>
            <a:ext cx="40806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Piet Mondrian</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Max Ernst</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Salvador Dali</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Kathe Kollwitz</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Marc Chagall</a:t>
            </a:r>
            <a:endParaRPr sz="2500" b="1">
              <a:solidFill>
                <a:srgbClr val="202124"/>
              </a:solidFill>
              <a:latin typeface="Calibri"/>
              <a:ea typeface="Calibri"/>
              <a:cs typeface="Calibri"/>
              <a:sym typeface="Calibri"/>
            </a:endParaRPr>
          </a:p>
        </p:txBody>
      </p:sp>
      <p:sp>
        <p:nvSpPr>
          <p:cNvPr id="297" name="Google Shape;297;p37"/>
          <p:cNvSpPr txBox="1"/>
          <p:nvPr/>
        </p:nvSpPr>
        <p:spPr>
          <a:xfrm>
            <a:off x="486150" y="3589225"/>
            <a:ext cx="4080600" cy="1262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Kathe Kollwitz, a German Expressionist artist left Berlin in 1943 after her home and its belongings were destroyed. hid away in her cabin during WWII until she died April 22, 1945 in Moritzberg, Germany.</a:t>
            </a:r>
            <a:endParaRPr/>
          </a:p>
        </p:txBody>
      </p:sp>
      <p:pic>
        <p:nvPicPr>
          <p:cNvPr id="298" name="Google Shape;298;p37"/>
          <p:cNvPicPr preferRelativeResize="0"/>
          <p:nvPr/>
        </p:nvPicPr>
        <p:blipFill>
          <a:blip r:embed="rId3">
            <a:alphaModFix/>
          </a:blip>
          <a:stretch>
            <a:fillRect/>
          </a:stretch>
        </p:blipFill>
        <p:spPr>
          <a:xfrm>
            <a:off x="4676100" y="1492438"/>
            <a:ext cx="3745422" cy="2106800"/>
          </a:xfrm>
          <a:prstGeom prst="rect">
            <a:avLst/>
          </a:prstGeom>
          <a:noFill/>
          <a:ln>
            <a:noFill/>
          </a:ln>
        </p:spPr>
      </p:pic>
      <p:sp>
        <p:nvSpPr>
          <p:cNvPr id="299" name="Google Shape;299;p37"/>
          <p:cNvSpPr txBox="1"/>
          <p:nvPr/>
        </p:nvSpPr>
        <p:spPr>
          <a:xfrm>
            <a:off x="4637350" y="3701625"/>
            <a:ext cx="3901800" cy="110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141414"/>
                </a:solidFill>
                <a:highlight>
                  <a:srgbClr val="FFFFFF"/>
                </a:highlight>
              </a:rPr>
              <a:t>The Nazi art exhibition was laid out with the deliberate intention of encouraging a negative reaction. "The pictures were hung askew, there was graffiti on the walls, which insulted the art and the artists, and made claims that made this art seem outlandish, ridiculous."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7"/>
                                        </p:tgtEl>
                                        <p:attrNameLst>
                                          <p:attrName>style.visibility</p:attrName>
                                        </p:attrNameLst>
                                      </p:cBhvr>
                                      <p:to>
                                        <p:strVal val="visible"/>
                                      </p:to>
                                    </p:set>
                                    <p:animEffect transition="in" filter="fade">
                                      <p:cBhvr>
                                        <p:cTn id="7" dur="1000"/>
                                        <p:tgtEl>
                                          <p:spTgt spid="297"/>
                                        </p:tgtEl>
                                      </p:cBhvr>
                                    </p:animEffect>
                                  </p:childTnLst>
                                </p:cTn>
                              </p:par>
                              <p:par>
                                <p:cTn id="8" presetID="10" presetClass="entr" presetSubtype="0" fill="hold" nodeType="withEffect">
                                  <p:stCondLst>
                                    <p:cond delay="0"/>
                                  </p:stCondLst>
                                  <p:childTnLst>
                                    <p:set>
                                      <p:cBhvr>
                                        <p:cTn id="9" dur="1" fill="hold">
                                          <p:stCondLst>
                                            <p:cond delay="0"/>
                                          </p:stCondLst>
                                        </p:cTn>
                                        <p:tgtEl>
                                          <p:spTgt spid="294"/>
                                        </p:tgtEl>
                                        <p:attrNameLst>
                                          <p:attrName>style.visibility</p:attrName>
                                        </p:attrNameLst>
                                      </p:cBhvr>
                                      <p:to>
                                        <p:strVal val="visible"/>
                                      </p:to>
                                    </p:set>
                                    <p:animEffect transition="in" filter="fade">
                                      <p:cBhvr>
                                        <p:cTn id="10" dur="1000"/>
                                        <p:tgtEl>
                                          <p:spTgt spid="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pic>
        <p:nvPicPr>
          <p:cNvPr id="75" name="Google Shape;75;p15"/>
          <p:cNvPicPr preferRelativeResize="0"/>
          <p:nvPr/>
        </p:nvPicPr>
        <p:blipFill>
          <a:blip r:embed="rId3">
            <a:alphaModFix/>
          </a:blip>
          <a:stretch>
            <a:fillRect/>
          </a:stretch>
        </p:blipFill>
        <p:spPr>
          <a:xfrm>
            <a:off x="1245046" y="1895841"/>
            <a:ext cx="2804448" cy="2807275"/>
          </a:xfrm>
          <a:prstGeom prst="rect">
            <a:avLst/>
          </a:prstGeom>
          <a:noFill/>
          <a:ln>
            <a:noFill/>
          </a:ln>
        </p:spPr>
      </p:pic>
      <p:sp>
        <p:nvSpPr>
          <p:cNvPr id="76" name="Google Shape;76;p15"/>
          <p:cNvSpPr/>
          <p:nvPr/>
        </p:nvSpPr>
        <p:spPr>
          <a:xfrm>
            <a:off x="4345325" y="2716125"/>
            <a:ext cx="3002400" cy="4638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5"/>
          <p:cNvSpPr txBox="1"/>
          <p:nvPr/>
        </p:nvSpPr>
        <p:spPr>
          <a:xfrm>
            <a:off x="137100" y="261375"/>
            <a:ext cx="8869800" cy="1569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Influenced by New York City streets and</a:t>
            </a:r>
            <a:endParaRPr sz="3000" b="1">
              <a:latin typeface="Calibri"/>
              <a:ea typeface="Calibri"/>
              <a:cs typeface="Calibri"/>
              <a:sym typeface="Calibri"/>
            </a:endParaRPr>
          </a:p>
          <a:p>
            <a:pPr marL="0" lvl="0" indent="0" algn="ctr" rtl="0">
              <a:spcBef>
                <a:spcPts val="0"/>
              </a:spcBef>
              <a:spcAft>
                <a:spcPts val="0"/>
              </a:spcAft>
              <a:buNone/>
            </a:pPr>
            <a:r>
              <a:rPr lang="en" sz="3000" b="1">
                <a:latin typeface="Calibri"/>
                <a:ea typeface="Calibri"/>
                <a:cs typeface="Calibri"/>
                <a:sym typeface="Calibri"/>
              </a:rPr>
              <a:t>Jazz music, this piece is called </a:t>
            </a:r>
            <a:r>
              <a:rPr lang="en" sz="3000" b="1" i="1">
                <a:latin typeface="Calibri"/>
                <a:ea typeface="Calibri"/>
                <a:cs typeface="Calibri"/>
                <a:sym typeface="Calibri"/>
              </a:rPr>
              <a:t>Broadway Boogie Woogie</a:t>
            </a:r>
            <a:r>
              <a:rPr lang="en" sz="3000" b="1">
                <a:latin typeface="Calibri"/>
                <a:ea typeface="Calibri"/>
                <a:cs typeface="Calibri"/>
                <a:sym typeface="Calibri"/>
              </a:rPr>
              <a:t>, and was made by:</a:t>
            </a:r>
            <a:endParaRPr sz="3000" b="1">
              <a:latin typeface="Calibri"/>
              <a:ea typeface="Calibri"/>
              <a:cs typeface="Calibri"/>
              <a:sym typeface="Calibri"/>
            </a:endParaRPr>
          </a:p>
        </p:txBody>
      </p:sp>
      <p:sp>
        <p:nvSpPr>
          <p:cNvPr id="78" name="Google Shape;78;p15"/>
          <p:cNvSpPr txBox="1"/>
          <p:nvPr/>
        </p:nvSpPr>
        <p:spPr>
          <a:xfrm>
            <a:off x="4421525" y="1895850"/>
            <a:ext cx="40806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Vincent van Gogh</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Claude Monet</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Piet Mondrian</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Pablo Picasso</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6"/>
          <p:cNvSpPr txBox="1"/>
          <p:nvPr/>
        </p:nvSpPr>
        <p:spPr>
          <a:xfrm>
            <a:off x="3514550" y="2164500"/>
            <a:ext cx="5377800" cy="48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1E1E1E"/>
                </a:solidFill>
                <a:latin typeface="Calibri"/>
                <a:ea typeface="Calibri"/>
                <a:cs typeface="Calibri"/>
                <a:sym typeface="Calibri"/>
              </a:rPr>
              <a:t>The Physical Impossibility of Death in the Mind of Someone Living, 1991, </a:t>
            </a:r>
            <a:r>
              <a:rPr lang="en" sz="1100">
                <a:solidFill>
                  <a:srgbClr val="000000"/>
                </a:solidFill>
                <a:latin typeface="Calibri"/>
                <a:ea typeface="Calibri"/>
                <a:cs typeface="Calibri"/>
                <a:sym typeface="Calibri"/>
              </a:rPr>
              <a:t>Damien Hirst</a:t>
            </a:r>
            <a:endParaRPr sz="1100">
              <a:solidFill>
                <a:srgbClr val="000000"/>
              </a:solidFill>
              <a:latin typeface="Calibri"/>
              <a:ea typeface="Calibri"/>
              <a:cs typeface="Calibri"/>
              <a:sym typeface="Calibri"/>
            </a:endParaRPr>
          </a:p>
          <a:p>
            <a:pPr marL="0" lvl="0" indent="0" algn="l" rtl="0">
              <a:spcBef>
                <a:spcPts val="0"/>
              </a:spcBef>
              <a:spcAft>
                <a:spcPts val="0"/>
              </a:spcAft>
              <a:buNone/>
            </a:pPr>
            <a:r>
              <a:rPr lang="en" sz="1100" i="1">
                <a:solidFill>
                  <a:srgbClr val="212121"/>
                </a:solidFill>
                <a:latin typeface="Calibri"/>
                <a:ea typeface="Calibri"/>
                <a:cs typeface="Calibri"/>
                <a:sym typeface="Calibri"/>
              </a:rPr>
              <a:t>Tiger shark, formaldehyde solution, glass, steel - Metropolitan Museum of Art, NYC</a:t>
            </a:r>
            <a:endParaRPr sz="1100">
              <a:solidFill>
                <a:srgbClr val="000000"/>
              </a:solidFill>
              <a:latin typeface="Calibri"/>
              <a:ea typeface="Calibri"/>
              <a:cs typeface="Calibri"/>
              <a:sym typeface="Calibri"/>
            </a:endParaRPr>
          </a:p>
        </p:txBody>
      </p:sp>
      <p:pic>
        <p:nvPicPr>
          <p:cNvPr id="84" name="Google Shape;84;p16"/>
          <p:cNvPicPr preferRelativeResize="0"/>
          <p:nvPr/>
        </p:nvPicPr>
        <p:blipFill>
          <a:blip r:embed="rId3">
            <a:alphaModFix/>
          </a:blip>
          <a:stretch>
            <a:fillRect/>
          </a:stretch>
        </p:blipFill>
        <p:spPr>
          <a:xfrm>
            <a:off x="152400" y="934901"/>
            <a:ext cx="3200951" cy="4056199"/>
          </a:xfrm>
          <a:prstGeom prst="rect">
            <a:avLst/>
          </a:prstGeom>
          <a:noFill/>
          <a:ln>
            <a:noFill/>
          </a:ln>
        </p:spPr>
      </p:pic>
      <p:pic>
        <p:nvPicPr>
          <p:cNvPr id="85" name="Google Shape;85;p16"/>
          <p:cNvPicPr preferRelativeResize="0"/>
          <p:nvPr/>
        </p:nvPicPr>
        <p:blipFill rotWithShape="1">
          <a:blip r:embed="rId4">
            <a:alphaModFix/>
          </a:blip>
          <a:srcRect t="18206" b="20985"/>
          <a:stretch/>
        </p:blipFill>
        <p:spPr>
          <a:xfrm>
            <a:off x="3570300" y="2726100"/>
            <a:ext cx="5377825" cy="2265000"/>
          </a:xfrm>
          <a:prstGeom prst="rect">
            <a:avLst/>
          </a:prstGeom>
          <a:noFill/>
          <a:ln>
            <a:noFill/>
          </a:ln>
        </p:spPr>
      </p:pic>
      <p:sp>
        <p:nvSpPr>
          <p:cNvPr id="86" name="Google Shape;86;p16"/>
          <p:cNvSpPr txBox="1"/>
          <p:nvPr/>
        </p:nvSpPr>
        <p:spPr>
          <a:xfrm>
            <a:off x="180050" y="148750"/>
            <a:ext cx="8768100" cy="692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300" b="1">
                <a:latin typeface="Calibri"/>
                <a:ea typeface="Calibri"/>
                <a:cs typeface="Calibri"/>
                <a:sym typeface="Calibri"/>
              </a:rPr>
              <a:t>What is the name of this piece by Damien Hirst?</a:t>
            </a:r>
            <a:endParaRPr sz="3300" b="1">
              <a:latin typeface="Calibri"/>
              <a:ea typeface="Calibri"/>
              <a:cs typeface="Calibri"/>
              <a:sym typeface="Calibri"/>
            </a:endParaRPr>
          </a:p>
        </p:txBody>
      </p:sp>
      <p:sp>
        <p:nvSpPr>
          <p:cNvPr id="87" name="Google Shape;87;p16"/>
          <p:cNvSpPr/>
          <p:nvPr/>
        </p:nvSpPr>
        <p:spPr>
          <a:xfrm>
            <a:off x="4019350" y="1477775"/>
            <a:ext cx="3706800" cy="3102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6"/>
          <p:cNvSpPr txBox="1"/>
          <p:nvPr/>
        </p:nvSpPr>
        <p:spPr>
          <a:xfrm>
            <a:off x="3943150" y="884675"/>
            <a:ext cx="4080600" cy="926100"/>
          </a:xfrm>
          <a:prstGeom prst="rect">
            <a:avLst/>
          </a:prstGeom>
          <a:noFill/>
          <a:ln>
            <a:noFill/>
          </a:ln>
        </p:spPr>
        <p:txBody>
          <a:bodyPr spcFirstLastPara="1" wrap="square" lIns="91425" tIns="91425" rIns="91425" bIns="91425" anchor="t" anchorCtr="0">
            <a:noAutofit/>
          </a:bodyPr>
          <a:lstStyle/>
          <a:p>
            <a:pPr marL="457200" lvl="0" indent="-336550" algn="l" rtl="0">
              <a:spcBef>
                <a:spcPts val="0"/>
              </a:spcBef>
              <a:spcAft>
                <a:spcPts val="0"/>
              </a:spcAft>
              <a:buClr>
                <a:srgbClr val="202124"/>
              </a:buClr>
              <a:buSzPts val="1700"/>
              <a:buFont typeface="Calibri"/>
              <a:buAutoNum type="alphaUcPeriod"/>
            </a:pPr>
            <a:r>
              <a:rPr lang="en" sz="1700" b="1">
                <a:solidFill>
                  <a:srgbClr val="202124"/>
                </a:solidFill>
                <a:latin typeface="Calibri"/>
                <a:ea typeface="Calibri"/>
                <a:cs typeface="Calibri"/>
                <a:sym typeface="Calibri"/>
              </a:rPr>
              <a:t>The Eyes of Death</a:t>
            </a:r>
            <a:endParaRPr sz="1700" b="1">
              <a:solidFill>
                <a:srgbClr val="202124"/>
              </a:solidFill>
              <a:latin typeface="Calibri"/>
              <a:ea typeface="Calibri"/>
              <a:cs typeface="Calibri"/>
              <a:sym typeface="Calibri"/>
            </a:endParaRPr>
          </a:p>
          <a:p>
            <a:pPr marL="457200" lvl="0" indent="-336550" algn="l" rtl="0">
              <a:spcBef>
                <a:spcPts val="0"/>
              </a:spcBef>
              <a:spcAft>
                <a:spcPts val="0"/>
              </a:spcAft>
              <a:buClr>
                <a:srgbClr val="202124"/>
              </a:buClr>
              <a:buSzPts val="1700"/>
              <a:buFont typeface="Calibri"/>
              <a:buAutoNum type="alphaUcPeriod"/>
            </a:pPr>
            <a:r>
              <a:rPr lang="en" sz="1700" b="1">
                <a:solidFill>
                  <a:srgbClr val="202124"/>
                </a:solidFill>
                <a:latin typeface="Calibri"/>
                <a:ea typeface="Calibri"/>
                <a:cs typeface="Calibri"/>
                <a:sym typeface="Calibri"/>
              </a:rPr>
              <a:t>Shark Bait hoo ha ha</a:t>
            </a:r>
            <a:endParaRPr sz="1700" b="1">
              <a:solidFill>
                <a:srgbClr val="202124"/>
              </a:solidFill>
              <a:latin typeface="Calibri"/>
              <a:ea typeface="Calibri"/>
              <a:cs typeface="Calibri"/>
              <a:sym typeface="Calibri"/>
            </a:endParaRPr>
          </a:p>
          <a:p>
            <a:pPr marL="457200" lvl="0" indent="-336550" algn="l" rtl="0">
              <a:spcBef>
                <a:spcPts val="0"/>
              </a:spcBef>
              <a:spcAft>
                <a:spcPts val="0"/>
              </a:spcAft>
              <a:buClr>
                <a:srgbClr val="202124"/>
              </a:buClr>
              <a:buSzPts val="1700"/>
              <a:buFont typeface="Calibri"/>
              <a:buAutoNum type="alphaUcPeriod"/>
            </a:pPr>
            <a:r>
              <a:rPr lang="en" sz="1700" b="1">
                <a:solidFill>
                  <a:srgbClr val="202124"/>
                </a:solidFill>
                <a:latin typeface="Calibri"/>
                <a:ea typeface="Calibri"/>
                <a:cs typeface="Calibri"/>
                <a:sym typeface="Calibri"/>
              </a:rPr>
              <a:t>The Physical Impossibility of Death</a:t>
            </a:r>
            <a:endParaRPr sz="1700" b="1">
              <a:solidFill>
                <a:srgbClr val="202124"/>
              </a:solidFill>
              <a:latin typeface="Calibri"/>
              <a:ea typeface="Calibri"/>
              <a:cs typeface="Calibri"/>
              <a:sym typeface="Calibri"/>
            </a:endParaRPr>
          </a:p>
          <a:p>
            <a:pPr marL="457200" lvl="0" indent="-336550" algn="l" rtl="0">
              <a:spcBef>
                <a:spcPts val="0"/>
              </a:spcBef>
              <a:spcAft>
                <a:spcPts val="0"/>
              </a:spcAft>
              <a:buClr>
                <a:srgbClr val="202124"/>
              </a:buClr>
              <a:buSzPts val="1700"/>
              <a:buFont typeface="Calibri"/>
              <a:buAutoNum type="alphaUcPeriod"/>
            </a:pPr>
            <a:r>
              <a:rPr lang="en" sz="1700" b="1">
                <a:solidFill>
                  <a:srgbClr val="202124"/>
                </a:solidFill>
                <a:latin typeface="Calibri"/>
                <a:ea typeface="Calibri"/>
                <a:cs typeface="Calibri"/>
                <a:sym typeface="Calibri"/>
              </a:rPr>
              <a:t>My Last Breath</a:t>
            </a:r>
            <a:endParaRPr sz="17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1000"/>
                                        <p:tgtEl>
                                          <p:spTgt spid="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p17"/>
          <p:cNvPicPr preferRelativeResize="0"/>
          <p:nvPr/>
        </p:nvPicPr>
        <p:blipFill rotWithShape="1">
          <a:blip r:embed="rId3">
            <a:alphaModFix/>
          </a:blip>
          <a:srcRect r="15419" b="14324"/>
          <a:stretch/>
        </p:blipFill>
        <p:spPr>
          <a:xfrm>
            <a:off x="0" y="1664250"/>
            <a:ext cx="4007225" cy="2531175"/>
          </a:xfrm>
          <a:prstGeom prst="rect">
            <a:avLst/>
          </a:prstGeom>
          <a:noFill/>
          <a:ln>
            <a:noFill/>
          </a:ln>
        </p:spPr>
      </p:pic>
      <p:sp>
        <p:nvSpPr>
          <p:cNvPr id="94" name="Google Shape;94;p17"/>
          <p:cNvSpPr txBox="1"/>
          <p:nvPr/>
        </p:nvSpPr>
        <p:spPr>
          <a:xfrm>
            <a:off x="274800" y="507350"/>
            <a:ext cx="8594400" cy="692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300" b="1">
                <a:latin typeface="Calibri"/>
                <a:ea typeface="Calibri"/>
                <a:cs typeface="Calibri"/>
                <a:sym typeface="Calibri"/>
              </a:rPr>
              <a:t>What does VISCOSITY mean?</a:t>
            </a:r>
            <a:endParaRPr sz="3300" b="1">
              <a:latin typeface="Calibri"/>
              <a:ea typeface="Calibri"/>
              <a:cs typeface="Calibri"/>
              <a:sym typeface="Calibri"/>
            </a:endParaRPr>
          </a:p>
        </p:txBody>
      </p:sp>
      <p:sp>
        <p:nvSpPr>
          <p:cNvPr id="95" name="Google Shape;95;p17"/>
          <p:cNvSpPr/>
          <p:nvPr/>
        </p:nvSpPr>
        <p:spPr>
          <a:xfrm>
            <a:off x="4347450" y="3225800"/>
            <a:ext cx="4603800" cy="3837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7"/>
          <p:cNvSpPr txBox="1"/>
          <p:nvPr/>
        </p:nvSpPr>
        <p:spPr>
          <a:xfrm>
            <a:off x="4451100" y="1951100"/>
            <a:ext cx="48453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SzPts val="2500"/>
              <a:buFont typeface="Calibri"/>
              <a:buAutoNum type="alphaUcPeriod"/>
            </a:pPr>
            <a:r>
              <a:rPr lang="en" sz="2500" b="1">
                <a:solidFill>
                  <a:srgbClr val="202124"/>
                </a:solidFill>
                <a:latin typeface="Calibri"/>
                <a:ea typeface="Calibri"/>
                <a:cs typeface="Calibri"/>
                <a:sym typeface="Calibri"/>
              </a:rPr>
              <a:t>To see clearly.</a:t>
            </a:r>
            <a:endParaRPr sz="2500" b="1">
              <a:latin typeface="Calibri"/>
              <a:ea typeface="Calibri"/>
              <a:cs typeface="Calibri"/>
              <a:sym typeface="Calibri"/>
            </a:endParaRPr>
          </a:p>
          <a:p>
            <a:pPr marL="457200" lvl="0" indent="-387350" algn="l" rtl="0">
              <a:spcBef>
                <a:spcPts val="0"/>
              </a:spcBef>
              <a:spcAft>
                <a:spcPts val="0"/>
              </a:spcAft>
              <a:buSzPts val="2500"/>
              <a:buFont typeface="Calibri"/>
              <a:buAutoNum type="alphaUcPeriod"/>
            </a:pPr>
            <a:r>
              <a:rPr lang="en" sz="2500" b="1">
                <a:latin typeface="Calibri"/>
                <a:ea typeface="Calibri"/>
                <a:cs typeface="Calibri"/>
                <a:sym typeface="Calibri"/>
              </a:rPr>
              <a:t>Unbreakableness an object.</a:t>
            </a:r>
            <a:endParaRPr sz="2500" b="1">
              <a:latin typeface="Calibri"/>
              <a:ea typeface="Calibri"/>
              <a:cs typeface="Calibri"/>
              <a:sym typeface="Calibri"/>
            </a:endParaRPr>
          </a:p>
          <a:p>
            <a:pPr marL="457200" lvl="0" indent="-387350" algn="l" rtl="0">
              <a:spcBef>
                <a:spcPts val="0"/>
              </a:spcBef>
              <a:spcAft>
                <a:spcPts val="0"/>
              </a:spcAft>
              <a:buSzPts val="2500"/>
              <a:buFont typeface="Calibri"/>
              <a:buAutoNum type="alphaUcPeriod"/>
            </a:pPr>
            <a:r>
              <a:rPr lang="en" sz="2500" b="1">
                <a:solidFill>
                  <a:srgbClr val="202124"/>
                </a:solidFill>
                <a:latin typeface="Calibri"/>
                <a:ea typeface="Calibri"/>
                <a:cs typeface="Calibri"/>
                <a:sym typeface="Calibri"/>
              </a:rPr>
              <a:t>To reverse the image.</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The thickness of a liquid.</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Google Shape;101;p18"/>
          <p:cNvPicPr preferRelativeResize="0"/>
          <p:nvPr/>
        </p:nvPicPr>
        <p:blipFill rotWithShape="1">
          <a:blip r:embed="rId3">
            <a:alphaModFix/>
          </a:blip>
          <a:srcRect l="1768" t="5912" b="5048"/>
          <a:stretch/>
        </p:blipFill>
        <p:spPr>
          <a:xfrm>
            <a:off x="317950" y="1831350"/>
            <a:ext cx="4452275" cy="3026801"/>
          </a:xfrm>
          <a:prstGeom prst="rect">
            <a:avLst/>
          </a:prstGeom>
          <a:noFill/>
          <a:ln>
            <a:noFill/>
          </a:ln>
        </p:spPr>
      </p:pic>
      <p:sp>
        <p:nvSpPr>
          <p:cNvPr id="102" name="Google Shape;102;p18"/>
          <p:cNvSpPr/>
          <p:nvPr/>
        </p:nvSpPr>
        <p:spPr>
          <a:xfrm>
            <a:off x="5387750" y="3401050"/>
            <a:ext cx="3002400" cy="4638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8"/>
          <p:cNvSpPr txBox="1"/>
          <p:nvPr/>
        </p:nvSpPr>
        <p:spPr>
          <a:xfrm>
            <a:off x="137100" y="261375"/>
            <a:ext cx="8869800" cy="1046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800" b="1">
                <a:latin typeface="Calibri"/>
                <a:ea typeface="Calibri"/>
                <a:cs typeface="Calibri"/>
                <a:sym typeface="Calibri"/>
              </a:rPr>
              <a:t>Andy Warhol is known for his Pop Art screen printing. This artist’s can series was based on which type of cans?</a:t>
            </a:r>
            <a:endParaRPr sz="2800" b="1">
              <a:latin typeface="Calibri"/>
              <a:ea typeface="Calibri"/>
              <a:cs typeface="Calibri"/>
              <a:sym typeface="Calibri"/>
            </a:endParaRPr>
          </a:p>
        </p:txBody>
      </p:sp>
      <p:sp>
        <p:nvSpPr>
          <p:cNvPr id="104" name="Google Shape;104;p18"/>
          <p:cNvSpPr txBox="1"/>
          <p:nvPr/>
        </p:nvSpPr>
        <p:spPr>
          <a:xfrm>
            <a:off x="5463950" y="2199775"/>
            <a:ext cx="40806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Chef Boyardee</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Starkist Tuna</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Del Monte</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Campbell’s Soup</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Bush’s Best Beans</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09" name="Google Shape;109;p19"/>
          <p:cNvPicPr preferRelativeResize="0"/>
          <p:nvPr/>
        </p:nvPicPr>
        <p:blipFill>
          <a:blip r:embed="rId3">
            <a:alphaModFix/>
          </a:blip>
          <a:stretch>
            <a:fillRect/>
          </a:stretch>
        </p:blipFill>
        <p:spPr>
          <a:xfrm>
            <a:off x="1481300" y="1270873"/>
            <a:ext cx="6300276" cy="3186625"/>
          </a:xfrm>
          <a:prstGeom prst="rect">
            <a:avLst/>
          </a:prstGeom>
          <a:noFill/>
          <a:ln>
            <a:noFill/>
          </a:ln>
        </p:spPr>
      </p:pic>
      <p:sp>
        <p:nvSpPr>
          <p:cNvPr id="110" name="Google Shape;110;p19"/>
          <p:cNvSpPr txBox="1"/>
          <p:nvPr/>
        </p:nvSpPr>
        <p:spPr>
          <a:xfrm>
            <a:off x="3837434" y="1909297"/>
            <a:ext cx="1083900" cy="117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700" b="1">
                <a:latin typeface="Gloria Hallelujah"/>
                <a:ea typeface="Gloria Hallelujah"/>
                <a:cs typeface="Gloria Hallelujah"/>
                <a:sym typeface="Gloria Hallelujah"/>
              </a:rPr>
              <a:t>O</a:t>
            </a:r>
            <a:endParaRPr sz="6700" b="1">
              <a:latin typeface="Gloria Hallelujah"/>
              <a:ea typeface="Gloria Hallelujah"/>
              <a:cs typeface="Gloria Hallelujah"/>
              <a:sym typeface="Gloria Hallelujah"/>
            </a:endParaRPr>
          </a:p>
        </p:txBody>
      </p:sp>
      <p:sp>
        <p:nvSpPr>
          <p:cNvPr id="111" name="Google Shape;111;p19"/>
          <p:cNvSpPr txBox="1"/>
          <p:nvPr/>
        </p:nvSpPr>
        <p:spPr>
          <a:xfrm>
            <a:off x="4726502" y="1325186"/>
            <a:ext cx="1083900" cy="117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700" b="1">
                <a:solidFill>
                  <a:srgbClr val="FFFFFF"/>
                </a:solidFill>
                <a:latin typeface="Cambria"/>
                <a:ea typeface="Cambria"/>
                <a:cs typeface="Cambria"/>
                <a:sym typeface="Cambria"/>
              </a:rPr>
              <a:t>A</a:t>
            </a:r>
            <a:endParaRPr sz="6700" b="1">
              <a:solidFill>
                <a:srgbClr val="FFFFFF"/>
              </a:solidFill>
              <a:latin typeface="Cambria"/>
              <a:ea typeface="Cambria"/>
              <a:cs typeface="Cambria"/>
              <a:sym typeface="Cambria"/>
            </a:endParaRPr>
          </a:p>
        </p:txBody>
      </p:sp>
      <p:sp>
        <p:nvSpPr>
          <p:cNvPr id="112" name="Google Shape;112;p19"/>
          <p:cNvSpPr txBox="1"/>
          <p:nvPr/>
        </p:nvSpPr>
        <p:spPr>
          <a:xfrm>
            <a:off x="4028812" y="1828131"/>
            <a:ext cx="892500" cy="52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Pacifico"/>
                <a:ea typeface="Pacifico"/>
                <a:cs typeface="Pacifico"/>
                <a:sym typeface="Pacifico"/>
              </a:rPr>
              <a:t>verses</a:t>
            </a:r>
            <a:endParaRPr sz="1500">
              <a:latin typeface="Pacifico"/>
              <a:ea typeface="Pacifico"/>
              <a:cs typeface="Pacifico"/>
              <a:sym typeface="Pacifico"/>
            </a:endParaRPr>
          </a:p>
        </p:txBody>
      </p:sp>
      <p:sp>
        <p:nvSpPr>
          <p:cNvPr id="113" name="Google Shape;113;p19"/>
          <p:cNvSpPr txBox="1"/>
          <p:nvPr/>
        </p:nvSpPr>
        <p:spPr>
          <a:xfrm>
            <a:off x="137100" y="108975"/>
            <a:ext cx="88698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000" b="1">
                <a:latin typeface="Calibri"/>
                <a:ea typeface="Calibri"/>
                <a:cs typeface="Calibri"/>
                <a:sym typeface="Calibri"/>
              </a:rPr>
              <a:t>Which artists were both Impressionists whose last names only vary by one letter? Their names are…</a:t>
            </a:r>
            <a:endParaRPr sz="3000" b="1">
              <a:latin typeface="Calibri"/>
              <a:ea typeface="Calibri"/>
              <a:cs typeface="Calibri"/>
              <a:sym typeface="Calibri"/>
            </a:endParaRPr>
          </a:p>
        </p:txBody>
      </p:sp>
      <p:sp>
        <p:nvSpPr>
          <p:cNvPr id="114" name="Google Shape;114;p19"/>
          <p:cNvSpPr txBox="1"/>
          <p:nvPr/>
        </p:nvSpPr>
        <p:spPr>
          <a:xfrm>
            <a:off x="1556263" y="4413400"/>
            <a:ext cx="6225300" cy="92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500" b="1">
                <a:solidFill>
                  <a:srgbClr val="999999"/>
                </a:solidFill>
                <a:latin typeface="Calibri"/>
                <a:ea typeface="Calibri"/>
                <a:cs typeface="Calibri"/>
                <a:sym typeface="Calibri"/>
              </a:rPr>
              <a:t>Claude</a:t>
            </a:r>
            <a:r>
              <a:rPr lang="en" sz="2500" b="1">
                <a:solidFill>
                  <a:srgbClr val="202124"/>
                </a:solidFill>
                <a:latin typeface="Calibri"/>
                <a:ea typeface="Calibri"/>
                <a:cs typeface="Calibri"/>
                <a:sym typeface="Calibri"/>
              </a:rPr>
              <a:t> Monet  -  and   -  </a:t>
            </a:r>
            <a:r>
              <a:rPr lang="en" sz="2500" b="1">
                <a:solidFill>
                  <a:srgbClr val="999999"/>
                </a:solidFill>
                <a:latin typeface="Calibri"/>
                <a:ea typeface="Calibri"/>
                <a:cs typeface="Calibri"/>
                <a:sym typeface="Calibri"/>
              </a:rPr>
              <a:t>Edouard</a:t>
            </a:r>
            <a:r>
              <a:rPr lang="en" sz="2500" b="1">
                <a:solidFill>
                  <a:srgbClr val="202124"/>
                </a:solidFill>
                <a:latin typeface="Calibri"/>
                <a:ea typeface="Calibri"/>
                <a:cs typeface="Calibri"/>
                <a:sym typeface="Calibri"/>
              </a:rPr>
              <a:t> Manet</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20"/>
          <p:cNvPicPr preferRelativeResize="0"/>
          <p:nvPr/>
        </p:nvPicPr>
        <p:blipFill>
          <a:blip r:embed="rId3">
            <a:alphaModFix/>
          </a:blip>
          <a:stretch>
            <a:fillRect/>
          </a:stretch>
        </p:blipFill>
        <p:spPr>
          <a:xfrm>
            <a:off x="1903857" y="2940899"/>
            <a:ext cx="2637960" cy="1978456"/>
          </a:xfrm>
          <a:prstGeom prst="rect">
            <a:avLst/>
          </a:prstGeom>
          <a:noFill/>
          <a:ln>
            <a:noFill/>
          </a:ln>
        </p:spPr>
      </p:pic>
      <p:pic>
        <p:nvPicPr>
          <p:cNvPr id="120" name="Google Shape;120;p20"/>
          <p:cNvPicPr preferRelativeResize="0"/>
          <p:nvPr/>
        </p:nvPicPr>
        <p:blipFill>
          <a:blip r:embed="rId4">
            <a:alphaModFix/>
          </a:blip>
          <a:stretch>
            <a:fillRect/>
          </a:stretch>
        </p:blipFill>
        <p:spPr>
          <a:xfrm>
            <a:off x="6220238" y="2940903"/>
            <a:ext cx="2750833" cy="1978471"/>
          </a:xfrm>
          <a:prstGeom prst="rect">
            <a:avLst/>
          </a:prstGeom>
          <a:noFill/>
          <a:ln>
            <a:noFill/>
          </a:ln>
        </p:spPr>
      </p:pic>
      <p:pic>
        <p:nvPicPr>
          <p:cNvPr id="121" name="Google Shape;121;p20"/>
          <p:cNvPicPr preferRelativeResize="0"/>
          <p:nvPr/>
        </p:nvPicPr>
        <p:blipFill>
          <a:blip r:embed="rId5">
            <a:alphaModFix/>
          </a:blip>
          <a:stretch>
            <a:fillRect/>
          </a:stretch>
        </p:blipFill>
        <p:spPr>
          <a:xfrm>
            <a:off x="4616865" y="2940899"/>
            <a:ext cx="1528323" cy="1978458"/>
          </a:xfrm>
          <a:prstGeom prst="rect">
            <a:avLst/>
          </a:prstGeom>
          <a:noFill/>
          <a:ln>
            <a:noFill/>
          </a:ln>
        </p:spPr>
      </p:pic>
      <p:pic>
        <p:nvPicPr>
          <p:cNvPr id="122" name="Google Shape;122;p20"/>
          <p:cNvPicPr preferRelativeResize="0"/>
          <p:nvPr/>
        </p:nvPicPr>
        <p:blipFill>
          <a:blip r:embed="rId6">
            <a:alphaModFix/>
          </a:blip>
          <a:stretch>
            <a:fillRect/>
          </a:stretch>
        </p:blipFill>
        <p:spPr>
          <a:xfrm>
            <a:off x="208172" y="2940900"/>
            <a:ext cx="1635098" cy="1978456"/>
          </a:xfrm>
          <a:prstGeom prst="rect">
            <a:avLst/>
          </a:prstGeom>
          <a:noFill/>
          <a:ln>
            <a:noFill/>
          </a:ln>
        </p:spPr>
      </p:pic>
      <p:sp>
        <p:nvSpPr>
          <p:cNvPr id="123" name="Google Shape;123;p20"/>
          <p:cNvSpPr txBox="1"/>
          <p:nvPr/>
        </p:nvSpPr>
        <p:spPr>
          <a:xfrm>
            <a:off x="208175" y="402050"/>
            <a:ext cx="8571000" cy="10773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 sz="2900" b="1">
                <a:solidFill>
                  <a:schemeClr val="dk1"/>
                </a:solidFill>
                <a:latin typeface="Calibri"/>
                <a:ea typeface="Calibri"/>
                <a:cs typeface="Calibri"/>
                <a:sym typeface="Calibri"/>
              </a:rPr>
              <a:t>This world-renowned artist paints wall-sized pixelated faces with vibrant colors:</a:t>
            </a:r>
            <a:endParaRPr sz="2500" b="1">
              <a:latin typeface="Calibri"/>
              <a:ea typeface="Calibri"/>
              <a:cs typeface="Calibri"/>
              <a:sym typeface="Calibri"/>
            </a:endParaRPr>
          </a:p>
        </p:txBody>
      </p:sp>
      <p:sp>
        <p:nvSpPr>
          <p:cNvPr id="124" name="Google Shape;124;p20"/>
          <p:cNvSpPr/>
          <p:nvPr/>
        </p:nvSpPr>
        <p:spPr>
          <a:xfrm>
            <a:off x="4935575" y="1710850"/>
            <a:ext cx="2637900" cy="3816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0"/>
          <p:cNvSpPr txBox="1"/>
          <p:nvPr/>
        </p:nvSpPr>
        <p:spPr>
          <a:xfrm>
            <a:off x="1527100" y="1580425"/>
            <a:ext cx="8620800" cy="466500"/>
          </a:xfrm>
          <a:prstGeom prst="rect">
            <a:avLst/>
          </a:prstGeom>
          <a:noFill/>
          <a:ln>
            <a:noFill/>
          </a:ln>
        </p:spPr>
        <p:txBody>
          <a:bodyPr spcFirstLastPara="1" wrap="square" lIns="91425" tIns="91425" rIns="91425" bIns="91425" anchor="t" anchorCtr="0">
            <a:noAutofit/>
          </a:bodyPr>
          <a:lstStyle/>
          <a:p>
            <a:pPr marL="457200" lvl="0" indent="-400050" algn="l" rtl="0">
              <a:spcBef>
                <a:spcPts val="0"/>
              </a:spcBef>
              <a:spcAft>
                <a:spcPts val="0"/>
              </a:spcAft>
              <a:buSzPts val="2700"/>
              <a:buFont typeface="Calibri"/>
              <a:buAutoNum type="alphaUcPeriod"/>
            </a:pPr>
            <a:r>
              <a:rPr lang="en" sz="2700" b="1">
                <a:latin typeface="Calibri"/>
                <a:ea typeface="Calibri"/>
                <a:cs typeface="Calibri"/>
                <a:sym typeface="Calibri"/>
              </a:rPr>
              <a:t>Jasper Johns                C.   Chuck Close</a:t>
            </a:r>
            <a:endParaRPr sz="2700" b="1">
              <a:latin typeface="Calibri"/>
              <a:ea typeface="Calibri"/>
              <a:cs typeface="Calibri"/>
              <a:sym typeface="Calibri"/>
            </a:endParaRPr>
          </a:p>
          <a:p>
            <a:pPr marL="457200" lvl="0" indent="-400050" algn="l" rtl="0">
              <a:spcBef>
                <a:spcPts val="0"/>
              </a:spcBef>
              <a:spcAft>
                <a:spcPts val="0"/>
              </a:spcAft>
              <a:buSzPts val="2700"/>
              <a:buFont typeface="Calibri"/>
              <a:buAutoNum type="alphaUcPeriod"/>
            </a:pPr>
            <a:r>
              <a:rPr lang="en" sz="2700" b="1">
                <a:latin typeface="Calibri"/>
                <a:ea typeface="Calibri"/>
                <a:cs typeface="Calibri"/>
                <a:sym typeface="Calibri"/>
              </a:rPr>
              <a:t>Frank Stella                  D.  Jim Dine</a:t>
            </a:r>
            <a:endParaRPr sz="2700" b="1">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10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1"/>
          <p:cNvSpPr/>
          <p:nvPr/>
        </p:nvSpPr>
        <p:spPr>
          <a:xfrm>
            <a:off x="4021575" y="3409950"/>
            <a:ext cx="4188600" cy="4221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1" name="Google Shape;131;p21"/>
          <p:cNvPicPr preferRelativeResize="0"/>
          <p:nvPr/>
        </p:nvPicPr>
        <p:blipFill>
          <a:blip r:embed="rId3">
            <a:alphaModFix/>
          </a:blip>
          <a:stretch>
            <a:fillRect/>
          </a:stretch>
        </p:blipFill>
        <p:spPr>
          <a:xfrm>
            <a:off x="347525" y="469925"/>
            <a:ext cx="3095250" cy="3982550"/>
          </a:xfrm>
          <a:prstGeom prst="rect">
            <a:avLst/>
          </a:prstGeom>
          <a:noFill/>
          <a:ln>
            <a:noFill/>
          </a:ln>
        </p:spPr>
      </p:pic>
      <p:sp>
        <p:nvSpPr>
          <p:cNvPr id="132" name="Google Shape;132;p21"/>
          <p:cNvSpPr txBox="1"/>
          <p:nvPr/>
        </p:nvSpPr>
        <p:spPr>
          <a:xfrm>
            <a:off x="3808375" y="408950"/>
            <a:ext cx="4935600" cy="1616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100" b="1">
                <a:latin typeface="Calibri"/>
                <a:ea typeface="Calibri"/>
                <a:cs typeface="Calibri"/>
                <a:sym typeface="Calibri"/>
              </a:rPr>
              <a:t>The Art Movement</a:t>
            </a:r>
            <a:endParaRPr sz="3100" b="1">
              <a:latin typeface="Calibri"/>
              <a:ea typeface="Calibri"/>
              <a:cs typeface="Calibri"/>
              <a:sym typeface="Calibri"/>
            </a:endParaRPr>
          </a:p>
          <a:p>
            <a:pPr marL="0" lvl="0" indent="0" algn="l" rtl="0">
              <a:spcBef>
                <a:spcPts val="0"/>
              </a:spcBef>
              <a:spcAft>
                <a:spcPts val="0"/>
              </a:spcAft>
              <a:buNone/>
            </a:pPr>
            <a:r>
              <a:rPr lang="en" sz="3100" b="1">
                <a:latin typeface="Calibri"/>
                <a:ea typeface="Calibri"/>
                <a:cs typeface="Calibri"/>
                <a:sym typeface="Calibri"/>
              </a:rPr>
              <a:t>De Stijl (Dutch for </a:t>
            </a:r>
            <a:r>
              <a:rPr lang="en" sz="3100" b="1" i="1">
                <a:latin typeface="Calibri"/>
                <a:ea typeface="Calibri"/>
                <a:cs typeface="Calibri"/>
                <a:sym typeface="Calibri"/>
              </a:rPr>
              <a:t>The Style)</a:t>
            </a:r>
            <a:endParaRPr sz="3100" b="1" i="1">
              <a:latin typeface="Calibri"/>
              <a:ea typeface="Calibri"/>
              <a:cs typeface="Calibri"/>
              <a:sym typeface="Calibri"/>
            </a:endParaRPr>
          </a:p>
          <a:p>
            <a:pPr marL="0" lvl="0" indent="0" algn="l" rtl="0">
              <a:spcBef>
                <a:spcPts val="0"/>
              </a:spcBef>
              <a:spcAft>
                <a:spcPts val="0"/>
              </a:spcAft>
              <a:buNone/>
            </a:pPr>
            <a:r>
              <a:rPr lang="en" sz="3100" b="1">
                <a:latin typeface="Calibri"/>
                <a:ea typeface="Calibri"/>
                <a:cs typeface="Calibri"/>
                <a:sym typeface="Calibri"/>
              </a:rPr>
              <a:t>promoted what type of art?</a:t>
            </a:r>
            <a:endParaRPr sz="3100" b="1">
              <a:latin typeface="Calibri"/>
              <a:ea typeface="Calibri"/>
              <a:cs typeface="Calibri"/>
              <a:sym typeface="Calibri"/>
            </a:endParaRPr>
          </a:p>
        </p:txBody>
      </p:sp>
      <p:sp>
        <p:nvSpPr>
          <p:cNvPr id="133" name="Google Shape;133;p21"/>
          <p:cNvSpPr/>
          <p:nvPr/>
        </p:nvSpPr>
        <p:spPr>
          <a:xfrm>
            <a:off x="4021575" y="2647950"/>
            <a:ext cx="4188600" cy="4221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1"/>
          <p:cNvSpPr txBox="1"/>
          <p:nvPr/>
        </p:nvSpPr>
        <p:spPr>
          <a:xfrm>
            <a:off x="4097775" y="2188125"/>
            <a:ext cx="4339500" cy="926100"/>
          </a:xfrm>
          <a:prstGeom prst="rect">
            <a:avLst/>
          </a:prstGeom>
          <a:noFill/>
          <a:ln>
            <a:noFill/>
          </a:ln>
        </p:spPr>
        <p:txBody>
          <a:bodyPr spcFirstLastPara="1" wrap="square" lIns="91425" tIns="91425" rIns="91425" bIns="91425" anchor="t" anchorCtr="0">
            <a:noAutofit/>
          </a:bodyPr>
          <a:lstStyle/>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Shapes and Lines</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Simplicity and abstraction</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Solid colors</a:t>
            </a:r>
            <a:endParaRPr sz="2500" b="1">
              <a:solidFill>
                <a:srgbClr val="202124"/>
              </a:solidFill>
              <a:latin typeface="Calibri"/>
              <a:ea typeface="Calibri"/>
              <a:cs typeface="Calibri"/>
              <a:sym typeface="Calibri"/>
            </a:endParaRPr>
          </a:p>
          <a:p>
            <a:pPr marL="457200" lvl="0" indent="-387350" algn="l" rtl="0">
              <a:spcBef>
                <a:spcPts val="0"/>
              </a:spcBef>
              <a:spcAft>
                <a:spcPts val="0"/>
              </a:spcAft>
              <a:buClr>
                <a:srgbClr val="202124"/>
              </a:buClr>
              <a:buSzPts val="2500"/>
              <a:buFont typeface="Calibri"/>
              <a:buAutoNum type="alphaUcPeriod"/>
            </a:pPr>
            <a:r>
              <a:rPr lang="en" sz="2500" b="1">
                <a:solidFill>
                  <a:srgbClr val="202124"/>
                </a:solidFill>
                <a:latin typeface="Calibri"/>
                <a:ea typeface="Calibri"/>
                <a:cs typeface="Calibri"/>
                <a:sym typeface="Calibri"/>
              </a:rPr>
              <a:t>Harmony and order</a:t>
            </a:r>
            <a:endParaRPr sz="2500" b="1">
              <a:solidFill>
                <a:srgbClr val="20212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fade">
                                      <p:cBhvr>
                                        <p:cTn id="7" dur="1000"/>
                                        <p:tgtEl>
                                          <p:spTgt spid="1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0"/>
                                        </p:tgtEl>
                                        <p:attrNameLst>
                                          <p:attrName>style.visibility</p:attrName>
                                        </p:attrNameLst>
                                      </p:cBhvr>
                                      <p:to>
                                        <p:strVal val="visible"/>
                                      </p:to>
                                    </p:set>
                                    <p:animEffect transition="in" filter="fade">
                                      <p:cBhvr>
                                        <p:cTn id="12" dur="1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913</Words>
  <Application>Microsoft Macintosh PowerPoint</Application>
  <PresentationFormat>On-screen Show (16:9)</PresentationFormat>
  <Paragraphs>136</Paragraphs>
  <Slides>25</Slides>
  <Notes>25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Calibri</vt:lpstr>
      <vt:lpstr>Georgia</vt:lpstr>
      <vt:lpstr>Economica</vt:lpstr>
      <vt:lpstr>Pacifico</vt:lpstr>
      <vt:lpstr>Arial</vt:lpstr>
      <vt:lpstr>Cambria</vt:lpstr>
      <vt:lpstr>Comfortaa</vt:lpstr>
      <vt:lpstr>Gloria Hallelujah</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1</cp:revision>
  <dcterms:modified xsi:type="dcterms:W3CDTF">2024-06-28T03:26:04Z</dcterms:modified>
</cp:coreProperties>
</file>