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0"/>
  </p:notes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omfortaa" pitchFamily="2" charset="0"/>
      <p:regular r:id="rId35"/>
      <p:bold r:id="rId36"/>
    </p:embeddedFont>
    <p:embeddedFont>
      <p:font typeface="Economica" panose="02000506040000020004" pitchFamily="2" charset="77"/>
      <p:regular r:id="rId37"/>
      <p:bold r:id="rId38"/>
      <p:italic r:id="rId39"/>
      <p:boldItalic r:id="rId40"/>
    </p:embeddedFont>
    <p:embeddedFont>
      <p:font typeface="Source Sans Pro" panose="020B0503030403020204" pitchFamily="3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2ccb754639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12ccb754639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2ccb754639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12ccb754639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12ccb754639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12ccb754639_0_2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12ccb754639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12ccb754639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12ccb754639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12ccb754639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2ccb754639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12ccb754639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12ccb754639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12ccb754639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12ccb754639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12ccb754639_0_2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2ccb754639_0_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12ccb754639_0_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12ccb754639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12ccb754639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2ccb75463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2ccb75463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2ccb754639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12ccb754639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11c844d19c5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11c844d19c5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11c844d19c5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11c844d19c5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1c844d19c5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11c844d19c5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https://artincontext.org/most-expensive-paintings/#:~:text=Salvator%20Mundi%20(1500)%20by%20Leonardo%20da%20Vinci,-Artist%20of%20Painting&amp;text=At%20an%20auction%20held%20at,a%20nineteen%2Dminute%20bidding%20war.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11c844d19c5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11c844d19c5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11c844d19c5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11c844d19c5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11c844d19c5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11c844d19c5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12ccb754639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12ccb754639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12ccb754639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12ccb754639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2ccb754639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2ccb754639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2ccb754639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12ccb754639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2ccb7546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12ccb7546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12ccb754639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12ccb754639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12ccb754639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12ccb754639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2ccb754639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2ccb754639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12ccb754639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12ccb754639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safe=strict&amp;sa=X&amp;biw=1438&amp;bih=686&amp;q=Matsumoto+Japan&amp;stick=H4sIAAAAAAAAAOPgE-LUz9U3MLLIs8xVAjMNjSrSk7XEspOt9AtS8wtyUoFUUXF-nlVSflEeAB_gonswAAAA&amp;ved=0ahUKEwjym4yI0KfcAhUn6oMKHb5zDfcQmxMIlQMoATAk" TargetMode="External"/><Relationship Id="rId3" Type="http://schemas.openxmlformats.org/officeDocument/2006/relationships/image" Target="../media/image45.png"/><Relationship Id="rId7" Type="http://schemas.openxmlformats.org/officeDocument/2006/relationships/hyperlink" Target="https://www.google.com/search?safe=strict&amp;sa=X&amp;biw=1438&amp;bih=686&amp;q=yayoi+kusama+born&amp;stick=H4sIAAAAAAAAAOPgE-LUz9U3MLLIs8zVEstOttIvSM0vyEkFUkXF-XlWSflFeQDZ5C0XJQAAAA&amp;ved=0ahUKEwjym4yI0KfcAhUn6oMKHb5zDfcQ6BMIlAMoADAk" TargetMode="External"/><Relationship Id="rId12" Type="http://schemas.openxmlformats.org/officeDocument/2006/relationships/hyperlink" Target="https://www.google.com/search?safe=strict&amp;sa=X&amp;biw=1438&amp;bih=686&amp;q=Pop+art&amp;stick=H4sIAAAAAAAAAOPgE-LUz9U3MLLIs8xV4gAxC01y87T0s5Ot9Msyi0sTc-ITi0qQmJnFJVYFqUWZ-SnxSZUggfL8ouxiABiP-ttIAAAA&amp;ved=0ahUKEwjym4yI0KfcAhUn6oMKHb5zDfcQmxMIqwMoBDAo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png"/><Relationship Id="rId11" Type="http://schemas.openxmlformats.org/officeDocument/2006/relationships/hyperlink" Target="https://www.google.com/search?safe=strict&amp;sa=X&amp;biw=1438&amp;bih=686&amp;q=Feminist+art&amp;stick=H4sIAAAAAAAAAOPgE-LUz9U3MLLIs8xV4gIx4y0skwxNtfSzk630yzKLSxNz4hOLSpCYmcUlVgWpRZn5KfFJlSCB8vyi7GIArBgv9EoAAAA&amp;ved=0ahUKEwjym4yI0KfcAhUn6oMKHb5zDfcQmxMIqgMoAzAo" TargetMode="External"/><Relationship Id="rId5" Type="http://schemas.openxmlformats.org/officeDocument/2006/relationships/image" Target="../media/image47.png"/><Relationship Id="rId10" Type="http://schemas.openxmlformats.org/officeDocument/2006/relationships/hyperlink" Target="https://www.google.com/search?safe=strict&amp;sa=X&amp;biw=1438&amp;bih=686&amp;q=Minimalism&amp;stick=H4sIAAAAAAAAAOPgE-LUz9U3MLLIs8xV4gAxTc2zjbX0s5Ot9Msyi0sTc-ITi0qQmJnFJVYFqUWZ-SnxSZUggfL8ouxiAKHEUGlIAAAA&amp;ved=0ahUKEwjym4yI0KfcAhUn6oMKHb5zDfcQmxMIqQMoAjAo" TargetMode="External"/><Relationship Id="rId4" Type="http://schemas.openxmlformats.org/officeDocument/2006/relationships/image" Target="../media/image46.png"/><Relationship Id="rId9" Type="http://schemas.openxmlformats.org/officeDocument/2006/relationships/hyperlink" Target="https://www.google.com/search?safe=strict&amp;sa=X&amp;biw=1438&amp;bih=686&amp;q=contemporary+art&amp;stick=H4sIAAAAAAAAAOPgE-LUz9U3MLLIs8xV4gAxMwzKsrX0s5Ot9Msyi0sTc-ITi0qQmJnFJVYFqUWZ-SnxSZUggfL8ouxiAJa-6pdIAAAA&amp;ved=0ahUKEwjym4yI0KfcAhUn6oMKHb5zDfcQmxMIqAMoATAo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www.google.com/search?safe=strict&amp;q=Romanticism&amp;stick=H4sIAAAAAAAAAOPgE-LUz9U3MMxOMzFX4gAxzTKKs7X0s5Ot9Msyi0sTc-ITi0qQmJnFJVYFqUWZ-SnxSZUggfL8ouxiAKHrejRIAAAA&amp;sa=X&amp;ved=0ahUKEwiU2c7U6oTcAhWrAMAKHcqKAV8QmxMIhAIoATAh" TargetMode="External"/><Relationship Id="rId4" Type="http://schemas.openxmlformats.org/officeDocument/2006/relationships/hyperlink" Target="https://www.google.com/search?safe=strict&amp;q=john+william+waterhouse+periods&amp;stick=H4sIAAAAAAAAAOPgE-LUz9U3MMxOMzHX0s9OttIvyywuTcyJTywqQWJmFpdYFaQWZeanxCdVggTK84uyiwHjMGAkPgAAAA&amp;sa=X&amp;ved=0ahUKEwiU2c7U6oTcAhWrAMAKHcqKAV8Q6BMIgwIoADAh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safe=strict&amp;sa=X&amp;biw=1430&amp;bih=688&amp;q=Aestheticism&amp;stick=H4sIAAAAAAAAAOPgE-LQz9U3sDA2MFHiBLEMLYzSLbT0s5Ot9Msyi0sTc-ITi0qQmJnFJVYFqUWZ-SnxSZUggfL8ouxiALDjQzhIAAAA&amp;ved=0ahUKEwi96Mm18YjcAhXSTMAKHTsABPsQmxMI7wIoBDAb" TargetMode="External"/><Relationship Id="rId3" Type="http://schemas.openxmlformats.org/officeDocument/2006/relationships/image" Target="../media/image15.png"/><Relationship Id="rId7" Type="http://schemas.openxmlformats.org/officeDocument/2006/relationships/hyperlink" Target="https://www.google.com/search?safe=strict&amp;sa=X&amp;biw=1430&amp;bih=688&amp;q=Symbolism&amp;stick=H4sIAAAAAAAAAOPgE-LQz9U3sDA2MFHiBrEMDZPKKy1LtPSzk630yzKLSxNz4hOLSpCYmcUlVgWpRZn5KfFJlSCB8vyi7GIAkGD1vUoAAAA&amp;ved=0ahUKEwi96Mm18YjcAhXSTMAKHTsABPsQmxMI7gIoAzAb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google.com/search?safe=strict&amp;sa=X&amp;biw=1430&amp;bih=688&amp;q=Arts+and+Crafts+movement&amp;stick=H4sIAAAAAAAAAOPgE-LQz9U3sDA2MFECs1KMLIq19LOTrfTLMotLE3PiE4tKkJiZxSVWBalFmfkp8UmVIIHy_KLsYgArN1zHRwAAAA&amp;ved=0ahUKEwi96Mm18YjcAhXSTMAKHTsABPsQmxMI7QIoAjAb" TargetMode="External"/><Relationship Id="rId5" Type="http://schemas.openxmlformats.org/officeDocument/2006/relationships/hyperlink" Target="https://www.google.com/search?safe=strict&amp;sa=X&amp;biw=1430&amp;bih=688&amp;q=Romanticism&amp;stick=H4sIAAAAAAAAAOPgE-LQz9U3sDA2MFECs8wyirO19LOTrfTLMotLE3PiE4tKkJiZxSVWBalFmfkp8UmVIIHy_KLsYgCJf6KfRwAAAA&amp;ved=0ahUKEwi96Mm18YjcAhXSTMAKHTsABPsQmxMI7AIoATAb" TargetMode="External"/><Relationship Id="rId4" Type="http://schemas.openxmlformats.org/officeDocument/2006/relationships/hyperlink" Target="https://www.google.com/search?safe=strict&amp;sa=X&amp;biw=1430&amp;bih=688&amp;q=william+morris+periods&amp;stick=H4sIAAAAAAAAAOPgE-LQz9U3sDA2MNHSz0620i_LLC5NzIlPLCpBYmYWl1gVpBZl5qfEJ1WCBMrzi7KLAVJBu4c9AAAA&amp;ved=0ahUKEwi96Mm18YjcAhXSTMAKHTsABPsQ6BMI6wIoADAb" TargetMode="External"/><Relationship Id="rId9" Type="http://schemas.openxmlformats.org/officeDocument/2006/relationships/hyperlink" Target="https://www.google.com/search?safe=strict&amp;sa=X&amp;biw=1430&amp;bih=688&amp;q=Pre-Raphaelite+Brotherhood&amp;stick=H4sIAAAAAAAAAOPgE-LQz9U3sDA2MFECswqNTEy19LOTrfTLMotLE3PiE4tKkJiZxSVWBalFmfkp8UmVIIHy_KLsYgD4jXV2RwAAAA&amp;ved=0ahUKEwi96Mm18YjcAhXSTMAKHTsABPsQmxMI8AIoBTA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>
            <a:off x="-89400" y="0"/>
            <a:ext cx="9880851" cy="5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1144" y="1467869"/>
            <a:ext cx="1466425" cy="26293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solidFill>
                  <a:srgbClr val="595959"/>
                </a:solidFill>
                <a:latin typeface="Economica"/>
                <a:ea typeface="Economica"/>
                <a:cs typeface="Economica"/>
                <a:sym typeface="Economica"/>
              </a:rPr>
              <a:t>T R I V I A</a:t>
            </a:r>
            <a:endParaRPr sz="3300" b="1">
              <a:solidFill>
                <a:srgbClr val="595959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5">
            <a:alphaModFix/>
          </a:blip>
          <a:srcRect l="13725" t="4130" r="13732" b="-4130"/>
          <a:stretch/>
        </p:blipFill>
        <p:spPr>
          <a:xfrm>
            <a:off x="2037325" y="1791650"/>
            <a:ext cx="1111900" cy="10424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MODERN ART</a:t>
            </a:r>
            <a:endParaRPr sz="5200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3875650" y="3215125"/>
            <a:ext cx="49578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595959"/>
                </a:solidFill>
                <a:latin typeface="Economica"/>
                <a:ea typeface="Economica"/>
                <a:cs typeface="Economica"/>
                <a:sym typeface="Economica"/>
              </a:rPr>
              <a:t>Multiple choice &amp; Short Answer</a:t>
            </a:r>
            <a:endParaRPr sz="2200" b="1">
              <a:solidFill>
                <a:srgbClr val="595959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800" y="1513125"/>
            <a:ext cx="2693201" cy="3243002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46"/>
          <p:cNvSpPr txBox="1"/>
          <p:nvPr/>
        </p:nvSpPr>
        <p:spPr>
          <a:xfrm>
            <a:off x="274800" y="225825"/>
            <a:ext cx="8594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The “Father of Modern Sculpture”, Auguste Rodin, created this famous sculpture: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46"/>
          <p:cNvSpPr/>
          <p:nvPr/>
        </p:nvSpPr>
        <p:spPr>
          <a:xfrm>
            <a:off x="3555825" y="2331450"/>
            <a:ext cx="26931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46"/>
          <p:cNvSpPr txBox="1"/>
          <p:nvPr/>
        </p:nvSpPr>
        <p:spPr>
          <a:xfrm>
            <a:off x="3659475" y="1437750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Poet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The Lone Man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Thinker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Depressed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6752" y="1786549"/>
            <a:ext cx="2032450" cy="3054228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46"/>
          <p:cNvSpPr txBox="1"/>
          <p:nvPr/>
        </p:nvSpPr>
        <p:spPr>
          <a:xfrm>
            <a:off x="3555825" y="3342750"/>
            <a:ext cx="26931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Bonus: How many statues are there in the world of this sculpture?</a:t>
            </a:r>
            <a:endParaRPr sz="1800" b="1" i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46"/>
          <p:cNvSpPr txBox="1"/>
          <p:nvPr/>
        </p:nvSpPr>
        <p:spPr>
          <a:xfrm>
            <a:off x="5253400" y="4030675"/>
            <a:ext cx="13929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30+</a:t>
            </a:r>
            <a:endParaRPr sz="4100" b="1" i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46"/>
          <p:cNvSpPr txBox="1"/>
          <p:nvPr/>
        </p:nvSpPr>
        <p:spPr>
          <a:xfrm>
            <a:off x="3500975" y="4561950"/>
            <a:ext cx="36405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10 by Rodin, others cast after his death</a:t>
            </a:r>
            <a:endParaRPr sz="1500" b="1" i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175" y="1348648"/>
            <a:ext cx="5894826" cy="2965825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47"/>
          <p:cNvSpPr txBox="1"/>
          <p:nvPr/>
        </p:nvSpPr>
        <p:spPr>
          <a:xfrm>
            <a:off x="274800" y="354950"/>
            <a:ext cx="85944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How many Guggenheim Museums are there?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47"/>
          <p:cNvSpPr/>
          <p:nvPr/>
        </p:nvSpPr>
        <p:spPr>
          <a:xfrm>
            <a:off x="6842275" y="2709775"/>
            <a:ext cx="14184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47"/>
          <p:cNvSpPr txBox="1"/>
          <p:nvPr/>
        </p:nvSpPr>
        <p:spPr>
          <a:xfrm>
            <a:off x="6884800" y="1435075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One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Two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Three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Four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Can you name</a:t>
            </a:r>
            <a:endParaRPr sz="18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where in the</a:t>
            </a:r>
            <a:endParaRPr sz="18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world it/they’re</a:t>
            </a:r>
            <a:endParaRPr sz="18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located?</a:t>
            </a:r>
            <a:endParaRPr sz="18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8" name="Google Shape;398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175" y="1348662"/>
            <a:ext cx="5894826" cy="3242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675" y="929123"/>
            <a:ext cx="2856850" cy="227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675" y="3305287"/>
            <a:ext cx="2856855" cy="1656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1674" y="2080047"/>
            <a:ext cx="2856850" cy="2982753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8"/>
          <p:cNvSpPr txBox="1"/>
          <p:nvPr/>
        </p:nvSpPr>
        <p:spPr>
          <a:xfrm>
            <a:off x="180050" y="148750"/>
            <a:ext cx="88881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What artist sold a balloon dog for $58.4 million?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48"/>
          <p:cNvSpPr/>
          <p:nvPr/>
        </p:nvSpPr>
        <p:spPr>
          <a:xfrm>
            <a:off x="3336475" y="1746613"/>
            <a:ext cx="30534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48"/>
          <p:cNvSpPr txBox="1"/>
          <p:nvPr/>
        </p:nvSpPr>
        <p:spPr>
          <a:xfrm>
            <a:off x="3440125" y="852913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Jasper Johns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Christopher Wool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Jeff Koons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Gerhart Richter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" name="Google Shape;409;p4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44313" y="2772148"/>
            <a:ext cx="2759563" cy="2190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49"/>
          <p:cNvPicPr preferRelativeResize="0"/>
          <p:nvPr/>
        </p:nvPicPr>
        <p:blipFill rotWithShape="1">
          <a:blip r:embed="rId3">
            <a:alphaModFix/>
          </a:blip>
          <a:srcRect l="7911" r="14598" b="33043"/>
          <a:stretch/>
        </p:blipFill>
        <p:spPr>
          <a:xfrm>
            <a:off x="5854378" y="344176"/>
            <a:ext cx="1209742" cy="139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6237" y="344176"/>
            <a:ext cx="1014802" cy="139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16889" y="2773925"/>
            <a:ext cx="958182" cy="1393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49"/>
          <p:cNvPicPr preferRelativeResize="0"/>
          <p:nvPr/>
        </p:nvPicPr>
        <p:blipFill rotWithShape="1">
          <a:blip r:embed="rId6">
            <a:alphaModFix/>
          </a:blip>
          <a:srcRect l="30286" r="15938"/>
          <a:stretch/>
        </p:blipFill>
        <p:spPr>
          <a:xfrm>
            <a:off x="5138178" y="2773926"/>
            <a:ext cx="1333217" cy="139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97460" y="344176"/>
            <a:ext cx="1061678" cy="139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4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34495" y="2811724"/>
            <a:ext cx="1061689" cy="1355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68768" y="2811720"/>
            <a:ext cx="1014794" cy="132088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49"/>
          <p:cNvSpPr txBox="1"/>
          <p:nvPr/>
        </p:nvSpPr>
        <p:spPr>
          <a:xfrm>
            <a:off x="4887388" y="174035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1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49"/>
          <p:cNvSpPr txBox="1"/>
          <p:nvPr/>
        </p:nvSpPr>
        <p:spPr>
          <a:xfrm>
            <a:off x="6106588" y="174035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49"/>
          <p:cNvSpPr txBox="1"/>
          <p:nvPr/>
        </p:nvSpPr>
        <p:spPr>
          <a:xfrm>
            <a:off x="7325788" y="174035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49"/>
          <p:cNvSpPr txBox="1"/>
          <p:nvPr/>
        </p:nvSpPr>
        <p:spPr>
          <a:xfrm>
            <a:off x="4169388" y="417010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49"/>
          <p:cNvSpPr txBox="1"/>
          <p:nvPr/>
        </p:nvSpPr>
        <p:spPr>
          <a:xfrm>
            <a:off x="5464788" y="417010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9"/>
          <p:cNvSpPr txBox="1"/>
          <p:nvPr/>
        </p:nvSpPr>
        <p:spPr>
          <a:xfrm>
            <a:off x="6836388" y="417010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49"/>
          <p:cNvSpPr txBox="1"/>
          <p:nvPr/>
        </p:nvSpPr>
        <p:spPr>
          <a:xfrm>
            <a:off x="8055588" y="4170100"/>
            <a:ext cx="65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7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49"/>
          <p:cNvSpPr txBox="1"/>
          <p:nvPr/>
        </p:nvSpPr>
        <p:spPr>
          <a:xfrm>
            <a:off x="4630025" y="2122825"/>
            <a:ext cx="13332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Pablo Picasso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49"/>
          <p:cNvSpPr txBox="1"/>
          <p:nvPr/>
        </p:nvSpPr>
        <p:spPr>
          <a:xfrm>
            <a:off x="5840200" y="2122825"/>
            <a:ext cx="13332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Gustav Klimt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49"/>
          <p:cNvSpPr txBox="1"/>
          <p:nvPr/>
        </p:nvSpPr>
        <p:spPr>
          <a:xfrm>
            <a:off x="7068425" y="2122825"/>
            <a:ext cx="13332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Andy Warhol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49"/>
          <p:cNvSpPr txBox="1"/>
          <p:nvPr/>
        </p:nvSpPr>
        <p:spPr>
          <a:xfrm>
            <a:off x="3826800" y="4571800"/>
            <a:ext cx="13332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Paul Cezanne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49"/>
          <p:cNvSpPr txBox="1"/>
          <p:nvPr/>
        </p:nvSpPr>
        <p:spPr>
          <a:xfrm>
            <a:off x="5122200" y="4571800"/>
            <a:ext cx="13332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Paul Klee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49"/>
          <p:cNvSpPr txBox="1"/>
          <p:nvPr/>
        </p:nvSpPr>
        <p:spPr>
          <a:xfrm>
            <a:off x="6502825" y="4571800"/>
            <a:ext cx="13332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Salvador Dali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49"/>
          <p:cNvSpPr txBox="1"/>
          <p:nvPr/>
        </p:nvSpPr>
        <p:spPr>
          <a:xfrm>
            <a:off x="7789200" y="4571800"/>
            <a:ext cx="13332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Marc Chagall</a:t>
            </a:r>
            <a:endParaRPr sz="15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49"/>
          <p:cNvSpPr txBox="1"/>
          <p:nvPr/>
        </p:nvSpPr>
        <p:spPr>
          <a:xfrm>
            <a:off x="384775" y="463550"/>
            <a:ext cx="3487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Match the Artist with their name: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49"/>
          <p:cNvSpPr txBox="1"/>
          <p:nvPr/>
        </p:nvSpPr>
        <p:spPr>
          <a:xfrm>
            <a:off x="1067850" y="1664150"/>
            <a:ext cx="21996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Paul Cezanne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Marc Chagall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Salvador Dali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Paul Klee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Gustav Klimt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Pablo Picasso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Andy Warhol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0341" y="1875353"/>
            <a:ext cx="3040832" cy="2543076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50"/>
          <p:cNvSpPr txBox="1"/>
          <p:nvPr/>
        </p:nvSpPr>
        <p:spPr>
          <a:xfrm>
            <a:off x="5900368" y="4436411"/>
            <a:ext cx="3040800" cy="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Decalcomania by Rene Magritte, 1966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3" name="Google Shape;443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7274" y="1866432"/>
            <a:ext cx="1950210" cy="2543079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50"/>
          <p:cNvSpPr txBox="1"/>
          <p:nvPr/>
        </p:nvSpPr>
        <p:spPr>
          <a:xfrm>
            <a:off x="3760061" y="4409493"/>
            <a:ext cx="1776300" cy="3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The Son of Man, Rene Magritte, 1963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50"/>
          <p:cNvSpPr txBox="1"/>
          <p:nvPr/>
        </p:nvSpPr>
        <p:spPr>
          <a:xfrm>
            <a:off x="318900" y="345950"/>
            <a:ext cx="5113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Rene Magritte used what type of hat in his paintings?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50"/>
          <p:cNvSpPr/>
          <p:nvPr/>
        </p:nvSpPr>
        <p:spPr>
          <a:xfrm>
            <a:off x="951425" y="2109475"/>
            <a:ext cx="17763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50"/>
          <p:cNvSpPr txBox="1"/>
          <p:nvPr/>
        </p:nvSpPr>
        <p:spPr>
          <a:xfrm>
            <a:off x="1055075" y="1977775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Bowler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Top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Fedora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Ascot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Google Shape;45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0463" y="1759195"/>
            <a:ext cx="1306124" cy="146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3637" y="1759195"/>
            <a:ext cx="1061194" cy="146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7928" y="1777639"/>
            <a:ext cx="1254116" cy="1444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3248" y="1768417"/>
            <a:ext cx="1486265" cy="1444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26696" y="65938"/>
            <a:ext cx="1989353" cy="1444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35698" y="72507"/>
            <a:ext cx="1306123" cy="1431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5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70352" y="3410258"/>
            <a:ext cx="1836191" cy="1431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5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53645" y="3391825"/>
            <a:ext cx="1913587" cy="146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827192" y="61332"/>
            <a:ext cx="2014140" cy="146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5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809637" y="3391825"/>
            <a:ext cx="1128827" cy="146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51"/>
          <p:cNvPicPr preferRelativeResize="0"/>
          <p:nvPr/>
        </p:nvPicPr>
        <p:blipFill rotWithShape="1">
          <a:blip r:embed="rId13">
            <a:alphaModFix/>
          </a:blip>
          <a:srcRect t="7063"/>
          <a:stretch/>
        </p:blipFill>
        <p:spPr>
          <a:xfrm>
            <a:off x="125250" y="161301"/>
            <a:ext cx="1989301" cy="1363006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51"/>
          <p:cNvSpPr txBox="1"/>
          <p:nvPr/>
        </p:nvSpPr>
        <p:spPr>
          <a:xfrm>
            <a:off x="178000" y="1732500"/>
            <a:ext cx="3257700" cy="3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300" b="1">
                <a:latin typeface="Calibri"/>
                <a:ea typeface="Calibri"/>
                <a:cs typeface="Calibri"/>
                <a:sym typeface="Calibri"/>
              </a:rPr>
              <a:t>Man Ray’s </a:t>
            </a:r>
            <a:r>
              <a:rPr lang="en" sz="2300" b="1" i="1">
                <a:latin typeface="Calibri"/>
                <a:ea typeface="Calibri"/>
                <a:cs typeface="Calibri"/>
                <a:sym typeface="Calibri"/>
              </a:rPr>
              <a:t>_________ </a:t>
            </a:r>
            <a:r>
              <a:rPr lang="en" sz="2300" b="1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Equation</a:t>
            </a:r>
            <a:r>
              <a:rPr lang="en" sz="23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Series </a:t>
            </a:r>
            <a:r>
              <a:rPr lang="en" sz="2300" b="1">
                <a:latin typeface="Calibri"/>
                <a:ea typeface="Calibri"/>
                <a:cs typeface="Calibri"/>
                <a:sym typeface="Calibri"/>
              </a:rPr>
              <a:t>was inspired by which Writer?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51"/>
          <p:cNvSpPr txBox="1"/>
          <p:nvPr/>
        </p:nvSpPr>
        <p:spPr>
          <a:xfrm>
            <a:off x="5765225" y="4811250"/>
            <a:ext cx="18363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All’s Well that Ends Well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51"/>
          <p:cNvSpPr txBox="1"/>
          <p:nvPr/>
        </p:nvSpPr>
        <p:spPr>
          <a:xfrm>
            <a:off x="3530975" y="4811250"/>
            <a:ext cx="18363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Hamlet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51"/>
          <p:cNvSpPr txBox="1"/>
          <p:nvPr/>
        </p:nvSpPr>
        <p:spPr>
          <a:xfrm>
            <a:off x="7828025" y="4811250"/>
            <a:ext cx="11289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Romeo &amp; Juliet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51"/>
          <p:cNvSpPr txBox="1"/>
          <p:nvPr/>
        </p:nvSpPr>
        <p:spPr>
          <a:xfrm>
            <a:off x="7751825" y="3134850"/>
            <a:ext cx="11289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As You Like It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51"/>
          <p:cNvSpPr txBox="1"/>
          <p:nvPr/>
        </p:nvSpPr>
        <p:spPr>
          <a:xfrm>
            <a:off x="6380225" y="3134850"/>
            <a:ext cx="11289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Julius Caesar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51"/>
          <p:cNvSpPr txBox="1"/>
          <p:nvPr/>
        </p:nvSpPr>
        <p:spPr>
          <a:xfrm>
            <a:off x="4807200" y="3134850"/>
            <a:ext cx="12540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King Lear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51"/>
          <p:cNvSpPr txBox="1"/>
          <p:nvPr/>
        </p:nvSpPr>
        <p:spPr>
          <a:xfrm>
            <a:off x="3283200" y="3134850"/>
            <a:ext cx="14862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Merchant of Venice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51"/>
          <p:cNvSpPr txBox="1"/>
          <p:nvPr/>
        </p:nvSpPr>
        <p:spPr>
          <a:xfrm>
            <a:off x="3495975" y="1447800"/>
            <a:ext cx="11289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Twelfth Night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51"/>
          <p:cNvSpPr txBox="1"/>
          <p:nvPr/>
        </p:nvSpPr>
        <p:spPr>
          <a:xfrm>
            <a:off x="4827200" y="1447800"/>
            <a:ext cx="19893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Much Ado About Nothing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51"/>
          <p:cNvSpPr txBox="1"/>
          <p:nvPr/>
        </p:nvSpPr>
        <p:spPr>
          <a:xfrm>
            <a:off x="7095025" y="1447800"/>
            <a:ext cx="18363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Merry Wives of Windsor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51"/>
          <p:cNvSpPr txBox="1"/>
          <p:nvPr/>
        </p:nvSpPr>
        <p:spPr>
          <a:xfrm>
            <a:off x="335850" y="1447800"/>
            <a:ext cx="15681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Measure for Measure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5" name="Google Shape;475;p5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210700" y="85072"/>
            <a:ext cx="1128850" cy="1415478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51"/>
          <p:cNvSpPr txBox="1"/>
          <p:nvPr/>
        </p:nvSpPr>
        <p:spPr>
          <a:xfrm>
            <a:off x="2210675" y="1447800"/>
            <a:ext cx="1128900" cy="2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MacBeth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51"/>
          <p:cNvSpPr/>
          <p:nvPr/>
        </p:nvSpPr>
        <p:spPr>
          <a:xfrm>
            <a:off x="215125" y="4120875"/>
            <a:ext cx="26595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51"/>
          <p:cNvSpPr txBox="1"/>
          <p:nvPr/>
        </p:nvSpPr>
        <p:spPr>
          <a:xfrm>
            <a:off x="318775" y="3227175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Homer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Sophocles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Shakespeare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Bradbury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52"/>
          <p:cNvSpPr/>
          <p:nvPr/>
        </p:nvSpPr>
        <p:spPr>
          <a:xfrm>
            <a:off x="4321475" y="1706675"/>
            <a:ext cx="30534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4" name="Google Shape;484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4926" y="977301"/>
            <a:ext cx="1522280" cy="2095799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52"/>
          <p:cNvSpPr txBox="1"/>
          <p:nvPr/>
        </p:nvSpPr>
        <p:spPr>
          <a:xfrm>
            <a:off x="4425125" y="1193975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Barbara Takenaga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Yayoi Kusama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Rachel Perry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Yoko Ono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6" name="Google Shape;486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1499" y="3110699"/>
            <a:ext cx="3193426" cy="17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5550" y="959114"/>
            <a:ext cx="3926198" cy="2095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12375" y="3116498"/>
            <a:ext cx="2679379" cy="1783765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52"/>
          <p:cNvSpPr txBox="1"/>
          <p:nvPr/>
        </p:nvSpPr>
        <p:spPr>
          <a:xfrm>
            <a:off x="7598100" y="3146350"/>
            <a:ext cx="1372500" cy="17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Yayoi Kusama is a contemporary artist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7"/>
              </a:rPr>
              <a:t>Born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: March 22, 1929 (age 89 years),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/>
              </a:rPr>
              <a:t>Matsumoto, Nagano Prefecture, Japan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Art Periods: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/>
              </a:rPr>
              <a:t>Contemporary art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0"/>
              </a:rPr>
              <a:t>Minimalism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1"/>
              </a:rPr>
              <a:t>Feminist Art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2"/>
              </a:rPr>
              <a:t>Pop Art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52"/>
          <p:cNvSpPr txBox="1"/>
          <p:nvPr/>
        </p:nvSpPr>
        <p:spPr>
          <a:xfrm>
            <a:off x="256525" y="3142575"/>
            <a:ext cx="1136100" cy="17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The above image is of an interactive children’s art room prior to dot application called “</a:t>
            </a:r>
            <a:r>
              <a:rPr lang="en" sz="10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The obliteration room”. It has been featured throughout the world in multiple museums.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52"/>
          <p:cNvSpPr txBox="1"/>
          <p:nvPr/>
        </p:nvSpPr>
        <p:spPr>
          <a:xfrm>
            <a:off x="180050" y="148750"/>
            <a:ext cx="87681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This artist loves dots! Her name is…?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Google Shape;49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0175" y="2817850"/>
            <a:ext cx="1592908" cy="232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51085" y="2817850"/>
            <a:ext cx="1592915" cy="2318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0174" y="387525"/>
            <a:ext cx="3283824" cy="2274050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53"/>
          <p:cNvSpPr txBox="1"/>
          <p:nvPr/>
        </p:nvSpPr>
        <p:spPr>
          <a:xfrm>
            <a:off x="180050" y="453550"/>
            <a:ext cx="50823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Which of the following is NOT true about Maman by Louise Bourgeois?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53"/>
          <p:cNvSpPr/>
          <p:nvPr/>
        </p:nvSpPr>
        <p:spPr>
          <a:xfrm>
            <a:off x="453375" y="3180750"/>
            <a:ext cx="46038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53"/>
          <p:cNvSpPr txBox="1"/>
          <p:nvPr/>
        </p:nvSpPr>
        <p:spPr>
          <a:xfrm>
            <a:off x="557025" y="2287050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30 feet high, 33 feet wide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Took over 60 years to make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Sac contains 35 marble eggs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Guggenheim Bilboa Spain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53"/>
          <p:cNvSpPr txBox="1"/>
          <p:nvPr/>
        </p:nvSpPr>
        <p:spPr>
          <a:xfrm>
            <a:off x="3051100" y="3949500"/>
            <a:ext cx="2388600" cy="7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32 EGGS</a:t>
            </a:r>
            <a:endParaRPr sz="45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Google Shape;50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2327" y="3426950"/>
            <a:ext cx="2202124" cy="154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5417" y="3426940"/>
            <a:ext cx="3248583" cy="1542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41423" y="3426950"/>
            <a:ext cx="1387253" cy="1542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7824" y="3426950"/>
            <a:ext cx="1581102" cy="1542075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54"/>
          <p:cNvSpPr txBox="1"/>
          <p:nvPr/>
        </p:nvSpPr>
        <p:spPr>
          <a:xfrm>
            <a:off x="180050" y="148750"/>
            <a:ext cx="8896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Georgia O’Keeffe left New York City to which location for her Southwest-themed paintings?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54"/>
          <p:cNvSpPr/>
          <p:nvPr/>
        </p:nvSpPr>
        <p:spPr>
          <a:xfrm>
            <a:off x="5698100" y="1916300"/>
            <a:ext cx="26595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54"/>
          <p:cNvSpPr txBox="1"/>
          <p:nvPr/>
        </p:nvSpPr>
        <p:spPr>
          <a:xfrm>
            <a:off x="5801750" y="1403600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Arizona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New Mexico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Texas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Mexico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4" name="Google Shape;514;p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6525" y="1501750"/>
            <a:ext cx="2419132" cy="177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5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18050" y="1537525"/>
            <a:ext cx="2039128" cy="173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8550" y="1987277"/>
            <a:ext cx="4572000" cy="2773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4325" y="335900"/>
            <a:ext cx="4264100" cy="2654400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55"/>
          <p:cNvSpPr txBox="1"/>
          <p:nvPr/>
        </p:nvSpPr>
        <p:spPr>
          <a:xfrm>
            <a:off x="438550" y="335900"/>
            <a:ext cx="3926400" cy="13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art movement is Jackson Pollock most closely associated with?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55"/>
          <p:cNvSpPr/>
          <p:nvPr/>
        </p:nvSpPr>
        <p:spPr>
          <a:xfrm>
            <a:off x="5402275" y="3341100"/>
            <a:ext cx="26595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55"/>
          <p:cNvSpPr txBox="1"/>
          <p:nvPr/>
        </p:nvSpPr>
        <p:spPr>
          <a:xfrm>
            <a:off x="5505925" y="3209400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Expressionism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Cubism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Surrealism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Realism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02675"/>
            <a:ext cx="4430580" cy="3429676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8"/>
          <p:cNvSpPr txBox="1"/>
          <p:nvPr/>
        </p:nvSpPr>
        <p:spPr>
          <a:xfrm>
            <a:off x="137100" y="108975"/>
            <a:ext cx="88698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atin typeface="Calibri"/>
                <a:ea typeface="Calibri"/>
                <a:cs typeface="Calibri"/>
                <a:sym typeface="Calibri"/>
              </a:rPr>
              <a:t>Attitudes of working-class women were against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atin typeface="Calibri"/>
                <a:ea typeface="Calibri"/>
                <a:cs typeface="Calibri"/>
                <a:sym typeface="Calibri"/>
              </a:rPr>
              <a:t>the social boundaries in Victorian England. 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i="1" dirty="0">
                <a:latin typeface="Calibri"/>
                <a:ea typeface="Calibri"/>
                <a:cs typeface="Calibri"/>
                <a:sym typeface="Calibri"/>
              </a:rPr>
              <a:t>Nameless and Friendless </a:t>
            </a:r>
            <a:r>
              <a:rPr lang="en" sz="2800" b="1" dirty="0">
                <a:latin typeface="Calibri"/>
                <a:ea typeface="Calibri"/>
                <a:cs typeface="Calibri"/>
                <a:sym typeface="Calibri"/>
              </a:rPr>
              <a:t>was painted by:</a:t>
            </a:r>
            <a:endParaRPr sz="28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38"/>
          <p:cNvSpPr/>
          <p:nvPr/>
        </p:nvSpPr>
        <p:spPr>
          <a:xfrm>
            <a:off x="4923850" y="2811825"/>
            <a:ext cx="3889800" cy="417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38"/>
          <p:cNvSpPr txBox="1"/>
          <p:nvPr/>
        </p:nvSpPr>
        <p:spPr>
          <a:xfrm>
            <a:off x="5025550" y="2324000"/>
            <a:ext cx="40806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Elizabeth Nourse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Emily Mary Osborn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Rosa Bonheur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Mary Cassatt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6"/>
          <p:cNvSpPr/>
          <p:nvPr/>
        </p:nvSpPr>
        <p:spPr>
          <a:xfrm>
            <a:off x="6088300" y="935575"/>
            <a:ext cx="17172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0" name="Google Shape;53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7993" y="3203150"/>
            <a:ext cx="2628517" cy="171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6510" y="3203150"/>
            <a:ext cx="1717297" cy="1717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3808" y="3203150"/>
            <a:ext cx="2690893" cy="1717300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56"/>
          <p:cNvSpPr txBox="1"/>
          <p:nvPr/>
        </p:nvSpPr>
        <p:spPr>
          <a:xfrm>
            <a:off x="196300" y="242875"/>
            <a:ext cx="59682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This street artist is known as…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4" name="Google Shape;534;p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39563" y="1460075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535;p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0300" y="1779025"/>
            <a:ext cx="1980699" cy="198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20200" y="1460075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5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40609" y="1472963"/>
            <a:ext cx="1279585" cy="1717299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56"/>
          <p:cNvSpPr txBox="1"/>
          <p:nvPr/>
        </p:nvSpPr>
        <p:spPr>
          <a:xfrm>
            <a:off x="430300" y="852925"/>
            <a:ext cx="86286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Keith Haring   </a:t>
            </a: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 B.  Invader     C. </a:t>
            </a: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Swoon     D.  Bansky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57"/>
          <p:cNvSpPr txBox="1"/>
          <p:nvPr/>
        </p:nvSpPr>
        <p:spPr>
          <a:xfrm>
            <a:off x="136025" y="289675"/>
            <a:ext cx="3515100" cy="24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These artists were friends, worked side-by-side on their own pieces together, and parted enemies:</a:t>
            </a:r>
            <a:endParaRPr sz="29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57"/>
          <p:cNvSpPr/>
          <p:nvPr/>
        </p:nvSpPr>
        <p:spPr>
          <a:xfrm>
            <a:off x="269825" y="3080200"/>
            <a:ext cx="33999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57"/>
          <p:cNvSpPr txBox="1"/>
          <p:nvPr/>
        </p:nvSpPr>
        <p:spPr>
          <a:xfrm>
            <a:off x="305125" y="2982425"/>
            <a:ext cx="4053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Gougain &amp; van Gogh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Lichtenstein &amp; Warhol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latin typeface="Calibri"/>
                <a:ea typeface="Calibri"/>
                <a:cs typeface="Calibri"/>
                <a:sym typeface="Calibri"/>
              </a:rPr>
              <a:t>Picasso &amp; Matisse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Pollock &amp; De Kooning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6" name="Google Shape;54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9688" y="76197"/>
            <a:ext cx="2563312" cy="192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6375" y="2600775"/>
            <a:ext cx="1920774" cy="192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8738" y="1534621"/>
            <a:ext cx="3000375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98750" y="3245079"/>
            <a:ext cx="1400786" cy="1755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99528" y="3245081"/>
            <a:ext cx="1535973" cy="1755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8"/>
          <p:cNvSpPr txBox="1"/>
          <p:nvPr/>
        </p:nvSpPr>
        <p:spPr>
          <a:xfrm>
            <a:off x="485375" y="224950"/>
            <a:ext cx="81732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>
                <a:latin typeface="Calibri"/>
                <a:ea typeface="Calibri"/>
                <a:cs typeface="Calibri"/>
                <a:sym typeface="Calibri"/>
              </a:rPr>
              <a:t>This woman married the brother of a Edouard Manet </a:t>
            </a:r>
            <a:r>
              <a:rPr lang="en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(Eugene Manet)</a:t>
            </a:r>
            <a:r>
              <a:rPr lang="en" sz="2600" b="1">
                <a:latin typeface="Calibri"/>
                <a:ea typeface="Calibri"/>
                <a:cs typeface="Calibri"/>
                <a:sym typeface="Calibri"/>
              </a:rPr>
              <a:t>. She was an impressionist painter herself who she signed her paintings with her maiden name. She was…</a:t>
            </a:r>
            <a:endParaRPr sz="26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58"/>
          <p:cNvSpPr/>
          <p:nvPr/>
        </p:nvSpPr>
        <p:spPr>
          <a:xfrm>
            <a:off x="4765650" y="2443950"/>
            <a:ext cx="33999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58"/>
          <p:cNvSpPr txBox="1"/>
          <p:nvPr/>
        </p:nvSpPr>
        <p:spPr>
          <a:xfrm>
            <a:off x="4800950" y="2004325"/>
            <a:ext cx="4053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Cecilia Beaux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Berthe Morisot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Marie Bracquemond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Mary Cassatt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8" name="Google Shape;558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650" y="2186425"/>
            <a:ext cx="1943100" cy="23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4150" y="2186425"/>
            <a:ext cx="1665377" cy="235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59"/>
          <p:cNvSpPr/>
          <p:nvPr/>
        </p:nvSpPr>
        <p:spPr>
          <a:xfrm>
            <a:off x="1256600" y="4322950"/>
            <a:ext cx="14421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5" name="Google Shape;565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9475" y="1469575"/>
            <a:ext cx="1950641" cy="2207647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59"/>
          <p:cNvSpPr txBox="1"/>
          <p:nvPr/>
        </p:nvSpPr>
        <p:spPr>
          <a:xfrm>
            <a:off x="1018605" y="3741964"/>
            <a:ext cx="1931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A. </a:t>
            </a:r>
            <a:r>
              <a:rPr lang="en" sz="1000" b="1" i="1">
                <a:solidFill>
                  <a:srgbClr val="1C1C1C"/>
                </a:solidFill>
                <a:highlight>
                  <a:srgbClr val="FFFFFF"/>
                </a:highlight>
              </a:rPr>
              <a:t>Interchange </a:t>
            </a: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(1955) by Willem de Kooning</a:t>
            </a:r>
            <a:endParaRPr sz="1000"/>
          </a:p>
        </p:txBody>
      </p:sp>
      <p:pic>
        <p:nvPicPr>
          <p:cNvPr id="567" name="Google Shape;567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9941" y="1469570"/>
            <a:ext cx="3104814" cy="2196802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p59"/>
          <p:cNvSpPr txBox="1"/>
          <p:nvPr/>
        </p:nvSpPr>
        <p:spPr>
          <a:xfrm>
            <a:off x="3044957" y="3758200"/>
            <a:ext cx="31251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B. </a:t>
            </a:r>
            <a:r>
              <a:rPr lang="en" sz="1000" b="1" i="1">
                <a:solidFill>
                  <a:srgbClr val="1C1C1C"/>
                </a:solidFill>
                <a:highlight>
                  <a:srgbClr val="FFFFFF"/>
                </a:highlight>
              </a:rPr>
              <a:t>The Card Players</a:t>
            </a: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 (1892-1893)</a:t>
            </a:r>
            <a:endParaRPr sz="1000" b="1">
              <a:solidFill>
                <a:srgbClr val="1C1C1C"/>
              </a:solidFill>
              <a:highlight>
                <a:srgbClr val="FFFFFF"/>
              </a:highlight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by Paul Cézanne</a:t>
            </a:r>
            <a:endParaRPr sz="1000" b="1">
              <a:solidFill>
                <a:srgbClr val="1C1C1C"/>
              </a:solidFill>
              <a:highlight>
                <a:srgbClr val="FFFFFF"/>
              </a:highlight>
            </a:endParaRPr>
          </a:p>
        </p:txBody>
      </p:sp>
      <p:sp>
        <p:nvSpPr>
          <p:cNvPr id="569" name="Google Shape;569;p59"/>
          <p:cNvSpPr txBox="1"/>
          <p:nvPr/>
        </p:nvSpPr>
        <p:spPr>
          <a:xfrm>
            <a:off x="6092350" y="3741975"/>
            <a:ext cx="18945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C. </a:t>
            </a:r>
            <a:r>
              <a:rPr lang="en" sz="1000" b="1" i="1">
                <a:solidFill>
                  <a:srgbClr val="1C1C1C"/>
                </a:solidFill>
                <a:highlight>
                  <a:srgbClr val="FFFFFF"/>
                </a:highlight>
              </a:rPr>
              <a:t>Nafea Faa Ipoipo? </a:t>
            </a: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(1892)</a:t>
            </a:r>
            <a:endParaRPr sz="1000" b="1">
              <a:solidFill>
                <a:srgbClr val="1C1C1C"/>
              </a:solidFill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1C1C1C"/>
                </a:solidFill>
                <a:highlight>
                  <a:srgbClr val="FFFFFF"/>
                </a:highlight>
              </a:rPr>
              <a:t>by Paul Gauguin</a:t>
            </a:r>
            <a:endParaRPr sz="1000" b="1">
              <a:solidFill>
                <a:srgbClr val="1C1C1C"/>
              </a:solidFill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1">
              <a:solidFill>
                <a:srgbClr val="1C1C1C"/>
              </a:solidFill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570" name="Google Shape;570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4586" y="1469575"/>
            <a:ext cx="1655892" cy="2196799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59"/>
          <p:cNvSpPr txBox="1"/>
          <p:nvPr/>
        </p:nvSpPr>
        <p:spPr>
          <a:xfrm>
            <a:off x="103850" y="224950"/>
            <a:ext cx="8888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Calibri"/>
                <a:ea typeface="Calibri"/>
                <a:cs typeface="Calibri"/>
                <a:sym typeface="Calibri"/>
              </a:rPr>
              <a:t>The most expensive paintings auctioned…</a:t>
            </a:r>
            <a:endParaRPr sz="30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Calibri"/>
                <a:ea typeface="Calibri"/>
                <a:cs typeface="Calibri"/>
                <a:sym typeface="Calibri"/>
              </a:rPr>
              <a:t>which sold for the highest?</a:t>
            </a:r>
            <a:endParaRPr sz="30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59"/>
          <p:cNvSpPr txBox="1"/>
          <p:nvPr/>
        </p:nvSpPr>
        <p:spPr>
          <a:xfrm>
            <a:off x="1018605" y="4275364"/>
            <a:ext cx="1931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1C1C1C"/>
                </a:solidFill>
              </a:rPr>
              <a:t>$328 Million</a:t>
            </a:r>
            <a:endParaRPr sz="1700" b="1"/>
          </a:p>
        </p:txBody>
      </p:sp>
      <p:sp>
        <p:nvSpPr>
          <p:cNvPr id="573" name="Google Shape;573;p59"/>
          <p:cNvSpPr txBox="1"/>
          <p:nvPr/>
        </p:nvSpPr>
        <p:spPr>
          <a:xfrm>
            <a:off x="3044957" y="4291600"/>
            <a:ext cx="3125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1C1C1C"/>
                </a:solidFill>
                <a:highlight>
                  <a:srgbClr val="FFFFFF"/>
                </a:highlight>
              </a:rPr>
              <a:t>$288 Million</a:t>
            </a:r>
            <a:endParaRPr sz="1700" b="1">
              <a:solidFill>
                <a:srgbClr val="1C1C1C"/>
              </a:solidFill>
              <a:highlight>
                <a:srgbClr val="FFFFFF"/>
              </a:highlight>
            </a:endParaRPr>
          </a:p>
        </p:txBody>
      </p:sp>
      <p:sp>
        <p:nvSpPr>
          <p:cNvPr id="574" name="Google Shape;574;p59"/>
          <p:cNvSpPr txBox="1"/>
          <p:nvPr/>
        </p:nvSpPr>
        <p:spPr>
          <a:xfrm>
            <a:off x="6092350" y="4275375"/>
            <a:ext cx="2135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1C1C1C"/>
                </a:solidFill>
                <a:highlight>
                  <a:srgbClr val="FFFFFF"/>
                </a:highlight>
              </a:rPr>
              <a:t>$229 Million</a:t>
            </a:r>
            <a:endParaRPr sz="1700" b="1">
              <a:solidFill>
                <a:srgbClr val="1C1C1C"/>
              </a:solidFill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60"/>
          <p:cNvSpPr txBox="1"/>
          <p:nvPr/>
        </p:nvSpPr>
        <p:spPr>
          <a:xfrm>
            <a:off x="103850" y="224950"/>
            <a:ext cx="88881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The first school to teach ‘a total work of art’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with multiple art skills in one place by a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variety of teachers was called: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60"/>
          <p:cNvSpPr/>
          <p:nvPr/>
        </p:nvSpPr>
        <p:spPr>
          <a:xfrm>
            <a:off x="1775400" y="2738800"/>
            <a:ext cx="58614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60"/>
          <p:cNvSpPr txBox="1"/>
          <p:nvPr/>
        </p:nvSpPr>
        <p:spPr>
          <a:xfrm>
            <a:off x="1802850" y="1868600"/>
            <a:ext cx="63762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l" rtl="0">
              <a:spcBef>
                <a:spcPts val="0"/>
              </a:spcBef>
              <a:spcAft>
                <a:spcPts val="0"/>
              </a:spcAft>
              <a:buSzPts val="26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École des Beaux-Arts, France</a:t>
            </a:r>
            <a:endParaRPr sz="26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The Hudson River School, United States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Bauhaus, Germany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Royal Academy of Arts, London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2" name="Google Shape;58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400" y="3780725"/>
            <a:ext cx="1362775" cy="136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825" y="3780725"/>
            <a:ext cx="2055325" cy="136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1570" y="3780726"/>
            <a:ext cx="2018210" cy="1362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69125" y="3780725"/>
            <a:ext cx="2403004" cy="136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61"/>
          <p:cNvSpPr txBox="1"/>
          <p:nvPr/>
        </p:nvSpPr>
        <p:spPr>
          <a:xfrm>
            <a:off x="180050" y="148750"/>
            <a:ext cx="8896800" cy="15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Stained glass windows were a Medieval invention</a:t>
            </a:r>
            <a:endParaRPr sz="29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and are part of European culture and history.</a:t>
            </a:r>
            <a:endParaRPr sz="29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These windows are most likely seen in:</a:t>
            </a:r>
            <a:endParaRPr sz="29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61"/>
          <p:cNvSpPr/>
          <p:nvPr/>
        </p:nvSpPr>
        <p:spPr>
          <a:xfrm>
            <a:off x="5153750" y="2505025"/>
            <a:ext cx="26595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61"/>
          <p:cNvSpPr txBox="1"/>
          <p:nvPr/>
        </p:nvSpPr>
        <p:spPr>
          <a:xfrm>
            <a:off x="5257400" y="1992325"/>
            <a:ext cx="3913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Homes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Cathedrals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Government buildings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Store windows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3" name="Google Shape;59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1763725"/>
            <a:ext cx="4696549" cy="2693993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61"/>
          <p:cNvSpPr txBox="1"/>
          <p:nvPr/>
        </p:nvSpPr>
        <p:spPr>
          <a:xfrm>
            <a:off x="228600" y="4457725"/>
            <a:ext cx="2090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/>
              <a:t>The Rose Window</a:t>
            </a:r>
            <a:r>
              <a:rPr lang="en" sz="1000"/>
              <a:t>, Paris, France</a:t>
            </a:r>
            <a:endParaRPr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p62"/>
          <p:cNvPicPr preferRelativeResize="0"/>
          <p:nvPr/>
        </p:nvPicPr>
        <p:blipFill rotWithShape="1">
          <a:blip r:embed="rId3">
            <a:alphaModFix/>
          </a:blip>
          <a:srcRect r="4104" b="2676"/>
          <a:stretch/>
        </p:blipFill>
        <p:spPr>
          <a:xfrm>
            <a:off x="254175" y="217100"/>
            <a:ext cx="3754149" cy="4709276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62"/>
          <p:cNvSpPr txBox="1"/>
          <p:nvPr/>
        </p:nvSpPr>
        <p:spPr>
          <a:xfrm>
            <a:off x="4434000" y="297500"/>
            <a:ext cx="4459500" cy="24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Grant Wood’s </a:t>
            </a:r>
            <a:r>
              <a:rPr lang="en" sz="2900" b="1" i="1">
                <a:latin typeface="Calibri"/>
                <a:ea typeface="Calibri"/>
                <a:cs typeface="Calibri"/>
                <a:sym typeface="Calibri"/>
              </a:rPr>
              <a:t>American Gothic</a:t>
            </a:r>
            <a:r>
              <a:rPr lang="en" sz="2900" b="1">
                <a:latin typeface="Calibri"/>
                <a:ea typeface="Calibri"/>
                <a:cs typeface="Calibri"/>
                <a:sym typeface="Calibri"/>
              </a:rPr>
              <a:t> was named after the Gothic window in the background. The people who modeled for him were:</a:t>
            </a:r>
            <a:endParaRPr sz="29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62"/>
          <p:cNvSpPr/>
          <p:nvPr/>
        </p:nvSpPr>
        <p:spPr>
          <a:xfrm>
            <a:off x="4567800" y="4154825"/>
            <a:ext cx="33999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62"/>
          <p:cNvSpPr txBox="1"/>
          <p:nvPr/>
        </p:nvSpPr>
        <p:spPr>
          <a:xfrm>
            <a:off x="4603100" y="2990250"/>
            <a:ext cx="4053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His mom &amp; his doctor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His childhood teachers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latin typeface="Calibri"/>
                <a:ea typeface="Calibri"/>
                <a:cs typeface="Calibri"/>
                <a:sym typeface="Calibri"/>
              </a:rPr>
              <a:t>His next door neighbors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His sister &amp; his dentist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3"/>
          <p:cNvSpPr txBox="1"/>
          <p:nvPr/>
        </p:nvSpPr>
        <p:spPr>
          <a:xfrm>
            <a:off x="275063" y="4407125"/>
            <a:ext cx="2656800" cy="4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Confetti Death</a:t>
            </a:r>
            <a:r>
              <a:rPr lang="en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by Miami-based TYPOE</a:t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skull is seen vomiting colorful shards of spray paint caps onto a bright white wall</a:t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8" name="Google Shape;608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0725" y="1033800"/>
            <a:ext cx="5837782" cy="3910750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63"/>
          <p:cNvSpPr txBox="1"/>
          <p:nvPr/>
        </p:nvSpPr>
        <p:spPr>
          <a:xfrm>
            <a:off x="180050" y="148750"/>
            <a:ext cx="87681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What is the name of this piece by TYPOE?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63"/>
          <p:cNvSpPr/>
          <p:nvPr/>
        </p:nvSpPr>
        <p:spPr>
          <a:xfrm>
            <a:off x="193625" y="2775388"/>
            <a:ext cx="2659500" cy="38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63"/>
          <p:cNvSpPr txBox="1"/>
          <p:nvPr/>
        </p:nvSpPr>
        <p:spPr>
          <a:xfrm>
            <a:off x="213250" y="1976163"/>
            <a:ext cx="30798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Leftovers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latin typeface="Calibri"/>
                <a:ea typeface="Calibri"/>
                <a:cs typeface="Calibri"/>
                <a:sym typeface="Calibri"/>
              </a:rPr>
              <a:t>Color Vomit</a:t>
            </a:r>
            <a:endParaRPr sz="23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Confetti Death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300"/>
              <a:buFont typeface="Calibri"/>
              <a:buAutoNum type="alphaUcPeriod"/>
            </a:pPr>
            <a:r>
              <a:rPr lang="en" sz="23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Explosion</a:t>
            </a:r>
            <a:endParaRPr sz="23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7971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64"/>
          <p:cNvSpPr txBox="1"/>
          <p:nvPr/>
        </p:nvSpPr>
        <p:spPr>
          <a:xfrm>
            <a:off x="1475450" y="1748950"/>
            <a:ext cx="87681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How did you do? 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Add it up…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64"/>
          <p:cNvSpPr txBox="1"/>
          <p:nvPr/>
        </p:nvSpPr>
        <p:spPr>
          <a:xfrm>
            <a:off x="1483350" y="3051250"/>
            <a:ext cx="87681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50 trivial questions total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1978" y="3388393"/>
            <a:ext cx="2911173" cy="16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9"/>
          <p:cNvPicPr preferRelativeResize="0"/>
          <p:nvPr/>
        </p:nvPicPr>
        <p:blipFill rotWithShape="1">
          <a:blip r:embed="rId4">
            <a:alphaModFix/>
          </a:blip>
          <a:srcRect l="8765" t="19872" r="9999" b="21814"/>
          <a:stretch/>
        </p:blipFill>
        <p:spPr>
          <a:xfrm>
            <a:off x="441900" y="2670950"/>
            <a:ext cx="2349775" cy="7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9"/>
          <p:cNvSpPr txBox="1"/>
          <p:nvPr/>
        </p:nvSpPr>
        <p:spPr>
          <a:xfrm>
            <a:off x="1939825" y="3013150"/>
            <a:ext cx="73860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The Louvre is one of Paris’ most visited attractions. Nearly 9.3 million visitors pass yearly. </a:t>
            </a:r>
            <a:endParaRPr/>
          </a:p>
        </p:txBody>
      </p:sp>
      <p:sp>
        <p:nvSpPr>
          <p:cNvPr id="315" name="Google Shape;315;p39"/>
          <p:cNvSpPr txBox="1"/>
          <p:nvPr/>
        </p:nvSpPr>
        <p:spPr>
          <a:xfrm>
            <a:off x="137100" y="251400"/>
            <a:ext cx="8869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The World’s largest art museum, recognizable by its glass pyramid, is located in what city? 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39"/>
          <p:cNvSpPr/>
          <p:nvPr/>
        </p:nvSpPr>
        <p:spPr>
          <a:xfrm>
            <a:off x="5066375" y="1644100"/>
            <a:ext cx="2091300" cy="381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9"/>
          <p:cNvSpPr txBox="1"/>
          <p:nvPr/>
        </p:nvSpPr>
        <p:spPr>
          <a:xfrm>
            <a:off x="2389175" y="1513675"/>
            <a:ext cx="8620800" cy="4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Font typeface="Calibri"/>
              <a:buAutoNum type="alphaUcPeriod"/>
            </a:pPr>
            <a:r>
              <a:rPr lang="en" sz="2700" b="1">
                <a:latin typeface="Calibri"/>
                <a:ea typeface="Calibri"/>
                <a:cs typeface="Calibri"/>
                <a:sym typeface="Calibri"/>
              </a:rPr>
              <a:t>Madrid               C.   Paris</a:t>
            </a:r>
            <a:endParaRPr sz="27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Font typeface="Calibri"/>
              <a:buAutoNum type="alphaUcPeriod"/>
            </a:pPr>
            <a:r>
              <a:rPr lang="en" sz="2700" b="1">
                <a:latin typeface="Calibri"/>
                <a:ea typeface="Calibri"/>
                <a:cs typeface="Calibri"/>
                <a:sym typeface="Calibri"/>
              </a:rPr>
              <a:t>London               D.  New York</a:t>
            </a:r>
            <a:endParaRPr sz="27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8" name="Google Shape;318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900" y="3403116"/>
            <a:ext cx="2911176" cy="1585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2050" y="3388450"/>
            <a:ext cx="2427162" cy="161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8050" y="1706450"/>
            <a:ext cx="4217251" cy="323707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0"/>
          <p:cNvSpPr txBox="1"/>
          <p:nvPr/>
        </p:nvSpPr>
        <p:spPr>
          <a:xfrm>
            <a:off x="1317000" y="4234250"/>
            <a:ext cx="3255000" cy="7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The Lady of Shalott, 1888,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John William Waterhouse, Tate Museum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/>
              </a:rPr>
              <a:t>Periods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10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/>
              </a:rPr>
              <a:t>Romanticism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, Pre-Raphaelite Brotherhood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The Lady of Shalott written by Tennyson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40"/>
          <p:cNvSpPr txBox="1"/>
          <p:nvPr/>
        </p:nvSpPr>
        <p:spPr>
          <a:xfrm>
            <a:off x="137100" y="242050"/>
            <a:ext cx="8869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John William Waterhouse painted this piece named and inspired by the poem: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40"/>
          <p:cNvSpPr/>
          <p:nvPr/>
        </p:nvSpPr>
        <p:spPr>
          <a:xfrm>
            <a:off x="237300" y="3192975"/>
            <a:ext cx="3889800" cy="417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40"/>
          <p:cNvSpPr txBox="1"/>
          <p:nvPr/>
        </p:nvSpPr>
        <p:spPr>
          <a:xfrm>
            <a:off x="339000" y="1943150"/>
            <a:ext cx="40806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Boatman’s Daughter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A Midsummer Night’s Dream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The Lady of Shalott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Twelfth Night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 txBox="1"/>
          <p:nvPr/>
        </p:nvSpPr>
        <p:spPr>
          <a:xfrm>
            <a:off x="4417725" y="1021575"/>
            <a:ext cx="1964400" cy="4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ART DECO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41"/>
          <p:cNvSpPr txBox="1"/>
          <p:nvPr/>
        </p:nvSpPr>
        <p:spPr>
          <a:xfrm>
            <a:off x="236725" y="258975"/>
            <a:ext cx="2104500" cy="20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1890 and 1914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rganic </a:t>
            </a: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forms</a:t>
            </a:r>
            <a:endParaRPr sz="11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Japanese prints with floral curved patterns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Muted tones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U.S. it is referred to as the Tiffany Style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In London, it is referred to as the Glasgow Styl</a:t>
            </a: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41"/>
          <p:cNvSpPr txBox="1"/>
          <p:nvPr/>
        </p:nvSpPr>
        <p:spPr>
          <a:xfrm>
            <a:off x="6751200" y="258975"/>
            <a:ext cx="2221200" cy="16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Just before WWI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Influence of the Industrial Revolution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ymmetrical</a:t>
            </a:r>
            <a:endParaRPr sz="11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reamline</a:t>
            </a: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</a:t>
            </a:r>
            <a:endParaRPr sz="11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olished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Weath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urved forms </a:t>
            </a: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&amp;</a:t>
            </a: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bold colo</a:t>
            </a:r>
            <a:r>
              <a:rPr lang="en" sz="1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rs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Char char="●"/>
            </a:pPr>
            <a:r>
              <a:rPr lang="en" sz="110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Glass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6" name="Google Shape;33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375" y="182775"/>
            <a:ext cx="1296418" cy="298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8311" y="182775"/>
            <a:ext cx="2360139" cy="298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41"/>
          <p:cNvSpPr txBox="1"/>
          <p:nvPr/>
        </p:nvSpPr>
        <p:spPr>
          <a:xfrm>
            <a:off x="1646588" y="4395575"/>
            <a:ext cx="2952000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Art Nouveau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339" name="Google Shape;339;p41"/>
          <p:cNvSpPr txBox="1"/>
          <p:nvPr/>
        </p:nvSpPr>
        <p:spPr>
          <a:xfrm>
            <a:off x="4837813" y="4396350"/>
            <a:ext cx="1595700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Art Deco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340" name="Google Shape;340;p41"/>
          <p:cNvSpPr txBox="1"/>
          <p:nvPr/>
        </p:nvSpPr>
        <p:spPr>
          <a:xfrm>
            <a:off x="106200" y="3180613"/>
            <a:ext cx="8713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Which is which?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Art Deco or Art Nouveau?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41"/>
          <p:cNvSpPr txBox="1"/>
          <p:nvPr/>
        </p:nvSpPr>
        <p:spPr>
          <a:xfrm>
            <a:off x="1956775" y="-103325"/>
            <a:ext cx="2739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60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</a:t>
            </a:r>
            <a:endParaRPr sz="6000"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42" name="Google Shape;342;p41"/>
          <p:cNvSpPr txBox="1"/>
          <p:nvPr/>
        </p:nvSpPr>
        <p:spPr>
          <a:xfrm>
            <a:off x="6300175" y="-103325"/>
            <a:ext cx="2739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</a:t>
            </a:r>
            <a:endParaRPr sz="6000"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225" y="405010"/>
            <a:ext cx="3806874" cy="4114616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2"/>
          <p:cNvSpPr txBox="1"/>
          <p:nvPr/>
        </p:nvSpPr>
        <p:spPr>
          <a:xfrm>
            <a:off x="196263" y="4604950"/>
            <a:ext cx="29631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Edgar Degas, The Dance Class, 1874, The Met NYC, NY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42"/>
          <p:cNvSpPr txBox="1"/>
          <p:nvPr/>
        </p:nvSpPr>
        <p:spPr>
          <a:xfrm>
            <a:off x="4208500" y="289350"/>
            <a:ext cx="4742100" cy="27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Because of poor eyesight, this artist moved indoors and is known for his paintings and sculptures of ballerinas: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42"/>
          <p:cNvSpPr/>
          <p:nvPr/>
        </p:nvSpPr>
        <p:spPr>
          <a:xfrm>
            <a:off x="4976925" y="4169750"/>
            <a:ext cx="3091800" cy="351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42"/>
          <p:cNvSpPr txBox="1"/>
          <p:nvPr/>
        </p:nvSpPr>
        <p:spPr>
          <a:xfrm>
            <a:off x="4943775" y="3098325"/>
            <a:ext cx="36987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Camille Pissarro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Pierre-Auguste Renoir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Berthe Morisot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Edgar Degas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3"/>
          <p:cNvSpPr/>
          <p:nvPr/>
        </p:nvSpPr>
        <p:spPr>
          <a:xfrm>
            <a:off x="408875" y="2898750"/>
            <a:ext cx="2890500" cy="422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7" name="Google Shape;35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1275" y="1870723"/>
            <a:ext cx="4757200" cy="2850525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43"/>
          <p:cNvSpPr txBox="1"/>
          <p:nvPr/>
        </p:nvSpPr>
        <p:spPr>
          <a:xfrm>
            <a:off x="84675" y="396175"/>
            <a:ext cx="8713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Painting “en plein air” was used to describe artists in which period?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43"/>
          <p:cNvSpPr txBox="1"/>
          <p:nvPr/>
        </p:nvSpPr>
        <p:spPr>
          <a:xfrm>
            <a:off x="542025" y="2040875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Realism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Fauvism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Impressionism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Surrealism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850" y="1421925"/>
            <a:ext cx="4449450" cy="345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44"/>
          <p:cNvSpPr txBox="1"/>
          <p:nvPr/>
        </p:nvSpPr>
        <p:spPr>
          <a:xfrm>
            <a:off x="84675" y="136950"/>
            <a:ext cx="8713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Which of the following is NOT true about </a:t>
            </a:r>
            <a:r>
              <a:rPr lang="en" sz="3300" b="1" i="1">
                <a:latin typeface="Calibri"/>
                <a:ea typeface="Calibri"/>
                <a:cs typeface="Calibri"/>
                <a:sym typeface="Calibri"/>
              </a:rPr>
              <a:t>Paris Street, Rainy Day</a:t>
            </a: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 by Gustav Caillebotte?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44"/>
          <p:cNvSpPr/>
          <p:nvPr/>
        </p:nvSpPr>
        <p:spPr>
          <a:xfrm>
            <a:off x="5031150" y="4133425"/>
            <a:ext cx="3632400" cy="633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44"/>
          <p:cNvSpPr txBox="1"/>
          <p:nvPr/>
        </p:nvSpPr>
        <p:spPr>
          <a:xfrm>
            <a:off x="5019975" y="1421925"/>
            <a:ext cx="36987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10 feet wide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Caillebotte owned property in this neighborhood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latin typeface="Calibri"/>
                <a:ea typeface="Calibri"/>
                <a:cs typeface="Calibri"/>
                <a:sym typeface="Calibri"/>
              </a:rPr>
              <a:t>Edouard Manet lived less than 5 minutes away from this intersection</a:t>
            </a:r>
            <a:endParaRPr sz="21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lphaUcPeriod"/>
            </a:pPr>
            <a:r>
              <a:rPr lang="en" sz="21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Looks like a photograph</a:t>
            </a:r>
            <a:endParaRPr sz="21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100"/>
              <a:buFont typeface="Calibri"/>
              <a:buAutoNum type="alphaUcPeriod"/>
            </a:pPr>
            <a:r>
              <a:rPr lang="en" sz="21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Impressionist Painting</a:t>
            </a:r>
            <a:endParaRPr sz="21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100"/>
              <a:buFont typeface="Calibri"/>
              <a:buAutoNum type="alphaUcPeriod"/>
            </a:pPr>
            <a:r>
              <a:rPr lang="en" sz="21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Housed at the Musee d’Orsay in Paris</a:t>
            </a:r>
            <a:endParaRPr sz="21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44"/>
          <p:cNvSpPr txBox="1"/>
          <p:nvPr/>
        </p:nvSpPr>
        <p:spPr>
          <a:xfrm>
            <a:off x="7304250" y="4431075"/>
            <a:ext cx="170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</a:rPr>
              <a:t>AIC - Art Institute</a:t>
            </a:r>
            <a:endParaRPr b="1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FF"/>
                </a:solidFill>
              </a:rPr>
              <a:t>of Chicago</a:t>
            </a:r>
            <a:endParaRPr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34900"/>
            <a:ext cx="4341500" cy="3240014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45"/>
          <p:cNvSpPr txBox="1"/>
          <p:nvPr/>
        </p:nvSpPr>
        <p:spPr>
          <a:xfrm>
            <a:off x="152400" y="4198000"/>
            <a:ext cx="43416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39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Strawberry Thief, William Morris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0" marR="139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/>
              </a:rPr>
              <a:t>Periods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/>
              </a:rPr>
              <a:t>Romanticism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, Medievalism, </a:t>
            </a: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/>
              </a:rPr>
              <a:t>Arts and Crafts movement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7"/>
              </a:rPr>
              <a:t>Symbolism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/>
              </a:rPr>
              <a:t>Aestheticism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200"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/>
              </a:rPr>
              <a:t>Pre-Raphaelite Brotherhood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45"/>
          <p:cNvSpPr txBox="1"/>
          <p:nvPr/>
        </p:nvSpPr>
        <p:spPr>
          <a:xfrm>
            <a:off x="84675" y="136950"/>
            <a:ext cx="8713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Calibri"/>
                <a:ea typeface="Calibri"/>
                <a:cs typeface="Calibri"/>
                <a:sym typeface="Calibri"/>
              </a:rPr>
              <a:t>Which of the following describes William Morris:</a:t>
            </a:r>
            <a:endParaRPr sz="33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45"/>
          <p:cNvSpPr/>
          <p:nvPr/>
        </p:nvSpPr>
        <p:spPr>
          <a:xfrm>
            <a:off x="4802550" y="1481650"/>
            <a:ext cx="3907500" cy="198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45"/>
          <p:cNvSpPr txBox="1"/>
          <p:nvPr/>
        </p:nvSpPr>
        <p:spPr>
          <a:xfrm>
            <a:off x="4906200" y="1421925"/>
            <a:ext cx="4845300" cy="9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Poet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latin typeface="Calibri"/>
                <a:ea typeface="Calibri"/>
                <a:cs typeface="Calibri"/>
                <a:sym typeface="Calibri"/>
              </a:rPr>
              <a:t>English textile designer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Novelist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Translator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500"/>
              <a:buFont typeface="Calibri"/>
              <a:buAutoNum type="alphaUcPeriod"/>
            </a:pPr>
            <a:r>
              <a:rPr lang="en" sz="2500" b="1">
                <a:solidFill>
                  <a:srgbClr val="202124"/>
                </a:solidFill>
                <a:latin typeface="Calibri"/>
                <a:ea typeface="Calibri"/>
                <a:cs typeface="Calibri"/>
                <a:sym typeface="Calibri"/>
              </a:rPr>
              <a:t>Socialist Activist</a:t>
            </a:r>
            <a:endParaRPr sz="2500" b="1">
              <a:solidFill>
                <a:srgbClr val="2021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Macintosh PowerPoint</Application>
  <PresentationFormat>On-screen Show (16:9)</PresentationFormat>
  <Paragraphs>219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Calibri</vt:lpstr>
      <vt:lpstr>Economica</vt:lpstr>
      <vt:lpstr>Arial</vt:lpstr>
      <vt:lpstr>Source Sans Pro</vt:lpstr>
      <vt:lpstr>Comfortaa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michelledunlap@gmail.com</cp:lastModifiedBy>
  <cp:revision>1</cp:revision>
  <dcterms:modified xsi:type="dcterms:W3CDTF">2024-06-28T03:26:11Z</dcterms:modified>
</cp:coreProperties>
</file>